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1.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50.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7"/>
  </p:notesMasterIdLst>
  <p:sldIdLst>
    <p:sldId id="256" r:id="rId2"/>
    <p:sldId id="258" r:id="rId3"/>
    <p:sldId id="259" r:id="rId4"/>
    <p:sldId id="261" r:id="rId5"/>
    <p:sldId id="262" r:id="rId6"/>
    <p:sldId id="263" r:id="rId7"/>
    <p:sldId id="264" r:id="rId8"/>
    <p:sldId id="359" r:id="rId9"/>
    <p:sldId id="265" r:id="rId10"/>
    <p:sldId id="266" r:id="rId11"/>
    <p:sldId id="267" r:id="rId12"/>
    <p:sldId id="268" r:id="rId13"/>
    <p:sldId id="271" r:id="rId14"/>
    <p:sldId id="269" r:id="rId15"/>
    <p:sldId id="270" r:id="rId16"/>
    <p:sldId id="274" r:id="rId17"/>
    <p:sldId id="275" r:id="rId18"/>
    <p:sldId id="276" r:id="rId19"/>
    <p:sldId id="277" r:id="rId20"/>
    <p:sldId id="278" r:id="rId21"/>
    <p:sldId id="279" r:id="rId22"/>
    <p:sldId id="280" r:id="rId23"/>
    <p:sldId id="281" r:id="rId24"/>
    <p:sldId id="282" r:id="rId25"/>
    <p:sldId id="288" r:id="rId26"/>
    <p:sldId id="284" r:id="rId27"/>
    <p:sldId id="283" r:id="rId28"/>
    <p:sldId id="285" r:id="rId29"/>
    <p:sldId id="286" r:id="rId30"/>
    <p:sldId id="287" r:id="rId31"/>
    <p:sldId id="289" r:id="rId32"/>
    <p:sldId id="290" r:id="rId33"/>
    <p:sldId id="291" r:id="rId34"/>
    <p:sldId id="292" r:id="rId35"/>
    <p:sldId id="296" r:id="rId36"/>
    <p:sldId id="341" r:id="rId37"/>
    <p:sldId id="342" r:id="rId38"/>
    <p:sldId id="343" r:id="rId39"/>
    <p:sldId id="346" r:id="rId40"/>
    <p:sldId id="347" r:id="rId41"/>
    <p:sldId id="348" r:id="rId42"/>
    <p:sldId id="349" r:id="rId43"/>
    <p:sldId id="350" r:id="rId44"/>
    <p:sldId id="351" r:id="rId45"/>
    <p:sldId id="352" r:id="rId46"/>
    <p:sldId id="353" r:id="rId47"/>
    <p:sldId id="354" r:id="rId48"/>
    <p:sldId id="355" r:id="rId49"/>
    <p:sldId id="356" r:id="rId50"/>
    <p:sldId id="293" r:id="rId51"/>
    <p:sldId id="294" r:id="rId52"/>
    <p:sldId id="297" r:id="rId53"/>
    <p:sldId id="298" r:id="rId54"/>
    <p:sldId id="295" r:id="rId55"/>
    <p:sldId id="322" r:id="rId56"/>
    <p:sldId id="323" r:id="rId57"/>
    <p:sldId id="324" r:id="rId58"/>
    <p:sldId id="325" r:id="rId59"/>
    <p:sldId id="326" r:id="rId60"/>
    <p:sldId id="327" r:id="rId61"/>
    <p:sldId id="300" r:id="rId62"/>
    <p:sldId id="328" r:id="rId63"/>
    <p:sldId id="329" r:id="rId64"/>
    <p:sldId id="301" r:id="rId65"/>
    <p:sldId id="317" r:id="rId66"/>
    <p:sldId id="318" r:id="rId67"/>
    <p:sldId id="319" r:id="rId68"/>
    <p:sldId id="321" r:id="rId69"/>
    <p:sldId id="320" r:id="rId70"/>
    <p:sldId id="303" r:id="rId71"/>
    <p:sldId id="304" r:id="rId72"/>
    <p:sldId id="305" r:id="rId73"/>
    <p:sldId id="306" r:id="rId74"/>
    <p:sldId id="314" r:id="rId75"/>
    <p:sldId id="308" r:id="rId76"/>
    <p:sldId id="309" r:id="rId77"/>
    <p:sldId id="310" r:id="rId78"/>
    <p:sldId id="311" r:id="rId79"/>
    <p:sldId id="312" r:id="rId80"/>
    <p:sldId id="299" r:id="rId81"/>
    <p:sldId id="315" r:id="rId82"/>
    <p:sldId id="316" r:id="rId83"/>
    <p:sldId id="332" r:id="rId84"/>
    <p:sldId id="340" r:id="rId85"/>
    <p:sldId id="334" r:id="rId86"/>
    <p:sldId id="339" r:id="rId87"/>
    <p:sldId id="336" r:id="rId88"/>
    <p:sldId id="335" r:id="rId89"/>
    <p:sldId id="337" r:id="rId90"/>
    <p:sldId id="338" r:id="rId91"/>
    <p:sldId id="333" r:id="rId92"/>
    <p:sldId id="361" r:id="rId93"/>
    <p:sldId id="360" r:id="rId94"/>
    <p:sldId id="358" r:id="rId95"/>
    <p:sldId id="331"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FE091-FCC2-4907-A27E-42D9F017C252}" type="doc">
      <dgm:prSet loTypeId="urn:microsoft.com/office/officeart/2005/8/layout/hierarchy1" loCatId="hierarchy" qsTypeId="urn:microsoft.com/office/officeart/2005/8/quickstyle/simple5" qsCatId="simple" csTypeId="urn:microsoft.com/office/officeart/2005/8/colors/accent4_3" csCatId="accent4"/>
      <dgm:spPr/>
      <dgm:t>
        <a:bodyPr/>
        <a:lstStyle/>
        <a:p>
          <a:endParaRPr lang="en-US"/>
        </a:p>
      </dgm:t>
    </dgm:pt>
    <dgm:pt modelId="{213B5E6C-5AFD-42C8-A76B-A6CFFF63CC9D}">
      <dgm:prSet/>
      <dgm:spPr/>
      <dgm:t>
        <a:bodyPr/>
        <a:lstStyle/>
        <a:p>
          <a:r>
            <a:rPr lang="fr-FR" b="1"/>
            <a:t>Le langage des couleurs ne mesure ni l’intelligence, ni les compétences d’une personne, mais sa façon d’agir. </a:t>
          </a:r>
          <a:endParaRPr lang="en-US"/>
        </a:p>
      </dgm:t>
    </dgm:pt>
    <dgm:pt modelId="{E8D1AF98-D768-4F57-95FB-6EEB5F6A555A}" type="parTrans" cxnId="{DB73EEA0-8DEC-4FA5-ACF8-B5E79941A570}">
      <dgm:prSet/>
      <dgm:spPr/>
      <dgm:t>
        <a:bodyPr/>
        <a:lstStyle/>
        <a:p>
          <a:endParaRPr lang="en-US"/>
        </a:p>
      </dgm:t>
    </dgm:pt>
    <dgm:pt modelId="{242990EF-B3FD-4A03-B2F8-20321395B02C}" type="sibTrans" cxnId="{DB73EEA0-8DEC-4FA5-ACF8-B5E79941A570}">
      <dgm:prSet/>
      <dgm:spPr/>
      <dgm:t>
        <a:bodyPr/>
        <a:lstStyle/>
        <a:p>
          <a:endParaRPr lang="en-US"/>
        </a:p>
      </dgm:t>
    </dgm:pt>
    <dgm:pt modelId="{318BB708-7682-4CF7-828D-EA203DE2C209}">
      <dgm:prSet/>
      <dgm:spPr/>
      <dgm:t>
        <a:bodyPr/>
        <a:lstStyle/>
        <a:p>
          <a:r>
            <a:rPr lang="fr-FR" b="1"/>
            <a:t>Il n’y a pas non plus de bonnes ou de mauvaises couleurs, comme il n’y a pas non plus de couleur supérieure à une autre. </a:t>
          </a:r>
          <a:endParaRPr lang="en-US"/>
        </a:p>
      </dgm:t>
    </dgm:pt>
    <dgm:pt modelId="{0160EC5D-0DB1-4002-BE90-26F037ACDA52}" type="parTrans" cxnId="{EFB0FE0C-5291-415E-A457-68AF7610F195}">
      <dgm:prSet/>
      <dgm:spPr/>
      <dgm:t>
        <a:bodyPr/>
        <a:lstStyle/>
        <a:p>
          <a:endParaRPr lang="en-US"/>
        </a:p>
      </dgm:t>
    </dgm:pt>
    <dgm:pt modelId="{762FF53A-BDD6-4BA1-A8DB-9E3BF877FCB1}" type="sibTrans" cxnId="{EFB0FE0C-5291-415E-A457-68AF7610F195}">
      <dgm:prSet/>
      <dgm:spPr/>
      <dgm:t>
        <a:bodyPr/>
        <a:lstStyle/>
        <a:p>
          <a:endParaRPr lang="en-US"/>
        </a:p>
      </dgm:t>
    </dgm:pt>
    <dgm:pt modelId="{0FC99014-CA24-4D7F-95F0-72768B313A57}">
      <dgm:prSet/>
      <dgm:spPr/>
      <dgm:t>
        <a:bodyPr/>
        <a:lstStyle/>
        <a:p>
          <a:r>
            <a:rPr lang="fr-FR" b="1"/>
            <a:t>Chacune d’elle possède les forces de ses propres faiblesses.</a:t>
          </a:r>
          <a:endParaRPr lang="en-US"/>
        </a:p>
      </dgm:t>
    </dgm:pt>
    <dgm:pt modelId="{C3681466-F2C3-401F-940D-502C2E69E7C9}" type="parTrans" cxnId="{A6132E62-13EC-4D0F-AAF7-B26973710090}">
      <dgm:prSet/>
      <dgm:spPr/>
      <dgm:t>
        <a:bodyPr/>
        <a:lstStyle/>
        <a:p>
          <a:endParaRPr lang="en-US"/>
        </a:p>
      </dgm:t>
    </dgm:pt>
    <dgm:pt modelId="{00D2882F-2D3C-43E1-99FC-62ADE44C1528}" type="sibTrans" cxnId="{A6132E62-13EC-4D0F-AAF7-B26973710090}">
      <dgm:prSet/>
      <dgm:spPr/>
      <dgm:t>
        <a:bodyPr/>
        <a:lstStyle/>
        <a:p>
          <a:endParaRPr lang="en-US"/>
        </a:p>
      </dgm:t>
    </dgm:pt>
    <dgm:pt modelId="{890AD467-A54C-492A-A738-6E3CDC62A161}" type="pres">
      <dgm:prSet presAssocID="{BF4FE091-FCC2-4907-A27E-42D9F017C252}" presName="hierChild1" presStyleCnt="0">
        <dgm:presLayoutVars>
          <dgm:chPref val="1"/>
          <dgm:dir/>
          <dgm:animOne val="branch"/>
          <dgm:animLvl val="lvl"/>
          <dgm:resizeHandles/>
        </dgm:presLayoutVars>
      </dgm:prSet>
      <dgm:spPr/>
    </dgm:pt>
    <dgm:pt modelId="{03123ACF-24C3-418C-90FE-DCC2932D3E82}" type="pres">
      <dgm:prSet presAssocID="{213B5E6C-5AFD-42C8-A76B-A6CFFF63CC9D}" presName="hierRoot1" presStyleCnt="0"/>
      <dgm:spPr/>
    </dgm:pt>
    <dgm:pt modelId="{F020BE8F-5216-4E0B-B7FB-DB0C79F56ADA}" type="pres">
      <dgm:prSet presAssocID="{213B5E6C-5AFD-42C8-A76B-A6CFFF63CC9D}" presName="composite" presStyleCnt="0"/>
      <dgm:spPr/>
    </dgm:pt>
    <dgm:pt modelId="{829EBA4B-F056-4DC8-94E2-522D002910D8}" type="pres">
      <dgm:prSet presAssocID="{213B5E6C-5AFD-42C8-A76B-A6CFFF63CC9D}" presName="background" presStyleLbl="node0" presStyleIdx="0" presStyleCnt="3"/>
      <dgm:spPr/>
    </dgm:pt>
    <dgm:pt modelId="{498EF7C7-42E0-4D67-A0AE-B3625DC724F7}" type="pres">
      <dgm:prSet presAssocID="{213B5E6C-5AFD-42C8-A76B-A6CFFF63CC9D}" presName="text" presStyleLbl="fgAcc0" presStyleIdx="0" presStyleCnt="3">
        <dgm:presLayoutVars>
          <dgm:chPref val="3"/>
        </dgm:presLayoutVars>
      </dgm:prSet>
      <dgm:spPr/>
    </dgm:pt>
    <dgm:pt modelId="{2FB6B4AB-D6A5-48FD-8C8E-9D137FB8050C}" type="pres">
      <dgm:prSet presAssocID="{213B5E6C-5AFD-42C8-A76B-A6CFFF63CC9D}" presName="hierChild2" presStyleCnt="0"/>
      <dgm:spPr/>
    </dgm:pt>
    <dgm:pt modelId="{785B0577-CE04-42DF-A261-9650F9F67195}" type="pres">
      <dgm:prSet presAssocID="{318BB708-7682-4CF7-828D-EA203DE2C209}" presName="hierRoot1" presStyleCnt="0"/>
      <dgm:spPr/>
    </dgm:pt>
    <dgm:pt modelId="{E44C9E72-E128-42F6-88E4-8262044B8E0F}" type="pres">
      <dgm:prSet presAssocID="{318BB708-7682-4CF7-828D-EA203DE2C209}" presName="composite" presStyleCnt="0"/>
      <dgm:spPr/>
    </dgm:pt>
    <dgm:pt modelId="{DD920ACE-D597-40D2-9764-D365892EF16A}" type="pres">
      <dgm:prSet presAssocID="{318BB708-7682-4CF7-828D-EA203DE2C209}" presName="background" presStyleLbl="node0" presStyleIdx="1" presStyleCnt="3"/>
      <dgm:spPr/>
    </dgm:pt>
    <dgm:pt modelId="{7B0D1768-5771-4FCD-915E-076E708E8C75}" type="pres">
      <dgm:prSet presAssocID="{318BB708-7682-4CF7-828D-EA203DE2C209}" presName="text" presStyleLbl="fgAcc0" presStyleIdx="1" presStyleCnt="3">
        <dgm:presLayoutVars>
          <dgm:chPref val="3"/>
        </dgm:presLayoutVars>
      </dgm:prSet>
      <dgm:spPr/>
    </dgm:pt>
    <dgm:pt modelId="{D72A9813-0C4C-4561-8A97-5F2EF57FB758}" type="pres">
      <dgm:prSet presAssocID="{318BB708-7682-4CF7-828D-EA203DE2C209}" presName="hierChild2" presStyleCnt="0"/>
      <dgm:spPr/>
    </dgm:pt>
    <dgm:pt modelId="{AF2186FE-254E-4898-9C0D-6266FD8C85BF}" type="pres">
      <dgm:prSet presAssocID="{0FC99014-CA24-4D7F-95F0-72768B313A57}" presName="hierRoot1" presStyleCnt="0"/>
      <dgm:spPr/>
    </dgm:pt>
    <dgm:pt modelId="{B71670A0-B338-4F24-91D3-24074D02B9BF}" type="pres">
      <dgm:prSet presAssocID="{0FC99014-CA24-4D7F-95F0-72768B313A57}" presName="composite" presStyleCnt="0"/>
      <dgm:spPr/>
    </dgm:pt>
    <dgm:pt modelId="{4A6F9845-6AD1-4E36-98DC-C689DE8213C0}" type="pres">
      <dgm:prSet presAssocID="{0FC99014-CA24-4D7F-95F0-72768B313A57}" presName="background" presStyleLbl="node0" presStyleIdx="2" presStyleCnt="3"/>
      <dgm:spPr/>
    </dgm:pt>
    <dgm:pt modelId="{39F2197C-6DD3-4EAB-80D7-450033FD56D3}" type="pres">
      <dgm:prSet presAssocID="{0FC99014-CA24-4D7F-95F0-72768B313A57}" presName="text" presStyleLbl="fgAcc0" presStyleIdx="2" presStyleCnt="3">
        <dgm:presLayoutVars>
          <dgm:chPref val="3"/>
        </dgm:presLayoutVars>
      </dgm:prSet>
      <dgm:spPr/>
    </dgm:pt>
    <dgm:pt modelId="{286E4222-83F3-48BA-8285-D30C22CAF6A3}" type="pres">
      <dgm:prSet presAssocID="{0FC99014-CA24-4D7F-95F0-72768B313A57}" presName="hierChild2" presStyleCnt="0"/>
      <dgm:spPr/>
    </dgm:pt>
  </dgm:ptLst>
  <dgm:cxnLst>
    <dgm:cxn modelId="{EFB0FE0C-5291-415E-A457-68AF7610F195}" srcId="{BF4FE091-FCC2-4907-A27E-42D9F017C252}" destId="{318BB708-7682-4CF7-828D-EA203DE2C209}" srcOrd="1" destOrd="0" parTransId="{0160EC5D-0DB1-4002-BE90-26F037ACDA52}" sibTransId="{762FF53A-BDD6-4BA1-A8DB-9E3BF877FCB1}"/>
    <dgm:cxn modelId="{379E032D-C5CC-4748-B8CE-53B20779F2AA}" type="presOf" srcId="{0FC99014-CA24-4D7F-95F0-72768B313A57}" destId="{39F2197C-6DD3-4EAB-80D7-450033FD56D3}" srcOrd="0" destOrd="0" presId="urn:microsoft.com/office/officeart/2005/8/layout/hierarchy1"/>
    <dgm:cxn modelId="{A6132E62-13EC-4D0F-AAF7-B26973710090}" srcId="{BF4FE091-FCC2-4907-A27E-42D9F017C252}" destId="{0FC99014-CA24-4D7F-95F0-72768B313A57}" srcOrd="2" destOrd="0" parTransId="{C3681466-F2C3-401F-940D-502C2E69E7C9}" sibTransId="{00D2882F-2D3C-43E1-99FC-62ADE44C1528}"/>
    <dgm:cxn modelId="{31E73299-7896-49FE-968A-B1F810202AF2}" type="presOf" srcId="{213B5E6C-5AFD-42C8-A76B-A6CFFF63CC9D}" destId="{498EF7C7-42E0-4D67-A0AE-B3625DC724F7}" srcOrd="0" destOrd="0" presId="urn:microsoft.com/office/officeart/2005/8/layout/hierarchy1"/>
    <dgm:cxn modelId="{DB73EEA0-8DEC-4FA5-ACF8-B5E79941A570}" srcId="{BF4FE091-FCC2-4907-A27E-42D9F017C252}" destId="{213B5E6C-5AFD-42C8-A76B-A6CFFF63CC9D}" srcOrd="0" destOrd="0" parTransId="{E8D1AF98-D768-4F57-95FB-6EEB5F6A555A}" sibTransId="{242990EF-B3FD-4A03-B2F8-20321395B02C}"/>
    <dgm:cxn modelId="{3981F6C8-7564-4B02-B071-64B836279C06}" type="presOf" srcId="{BF4FE091-FCC2-4907-A27E-42D9F017C252}" destId="{890AD467-A54C-492A-A738-6E3CDC62A161}" srcOrd="0" destOrd="0" presId="urn:microsoft.com/office/officeart/2005/8/layout/hierarchy1"/>
    <dgm:cxn modelId="{CEFBC6F0-1FCE-485A-AFD7-FF02FE918022}" type="presOf" srcId="{318BB708-7682-4CF7-828D-EA203DE2C209}" destId="{7B0D1768-5771-4FCD-915E-076E708E8C75}" srcOrd="0" destOrd="0" presId="urn:microsoft.com/office/officeart/2005/8/layout/hierarchy1"/>
    <dgm:cxn modelId="{1E20D208-128E-428D-8F75-7FE97770D712}" type="presParOf" srcId="{890AD467-A54C-492A-A738-6E3CDC62A161}" destId="{03123ACF-24C3-418C-90FE-DCC2932D3E82}" srcOrd="0" destOrd="0" presId="urn:microsoft.com/office/officeart/2005/8/layout/hierarchy1"/>
    <dgm:cxn modelId="{4B7A7D17-FD55-4207-BF7F-EC07212056C9}" type="presParOf" srcId="{03123ACF-24C3-418C-90FE-DCC2932D3E82}" destId="{F020BE8F-5216-4E0B-B7FB-DB0C79F56ADA}" srcOrd="0" destOrd="0" presId="urn:microsoft.com/office/officeart/2005/8/layout/hierarchy1"/>
    <dgm:cxn modelId="{A5837B97-74C0-417B-8E7B-9ECE57146FA1}" type="presParOf" srcId="{F020BE8F-5216-4E0B-B7FB-DB0C79F56ADA}" destId="{829EBA4B-F056-4DC8-94E2-522D002910D8}" srcOrd="0" destOrd="0" presId="urn:microsoft.com/office/officeart/2005/8/layout/hierarchy1"/>
    <dgm:cxn modelId="{8B5C8846-0D6A-452A-86C4-54A18C1AAEE7}" type="presParOf" srcId="{F020BE8F-5216-4E0B-B7FB-DB0C79F56ADA}" destId="{498EF7C7-42E0-4D67-A0AE-B3625DC724F7}" srcOrd="1" destOrd="0" presId="urn:microsoft.com/office/officeart/2005/8/layout/hierarchy1"/>
    <dgm:cxn modelId="{CC707919-4D1D-4574-BD7E-8241D1D9CDCF}" type="presParOf" srcId="{03123ACF-24C3-418C-90FE-DCC2932D3E82}" destId="{2FB6B4AB-D6A5-48FD-8C8E-9D137FB8050C}" srcOrd="1" destOrd="0" presId="urn:microsoft.com/office/officeart/2005/8/layout/hierarchy1"/>
    <dgm:cxn modelId="{95630D9B-651A-48C4-B8E9-7BB379C59684}" type="presParOf" srcId="{890AD467-A54C-492A-A738-6E3CDC62A161}" destId="{785B0577-CE04-42DF-A261-9650F9F67195}" srcOrd="1" destOrd="0" presId="urn:microsoft.com/office/officeart/2005/8/layout/hierarchy1"/>
    <dgm:cxn modelId="{411B038B-CA82-4041-8C11-2F86E49D3E4A}" type="presParOf" srcId="{785B0577-CE04-42DF-A261-9650F9F67195}" destId="{E44C9E72-E128-42F6-88E4-8262044B8E0F}" srcOrd="0" destOrd="0" presId="urn:microsoft.com/office/officeart/2005/8/layout/hierarchy1"/>
    <dgm:cxn modelId="{628DF1C9-F510-4803-8C8F-E46696200F84}" type="presParOf" srcId="{E44C9E72-E128-42F6-88E4-8262044B8E0F}" destId="{DD920ACE-D597-40D2-9764-D365892EF16A}" srcOrd="0" destOrd="0" presId="urn:microsoft.com/office/officeart/2005/8/layout/hierarchy1"/>
    <dgm:cxn modelId="{0E1002BF-C514-4397-9CC3-0AB1B2DFC5DD}" type="presParOf" srcId="{E44C9E72-E128-42F6-88E4-8262044B8E0F}" destId="{7B0D1768-5771-4FCD-915E-076E708E8C75}" srcOrd="1" destOrd="0" presId="urn:microsoft.com/office/officeart/2005/8/layout/hierarchy1"/>
    <dgm:cxn modelId="{C4222700-C375-4AF3-A0F6-247B0C8C7C24}" type="presParOf" srcId="{785B0577-CE04-42DF-A261-9650F9F67195}" destId="{D72A9813-0C4C-4561-8A97-5F2EF57FB758}" srcOrd="1" destOrd="0" presId="urn:microsoft.com/office/officeart/2005/8/layout/hierarchy1"/>
    <dgm:cxn modelId="{575445E3-9885-4808-AB07-7B0B208D62D2}" type="presParOf" srcId="{890AD467-A54C-492A-A738-6E3CDC62A161}" destId="{AF2186FE-254E-4898-9C0D-6266FD8C85BF}" srcOrd="2" destOrd="0" presId="urn:microsoft.com/office/officeart/2005/8/layout/hierarchy1"/>
    <dgm:cxn modelId="{E00E71EA-B6D0-4455-B0EC-1E281024998A}" type="presParOf" srcId="{AF2186FE-254E-4898-9C0D-6266FD8C85BF}" destId="{B71670A0-B338-4F24-91D3-24074D02B9BF}" srcOrd="0" destOrd="0" presId="urn:microsoft.com/office/officeart/2005/8/layout/hierarchy1"/>
    <dgm:cxn modelId="{32AA3901-F258-4964-A945-4F8ECB3C5FC1}" type="presParOf" srcId="{B71670A0-B338-4F24-91D3-24074D02B9BF}" destId="{4A6F9845-6AD1-4E36-98DC-C689DE8213C0}" srcOrd="0" destOrd="0" presId="urn:microsoft.com/office/officeart/2005/8/layout/hierarchy1"/>
    <dgm:cxn modelId="{27F333D6-BBA3-4B89-9D01-F121A36D218B}" type="presParOf" srcId="{B71670A0-B338-4F24-91D3-24074D02B9BF}" destId="{39F2197C-6DD3-4EAB-80D7-450033FD56D3}" srcOrd="1" destOrd="0" presId="urn:microsoft.com/office/officeart/2005/8/layout/hierarchy1"/>
    <dgm:cxn modelId="{1E78C46E-69A0-4512-893D-620329292E13}" type="presParOf" srcId="{AF2186FE-254E-4898-9C0D-6266FD8C85BF}" destId="{286E4222-83F3-48BA-8285-D30C22CAF6A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EBA4B-F056-4DC8-94E2-522D002910D8}">
      <dsp:nvSpPr>
        <dsp:cNvPr id="0" name=""/>
        <dsp:cNvSpPr/>
      </dsp:nvSpPr>
      <dsp:spPr>
        <a:xfrm>
          <a:off x="0" y="540837"/>
          <a:ext cx="2707138" cy="1719033"/>
        </a:xfrm>
        <a:prstGeom prst="roundRect">
          <a:avLst>
            <a:gd name="adj" fmla="val 10000"/>
          </a:avLst>
        </a:prstGeom>
        <a:gradFill rotWithShape="0">
          <a:gsLst>
            <a:gs pos="0">
              <a:schemeClr val="accent4">
                <a:shade val="80000"/>
                <a:hueOff val="0"/>
                <a:satOff val="0"/>
                <a:lumOff val="0"/>
                <a:alphaOff val="0"/>
                <a:tint val="98000"/>
                <a:lumMod val="114000"/>
              </a:schemeClr>
            </a:gs>
            <a:gs pos="100000">
              <a:schemeClr val="accent4">
                <a:shade val="80000"/>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498EF7C7-42E0-4D67-A0AE-B3625DC724F7}">
      <dsp:nvSpPr>
        <dsp:cNvPr id="0" name=""/>
        <dsp:cNvSpPr/>
      </dsp:nvSpPr>
      <dsp:spPr>
        <a:xfrm>
          <a:off x="300793" y="826590"/>
          <a:ext cx="2707138" cy="1719033"/>
        </a:xfrm>
        <a:prstGeom prst="roundRect">
          <a:avLst>
            <a:gd name="adj" fmla="val 10000"/>
          </a:avLst>
        </a:prstGeom>
        <a:solidFill>
          <a:schemeClr val="lt1">
            <a:alpha val="90000"/>
            <a:hueOff val="0"/>
            <a:satOff val="0"/>
            <a:lumOff val="0"/>
            <a:alphaOff val="0"/>
          </a:schemeClr>
        </a:solidFill>
        <a:ln w="9525" cap="rnd" cmpd="sng" algn="ctr">
          <a:solidFill>
            <a:schemeClr val="accent4">
              <a:shade val="8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t>Le langage des couleurs ne mesure ni l’intelligence, ni les compétences d’une personne, mais sa façon d’agir. </a:t>
          </a:r>
          <a:endParaRPr lang="en-US" sz="1700" kern="1200"/>
        </a:p>
      </dsp:txBody>
      <dsp:txXfrm>
        <a:off x="351142" y="876939"/>
        <a:ext cx="2606440" cy="1618335"/>
      </dsp:txXfrm>
    </dsp:sp>
    <dsp:sp modelId="{DD920ACE-D597-40D2-9764-D365892EF16A}">
      <dsp:nvSpPr>
        <dsp:cNvPr id="0" name=""/>
        <dsp:cNvSpPr/>
      </dsp:nvSpPr>
      <dsp:spPr>
        <a:xfrm>
          <a:off x="3308725" y="540837"/>
          <a:ext cx="2707138" cy="1719033"/>
        </a:xfrm>
        <a:prstGeom prst="roundRect">
          <a:avLst>
            <a:gd name="adj" fmla="val 10000"/>
          </a:avLst>
        </a:prstGeom>
        <a:gradFill rotWithShape="0">
          <a:gsLst>
            <a:gs pos="0">
              <a:schemeClr val="accent4">
                <a:shade val="80000"/>
                <a:hueOff val="0"/>
                <a:satOff val="0"/>
                <a:lumOff val="0"/>
                <a:alphaOff val="0"/>
                <a:tint val="98000"/>
                <a:lumMod val="114000"/>
              </a:schemeClr>
            </a:gs>
            <a:gs pos="100000">
              <a:schemeClr val="accent4">
                <a:shade val="80000"/>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7B0D1768-5771-4FCD-915E-076E708E8C75}">
      <dsp:nvSpPr>
        <dsp:cNvPr id="0" name=""/>
        <dsp:cNvSpPr/>
      </dsp:nvSpPr>
      <dsp:spPr>
        <a:xfrm>
          <a:off x="3609518" y="826590"/>
          <a:ext cx="2707138" cy="1719033"/>
        </a:xfrm>
        <a:prstGeom prst="roundRect">
          <a:avLst>
            <a:gd name="adj" fmla="val 10000"/>
          </a:avLst>
        </a:prstGeom>
        <a:solidFill>
          <a:schemeClr val="lt1">
            <a:alpha val="90000"/>
            <a:hueOff val="0"/>
            <a:satOff val="0"/>
            <a:lumOff val="0"/>
            <a:alphaOff val="0"/>
          </a:schemeClr>
        </a:solidFill>
        <a:ln w="9525" cap="rnd" cmpd="sng" algn="ctr">
          <a:solidFill>
            <a:schemeClr val="accent4">
              <a:shade val="8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t>Il n’y a pas non plus de bonnes ou de mauvaises couleurs, comme il n’y a pas non plus de couleur supérieure à une autre. </a:t>
          </a:r>
          <a:endParaRPr lang="en-US" sz="1700" kern="1200"/>
        </a:p>
      </dsp:txBody>
      <dsp:txXfrm>
        <a:off x="3659867" y="876939"/>
        <a:ext cx="2606440" cy="1618335"/>
      </dsp:txXfrm>
    </dsp:sp>
    <dsp:sp modelId="{4A6F9845-6AD1-4E36-98DC-C689DE8213C0}">
      <dsp:nvSpPr>
        <dsp:cNvPr id="0" name=""/>
        <dsp:cNvSpPr/>
      </dsp:nvSpPr>
      <dsp:spPr>
        <a:xfrm>
          <a:off x="6617450" y="540837"/>
          <a:ext cx="2707138" cy="1719033"/>
        </a:xfrm>
        <a:prstGeom prst="roundRect">
          <a:avLst>
            <a:gd name="adj" fmla="val 10000"/>
          </a:avLst>
        </a:prstGeom>
        <a:gradFill rotWithShape="0">
          <a:gsLst>
            <a:gs pos="0">
              <a:schemeClr val="accent4">
                <a:shade val="80000"/>
                <a:hueOff val="0"/>
                <a:satOff val="0"/>
                <a:lumOff val="0"/>
                <a:alphaOff val="0"/>
                <a:tint val="98000"/>
                <a:lumMod val="114000"/>
              </a:schemeClr>
            </a:gs>
            <a:gs pos="100000">
              <a:schemeClr val="accent4">
                <a:shade val="80000"/>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sp>
    <dsp:sp modelId="{39F2197C-6DD3-4EAB-80D7-450033FD56D3}">
      <dsp:nvSpPr>
        <dsp:cNvPr id="0" name=""/>
        <dsp:cNvSpPr/>
      </dsp:nvSpPr>
      <dsp:spPr>
        <a:xfrm>
          <a:off x="6918244" y="826590"/>
          <a:ext cx="2707138" cy="1719033"/>
        </a:xfrm>
        <a:prstGeom prst="roundRect">
          <a:avLst>
            <a:gd name="adj" fmla="val 10000"/>
          </a:avLst>
        </a:prstGeom>
        <a:solidFill>
          <a:schemeClr val="lt1">
            <a:alpha val="90000"/>
            <a:hueOff val="0"/>
            <a:satOff val="0"/>
            <a:lumOff val="0"/>
            <a:alphaOff val="0"/>
          </a:schemeClr>
        </a:solidFill>
        <a:ln w="9525" cap="rnd" cmpd="sng" algn="ctr">
          <a:solidFill>
            <a:schemeClr val="accent4">
              <a:shade val="8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t>Chacune d’elle possède les forces de ses propres faiblesses.</a:t>
          </a:r>
          <a:endParaRPr lang="en-US" sz="1700" kern="1200"/>
        </a:p>
      </dsp:txBody>
      <dsp:txXfrm>
        <a:off x="6968593" y="876939"/>
        <a:ext cx="2606440" cy="161833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AA0F6-0421-4379-852B-BAD3F3225E72}" type="datetimeFigureOut">
              <a:rPr lang="fr-FR" smtClean="0"/>
              <a:t>03/04/2018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68893-387E-410E-9682-312A4970521A}" type="slidenum">
              <a:rPr lang="fr-FR" smtClean="0"/>
              <a:t>‹N°›</a:t>
            </a:fld>
            <a:endParaRPr lang="fr-FR"/>
          </a:p>
        </p:txBody>
      </p:sp>
    </p:spTree>
    <p:extLst>
      <p:ext uri="{BB962C8B-B14F-4D97-AF65-F5344CB8AC3E}">
        <p14:creationId xmlns:p14="http://schemas.microsoft.com/office/powerpoint/2010/main" val="1999962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JEFF PATTON</a:t>
            </a:r>
          </a:p>
        </p:txBody>
      </p:sp>
      <p:sp>
        <p:nvSpPr>
          <p:cNvPr id="4" name="Espace réservé du numéro de diapositive 3"/>
          <p:cNvSpPr>
            <a:spLocks noGrp="1"/>
          </p:cNvSpPr>
          <p:nvPr>
            <p:ph type="sldNum" sz="quarter" idx="10"/>
          </p:nvPr>
        </p:nvSpPr>
        <p:spPr/>
        <p:txBody>
          <a:bodyPr/>
          <a:lstStyle/>
          <a:p>
            <a:fld id="{EE068893-387E-410E-9682-312A4970521A}" type="slidenum">
              <a:rPr lang="fr-FR" smtClean="0"/>
              <a:t>9</a:t>
            </a:fld>
            <a:endParaRPr lang="fr-FR"/>
          </a:p>
        </p:txBody>
      </p:sp>
    </p:spTree>
    <p:extLst>
      <p:ext uri="{BB962C8B-B14F-4D97-AF65-F5344CB8AC3E}">
        <p14:creationId xmlns:p14="http://schemas.microsoft.com/office/powerpoint/2010/main" val="2825122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Quand on regarde la Carte, en lisant les activités (</a:t>
            </a:r>
            <a:r>
              <a:rPr lang="fr-FR" sz="1200" b="0" i="0" kern="1200" dirty="0" err="1">
                <a:solidFill>
                  <a:schemeClr val="tx1"/>
                </a:solidFill>
                <a:effectLst/>
                <a:latin typeface="+mn-lt"/>
                <a:ea typeface="+mn-ea"/>
                <a:cs typeface="+mn-cs"/>
              </a:rPr>
              <a:t>postits</a:t>
            </a:r>
            <a:r>
              <a:rPr lang="fr-FR" sz="1200" b="0" i="0" kern="1200" dirty="0">
                <a:solidFill>
                  <a:schemeClr val="tx1"/>
                </a:solidFill>
                <a:effectLst/>
                <a:latin typeface="+mn-lt"/>
                <a:ea typeface="+mn-ea"/>
                <a:cs typeface="+mn-cs"/>
              </a:rPr>
              <a:t> verts) de gauche à droite, on est capable de raconter l’histoire de l’utilisateur qui va utiliser notre produit ou fonctionnalité (Flot de narration).</a:t>
            </a:r>
            <a:endParaRPr lang="fr-FR" dirty="0"/>
          </a:p>
        </p:txBody>
      </p:sp>
      <p:sp>
        <p:nvSpPr>
          <p:cNvPr id="4" name="Espace réservé du numéro de diapositive 3"/>
          <p:cNvSpPr>
            <a:spLocks noGrp="1"/>
          </p:cNvSpPr>
          <p:nvPr>
            <p:ph type="sldNum" sz="quarter" idx="10"/>
          </p:nvPr>
        </p:nvSpPr>
        <p:spPr/>
        <p:txBody>
          <a:bodyPr/>
          <a:lstStyle/>
          <a:p>
            <a:fld id="{EE068893-387E-410E-9682-312A4970521A}" type="slidenum">
              <a:rPr lang="fr-FR" smtClean="0"/>
              <a:t>15</a:t>
            </a:fld>
            <a:endParaRPr lang="fr-FR"/>
          </a:p>
        </p:txBody>
      </p:sp>
    </p:spTree>
    <p:extLst>
      <p:ext uri="{BB962C8B-B14F-4D97-AF65-F5344CB8AC3E}">
        <p14:creationId xmlns:p14="http://schemas.microsoft.com/office/powerpoint/2010/main" val="4276329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619F8DCC-ACA6-4161-ACAA-17DEAD36852D}" type="datetime1">
              <a:rPr lang="en-US" smtClean="0"/>
              <a:t>4/3/2018</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815A6B1-F89F-42F9-87F2-623B25848F0E}" type="datetime1">
              <a:rPr lang="en-US" smtClean="0"/>
              <a:t>4/3/2018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fr-FR"/>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C6CC1059-174C-4707-9F90-90B1DF57BF96}" type="datetime1">
              <a:rPr lang="en-US" smtClean="0"/>
              <a:t>4/3/2018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fr-FR"/>
              <a:t>Modifiez le style du titre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4" name="Date Placeholder 3"/>
          <p:cNvSpPr>
            <a:spLocks noGrp="1"/>
          </p:cNvSpPr>
          <p:nvPr>
            <p:ph type="dt" sz="half" idx="10"/>
          </p:nvPr>
        </p:nvSpPr>
        <p:spPr/>
        <p:txBody>
          <a:bodyPr/>
          <a:lstStyle/>
          <a:p>
            <a:fld id="{0A4903F9-C4BE-4A46-B456-B79472A90401}" type="datetime1">
              <a:rPr lang="en-US" smtClean="0"/>
              <a:t>4/3/2018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7B0AC85-E829-442A-AC71-A3C71B12ADBD}" type="datetime1">
              <a:rPr lang="en-US" smtClean="0"/>
              <a:t>4/3/2018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74A0EC0-091B-43A0-9815-C8665A044761}" type="datetime1">
              <a:rPr lang="en-US" smtClean="0"/>
              <a:t>4/3/2018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8F338115-F7EF-4926-BE1E-EF57EFCAFABC}" type="datetime1">
              <a:rPr lang="en-US" smtClean="0"/>
              <a:t>4/3/2018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4FD0CE9-BA77-4F7B-B087-F1A1E661BB81}" type="datetime1">
              <a:rPr lang="en-US" smtClean="0"/>
              <a:t>4/3/2018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CE28381-E7F6-4932-910B-81A1D3904DBD}" type="datetime1">
              <a:rPr lang="en-US" smtClean="0"/>
              <a:t>4/3/2018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fr-FR"/>
              <a:t>
              </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F0A931C9-46AD-495B-BA91-3CB9EA3B1238}" type="datetime1">
              <a:rPr lang="en-US" smtClean="0"/>
              <a:t>4/3/2018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36925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33399"/>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145280" y="6377941"/>
            <a:ext cx="3901440" cy="342900"/>
          </a:xfrm>
          <a:prstGeom prst="rect">
            <a:avLst/>
          </a:prstGeom>
        </p:spPr>
        <p:txBody>
          <a:bodyPr lIns="0" tIns="0" rIns="0" bIns="0"/>
          <a:lstStyle>
            <a:lvl1pPr algn="ctr">
              <a:defRPr>
                <a:solidFill>
                  <a:schemeClr val="tx1">
                    <a:tint val="75000"/>
                  </a:schemeClr>
                </a:solidFill>
              </a:defRPr>
            </a:lvl1pPr>
          </a:lstStyle>
          <a:p>
            <a:r>
              <a:rPr lang="fr-FR"/>
              <a:t>
              </a:t>
            </a:r>
            <a:endParaRPr/>
          </a:p>
        </p:txBody>
      </p:sp>
      <p:sp>
        <p:nvSpPr>
          <p:cNvPr id="6" name="Holder 6"/>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fld id="{1B9FE4C6-FF92-49CE-8D85-BE2FBF8AF0D1}" type="datetime1">
              <a:rPr lang="en-US" smtClean="0"/>
              <a:t>4/3/2018</a:t>
            </a:fld>
            <a:endParaRPr lang="en-US"/>
          </a:p>
        </p:txBody>
      </p:sp>
      <p:sp>
        <p:nvSpPr>
          <p:cNvPr id="7" name="Holder 7"/>
          <p:cNvSpPr>
            <a:spLocks noGrp="1"/>
          </p:cNvSpPr>
          <p:nvPr>
            <p:ph type="sldNum" sz="quarter" idx="7"/>
          </p:nvPr>
        </p:nvSpPr>
        <p:spPr>
          <a:xfrm>
            <a:off x="8778240" y="63779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543471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09618A1-705A-4385-A46C-7B139CD3D0BC}" type="datetime1">
              <a:rPr lang="en-US" smtClean="0"/>
              <a:t>4/3/2018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2084832" y="1125728"/>
            <a:ext cx="4606544" cy="4606544"/>
          </a:xfrm>
          <a:prstGeom prst="rect">
            <a:avLst/>
          </a:prstGeom>
          <a:blipFill>
            <a:blip r:embed="rId2" cstate="print"/>
            <a:stretch>
              <a:fillRect/>
            </a:stretch>
          </a:blipFill>
        </p:spPr>
        <p:txBody>
          <a:bodyPr wrap="square" lIns="0" tIns="0" rIns="0" bIns="0" rtlCol="0"/>
          <a:lstStyle/>
          <a:p>
            <a:endParaRPr sz="2400"/>
          </a:p>
        </p:txBody>
      </p:sp>
      <p:sp>
        <p:nvSpPr>
          <p:cNvPr id="18" name="bk object 18"/>
          <p:cNvSpPr/>
          <p:nvPr/>
        </p:nvSpPr>
        <p:spPr>
          <a:xfrm>
            <a:off x="6939279" y="1125728"/>
            <a:ext cx="3060191" cy="4606544"/>
          </a:xfrm>
          <a:prstGeom prst="rect">
            <a:avLst/>
          </a:prstGeom>
          <a:blipFill>
            <a:blip r:embed="rId3" cstate="print"/>
            <a:stretch>
              <a:fillRect/>
            </a:stretch>
          </a:blipFill>
        </p:spPr>
        <p:txBody>
          <a:bodyPr wrap="square" lIns="0" tIns="0" rIns="0" bIns="0" rtlCol="0"/>
          <a:lstStyle/>
          <a:p>
            <a:endParaRPr sz="2400"/>
          </a:p>
        </p:txBody>
      </p:sp>
      <p:sp>
        <p:nvSpPr>
          <p:cNvPr id="2" name="Holder 2"/>
          <p:cNvSpPr>
            <a:spLocks noGrp="1"/>
          </p:cNvSpPr>
          <p:nvPr>
            <p:ph type="title"/>
          </p:nvPr>
        </p:nvSpPr>
        <p:spPr/>
        <p:txBody>
          <a:bodyPr lIns="0" tIns="0" rIns="0" bIns="0"/>
          <a:lstStyle>
            <a:lvl1pPr>
              <a:defRPr sz="3200" b="1" i="0">
                <a:solidFill>
                  <a:srgbClr val="333399"/>
                </a:solidFill>
                <a:latin typeface="Arial"/>
                <a:cs typeface="Arial"/>
              </a:defRPr>
            </a:lvl1pPr>
          </a:lstStyle>
          <a:p>
            <a:endParaRPr/>
          </a:p>
        </p:txBody>
      </p:sp>
      <p:sp>
        <p:nvSpPr>
          <p:cNvPr id="3" name="Holder 3"/>
          <p:cNvSpPr>
            <a:spLocks noGrp="1"/>
          </p:cNvSpPr>
          <p:nvPr>
            <p:ph type="ftr" sz="quarter" idx="5"/>
          </p:nvPr>
        </p:nvSpPr>
        <p:spPr>
          <a:xfrm>
            <a:off x="4145280" y="6377941"/>
            <a:ext cx="3901440" cy="342900"/>
          </a:xfrm>
          <a:prstGeom prst="rect">
            <a:avLst/>
          </a:prstGeom>
        </p:spPr>
        <p:txBody>
          <a:bodyPr lIns="0" tIns="0" rIns="0" bIns="0"/>
          <a:lstStyle>
            <a:lvl1pPr algn="ctr">
              <a:defRPr>
                <a:solidFill>
                  <a:schemeClr val="tx1">
                    <a:tint val="75000"/>
                  </a:schemeClr>
                </a:solidFill>
              </a:defRPr>
            </a:lvl1pPr>
          </a:lstStyle>
          <a:p>
            <a:r>
              <a:rPr lang="fr-FR"/>
              <a:t>
              </a:t>
            </a:r>
            <a:endParaRPr/>
          </a:p>
        </p:txBody>
      </p:sp>
      <p:sp>
        <p:nvSpPr>
          <p:cNvPr id="4" name="Holder 4"/>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fld id="{86DA6B2D-2860-479B-8BE0-89C25105A965}" type="datetime1">
              <a:rPr lang="en-US" smtClean="0"/>
              <a:t>4/3/2018</a:t>
            </a:fld>
            <a:endParaRPr lang="en-US"/>
          </a:p>
        </p:txBody>
      </p:sp>
      <p:sp>
        <p:nvSpPr>
          <p:cNvPr id="5" name="Holder 5"/>
          <p:cNvSpPr>
            <a:spLocks noGrp="1"/>
          </p:cNvSpPr>
          <p:nvPr>
            <p:ph type="sldNum" sz="quarter" idx="7"/>
          </p:nvPr>
        </p:nvSpPr>
        <p:spPr>
          <a:xfrm>
            <a:off x="8778240" y="6377941"/>
            <a:ext cx="2804160" cy="342900"/>
          </a:xfrm>
          <a:prstGeom prst="rect">
            <a:avLst/>
          </a:prstGeom>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29199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66B34AB-EB54-4705-B3AF-35DDBE2827A4}" type="datetime1">
              <a:rPr lang="en-US" smtClean="0"/>
              <a:t>4/3/2018</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01CA6AB-3EDE-4064-A7F3-F7D4EA42563F}" type="datetime1">
              <a:rPr lang="en-US" smtClean="0"/>
              <a:t>4/3/2018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959C7BF-C1A9-47D9-81D0-5BBE900CF698}" type="datetime1">
              <a:rPr lang="en-US" smtClean="0"/>
              <a:t>4/3/2018</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63E3C23-87FD-4D88-B424-78E7073A3919}" type="datetime1">
              <a:rPr lang="en-US" smtClean="0"/>
              <a:t>4/3/2018</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CB77FA-853E-4FA6-8D2E-BE68C1567D07}" type="datetime1">
              <a:rPr lang="en-US" smtClean="0"/>
              <a:t>4/3/2018</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FBD65BD-C143-4133-946C-9933FAD48C95}" type="datetime1">
              <a:rPr lang="en-US" smtClean="0"/>
              <a:t>4/3/2018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824C4C78-C139-496F-B4BF-BA4A1C6065D3}" type="datetime1">
              <a:rPr lang="en-US" smtClean="0"/>
              <a:t>4/3/2018</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2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BA64ADB7-7096-45F6-ADBF-A0ADA557FCE9}" type="datetime1">
              <a:rPr lang="en-US" smtClean="0"/>
              <a:t>4/3/2018</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
              </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 id="2147483672" r:id="rId19"/>
    <p:sldLayoutId id="2147483673" r:id="rId20"/>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impactmapping.org/fr/delivering.html"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7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7.png"/><Relationship Id="rId4" Type="http://schemas.openxmlformats.org/officeDocument/2006/relationships/image" Target="../media/image43.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350613-FD77-4284-83BB-72E85B72D064}"/>
              </a:ext>
            </a:extLst>
          </p:cNvPr>
          <p:cNvSpPr>
            <a:spLocks noGrp="1"/>
          </p:cNvSpPr>
          <p:nvPr>
            <p:ph type="ctrTitle"/>
          </p:nvPr>
        </p:nvSpPr>
        <p:spPr>
          <a:xfrm>
            <a:off x="755374" y="1841287"/>
            <a:ext cx="11198087" cy="2432510"/>
          </a:xfrm>
        </p:spPr>
        <p:txBody>
          <a:bodyPr/>
          <a:lstStyle/>
          <a:p>
            <a:r>
              <a:rPr lang="fr-FR" dirty="0"/>
              <a:t>LE RESPONSABLE PRODUIT : SON RÔLE DANS LE PROJET AGILE</a:t>
            </a:r>
          </a:p>
        </p:txBody>
      </p:sp>
      <p:sp>
        <p:nvSpPr>
          <p:cNvPr id="3" name="Espace réservé du numéro de diapositive 2">
            <a:extLst>
              <a:ext uri="{FF2B5EF4-FFF2-40B4-BE49-F238E27FC236}">
                <a16:creationId xmlns:a16="http://schemas.microsoft.com/office/drawing/2014/main" id="{A25B747F-A0DF-44C7-B16E-204871D7FF51}"/>
              </a:ext>
            </a:extLst>
          </p:cNvPr>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75791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AD17AD71-2316-4101-9278-02B9DD97C868}"/>
              </a:ext>
            </a:extLst>
          </p:cNvPr>
          <p:cNvSpPr>
            <a:spLocks noGrp="1"/>
          </p:cNvSpPr>
          <p:nvPr>
            <p:ph type="subTitle" idx="1"/>
          </p:nvPr>
        </p:nvSpPr>
        <p:spPr>
          <a:xfrm>
            <a:off x="808382" y="1765852"/>
            <a:ext cx="10575235" cy="3326295"/>
          </a:xfrm>
        </p:spPr>
        <p:txBody>
          <a:bodyPr>
            <a:normAutofit/>
          </a:bodyPr>
          <a:lstStyle/>
          <a:p>
            <a:r>
              <a:rPr lang="fr-FR" sz="2400" b="1" dirty="0">
                <a:solidFill>
                  <a:schemeClr val="tx1"/>
                </a:solidFill>
              </a:rPr>
              <a:t>Les user stories tiennent leur essence de ce qui suit : </a:t>
            </a:r>
            <a:r>
              <a:rPr lang="fr-FR" sz="2400" b="1" dirty="0">
                <a:solidFill>
                  <a:schemeClr val="bg1"/>
                </a:solidFill>
              </a:rPr>
              <a:t>Si nous arrivons, en tant que parties-prenantes dans </a:t>
            </a:r>
            <a:r>
              <a:rPr lang="fr-FR" sz="2400" b="1" dirty="0">
                <a:solidFill>
                  <a:schemeClr val="tx1"/>
                </a:solidFill>
              </a:rPr>
              <a:t>le développement du produit ou de la fonctionnalité, à avoir une compréhension commune de ce que l’utilisateur fera, quand il utilisera notre produit, nous serons capables de faire notre travail de livraison de ce produit de façon efficace et efficiente”.</a:t>
            </a:r>
          </a:p>
        </p:txBody>
      </p:sp>
      <p:sp>
        <p:nvSpPr>
          <p:cNvPr id="2" name="Espace réservé du numéro de diapositive 1">
            <a:extLst>
              <a:ext uri="{FF2B5EF4-FFF2-40B4-BE49-F238E27FC236}">
                <a16:creationId xmlns:a16="http://schemas.microsoft.com/office/drawing/2014/main" id="{634F276F-E61B-4341-9155-CF829806F5E0}"/>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extLst>
      <p:ext uri="{BB962C8B-B14F-4D97-AF65-F5344CB8AC3E}">
        <p14:creationId xmlns:p14="http://schemas.microsoft.com/office/powerpoint/2010/main" val="118736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32F2C4AA-9B41-4B9D-A1D0-DF2AE10FD9C8}"/>
              </a:ext>
            </a:extLst>
          </p:cNvPr>
          <p:cNvSpPr>
            <a:spLocks noGrp="1"/>
          </p:cNvSpPr>
          <p:nvPr>
            <p:ph type="subTitle" idx="1"/>
          </p:nvPr>
        </p:nvSpPr>
        <p:spPr>
          <a:xfrm>
            <a:off x="988295" y="1391479"/>
            <a:ext cx="10215410" cy="4287078"/>
          </a:xfrm>
        </p:spPr>
        <p:txBody>
          <a:bodyPr/>
          <a:lstStyle/>
          <a:p>
            <a:pPr fontAlgn="base"/>
            <a:r>
              <a:rPr lang="fr-FR" sz="2400" b="1" dirty="0">
                <a:solidFill>
                  <a:schemeClr val="tx1"/>
                </a:solidFill>
              </a:rPr>
              <a:t>Qu’est ce que nous pouvons dégager de l’hypothèse qu’on vient de citer :</a:t>
            </a:r>
          </a:p>
          <a:p>
            <a:pPr fontAlgn="base"/>
            <a:endParaRPr lang="fr-FR" sz="2400" b="1" dirty="0">
              <a:solidFill>
                <a:schemeClr val="tx1"/>
              </a:solidFill>
            </a:endParaRPr>
          </a:p>
          <a:p>
            <a:pPr marL="457200" indent="-457200" fontAlgn="base">
              <a:buFont typeface="+mj-lt"/>
              <a:buAutoNum type="arabicPeriod"/>
            </a:pPr>
            <a:r>
              <a:rPr lang="fr-FR" sz="2400" b="1" dirty="0">
                <a:solidFill>
                  <a:schemeClr val="tx1"/>
                </a:solidFill>
              </a:rPr>
              <a:t>l’objectif principal des user stories est d’avoir une compréhension commune de l’utilisation de la fonctionnalité.</a:t>
            </a:r>
          </a:p>
          <a:p>
            <a:pPr marL="457200" indent="-457200" fontAlgn="base">
              <a:buFont typeface="+mj-lt"/>
              <a:buAutoNum type="arabicPeriod"/>
            </a:pPr>
            <a:endParaRPr lang="fr-FR" sz="2400" b="1" dirty="0">
              <a:solidFill>
                <a:schemeClr val="tx1"/>
              </a:solidFill>
            </a:endParaRPr>
          </a:p>
          <a:p>
            <a:pPr marL="457200" indent="-457200" fontAlgn="base">
              <a:buFont typeface="+mj-lt"/>
              <a:buAutoNum type="arabicPeriod"/>
            </a:pPr>
            <a:r>
              <a:rPr lang="fr-FR" sz="2400" b="1" dirty="0">
                <a:solidFill>
                  <a:schemeClr val="tx1"/>
                </a:solidFill>
              </a:rPr>
              <a:t>l’exercice d’utiliser les user stories consiste à imaginer l’interaction de l’utilisateur avec le produit.</a:t>
            </a:r>
          </a:p>
          <a:p>
            <a:endParaRPr lang="fr-FR" dirty="0"/>
          </a:p>
        </p:txBody>
      </p:sp>
      <p:sp>
        <p:nvSpPr>
          <p:cNvPr id="2" name="Espace réservé du numéro de diapositive 1">
            <a:extLst>
              <a:ext uri="{FF2B5EF4-FFF2-40B4-BE49-F238E27FC236}">
                <a16:creationId xmlns:a16="http://schemas.microsoft.com/office/drawing/2014/main" id="{96C13407-522A-424C-8A69-FBC02E77455E}"/>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1688581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30E3E0B6-3A84-40B7-B755-0FD4FD408ECE}"/>
              </a:ext>
            </a:extLst>
          </p:cNvPr>
          <p:cNvSpPr>
            <a:spLocks noGrp="1"/>
          </p:cNvSpPr>
          <p:nvPr>
            <p:ph type="subTitle" idx="1"/>
          </p:nvPr>
        </p:nvSpPr>
        <p:spPr>
          <a:xfrm>
            <a:off x="1034677" y="1192695"/>
            <a:ext cx="10122645" cy="4472609"/>
          </a:xfrm>
        </p:spPr>
        <p:txBody>
          <a:bodyPr>
            <a:normAutofit lnSpcReduction="10000"/>
          </a:bodyPr>
          <a:lstStyle/>
          <a:p>
            <a:pPr fontAlgn="base"/>
            <a:r>
              <a:rPr lang="fr-FR" sz="2400" b="1" dirty="0">
                <a:solidFill>
                  <a:schemeClr val="accent2"/>
                </a:solidFill>
              </a:rPr>
              <a:t>3.  </a:t>
            </a:r>
            <a:r>
              <a:rPr lang="fr-FR" sz="2400" b="1" dirty="0">
                <a:solidFill>
                  <a:schemeClr val="tx1"/>
                </a:solidFill>
              </a:rPr>
              <a:t>les user stories servent à avoir une compréhension commune entre plusieurs parties prenantes dans l’entreprise et non uniquement l’équipe de développement (contrairement à ce que nous sommes peut être habitués d’entendre : les user stories servent à la livraison. Oui, entre autres, ils servent à la livraison, mais pas uniquement à la livraison).</a:t>
            </a:r>
          </a:p>
          <a:p>
            <a:pPr fontAlgn="base"/>
            <a:r>
              <a:rPr lang="fr-FR" sz="2400" b="1" dirty="0">
                <a:solidFill>
                  <a:schemeClr val="accent2"/>
                </a:solidFill>
              </a:rPr>
              <a:t>4.  </a:t>
            </a:r>
            <a:r>
              <a:rPr lang="fr-FR" sz="2400" b="1" dirty="0">
                <a:solidFill>
                  <a:schemeClr val="tx1"/>
                </a:solidFill>
              </a:rPr>
              <a:t>la compréhension commune des user stories à plusieurs niveau nécessite au Product </a:t>
            </a:r>
            <a:r>
              <a:rPr lang="fr-FR" sz="2400" b="1" dirty="0" err="1">
                <a:solidFill>
                  <a:schemeClr val="tx1"/>
                </a:solidFill>
              </a:rPr>
              <a:t>Owner</a:t>
            </a:r>
            <a:r>
              <a:rPr lang="fr-FR" sz="2400" b="1" dirty="0">
                <a:solidFill>
                  <a:schemeClr val="tx1"/>
                </a:solidFill>
              </a:rPr>
              <a:t> de gérer les niveaux de détail en s’assurant de garder la propriété essentielle du </a:t>
            </a:r>
            <a:r>
              <a:rPr lang="fr-FR" sz="2400" b="1" dirty="0" err="1">
                <a:solidFill>
                  <a:schemeClr val="tx1"/>
                </a:solidFill>
              </a:rPr>
              <a:t>Telling</a:t>
            </a:r>
            <a:r>
              <a:rPr lang="fr-FR" sz="2400" b="1" dirty="0">
                <a:solidFill>
                  <a:schemeClr val="tx1"/>
                </a:solidFill>
              </a:rPr>
              <a:t> (récit). </a:t>
            </a:r>
            <a:endParaRPr lang="fr-FR" sz="2000" b="1" dirty="0">
              <a:solidFill>
                <a:schemeClr val="tx1"/>
              </a:solidFill>
            </a:endParaRPr>
          </a:p>
          <a:p>
            <a:pPr fontAlgn="base"/>
            <a:r>
              <a:rPr lang="fr-FR" sz="2400" b="1" dirty="0">
                <a:solidFill>
                  <a:schemeClr val="bg1"/>
                </a:solidFill>
              </a:rPr>
              <a:t>Ceci est un, sinon le plus gros défi.</a:t>
            </a:r>
          </a:p>
          <a:p>
            <a:endParaRPr lang="fr-FR" dirty="0"/>
          </a:p>
        </p:txBody>
      </p:sp>
      <p:sp>
        <p:nvSpPr>
          <p:cNvPr id="2" name="Espace réservé du numéro de diapositive 1">
            <a:extLst>
              <a:ext uri="{FF2B5EF4-FFF2-40B4-BE49-F238E27FC236}">
                <a16:creationId xmlns:a16="http://schemas.microsoft.com/office/drawing/2014/main" id="{CFCF8A95-8871-4B31-BD64-9CAB2DE79265}"/>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3595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E5FDAB-4761-4523-891A-D0E95C762D80}"/>
              </a:ext>
            </a:extLst>
          </p:cNvPr>
          <p:cNvSpPr>
            <a:spLocks noGrp="1"/>
          </p:cNvSpPr>
          <p:nvPr>
            <p:ph type="ctrTitle"/>
          </p:nvPr>
        </p:nvSpPr>
        <p:spPr>
          <a:xfrm>
            <a:off x="1187780" y="993924"/>
            <a:ext cx="8825658" cy="1895492"/>
          </a:xfrm>
        </p:spPr>
        <p:txBody>
          <a:bodyPr/>
          <a:lstStyle/>
          <a:p>
            <a:r>
              <a:rPr lang="fr-FR" dirty="0"/>
              <a:t>CARTOGRAPHIE D’HISTOIRE ….</a:t>
            </a:r>
          </a:p>
        </p:txBody>
      </p:sp>
      <p:sp>
        <p:nvSpPr>
          <p:cNvPr id="3" name="Espace réservé du numéro de diapositive 2">
            <a:extLst>
              <a:ext uri="{FF2B5EF4-FFF2-40B4-BE49-F238E27FC236}">
                <a16:creationId xmlns:a16="http://schemas.microsoft.com/office/drawing/2014/main" id="{82663E3D-F3B5-450B-94E1-43846F85BA06}"/>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3927834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EE3C7978-4511-4EF5-B939-A7B410924B1F}"/>
              </a:ext>
            </a:extLst>
          </p:cNvPr>
          <p:cNvSpPr>
            <a:spLocks noGrp="1"/>
          </p:cNvSpPr>
          <p:nvPr>
            <p:ph type="subTitle" idx="1"/>
          </p:nvPr>
        </p:nvSpPr>
        <p:spPr>
          <a:xfrm>
            <a:off x="1649968" y="2867432"/>
            <a:ext cx="8892064" cy="1123136"/>
          </a:xfrm>
        </p:spPr>
        <p:txBody>
          <a:bodyPr>
            <a:noAutofit/>
          </a:bodyPr>
          <a:lstStyle/>
          <a:p>
            <a:r>
              <a:rPr lang="fr-FR" sz="2400" b="1" dirty="0">
                <a:solidFill>
                  <a:schemeClr val="bg1"/>
                </a:solidFill>
              </a:rPr>
              <a:t>Afin de pouvoir se retrouver facilement dans l’histoire, et afin d’avoir des niveaux différents de détail du récit, l’alternative  est de représenter le </a:t>
            </a:r>
            <a:r>
              <a:rPr lang="fr-FR" sz="2400" b="1" dirty="0" err="1">
                <a:solidFill>
                  <a:schemeClr val="bg1"/>
                </a:solidFill>
              </a:rPr>
              <a:t>backlog</a:t>
            </a:r>
            <a:r>
              <a:rPr lang="fr-FR" sz="2400" b="1" dirty="0">
                <a:solidFill>
                  <a:schemeClr val="bg1"/>
                </a:solidFill>
              </a:rPr>
              <a:t> de produit en une carte (</a:t>
            </a:r>
            <a:r>
              <a:rPr lang="fr-FR" sz="2400" b="1" dirty="0" err="1">
                <a:solidFill>
                  <a:schemeClr val="bg1"/>
                </a:solidFill>
              </a:rPr>
              <a:t>Map</a:t>
            </a:r>
            <a:r>
              <a:rPr lang="fr-FR" sz="2400" b="1" dirty="0">
                <a:solidFill>
                  <a:schemeClr val="bg1"/>
                </a:solidFill>
              </a:rPr>
              <a:t>).</a:t>
            </a:r>
          </a:p>
        </p:txBody>
      </p:sp>
      <p:sp>
        <p:nvSpPr>
          <p:cNvPr id="2" name="Espace réservé du numéro de diapositive 1">
            <a:extLst>
              <a:ext uri="{FF2B5EF4-FFF2-40B4-BE49-F238E27FC236}">
                <a16:creationId xmlns:a16="http://schemas.microsoft.com/office/drawing/2014/main" id="{E64CACF3-DDEC-419C-A730-12C680D09B6F}"/>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1044415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97E0851C-7267-4A1F-8F09-7DC9FC36C306}"/>
              </a:ext>
            </a:extLst>
          </p:cNvPr>
          <p:cNvSpPr>
            <a:spLocks noGrp="1"/>
          </p:cNvSpPr>
          <p:nvPr>
            <p:ph type="subTitle" idx="1"/>
          </p:nvPr>
        </p:nvSpPr>
        <p:spPr>
          <a:xfrm>
            <a:off x="441490" y="430463"/>
            <a:ext cx="1827396" cy="596478"/>
          </a:xfrm>
        </p:spPr>
        <p:txBody>
          <a:bodyPr/>
          <a:lstStyle/>
          <a:p>
            <a:r>
              <a:rPr lang="fr-FR" sz="2400" b="1" dirty="0">
                <a:solidFill>
                  <a:schemeClr val="bg1"/>
                </a:solidFill>
              </a:rPr>
              <a:t>La Carte</a:t>
            </a:r>
          </a:p>
          <a:p>
            <a:endParaRPr lang="fr-FR" dirty="0"/>
          </a:p>
        </p:txBody>
      </p:sp>
      <p:pic>
        <p:nvPicPr>
          <p:cNvPr id="1026" name="Picture 2" descr="user-story-map">
            <a:extLst>
              <a:ext uri="{FF2B5EF4-FFF2-40B4-BE49-F238E27FC236}">
                <a16:creationId xmlns:a16="http://schemas.microsoft.com/office/drawing/2014/main" id="{19CAE36D-6614-466A-8FA2-792723968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188" y="830745"/>
            <a:ext cx="9481624" cy="559679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C644BE89-AC09-4F87-8541-72A08373DD60}"/>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64086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3&#10;Fabriquer le bon produit&#10;Les 4 étapes d’un bon cadrage fonctionnel&#10;Vision Personas Storymap Roadmap&#10;JAN FEV MARS&#10; ">
            <a:extLst>
              <a:ext uri="{FF2B5EF4-FFF2-40B4-BE49-F238E27FC236}">
                <a16:creationId xmlns:a16="http://schemas.microsoft.com/office/drawing/2014/main" id="{12394172-A0F0-45F9-95BE-95B48D698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04" y="273222"/>
            <a:ext cx="11183815" cy="6293087"/>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E193885E-366A-4424-B862-DF193F815FF2}"/>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4006084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5&#10;STORY MAP&#10;Qu’est-ce que c’est ?&#10;– C’est une représentation du périmètre fonctionnel à réaliser sous forme de carte&#10;des f...">
            <a:extLst>
              <a:ext uri="{FF2B5EF4-FFF2-40B4-BE49-F238E27FC236}">
                <a16:creationId xmlns:a16="http://schemas.microsoft.com/office/drawing/2014/main" id="{AE9DD290-4C7A-4504-86D4-C99C42629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498" y="329951"/>
            <a:ext cx="11015003" cy="619809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83646838-AC07-48DB-9DA1-1DAE4E013C53}"/>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3156706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9&#10;Atelier STORY MAPPING&#10;1/ Quelles TÂCHES effectuez-vous le matin avant de venir au travail ?&#10; ">
            <a:extLst>
              <a:ext uri="{FF2B5EF4-FFF2-40B4-BE49-F238E27FC236}">
                <a16:creationId xmlns:a16="http://schemas.microsoft.com/office/drawing/2014/main" id="{A8CCA160-56E2-4D25-AE44-ED6E26B0A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28" y="201979"/>
            <a:ext cx="11451101" cy="644348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238AF8C4-2AB3-48E7-B168-2340280AB6F7}"/>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2760238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10;Atelier STORY MAPPING&#10;2/ Regroupez les TÂCHES par ACTIVITÉ&#10;Activité A Activité B&#10; ">
            <a:extLst>
              <a:ext uri="{FF2B5EF4-FFF2-40B4-BE49-F238E27FC236}">
                <a16:creationId xmlns:a16="http://schemas.microsoft.com/office/drawing/2014/main" id="{03784FD3-B024-4C53-8C11-FE7AA247B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22" y="170316"/>
            <a:ext cx="11591777" cy="6522645"/>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DFB984B8-7E9C-4280-93C4-2745C87DD3F9}"/>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4122461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D3BA6B-2885-4CC7-94F1-FAEE13FC5843}"/>
              </a:ext>
            </a:extLst>
          </p:cNvPr>
          <p:cNvSpPr>
            <a:spLocks noGrp="1"/>
          </p:cNvSpPr>
          <p:nvPr>
            <p:ph type="ctrTitle"/>
          </p:nvPr>
        </p:nvSpPr>
        <p:spPr/>
        <p:txBody>
          <a:bodyPr/>
          <a:lstStyle/>
          <a:p>
            <a:r>
              <a:rPr lang="fr-FR" sz="2400" dirty="0"/>
              <a:t>La première étape consiste à formaliser la </a:t>
            </a:r>
            <a:r>
              <a:rPr lang="fr-FR" sz="2400" b="1" dirty="0"/>
              <a:t>vision du produit</a:t>
            </a:r>
            <a:r>
              <a:rPr lang="fr-FR" sz="2400" dirty="0"/>
              <a:t> (logiciel) que l’on souhaite réaliser. Cette vision décrit les </a:t>
            </a:r>
            <a:r>
              <a:rPr lang="fr-FR" sz="2400" b="1" dirty="0"/>
              <a:t>principaux objectifs</a:t>
            </a:r>
            <a:r>
              <a:rPr lang="fr-FR" sz="2400" dirty="0"/>
              <a:t>, jalons, utilisateurs visés. Elle contribuera à </a:t>
            </a:r>
            <a:r>
              <a:rPr lang="fr-FR" sz="2400" b="1" dirty="0"/>
              <a:t>guider et fédérer </a:t>
            </a:r>
            <a:r>
              <a:rPr lang="fr-FR" sz="2400" dirty="0"/>
              <a:t>les acteurs du projet. </a:t>
            </a:r>
          </a:p>
        </p:txBody>
      </p:sp>
      <p:sp>
        <p:nvSpPr>
          <p:cNvPr id="3" name="Sous-titre 2">
            <a:extLst>
              <a:ext uri="{FF2B5EF4-FFF2-40B4-BE49-F238E27FC236}">
                <a16:creationId xmlns:a16="http://schemas.microsoft.com/office/drawing/2014/main" id="{E92A15C7-7528-477F-8267-27242C3D681A}"/>
              </a:ext>
            </a:extLst>
          </p:cNvPr>
          <p:cNvSpPr>
            <a:spLocks noGrp="1"/>
          </p:cNvSpPr>
          <p:nvPr>
            <p:ph type="subTitle" idx="1"/>
          </p:nvPr>
        </p:nvSpPr>
        <p:spPr>
          <a:xfrm>
            <a:off x="1499512" y="1842053"/>
            <a:ext cx="8825658" cy="947530"/>
          </a:xfrm>
        </p:spPr>
        <p:txBody>
          <a:bodyPr/>
          <a:lstStyle/>
          <a:p>
            <a:r>
              <a:rPr lang="fr-FR" sz="2800" b="1" dirty="0">
                <a:solidFill>
                  <a:schemeClr val="tx1"/>
                </a:solidFill>
              </a:rPr>
              <a:t>Vision du produit et </a:t>
            </a:r>
            <a:r>
              <a:rPr lang="fr-FR" sz="2800" b="1" dirty="0" err="1">
                <a:solidFill>
                  <a:schemeClr val="tx1"/>
                </a:solidFill>
              </a:rPr>
              <a:t>product</a:t>
            </a:r>
            <a:r>
              <a:rPr lang="fr-FR" sz="2800" b="1" dirty="0">
                <a:solidFill>
                  <a:schemeClr val="tx1"/>
                </a:solidFill>
              </a:rPr>
              <a:t> </a:t>
            </a:r>
            <a:r>
              <a:rPr lang="fr-FR" sz="2800" b="1" dirty="0" err="1">
                <a:solidFill>
                  <a:schemeClr val="tx1"/>
                </a:solidFill>
              </a:rPr>
              <a:t>backlog</a:t>
            </a:r>
            <a:br>
              <a:rPr lang="fr-FR" dirty="0"/>
            </a:br>
            <a:endParaRPr lang="fr-FR" dirty="0"/>
          </a:p>
        </p:txBody>
      </p:sp>
      <p:sp>
        <p:nvSpPr>
          <p:cNvPr id="4" name="Espace réservé du numéro de diapositive 3">
            <a:extLst>
              <a:ext uri="{FF2B5EF4-FFF2-40B4-BE49-F238E27FC236}">
                <a16:creationId xmlns:a16="http://schemas.microsoft.com/office/drawing/2014/main" id="{E2B82F2A-4473-4A32-BD26-5DD21C74CA01}"/>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4140709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1&#10;Atelier STORY MAPPING&#10;3/ Attribuez un OBJECTIF à chaque ACTIVITÉ&#10;Tâche 1&#10;Tâche 3&#10;Tâche 4&#10;Tâche 6&#10;Tâche 2&#10;Tâche 5&#10;Activi...">
            <a:extLst>
              <a:ext uri="{FF2B5EF4-FFF2-40B4-BE49-F238E27FC236}">
                <a16:creationId xmlns:a16="http://schemas.microsoft.com/office/drawing/2014/main" id="{ACA1F7FE-56C2-4919-BE36-9F1CC6C65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101712"/>
            <a:ext cx="11746523" cy="660972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563CD5DD-3D37-40C4-9C4F-9B2071100D7B}"/>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4189911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2&#10;Atelier STORY MAPPING&#10;4/ Organisez ces ensembles en suivant la CHRONOLOGIE de l’histoire (story)&#10;Chronologie de l’histo...">
            <a:extLst>
              <a:ext uri="{FF2B5EF4-FFF2-40B4-BE49-F238E27FC236}">
                <a16:creationId xmlns:a16="http://schemas.microsoft.com/office/drawing/2014/main" id="{30EFBCEE-AF6B-4681-AFA9-E623F132C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20" y="165150"/>
            <a:ext cx="11600759" cy="6527699"/>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985B3C6D-7D56-4BEC-B328-19CC9E6520C6}"/>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225473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3&#10;Atelier STORY MAPPING&#10;5/ Priorisez et ventilez les TÂCHES pour les intégrer dans des RELEASES&#10;Chronologie de l’histoire...">
            <a:extLst>
              <a:ext uri="{FF2B5EF4-FFF2-40B4-BE49-F238E27FC236}">
                <a16:creationId xmlns:a16="http://schemas.microsoft.com/office/drawing/2014/main" id="{A2084803-D8DA-4E9F-80A7-4ECFD6936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61" y="302246"/>
            <a:ext cx="11113477" cy="625350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9F6D821E-A6C4-4CD2-850D-18C5339E76DE}"/>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1480791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4&#10;Ce qu’il faut retenir !&#10;Objectif&#10;Utilisateur&#10;(optionnel)&#10;Activité&#10;(grande fonctionnalité)&#10;User Stories&#10;Release 1 / MVP&#10;...">
            <a:extLst>
              <a:ext uri="{FF2B5EF4-FFF2-40B4-BE49-F238E27FC236}">
                <a16:creationId xmlns:a16="http://schemas.microsoft.com/office/drawing/2014/main" id="{628F8A5A-590D-4CAE-8E6D-5B62FEF9B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194" y="294330"/>
            <a:ext cx="11141612" cy="6269339"/>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A19CD49E-114D-44A1-84CD-9996EEF3D6A6}"/>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22956261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ésultat de recherche d'images pour &quot;user story mapping&quot;">
            <a:extLst>
              <a:ext uri="{FF2B5EF4-FFF2-40B4-BE49-F238E27FC236}">
                <a16:creationId xmlns:a16="http://schemas.microsoft.com/office/drawing/2014/main" id="{199426C9-31DB-476F-8C77-CC4C0138B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5846">
            <a:off x="-14069" y="1522827"/>
            <a:ext cx="6777502" cy="381234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ésultat de recherche d'images pour &quot;user story mapping&quot;">
            <a:extLst>
              <a:ext uri="{FF2B5EF4-FFF2-40B4-BE49-F238E27FC236}">
                <a16:creationId xmlns:a16="http://schemas.microsoft.com/office/drawing/2014/main" id="{551E92CE-0BFC-40EC-BD7E-BBFB22E23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22994">
            <a:off x="5500466" y="1886241"/>
            <a:ext cx="7478151" cy="373907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27BC413-4499-41ED-8145-C49C9603A430}"/>
              </a:ext>
            </a:extLst>
          </p:cNvPr>
          <p:cNvSpPr txBox="1"/>
          <p:nvPr/>
        </p:nvSpPr>
        <p:spPr>
          <a:xfrm>
            <a:off x="2375095" y="3136611"/>
            <a:ext cx="7441809" cy="584775"/>
          </a:xfrm>
          <a:prstGeom prst="rect">
            <a:avLst/>
          </a:prstGeom>
          <a:noFill/>
        </p:spPr>
        <p:txBody>
          <a:bodyPr wrap="square" rtlCol="0">
            <a:spAutoFit/>
          </a:bodyPr>
          <a:lstStyle/>
          <a:p>
            <a:r>
              <a:rPr lang="fr-FR" sz="3200" b="1" dirty="0">
                <a:solidFill>
                  <a:srgbClr val="FFFF00"/>
                </a:solidFill>
              </a:rPr>
              <a:t>CELA PEUT PRENDRE DE LA PLACE …..</a:t>
            </a:r>
          </a:p>
        </p:txBody>
      </p:sp>
      <p:sp>
        <p:nvSpPr>
          <p:cNvPr id="3" name="Espace réservé du numéro de diapositive 2">
            <a:extLst>
              <a:ext uri="{FF2B5EF4-FFF2-40B4-BE49-F238E27FC236}">
                <a16:creationId xmlns:a16="http://schemas.microsoft.com/office/drawing/2014/main" id="{B1CBAF7A-A601-4CD3-B7A8-0EC36C23D277}"/>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169036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ésultat de recherche d'images pour &quot;impact mapping agile&quot;">
            <a:extLst>
              <a:ext uri="{FF2B5EF4-FFF2-40B4-BE49-F238E27FC236}">
                <a16:creationId xmlns:a16="http://schemas.microsoft.com/office/drawing/2014/main" id="{C282C0AE-2911-4662-BED7-AC17073FB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8940"/>
            <a:ext cx="12192000" cy="9195881"/>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066D8C99-F75B-4C21-8A67-7848ADCE738E}"/>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376717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4CE6549-5A95-4D58-B896-2785C29258F0}"/>
              </a:ext>
            </a:extLst>
          </p:cNvPr>
          <p:cNvSpPr>
            <a:spLocks noGrp="1"/>
          </p:cNvSpPr>
          <p:nvPr>
            <p:ph type="subTitle" idx="1"/>
          </p:nvPr>
        </p:nvSpPr>
        <p:spPr>
          <a:xfrm>
            <a:off x="578180" y="598103"/>
            <a:ext cx="8825658" cy="861420"/>
          </a:xfrm>
        </p:spPr>
        <p:txBody>
          <a:bodyPr>
            <a:normAutofit/>
          </a:bodyPr>
          <a:lstStyle/>
          <a:p>
            <a:r>
              <a:rPr lang="fr-FR" sz="3200" b="1" dirty="0">
                <a:solidFill>
                  <a:schemeClr val="bg1"/>
                </a:solidFill>
              </a:rPr>
              <a:t>IMPACT MAPPING</a:t>
            </a:r>
          </a:p>
        </p:txBody>
      </p:sp>
      <p:sp>
        <p:nvSpPr>
          <p:cNvPr id="4" name="Rectangle 3">
            <a:extLst>
              <a:ext uri="{FF2B5EF4-FFF2-40B4-BE49-F238E27FC236}">
                <a16:creationId xmlns:a16="http://schemas.microsoft.com/office/drawing/2014/main" id="{94A24076-EED6-458C-BCA4-AC6132AB6F88}"/>
              </a:ext>
            </a:extLst>
          </p:cNvPr>
          <p:cNvSpPr/>
          <p:nvPr/>
        </p:nvSpPr>
        <p:spPr>
          <a:xfrm>
            <a:off x="561065" y="1726699"/>
            <a:ext cx="11069869" cy="3046988"/>
          </a:xfrm>
          <a:prstGeom prst="rect">
            <a:avLst/>
          </a:prstGeom>
        </p:spPr>
        <p:txBody>
          <a:bodyPr wrap="square">
            <a:spAutoFit/>
          </a:bodyPr>
          <a:lstStyle/>
          <a:p>
            <a:r>
              <a:rPr lang="fr-FR" sz="2400" b="1" dirty="0">
                <a:solidFill>
                  <a:schemeClr val="bg1"/>
                </a:solidFill>
                <a:latin typeface="Helvetica Neue"/>
              </a:rPr>
              <a:t>Les cartes d'impact peuvent vous aider à réaliser des projets qui </a:t>
            </a:r>
            <a:r>
              <a:rPr lang="fr-FR" sz="2400" b="1" dirty="0">
                <a:latin typeface="Helvetica Neue"/>
                <a:hlinkClick r:id="rId2"/>
              </a:rPr>
              <a:t>atteignent des objectifs plutôt que de simplement livrer des fonctionnalités </a:t>
            </a:r>
            <a:r>
              <a:rPr lang="fr-FR" sz="2400" b="1" dirty="0">
                <a:latin typeface="Helvetica Neue"/>
              </a:rPr>
              <a:t>. </a:t>
            </a:r>
          </a:p>
          <a:p>
            <a:r>
              <a:rPr lang="fr-FR" sz="2400" b="1" dirty="0">
                <a:solidFill>
                  <a:schemeClr val="bg1"/>
                </a:solidFill>
                <a:latin typeface="Helvetica Neue"/>
              </a:rPr>
              <a:t>L'</a:t>
            </a:r>
            <a:r>
              <a:rPr lang="fr-FR" sz="2400" b="1" i="1" dirty="0">
                <a:solidFill>
                  <a:schemeClr val="bg1"/>
                </a:solidFill>
                <a:latin typeface="Helvetica Neue"/>
              </a:rPr>
              <a:t>impact mapping</a:t>
            </a:r>
            <a:r>
              <a:rPr lang="fr-FR" sz="2400" b="1" dirty="0">
                <a:solidFill>
                  <a:schemeClr val="bg1"/>
                </a:solidFill>
                <a:latin typeface="Helvetica Neue"/>
              </a:rPr>
              <a:t> est une technique de planification stratégique qui permet aux entreprises de ne pas s'égarer durant les phases de développement logiciel ou de livraison de projets, en identifiant clairement les hypothèses, en aidant les équipes à aligner leurs activités avec les objectifs métiers principaux, et en facilitant les décisions stratégiques.</a:t>
            </a:r>
            <a:endParaRPr lang="fr-FR" sz="2400" b="1" dirty="0">
              <a:solidFill>
                <a:schemeClr val="bg1"/>
              </a:solidFill>
            </a:endParaRPr>
          </a:p>
        </p:txBody>
      </p:sp>
      <p:sp>
        <p:nvSpPr>
          <p:cNvPr id="2" name="Espace réservé du numéro de diapositive 1">
            <a:extLst>
              <a:ext uri="{FF2B5EF4-FFF2-40B4-BE49-F238E27FC236}">
                <a16:creationId xmlns:a16="http://schemas.microsoft.com/office/drawing/2014/main" id="{6BA4BF95-2AD8-4A68-9D45-4CA799A75934}"/>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3681900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ésultat de recherche d'images pour &quot;IMPACT mapping PPT FRANÇAIS&quot;">
            <a:extLst>
              <a:ext uri="{FF2B5EF4-FFF2-40B4-BE49-F238E27FC236}">
                <a16:creationId xmlns:a16="http://schemas.microsoft.com/office/drawing/2014/main" id="{3E439E97-D7D0-4A14-87B6-9C724B0A31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188" y="0"/>
            <a:ext cx="8175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BBE83377-4B5E-4A98-8641-3F75EFC6B9A3}"/>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3681527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arte d'impact - objectif">
            <a:extLst>
              <a:ext uri="{FF2B5EF4-FFF2-40B4-BE49-F238E27FC236}">
                <a16:creationId xmlns:a16="http://schemas.microsoft.com/office/drawing/2014/main" id="{790DFECD-26FE-4BF6-8072-43588A06A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52" y="552963"/>
            <a:ext cx="2857500" cy="14192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0CBD74-2474-4A43-A841-D02856780EE3}"/>
              </a:ext>
            </a:extLst>
          </p:cNvPr>
          <p:cNvSpPr/>
          <p:nvPr/>
        </p:nvSpPr>
        <p:spPr>
          <a:xfrm>
            <a:off x="4330503" y="1072246"/>
            <a:ext cx="6096000" cy="1200329"/>
          </a:xfrm>
          <a:prstGeom prst="rect">
            <a:avLst/>
          </a:prstGeom>
        </p:spPr>
        <p:txBody>
          <a:bodyPr>
            <a:spAutoFit/>
          </a:bodyPr>
          <a:lstStyle/>
          <a:p>
            <a:r>
              <a:rPr lang="fr-FR" sz="2400" b="1" dirty="0">
                <a:solidFill>
                  <a:schemeClr val="bg1"/>
                </a:solidFill>
                <a:latin typeface="Libre Franklin"/>
              </a:rPr>
              <a:t>Qui ?</a:t>
            </a:r>
            <a:r>
              <a:rPr lang="fr-FR" sz="2400" dirty="0">
                <a:solidFill>
                  <a:schemeClr val="bg1"/>
                </a:solidFill>
                <a:latin typeface="Libre Franklin"/>
              </a:rPr>
              <a:t> Nous allons à présent définir les personnes concernées par l’objectif que nous avons défini.</a:t>
            </a:r>
            <a:endParaRPr lang="fr-FR" sz="2400" dirty="0">
              <a:solidFill>
                <a:schemeClr val="bg1"/>
              </a:solidFill>
            </a:endParaRPr>
          </a:p>
        </p:txBody>
      </p:sp>
      <p:pic>
        <p:nvPicPr>
          <p:cNvPr id="13318" name="Picture 6" descr="carte d'impact - qui">
            <a:extLst>
              <a:ext uri="{FF2B5EF4-FFF2-40B4-BE49-F238E27FC236}">
                <a16:creationId xmlns:a16="http://schemas.microsoft.com/office/drawing/2014/main" id="{DB695189-90C2-48F0-B623-1CE65A58A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457" y="2371359"/>
            <a:ext cx="5838093" cy="3989364"/>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6992117B-771A-46C7-95B8-902A83C5C866}"/>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3573279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C3C834-0486-402F-8757-19CB17DB4BAF}"/>
              </a:ext>
            </a:extLst>
          </p:cNvPr>
          <p:cNvSpPr/>
          <p:nvPr/>
        </p:nvSpPr>
        <p:spPr>
          <a:xfrm>
            <a:off x="529883" y="434526"/>
            <a:ext cx="6096000" cy="1200329"/>
          </a:xfrm>
          <a:prstGeom prst="rect">
            <a:avLst/>
          </a:prstGeom>
        </p:spPr>
        <p:txBody>
          <a:bodyPr>
            <a:spAutoFit/>
          </a:bodyPr>
          <a:lstStyle/>
          <a:p>
            <a:r>
              <a:rPr lang="fr-FR" sz="2400" b="1" dirty="0">
                <a:solidFill>
                  <a:schemeClr val="bg1"/>
                </a:solidFill>
                <a:latin typeface="Libre Franklin"/>
              </a:rPr>
              <a:t>Comment ? Nous allons maintenant définir les méthodes pour arriver à l’objectif pour chacun de nos utilisateurs.</a:t>
            </a:r>
            <a:endParaRPr lang="fr-FR" sz="2400" b="1" dirty="0">
              <a:solidFill>
                <a:schemeClr val="bg1"/>
              </a:solidFill>
            </a:endParaRPr>
          </a:p>
        </p:txBody>
      </p:sp>
      <p:pic>
        <p:nvPicPr>
          <p:cNvPr id="14338" name="Picture 2" descr="carte mapping- comment">
            <a:extLst>
              <a:ext uri="{FF2B5EF4-FFF2-40B4-BE49-F238E27FC236}">
                <a16:creationId xmlns:a16="http://schemas.microsoft.com/office/drawing/2014/main" id="{BF65A451-61BE-4905-82B9-41CE74E56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615" y="1290320"/>
            <a:ext cx="7845298" cy="5133154"/>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791B8C58-CAC1-4DAD-90FA-5774C75FEB41}"/>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47558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F1D8A4-774C-4650-83F6-B8E9413EEC03}"/>
              </a:ext>
            </a:extLst>
          </p:cNvPr>
          <p:cNvSpPr>
            <a:spLocks noGrp="1"/>
          </p:cNvSpPr>
          <p:nvPr>
            <p:ph type="ctrTitle"/>
          </p:nvPr>
        </p:nvSpPr>
        <p:spPr>
          <a:xfrm>
            <a:off x="692426" y="1538724"/>
            <a:ext cx="10807148" cy="3780551"/>
          </a:xfrm>
        </p:spPr>
        <p:txBody>
          <a:bodyPr/>
          <a:lstStyle/>
          <a:p>
            <a:pPr algn="just"/>
            <a:r>
              <a:rPr lang="fr-FR" sz="2400" b="1" dirty="0"/>
              <a:t>La suite consiste à établir la liste des </a:t>
            </a:r>
            <a:r>
              <a:rPr lang="fr-FR" sz="2400" b="1" dirty="0">
                <a:solidFill>
                  <a:schemeClr val="tx1"/>
                </a:solidFill>
              </a:rPr>
              <a:t>exigences fonctionnelles</a:t>
            </a:r>
            <a:r>
              <a:rPr lang="fr-FR" sz="2400" b="1" dirty="0"/>
              <a:t> et </a:t>
            </a:r>
            <a:r>
              <a:rPr lang="fr-FR" sz="2400" b="1" dirty="0">
                <a:solidFill>
                  <a:schemeClr val="tx1"/>
                </a:solidFill>
              </a:rPr>
              <a:t>non fonctionnelles</a:t>
            </a:r>
            <a:r>
              <a:rPr lang="fr-FR" sz="2400" b="1" dirty="0"/>
              <a:t> du produit. Chaque exigence est ensuite estimée par </a:t>
            </a:r>
            <a:r>
              <a:rPr lang="fr-FR" sz="2400" b="1" dirty="0">
                <a:solidFill>
                  <a:schemeClr val="tx1"/>
                </a:solidFill>
              </a:rPr>
              <a:t>l’équipe de développement</a:t>
            </a:r>
            <a:r>
              <a:rPr lang="fr-FR" sz="2400" b="1" dirty="0"/>
              <a:t> avec la technique de </a:t>
            </a:r>
            <a:r>
              <a:rPr lang="fr-FR" sz="2400" b="1" dirty="0">
                <a:solidFill>
                  <a:schemeClr val="tx1"/>
                </a:solidFill>
              </a:rPr>
              <a:t>Planning Poker</a:t>
            </a:r>
            <a:r>
              <a:rPr lang="fr-FR" sz="2400" b="1" dirty="0"/>
              <a:t>. </a:t>
            </a:r>
            <a:br>
              <a:rPr lang="fr-FR" sz="2400" b="1" dirty="0"/>
            </a:br>
            <a:r>
              <a:rPr lang="fr-FR" sz="2400" b="1" dirty="0"/>
              <a:t>A la lueur des estimations, la liste ainsi complétée est ordonnancée. </a:t>
            </a:r>
            <a:br>
              <a:rPr lang="fr-FR" sz="2400" b="1" dirty="0"/>
            </a:br>
            <a:r>
              <a:rPr lang="fr-FR" sz="2400" b="1" dirty="0"/>
              <a:t>Les exigences seront converties en fonctionnalités utilisables selon cet ordonnancement. Le principe étant de convertir en premier les exigences qui apportent le plus de valeur ajoutée au commanditaire. </a:t>
            </a:r>
            <a:br>
              <a:rPr lang="fr-FR" sz="2400" b="1" dirty="0"/>
            </a:br>
            <a:r>
              <a:rPr lang="fr-FR" sz="2400" b="1" dirty="0"/>
              <a:t>Il s’agit donc de faire remonter les exigences fonctionnelles de la plus haute valeur ajoutée en haut de la liste.</a:t>
            </a:r>
            <a:r>
              <a:rPr lang="fr-FR" sz="2000" b="1" dirty="0"/>
              <a:t> </a:t>
            </a:r>
            <a:endParaRPr lang="fr-FR" sz="2800" b="1" dirty="0"/>
          </a:p>
        </p:txBody>
      </p:sp>
      <p:sp>
        <p:nvSpPr>
          <p:cNvPr id="3" name="Espace réservé du numéro de diapositive 2">
            <a:extLst>
              <a:ext uri="{FF2B5EF4-FFF2-40B4-BE49-F238E27FC236}">
                <a16:creationId xmlns:a16="http://schemas.microsoft.com/office/drawing/2014/main" id="{8D20E078-83A0-4249-B797-12EE58EF2D85}"/>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85790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803238-CD9D-4356-9A83-B37F8DB412C7}"/>
              </a:ext>
            </a:extLst>
          </p:cNvPr>
          <p:cNvSpPr/>
          <p:nvPr/>
        </p:nvSpPr>
        <p:spPr>
          <a:xfrm>
            <a:off x="487680" y="463285"/>
            <a:ext cx="6096000" cy="1200329"/>
          </a:xfrm>
          <a:prstGeom prst="rect">
            <a:avLst/>
          </a:prstGeom>
        </p:spPr>
        <p:txBody>
          <a:bodyPr>
            <a:spAutoFit/>
          </a:bodyPr>
          <a:lstStyle/>
          <a:p>
            <a:r>
              <a:rPr lang="fr-FR" sz="2400" b="1" dirty="0">
                <a:solidFill>
                  <a:schemeClr val="bg1"/>
                </a:solidFill>
                <a:latin typeface="Libre Franklin"/>
              </a:rPr>
              <a:t>Quoi ? Pour faire simple, la dernière étape consiste à proposer des solutions pour chaque “comment ?” que nous avons défini plus haut.</a:t>
            </a:r>
            <a:endParaRPr lang="fr-FR" sz="2400" b="1" dirty="0">
              <a:solidFill>
                <a:schemeClr val="bg1"/>
              </a:solidFill>
            </a:endParaRPr>
          </a:p>
        </p:txBody>
      </p:sp>
      <p:pic>
        <p:nvPicPr>
          <p:cNvPr id="15362" name="Picture 2" descr="carte d'impact - solutions">
            <a:extLst>
              <a:ext uri="{FF2B5EF4-FFF2-40B4-BE49-F238E27FC236}">
                <a16:creationId xmlns:a16="http://schemas.microsoft.com/office/drawing/2014/main" id="{4BFC0BB4-FE1D-4325-87D1-EAB3BD38F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49" y="1800665"/>
            <a:ext cx="10244702" cy="4123226"/>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F5DEA4DB-F7CC-42FB-B230-C1DEE38E346F}"/>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3163087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97801BE1-F85A-4820-AE80-41A0BA1BC911}"/>
              </a:ext>
            </a:extLst>
          </p:cNvPr>
          <p:cNvSpPr>
            <a:spLocks noGrp="1"/>
          </p:cNvSpPr>
          <p:nvPr>
            <p:ph type="subTitle" idx="1"/>
          </p:nvPr>
        </p:nvSpPr>
        <p:spPr>
          <a:xfrm>
            <a:off x="793181" y="2194559"/>
            <a:ext cx="10605637" cy="2124222"/>
          </a:xfrm>
        </p:spPr>
        <p:txBody>
          <a:bodyPr>
            <a:normAutofit/>
          </a:bodyPr>
          <a:lstStyle/>
          <a:p>
            <a:r>
              <a:rPr lang="fr-FR" sz="2400" b="1" dirty="0">
                <a:solidFill>
                  <a:schemeClr val="bg1"/>
                </a:solidFill>
              </a:rPr>
              <a:t>TDD et ATDD</a:t>
            </a:r>
          </a:p>
          <a:p>
            <a:r>
              <a:rPr lang="fr-FR" sz="2400" b="1" dirty="0">
                <a:solidFill>
                  <a:schemeClr val="bg1"/>
                </a:solidFill>
              </a:rPr>
              <a:t>Le pilotage par les tests TDD (Test Driven </a:t>
            </a:r>
            <a:r>
              <a:rPr lang="fr-FR" sz="2400" b="1" dirty="0" err="1">
                <a:solidFill>
                  <a:schemeClr val="bg1"/>
                </a:solidFill>
              </a:rPr>
              <a:t>Development</a:t>
            </a:r>
            <a:r>
              <a:rPr lang="fr-FR" sz="2400" b="1" dirty="0">
                <a:solidFill>
                  <a:schemeClr val="bg1"/>
                </a:solidFill>
              </a:rPr>
              <a:t>) et les tests d’acceptation ATDD (Acceptance test Driven </a:t>
            </a:r>
            <a:r>
              <a:rPr lang="fr-FR" sz="2400" b="1" dirty="0" err="1">
                <a:solidFill>
                  <a:schemeClr val="bg1"/>
                </a:solidFill>
              </a:rPr>
              <a:t>Development</a:t>
            </a:r>
            <a:r>
              <a:rPr lang="fr-FR" sz="2400" b="1" dirty="0">
                <a:solidFill>
                  <a:schemeClr val="bg1"/>
                </a:solidFill>
              </a:rPr>
              <a:t>) sont parfaitement applicables aux méthodes agiles.</a:t>
            </a:r>
          </a:p>
          <a:p>
            <a:endParaRPr lang="fr-FR" dirty="0"/>
          </a:p>
        </p:txBody>
      </p:sp>
      <p:sp>
        <p:nvSpPr>
          <p:cNvPr id="2" name="Espace réservé du numéro de diapositive 1">
            <a:extLst>
              <a:ext uri="{FF2B5EF4-FFF2-40B4-BE49-F238E27FC236}">
                <a16:creationId xmlns:a16="http://schemas.microsoft.com/office/drawing/2014/main" id="{4C7622B6-80B5-4F35-87A3-4CE350C2A61B}"/>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2908030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A6CFFD49-DC62-4E1A-A2FD-B6ED7DA04F7F}"/>
              </a:ext>
            </a:extLst>
          </p:cNvPr>
          <p:cNvSpPr>
            <a:spLocks noGrp="1"/>
          </p:cNvSpPr>
          <p:nvPr>
            <p:ph type="subTitle" idx="1"/>
          </p:nvPr>
        </p:nvSpPr>
        <p:spPr>
          <a:xfrm>
            <a:off x="1154955" y="956603"/>
            <a:ext cx="9860048" cy="4682197"/>
          </a:xfrm>
        </p:spPr>
        <p:txBody>
          <a:bodyPr>
            <a:normAutofit/>
          </a:bodyPr>
          <a:lstStyle/>
          <a:p>
            <a:r>
              <a:rPr lang="fr-FR" sz="2400" b="1" dirty="0">
                <a:solidFill>
                  <a:schemeClr val="bg1"/>
                </a:solidFill>
              </a:rPr>
              <a:t>Test Driven </a:t>
            </a:r>
            <a:r>
              <a:rPr lang="fr-FR" sz="2400" b="1" dirty="0" err="1">
                <a:solidFill>
                  <a:schemeClr val="bg1"/>
                </a:solidFill>
              </a:rPr>
              <a:t>Development</a:t>
            </a:r>
            <a:endParaRPr lang="fr-FR" sz="2400" b="1" dirty="0">
              <a:solidFill>
                <a:schemeClr val="bg1"/>
              </a:solidFill>
            </a:endParaRPr>
          </a:p>
          <a:p>
            <a:r>
              <a:rPr lang="fr-FR" sz="2000" b="1" dirty="0">
                <a:solidFill>
                  <a:schemeClr val="tx1"/>
                </a:solidFill>
              </a:rPr>
              <a:t>Cette technique de développement est basée avant tout sur les tests. Chaque développeur doit écrire des tests propres à une fonctionnalité avant de la développer.</a:t>
            </a:r>
          </a:p>
          <a:p>
            <a:r>
              <a:rPr lang="fr-FR" sz="2000" b="1" dirty="0">
                <a:solidFill>
                  <a:schemeClr val="bg1"/>
                </a:solidFill>
              </a:rPr>
              <a:t>Le cycle suivi par le TDD est le suivant :</a:t>
            </a:r>
          </a:p>
          <a:p>
            <a:r>
              <a:rPr lang="fr-FR" sz="2000" b="1" dirty="0">
                <a:solidFill>
                  <a:schemeClr val="tx1"/>
                </a:solidFill>
              </a:rPr>
              <a:t>Ecrire un premier test</a:t>
            </a:r>
          </a:p>
          <a:p>
            <a:r>
              <a:rPr lang="fr-FR" sz="2000" b="1" dirty="0">
                <a:solidFill>
                  <a:schemeClr val="bg1"/>
                </a:solidFill>
              </a:rPr>
              <a:t>S’assurer que ce test échoue tant que le code n’est pas développé</a:t>
            </a:r>
          </a:p>
          <a:p>
            <a:r>
              <a:rPr lang="fr-FR" sz="2000" b="1" dirty="0">
                <a:solidFill>
                  <a:schemeClr val="tx1"/>
                </a:solidFill>
              </a:rPr>
              <a:t>Ecrire le code qui va permettre de faire passer le test</a:t>
            </a:r>
          </a:p>
          <a:p>
            <a:r>
              <a:rPr lang="fr-FR" sz="2000" b="1" dirty="0">
                <a:solidFill>
                  <a:schemeClr val="bg1"/>
                </a:solidFill>
              </a:rPr>
              <a:t>Vérifier que le test est réussi</a:t>
            </a:r>
          </a:p>
          <a:p>
            <a:r>
              <a:rPr lang="fr-FR" sz="2000" b="1" dirty="0">
                <a:solidFill>
                  <a:schemeClr val="tx1"/>
                </a:solidFill>
              </a:rPr>
              <a:t>Améliorer le code par du re-factoring en veillant que la fonctionnalité reste opérationnelle</a:t>
            </a:r>
          </a:p>
          <a:p>
            <a:endParaRPr lang="fr-FR" dirty="0"/>
          </a:p>
        </p:txBody>
      </p:sp>
      <p:sp>
        <p:nvSpPr>
          <p:cNvPr id="2" name="Espace réservé du numéro de diapositive 1">
            <a:extLst>
              <a:ext uri="{FF2B5EF4-FFF2-40B4-BE49-F238E27FC236}">
                <a16:creationId xmlns:a16="http://schemas.microsoft.com/office/drawing/2014/main" id="{11413FA4-B253-46AF-ACD3-B4FAE32B4118}"/>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1008720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BB27DB-2A95-4D1E-8759-DD871C1CF7B5}"/>
              </a:ext>
            </a:extLst>
          </p:cNvPr>
          <p:cNvSpPr>
            <a:spLocks noGrp="1"/>
          </p:cNvSpPr>
          <p:nvPr>
            <p:ph type="title"/>
          </p:nvPr>
        </p:nvSpPr>
        <p:spPr/>
        <p:txBody>
          <a:bodyPr/>
          <a:lstStyle/>
          <a:p>
            <a:r>
              <a:rPr lang="fr-FR" dirty="0"/>
              <a:t>TDD</a:t>
            </a:r>
          </a:p>
        </p:txBody>
      </p:sp>
      <p:sp>
        <p:nvSpPr>
          <p:cNvPr id="3" name="Espace réservé du contenu 2">
            <a:extLst>
              <a:ext uri="{FF2B5EF4-FFF2-40B4-BE49-F238E27FC236}">
                <a16:creationId xmlns:a16="http://schemas.microsoft.com/office/drawing/2014/main" id="{F8DBDF1D-1070-400E-89A1-4ED6A3EE2D99}"/>
              </a:ext>
            </a:extLst>
          </p:cNvPr>
          <p:cNvSpPr>
            <a:spLocks noGrp="1"/>
          </p:cNvSpPr>
          <p:nvPr>
            <p:ph idx="1"/>
          </p:nvPr>
        </p:nvSpPr>
        <p:spPr/>
        <p:txBody>
          <a:bodyPr>
            <a:normAutofit fontScale="92500" lnSpcReduction="20000"/>
          </a:bodyPr>
          <a:lstStyle/>
          <a:p>
            <a:r>
              <a:rPr lang="fr-FR" sz="2400" b="1" dirty="0">
                <a:solidFill>
                  <a:srgbClr val="002060"/>
                </a:solidFill>
              </a:rPr>
              <a:t>Les tests TDD sont des tests unitaires. Ils sont donc écrits sous forme de code, ce qui permet de les automatiser.</a:t>
            </a:r>
          </a:p>
          <a:p>
            <a:r>
              <a:rPr lang="fr-FR" sz="2400" b="1" dirty="0">
                <a:solidFill>
                  <a:schemeClr val="tx1"/>
                </a:solidFill>
              </a:rPr>
              <a:t>L’usage de TDD permet au développeur d’améliorer sa productivité. En effet, il n’a à se préoccuper que de l’écriture du code permettant de passer le test et évitera le codage de fonctions inutiles qui alourdiraient l’ensemble de l’application.</a:t>
            </a:r>
          </a:p>
          <a:p>
            <a:r>
              <a:rPr lang="fr-FR" sz="2400" b="1" dirty="0">
                <a:solidFill>
                  <a:srgbClr val="002060"/>
                </a:solidFill>
              </a:rPr>
              <a:t>Cette technique de développement est à privilégier car elle permet à l’équipe de livrer un incrément de qualité, en respectant le principe suivant du manifeste agile : « Concevoir simple ».</a:t>
            </a:r>
          </a:p>
          <a:p>
            <a:endParaRPr lang="fr-FR" dirty="0"/>
          </a:p>
        </p:txBody>
      </p:sp>
      <p:sp>
        <p:nvSpPr>
          <p:cNvPr id="4" name="Espace réservé du numéro de diapositive 3">
            <a:extLst>
              <a:ext uri="{FF2B5EF4-FFF2-40B4-BE49-F238E27FC236}">
                <a16:creationId xmlns:a16="http://schemas.microsoft.com/office/drawing/2014/main" id="{C1208CDD-2DA7-48D4-8E13-82A07AB44332}"/>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212110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59CCF2-5184-41EB-A4D6-EC74757B98E3}"/>
              </a:ext>
            </a:extLst>
          </p:cNvPr>
          <p:cNvSpPr>
            <a:spLocks noGrp="1"/>
          </p:cNvSpPr>
          <p:nvPr>
            <p:ph type="title"/>
          </p:nvPr>
        </p:nvSpPr>
        <p:spPr/>
        <p:txBody>
          <a:bodyPr/>
          <a:lstStyle/>
          <a:p>
            <a:pPr algn="ctr"/>
            <a:r>
              <a:rPr lang="fr-FR" b="1" dirty="0"/>
              <a:t>Acceptance Test Driven </a:t>
            </a:r>
            <a:r>
              <a:rPr lang="fr-FR" b="1" dirty="0" err="1"/>
              <a:t>Development</a:t>
            </a:r>
            <a:br>
              <a:rPr lang="fr-FR" b="1" dirty="0"/>
            </a:br>
            <a:r>
              <a:rPr lang="fr-FR" b="1" dirty="0"/>
              <a:t>ATDD</a:t>
            </a:r>
            <a:br>
              <a:rPr lang="fr-FR" b="1" dirty="0"/>
            </a:br>
            <a:endParaRPr lang="fr-FR" dirty="0"/>
          </a:p>
        </p:txBody>
      </p:sp>
      <p:sp>
        <p:nvSpPr>
          <p:cNvPr id="3" name="Espace réservé du contenu 2">
            <a:extLst>
              <a:ext uri="{FF2B5EF4-FFF2-40B4-BE49-F238E27FC236}">
                <a16:creationId xmlns:a16="http://schemas.microsoft.com/office/drawing/2014/main" id="{BF1A3C99-5E0A-4EFD-83A5-9FBBE0BA7714}"/>
              </a:ext>
            </a:extLst>
          </p:cNvPr>
          <p:cNvSpPr>
            <a:spLocks noGrp="1"/>
          </p:cNvSpPr>
          <p:nvPr>
            <p:ph idx="1"/>
          </p:nvPr>
        </p:nvSpPr>
        <p:spPr/>
        <p:txBody>
          <a:bodyPr/>
          <a:lstStyle/>
          <a:p>
            <a:r>
              <a:rPr lang="fr-FR" sz="2400" b="1" dirty="0"/>
              <a:t>Cette technique de développement consiste à élaborer des tests fonctionnels avec du code.</a:t>
            </a:r>
          </a:p>
          <a:p>
            <a:r>
              <a:rPr lang="fr-FR" sz="2400" b="1" dirty="0"/>
              <a:t>En pratique, on va écrire des fonctions qui vont suivre le formalisme des tests d’acceptation.</a:t>
            </a:r>
          </a:p>
          <a:p>
            <a:r>
              <a:rPr lang="fr-FR" sz="2400" b="1" dirty="0"/>
              <a:t>Ces tests ne sont donc pas des actions à réaliser en fin de développement, mais doivent être considérés comme des tâches de développement à part entière.</a:t>
            </a:r>
          </a:p>
          <a:p>
            <a:endParaRPr lang="fr-FR" dirty="0"/>
          </a:p>
        </p:txBody>
      </p:sp>
      <p:sp>
        <p:nvSpPr>
          <p:cNvPr id="4" name="Espace réservé du numéro de diapositive 3">
            <a:extLst>
              <a:ext uri="{FF2B5EF4-FFF2-40B4-BE49-F238E27FC236}">
                <a16:creationId xmlns:a16="http://schemas.microsoft.com/office/drawing/2014/main" id="{E9EFAB3B-1EC9-4FD4-9754-D8BD32A676FC}"/>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2467454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C25460-193F-4769-A456-83D89F097D06}"/>
              </a:ext>
            </a:extLst>
          </p:cNvPr>
          <p:cNvSpPr>
            <a:spLocks noGrp="1"/>
          </p:cNvSpPr>
          <p:nvPr>
            <p:ph type="title"/>
          </p:nvPr>
        </p:nvSpPr>
        <p:spPr/>
        <p:txBody>
          <a:bodyPr/>
          <a:lstStyle/>
          <a:p>
            <a:r>
              <a:rPr lang="fr-FR" dirty="0"/>
              <a:t>Développements pilotés par les tests</a:t>
            </a:r>
            <a:br>
              <a:rPr lang="fr-FR" dirty="0"/>
            </a:br>
            <a:endParaRPr lang="fr-FR" dirty="0"/>
          </a:p>
        </p:txBody>
      </p:sp>
      <p:sp>
        <p:nvSpPr>
          <p:cNvPr id="3" name="Espace réservé du contenu 2">
            <a:extLst>
              <a:ext uri="{FF2B5EF4-FFF2-40B4-BE49-F238E27FC236}">
                <a16:creationId xmlns:a16="http://schemas.microsoft.com/office/drawing/2014/main" id="{B80DA16C-F366-483C-919B-160AE0875D2D}"/>
              </a:ext>
            </a:extLst>
          </p:cNvPr>
          <p:cNvSpPr>
            <a:spLocks noGrp="1"/>
          </p:cNvSpPr>
          <p:nvPr>
            <p:ph idx="1"/>
          </p:nvPr>
        </p:nvSpPr>
        <p:spPr/>
        <p:txBody>
          <a:bodyPr/>
          <a:lstStyle/>
          <a:p>
            <a:pPr fontAlgn="base"/>
            <a:r>
              <a:rPr lang="fr-FR" sz="2400" b="1" dirty="0"/>
              <a:t>Le développement piloté par les tests consiste à sensibiliser le développeur sur les tests en amont de ses développements. </a:t>
            </a:r>
          </a:p>
          <a:p>
            <a:pPr fontAlgn="base"/>
            <a:r>
              <a:rPr lang="fr-FR" sz="2400" b="1" dirty="0"/>
              <a:t>Concrètement, la User Story associée à une fonctionnalité à développer liste les tests qui permettrons de confirmer que cette fonctionnalité couvre effectivement le besoin. Cette approche limite les erreurs d’interprétation du besoin du développeur.</a:t>
            </a:r>
          </a:p>
          <a:p>
            <a:endParaRPr lang="fr-FR" dirty="0"/>
          </a:p>
        </p:txBody>
      </p:sp>
      <p:sp>
        <p:nvSpPr>
          <p:cNvPr id="4" name="Espace réservé du numéro de diapositive 3">
            <a:extLst>
              <a:ext uri="{FF2B5EF4-FFF2-40B4-BE49-F238E27FC236}">
                <a16:creationId xmlns:a16="http://schemas.microsoft.com/office/drawing/2014/main" id="{7E174457-5365-43F3-A51D-0CE649842007}"/>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0133878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C246C30-3ACA-492C-8A82-E44B1053643E}"/>
              </a:ext>
            </a:extLst>
          </p:cNvPr>
          <p:cNvSpPr txBox="1"/>
          <p:nvPr/>
        </p:nvSpPr>
        <p:spPr>
          <a:xfrm>
            <a:off x="4278227" y="3044280"/>
            <a:ext cx="4007644" cy="769441"/>
          </a:xfrm>
          <a:prstGeom prst="rect">
            <a:avLst/>
          </a:prstGeom>
          <a:noFill/>
          <a:ln w="28575">
            <a:solidFill>
              <a:srgbClr val="51ACB3"/>
            </a:solidFill>
          </a:ln>
        </p:spPr>
        <p:txBody>
          <a:bodyPr wrap="square" rtlCol="0">
            <a:spAutoFit/>
          </a:bodyPr>
          <a:lstStyle/>
          <a:p>
            <a:r>
              <a:rPr lang="fr-FR" sz="4400" b="1" dirty="0">
                <a:solidFill>
                  <a:srgbClr val="002060"/>
                </a:solidFill>
                <a:latin typeface="+mj-lt"/>
              </a:rPr>
              <a:t>REFACTORING</a:t>
            </a:r>
          </a:p>
        </p:txBody>
      </p:sp>
      <p:sp>
        <p:nvSpPr>
          <p:cNvPr id="6" name="Espace réservé du numéro de diapositive 5">
            <a:extLst>
              <a:ext uri="{FF2B5EF4-FFF2-40B4-BE49-F238E27FC236}">
                <a16:creationId xmlns:a16="http://schemas.microsoft.com/office/drawing/2014/main" id="{C4DB93F7-17F8-4956-9954-2F53C267DF5E}"/>
              </a:ext>
            </a:extLst>
          </p:cNvPr>
          <p:cNvSpPr>
            <a:spLocks noGrp="1"/>
          </p:cNvSpPr>
          <p:nvPr>
            <p:ph type="sldNum" sz="quarter" idx="12"/>
          </p:nvPr>
        </p:nvSpPr>
        <p:spPr/>
        <p:txBody>
          <a:bodyPr/>
          <a:lstStyle/>
          <a:p>
            <a:fld id="{69CB3F8B-9456-4F26-9B82-08CB72677B74}" type="slidenum">
              <a:rPr lang="fr-FR" smtClean="0"/>
              <a:t>36</a:t>
            </a:fld>
            <a:endParaRPr lang="fr-FR"/>
          </a:p>
        </p:txBody>
      </p:sp>
    </p:spTree>
    <p:extLst>
      <p:ext uri="{BB962C8B-B14F-4D97-AF65-F5344CB8AC3E}">
        <p14:creationId xmlns:p14="http://schemas.microsoft.com/office/powerpoint/2010/main" val="33483694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AFBE04-DD52-4570-B55A-B59C6A957B7E}"/>
              </a:ext>
            </a:extLst>
          </p:cNvPr>
          <p:cNvSpPr/>
          <p:nvPr/>
        </p:nvSpPr>
        <p:spPr>
          <a:xfrm>
            <a:off x="657922" y="770777"/>
            <a:ext cx="6096000" cy="1569660"/>
          </a:xfrm>
          <a:prstGeom prst="rect">
            <a:avLst/>
          </a:prstGeom>
        </p:spPr>
        <p:txBody>
          <a:bodyPr>
            <a:spAutoFit/>
          </a:bodyPr>
          <a:lstStyle/>
          <a:p>
            <a:r>
              <a:rPr lang="fr-FR" sz="2400" b="1" dirty="0" err="1">
                <a:latin typeface="+mj-lt"/>
              </a:rPr>
              <a:t>Refactorer</a:t>
            </a:r>
            <a:r>
              <a:rPr lang="fr-FR" sz="2400" dirty="0">
                <a:solidFill>
                  <a:srgbClr val="002060"/>
                </a:solidFill>
                <a:latin typeface="+mj-lt"/>
              </a:rPr>
              <a:t> </a:t>
            </a:r>
            <a:r>
              <a:rPr lang="fr-FR" sz="2400" b="1" dirty="0">
                <a:solidFill>
                  <a:srgbClr val="002060"/>
                </a:solidFill>
                <a:latin typeface="+mj-lt"/>
              </a:rPr>
              <a:t>consiste à </a:t>
            </a:r>
            <a:r>
              <a:rPr lang="fr-FR" sz="2400" b="1" dirty="0">
                <a:latin typeface="+mj-lt"/>
              </a:rPr>
              <a:t>modifier un code </a:t>
            </a:r>
            <a:r>
              <a:rPr lang="fr-FR" sz="2400" b="1" dirty="0">
                <a:solidFill>
                  <a:srgbClr val="002060"/>
                </a:solidFill>
                <a:latin typeface="+mj-lt"/>
              </a:rPr>
              <a:t>source de façon à en améliorer la structure, sans que cela modifie son comportement fonctionnel.</a:t>
            </a:r>
          </a:p>
        </p:txBody>
      </p:sp>
      <p:sp>
        <p:nvSpPr>
          <p:cNvPr id="3" name="Rectangle 2">
            <a:extLst>
              <a:ext uri="{FF2B5EF4-FFF2-40B4-BE49-F238E27FC236}">
                <a16:creationId xmlns:a16="http://schemas.microsoft.com/office/drawing/2014/main" id="{3DC2D5C7-F91B-428B-8BDA-6992E3D0AF57}"/>
              </a:ext>
            </a:extLst>
          </p:cNvPr>
          <p:cNvSpPr/>
          <p:nvPr/>
        </p:nvSpPr>
        <p:spPr>
          <a:xfrm>
            <a:off x="5105384" y="2571326"/>
            <a:ext cx="6096000" cy="1938992"/>
          </a:xfrm>
          <a:prstGeom prst="rect">
            <a:avLst/>
          </a:prstGeom>
        </p:spPr>
        <p:txBody>
          <a:bodyPr>
            <a:spAutoFit/>
          </a:bodyPr>
          <a:lstStyle/>
          <a:p>
            <a:r>
              <a:rPr lang="fr-FR" sz="2400" b="1" dirty="0">
                <a:latin typeface="+mj-lt"/>
              </a:rPr>
              <a:t>Attention</a:t>
            </a:r>
            <a:r>
              <a:rPr lang="fr-FR" sz="2400" dirty="0">
                <a:solidFill>
                  <a:srgbClr val="002060"/>
                </a:solidFill>
                <a:latin typeface="+mj-lt"/>
              </a:rPr>
              <a:t>, </a:t>
            </a:r>
            <a:r>
              <a:rPr lang="fr-FR" sz="2400" b="1" dirty="0" err="1">
                <a:solidFill>
                  <a:srgbClr val="002060"/>
                </a:solidFill>
                <a:latin typeface="+mj-lt"/>
              </a:rPr>
              <a:t>refactorer</a:t>
            </a:r>
            <a:r>
              <a:rPr lang="fr-FR" sz="2400" b="1" dirty="0">
                <a:solidFill>
                  <a:srgbClr val="002060"/>
                </a:solidFill>
                <a:latin typeface="+mj-lt"/>
              </a:rPr>
              <a:t> n'est pas:</a:t>
            </a:r>
          </a:p>
          <a:p>
            <a:pPr>
              <a:buClr>
                <a:schemeClr val="accent2"/>
              </a:buClr>
              <a:buFont typeface="Arial" panose="020B0604020202020204" pitchFamily="34" charset="0"/>
              <a:buChar char="•"/>
            </a:pPr>
            <a:r>
              <a:rPr lang="fr-FR" sz="2400" b="1" dirty="0">
                <a:solidFill>
                  <a:srgbClr val="002060"/>
                </a:solidFill>
                <a:latin typeface="+mj-lt"/>
              </a:rPr>
              <a:t> réécrire du code</a:t>
            </a:r>
          </a:p>
          <a:p>
            <a:pPr>
              <a:buClr>
                <a:schemeClr val="accent2"/>
              </a:buClr>
              <a:buFont typeface="Arial" panose="020B0604020202020204" pitchFamily="34" charset="0"/>
              <a:buChar char="•"/>
            </a:pPr>
            <a:r>
              <a:rPr lang="fr-FR" sz="2400" b="1" dirty="0">
                <a:solidFill>
                  <a:srgbClr val="002060"/>
                </a:solidFill>
                <a:latin typeface="+mj-lt"/>
              </a:rPr>
              <a:t> corriger des bugs</a:t>
            </a:r>
          </a:p>
          <a:p>
            <a:pPr>
              <a:buClr>
                <a:schemeClr val="accent2"/>
              </a:buClr>
              <a:buFont typeface="Arial" panose="020B0604020202020204" pitchFamily="34" charset="0"/>
              <a:buChar char="•"/>
            </a:pPr>
            <a:r>
              <a:rPr lang="fr-FR" sz="2400" b="1" dirty="0">
                <a:solidFill>
                  <a:srgbClr val="002060"/>
                </a:solidFill>
                <a:latin typeface="+mj-lt"/>
              </a:rPr>
              <a:t> améliorer un aspect extérieurement visible du logiciel</a:t>
            </a:r>
            <a:endParaRPr lang="fr-FR" sz="2400" b="1" i="0" dirty="0">
              <a:solidFill>
                <a:srgbClr val="002060"/>
              </a:solidFill>
              <a:effectLst/>
              <a:latin typeface="+mj-lt"/>
            </a:endParaRPr>
          </a:p>
        </p:txBody>
      </p:sp>
      <p:sp>
        <p:nvSpPr>
          <p:cNvPr id="7" name="Espace réservé du numéro de diapositive 6">
            <a:extLst>
              <a:ext uri="{FF2B5EF4-FFF2-40B4-BE49-F238E27FC236}">
                <a16:creationId xmlns:a16="http://schemas.microsoft.com/office/drawing/2014/main" id="{ACAD6F72-5240-4417-8537-4E5C92B66DE3}"/>
              </a:ext>
            </a:extLst>
          </p:cNvPr>
          <p:cNvSpPr>
            <a:spLocks noGrp="1"/>
          </p:cNvSpPr>
          <p:nvPr>
            <p:ph type="sldNum" sz="quarter" idx="12"/>
          </p:nvPr>
        </p:nvSpPr>
        <p:spPr/>
        <p:txBody>
          <a:bodyPr/>
          <a:lstStyle/>
          <a:p>
            <a:fld id="{69CB3F8B-9456-4F26-9B82-08CB72677B74}" type="slidenum">
              <a:rPr lang="fr-FR" smtClean="0"/>
              <a:t>37</a:t>
            </a:fld>
            <a:endParaRPr lang="fr-FR"/>
          </a:p>
        </p:txBody>
      </p:sp>
    </p:spTree>
    <p:extLst>
      <p:ext uri="{BB962C8B-B14F-4D97-AF65-F5344CB8AC3E}">
        <p14:creationId xmlns:p14="http://schemas.microsoft.com/office/powerpoint/2010/main" val="3651899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D859EA-C487-4E80-856B-AC07284431B1}"/>
              </a:ext>
            </a:extLst>
          </p:cNvPr>
          <p:cNvSpPr/>
          <p:nvPr/>
        </p:nvSpPr>
        <p:spPr>
          <a:xfrm>
            <a:off x="49236" y="1905506"/>
            <a:ext cx="12093527" cy="3046988"/>
          </a:xfrm>
          <a:prstGeom prst="rect">
            <a:avLst/>
          </a:prstGeom>
        </p:spPr>
        <p:txBody>
          <a:bodyPr wrap="square">
            <a:spAutoFit/>
          </a:bodyPr>
          <a:lstStyle/>
          <a:p>
            <a:pPr>
              <a:buClr>
                <a:schemeClr val="accent2"/>
              </a:buClr>
              <a:buFont typeface="Arial" panose="020B0604020202020204" pitchFamily="34" charset="0"/>
              <a:buChar char="•"/>
            </a:pPr>
            <a:r>
              <a:rPr lang="fr-FR" sz="2400" b="1" dirty="0">
                <a:latin typeface="+mj-lt"/>
              </a:rPr>
              <a:t> les aspects objectifs de la qualité du code (longueur, duplication, couplage, cohésion, complexité cyclomatique) s'améliorent au fil du temps</a:t>
            </a:r>
          </a:p>
          <a:p>
            <a:pPr>
              <a:buClr>
                <a:schemeClr val="accent2"/>
              </a:buClr>
              <a:buFont typeface="Arial" panose="020B0604020202020204" pitchFamily="34" charset="0"/>
              <a:buChar char="•"/>
            </a:pPr>
            <a:endParaRPr lang="fr-FR" sz="2400" dirty="0">
              <a:solidFill>
                <a:srgbClr val="002060"/>
              </a:solidFill>
              <a:latin typeface="+mj-lt"/>
            </a:endParaRPr>
          </a:p>
          <a:p>
            <a:pPr>
              <a:buClr>
                <a:schemeClr val="accent2"/>
              </a:buClr>
              <a:buFont typeface="Arial" panose="020B0604020202020204" pitchFamily="34" charset="0"/>
              <a:buChar char="•"/>
            </a:pPr>
            <a:r>
              <a:rPr lang="fr-FR" sz="2400" dirty="0">
                <a:solidFill>
                  <a:srgbClr val="002060"/>
                </a:solidFill>
                <a:latin typeface="+mj-lt"/>
              </a:rPr>
              <a:t> </a:t>
            </a:r>
            <a:r>
              <a:rPr lang="fr-FR" sz="2400" b="1" dirty="0">
                <a:solidFill>
                  <a:srgbClr val="0070C0"/>
                </a:solidFill>
                <a:latin typeface="+mj-lt"/>
              </a:rPr>
              <a:t>en lien avec la « propriété collective », la connaissance des décisions de conception est mieux partagée dans l'équipe</a:t>
            </a:r>
          </a:p>
          <a:p>
            <a:pPr>
              <a:buClr>
                <a:schemeClr val="accent2"/>
              </a:buClr>
              <a:buFont typeface="Arial" panose="020B0604020202020204" pitchFamily="34" charset="0"/>
              <a:buChar char="•"/>
            </a:pPr>
            <a:endParaRPr lang="fr-FR" sz="2400" dirty="0">
              <a:solidFill>
                <a:srgbClr val="002060"/>
              </a:solidFill>
              <a:latin typeface="+mj-lt"/>
            </a:endParaRPr>
          </a:p>
          <a:p>
            <a:pPr>
              <a:buClr>
                <a:schemeClr val="accent2"/>
              </a:buClr>
              <a:buFont typeface="Arial" panose="020B0604020202020204" pitchFamily="34" charset="0"/>
              <a:buChar char="•"/>
            </a:pPr>
            <a:r>
              <a:rPr lang="fr-FR" sz="2400" dirty="0">
                <a:solidFill>
                  <a:srgbClr val="002060"/>
                </a:solidFill>
                <a:latin typeface="+mj-lt"/>
              </a:rPr>
              <a:t> </a:t>
            </a:r>
            <a:r>
              <a:rPr lang="fr-FR" sz="2400" b="1" dirty="0">
                <a:solidFill>
                  <a:srgbClr val="002060"/>
                </a:solidFill>
                <a:latin typeface="+mj-lt"/>
              </a:rPr>
              <a:t>des schémas de conception, ou des modules génériques, émergent et peuvent être réutilisés par la suite</a:t>
            </a:r>
            <a:endParaRPr lang="fr-FR" sz="2400" b="1" i="0" dirty="0">
              <a:solidFill>
                <a:srgbClr val="002060"/>
              </a:solidFill>
              <a:effectLst/>
              <a:latin typeface="+mj-lt"/>
            </a:endParaRPr>
          </a:p>
        </p:txBody>
      </p:sp>
      <p:sp>
        <p:nvSpPr>
          <p:cNvPr id="6" name="Espace réservé du numéro de diapositive 5">
            <a:extLst>
              <a:ext uri="{FF2B5EF4-FFF2-40B4-BE49-F238E27FC236}">
                <a16:creationId xmlns:a16="http://schemas.microsoft.com/office/drawing/2014/main" id="{FEBBCDDA-5340-425F-9352-B164757AAE64}"/>
              </a:ext>
            </a:extLst>
          </p:cNvPr>
          <p:cNvSpPr>
            <a:spLocks noGrp="1"/>
          </p:cNvSpPr>
          <p:nvPr>
            <p:ph type="sldNum" sz="quarter" idx="12"/>
          </p:nvPr>
        </p:nvSpPr>
        <p:spPr/>
        <p:txBody>
          <a:bodyPr/>
          <a:lstStyle/>
          <a:p>
            <a:fld id="{69CB3F8B-9456-4F26-9B82-08CB72677B74}" type="slidenum">
              <a:rPr lang="fr-FR" smtClean="0"/>
              <a:t>38</a:t>
            </a:fld>
            <a:endParaRPr lang="fr-FR"/>
          </a:p>
        </p:txBody>
      </p:sp>
    </p:spTree>
    <p:extLst>
      <p:ext uri="{BB962C8B-B14F-4D97-AF65-F5344CB8AC3E}">
        <p14:creationId xmlns:p14="http://schemas.microsoft.com/office/powerpoint/2010/main" val="2132609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84ED03-ADF0-4948-BFA9-3EE31CEDD779}"/>
              </a:ext>
            </a:extLst>
          </p:cNvPr>
          <p:cNvSpPr txBox="1"/>
          <p:nvPr/>
        </p:nvSpPr>
        <p:spPr>
          <a:xfrm>
            <a:off x="450165" y="411785"/>
            <a:ext cx="3552576" cy="584775"/>
          </a:xfrm>
          <a:prstGeom prst="rect">
            <a:avLst/>
          </a:prstGeom>
          <a:noFill/>
          <a:ln w="57150">
            <a:solidFill>
              <a:schemeClr val="bg1"/>
            </a:solidFill>
          </a:ln>
        </p:spPr>
        <p:txBody>
          <a:bodyPr wrap="none" rtlCol="0">
            <a:spAutoFit/>
          </a:bodyPr>
          <a:lstStyle/>
          <a:p>
            <a:r>
              <a:rPr lang="fr-FR" sz="3200" b="1" dirty="0">
                <a:latin typeface="+mj-lt"/>
              </a:rPr>
              <a:t>Partage du code</a:t>
            </a:r>
          </a:p>
        </p:txBody>
      </p:sp>
      <p:sp>
        <p:nvSpPr>
          <p:cNvPr id="3" name="Rectangle 2">
            <a:extLst>
              <a:ext uri="{FF2B5EF4-FFF2-40B4-BE49-F238E27FC236}">
                <a16:creationId xmlns:a16="http://schemas.microsoft.com/office/drawing/2014/main" id="{78587E2D-17FE-41A4-833F-FE08906135A1}"/>
              </a:ext>
            </a:extLst>
          </p:cNvPr>
          <p:cNvSpPr/>
          <p:nvPr/>
        </p:nvSpPr>
        <p:spPr>
          <a:xfrm>
            <a:off x="295182" y="1229472"/>
            <a:ext cx="11741835" cy="3046988"/>
          </a:xfrm>
          <a:prstGeom prst="rect">
            <a:avLst/>
          </a:prstGeom>
        </p:spPr>
        <p:txBody>
          <a:bodyPr wrap="square">
            <a:spAutoFit/>
          </a:bodyPr>
          <a:lstStyle/>
          <a:p>
            <a:pPr>
              <a:buClr>
                <a:schemeClr val="accent2"/>
              </a:buClr>
              <a:buFont typeface="Arial" panose="020B0604020202020204" pitchFamily="34" charset="0"/>
              <a:buChar char="•"/>
            </a:pPr>
            <a:r>
              <a:rPr lang="fr-FR" sz="2400" dirty="0">
                <a:solidFill>
                  <a:srgbClr val="002060"/>
                </a:solidFill>
                <a:latin typeface="+mj-lt"/>
              </a:rPr>
              <a:t> le code est doté de tests unitaires et fonctionnels et tous ces tests passent</a:t>
            </a:r>
          </a:p>
          <a:p>
            <a:pPr>
              <a:buClr>
                <a:schemeClr val="accent2"/>
              </a:buClr>
              <a:buFont typeface="Arial" panose="020B0604020202020204" pitchFamily="34" charset="0"/>
              <a:buChar char="•"/>
            </a:pPr>
            <a:endParaRPr lang="fr-FR" sz="2400" dirty="0">
              <a:solidFill>
                <a:srgbClr val="002060"/>
              </a:solidFill>
              <a:latin typeface="+mj-lt"/>
            </a:endParaRPr>
          </a:p>
          <a:p>
            <a:pPr>
              <a:buClr>
                <a:schemeClr val="accent2"/>
              </a:buClr>
              <a:buFont typeface="Arial" panose="020B0604020202020204" pitchFamily="34" charset="0"/>
              <a:buChar char="•"/>
            </a:pPr>
            <a:r>
              <a:rPr lang="fr-FR" sz="2400" b="1" dirty="0">
                <a:solidFill>
                  <a:srgbClr val="0070C0"/>
                </a:solidFill>
                <a:latin typeface="+mj-lt"/>
              </a:rPr>
              <a:t> le code ne fait apparaître aucune duplication</a:t>
            </a:r>
          </a:p>
          <a:p>
            <a:pPr>
              <a:buClr>
                <a:schemeClr val="accent2"/>
              </a:buClr>
              <a:buFont typeface="Arial" panose="020B0604020202020204" pitchFamily="34" charset="0"/>
              <a:buChar char="•"/>
            </a:pPr>
            <a:endParaRPr lang="fr-FR" sz="2400" dirty="0">
              <a:solidFill>
                <a:srgbClr val="002060"/>
              </a:solidFill>
              <a:latin typeface="+mj-lt"/>
            </a:endParaRPr>
          </a:p>
          <a:p>
            <a:pPr>
              <a:buClr>
                <a:schemeClr val="accent2"/>
              </a:buClr>
              <a:buFont typeface="Arial" panose="020B0604020202020204" pitchFamily="34" charset="0"/>
              <a:buChar char="•"/>
            </a:pPr>
            <a:r>
              <a:rPr lang="fr-FR" sz="2400" dirty="0">
                <a:solidFill>
                  <a:srgbClr val="002060"/>
                </a:solidFill>
                <a:latin typeface="+mj-lt"/>
              </a:rPr>
              <a:t> </a:t>
            </a:r>
            <a:r>
              <a:rPr lang="fr-FR" sz="2400" b="1" dirty="0">
                <a:solidFill>
                  <a:srgbClr val="002060"/>
                </a:solidFill>
                <a:latin typeface="+mj-lt"/>
              </a:rPr>
              <a:t>le code fait apparaître séparément chaque responsabilité distincte</a:t>
            </a:r>
          </a:p>
          <a:p>
            <a:pPr>
              <a:buClr>
                <a:schemeClr val="accent2"/>
              </a:buClr>
              <a:buFont typeface="Arial" panose="020B0604020202020204" pitchFamily="34" charset="0"/>
              <a:buChar char="•"/>
            </a:pPr>
            <a:endParaRPr lang="fr-FR" sz="2400" dirty="0">
              <a:solidFill>
                <a:srgbClr val="002060"/>
              </a:solidFill>
              <a:latin typeface="+mj-lt"/>
            </a:endParaRPr>
          </a:p>
          <a:p>
            <a:pPr>
              <a:buClr>
                <a:schemeClr val="accent2"/>
              </a:buClr>
              <a:buFont typeface="Arial" panose="020B0604020202020204" pitchFamily="34" charset="0"/>
              <a:buChar char="•"/>
            </a:pPr>
            <a:r>
              <a:rPr lang="fr-FR" sz="2400" dirty="0">
                <a:solidFill>
                  <a:srgbClr val="002060"/>
                </a:solidFill>
                <a:latin typeface="+mj-lt"/>
              </a:rPr>
              <a:t> </a:t>
            </a:r>
            <a:r>
              <a:rPr lang="fr-FR" sz="2400" b="1" dirty="0">
                <a:solidFill>
                  <a:srgbClr val="00B0F0"/>
                </a:solidFill>
                <a:latin typeface="+mj-lt"/>
              </a:rPr>
              <a:t>le code contient le nombre minimum d'élément compatible avec les trois premiers critères</a:t>
            </a:r>
            <a:endParaRPr lang="fr-FR" sz="2400" b="1" i="0" dirty="0">
              <a:solidFill>
                <a:srgbClr val="00B0F0"/>
              </a:solidFill>
              <a:effectLst/>
              <a:latin typeface="+mj-lt"/>
            </a:endParaRPr>
          </a:p>
        </p:txBody>
      </p:sp>
      <p:sp>
        <p:nvSpPr>
          <p:cNvPr id="7" name="Espace réservé du numéro de diapositive 6">
            <a:extLst>
              <a:ext uri="{FF2B5EF4-FFF2-40B4-BE49-F238E27FC236}">
                <a16:creationId xmlns:a16="http://schemas.microsoft.com/office/drawing/2014/main" id="{AD490262-BB25-4BF9-8329-D5F0638F7E7B}"/>
              </a:ext>
            </a:extLst>
          </p:cNvPr>
          <p:cNvSpPr>
            <a:spLocks noGrp="1"/>
          </p:cNvSpPr>
          <p:nvPr>
            <p:ph type="sldNum" sz="quarter" idx="12"/>
          </p:nvPr>
        </p:nvSpPr>
        <p:spPr/>
        <p:txBody>
          <a:bodyPr/>
          <a:lstStyle/>
          <a:p>
            <a:fld id="{69CB3F8B-9456-4F26-9B82-08CB72677B74}" type="slidenum">
              <a:rPr lang="fr-FR" smtClean="0"/>
              <a:t>39</a:t>
            </a:fld>
            <a:endParaRPr lang="fr-FR"/>
          </a:p>
        </p:txBody>
      </p:sp>
    </p:spTree>
    <p:extLst>
      <p:ext uri="{BB962C8B-B14F-4D97-AF65-F5344CB8AC3E}">
        <p14:creationId xmlns:p14="http://schemas.microsoft.com/office/powerpoint/2010/main" val="3195270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9C6FB624-F693-4C88-915D-1603E17C4595}"/>
              </a:ext>
            </a:extLst>
          </p:cNvPr>
          <p:cNvSpPr>
            <a:spLocks noGrp="1"/>
          </p:cNvSpPr>
          <p:nvPr>
            <p:ph type="subTitle" idx="1"/>
          </p:nvPr>
        </p:nvSpPr>
        <p:spPr>
          <a:xfrm>
            <a:off x="980661" y="1875153"/>
            <a:ext cx="10296939" cy="2736604"/>
          </a:xfrm>
        </p:spPr>
        <p:txBody>
          <a:bodyPr>
            <a:normAutofit fontScale="92500" lnSpcReduction="10000"/>
          </a:bodyPr>
          <a:lstStyle/>
          <a:p>
            <a:r>
              <a:rPr lang="fr-FR" sz="2400" b="1" dirty="0">
                <a:solidFill>
                  <a:schemeClr val="tx1"/>
                </a:solidFill>
              </a:rPr>
              <a:t>Cette liste est appelée le </a:t>
            </a:r>
            <a:r>
              <a:rPr lang="fr-FR" sz="2400" b="1" dirty="0">
                <a:solidFill>
                  <a:schemeClr val="bg1"/>
                </a:solidFill>
              </a:rPr>
              <a:t>Product </a:t>
            </a:r>
            <a:r>
              <a:rPr lang="fr-FR" sz="2400" b="1" dirty="0" err="1">
                <a:solidFill>
                  <a:schemeClr val="bg1"/>
                </a:solidFill>
              </a:rPr>
              <a:t>Backlog</a:t>
            </a:r>
            <a:r>
              <a:rPr lang="fr-FR" sz="2400" b="1" dirty="0">
                <a:solidFill>
                  <a:schemeClr val="tx1"/>
                </a:solidFill>
              </a:rPr>
              <a:t>. Le Product </a:t>
            </a:r>
            <a:r>
              <a:rPr lang="fr-FR" sz="2400" b="1" dirty="0" err="1">
                <a:solidFill>
                  <a:schemeClr val="tx1"/>
                </a:solidFill>
              </a:rPr>
              <a:t>Backlog</a:t>
            </a:r>
            <a:r>
              <a:rPr lang="fr-FR" sz="2400" b="1" dirty="0">
                <a:solidFill>
                  <a:schemeClr val="tx1"/>
                </a:solidFill>
              </a:rPr>
              <a:t> servira à piloter l’équipe de développement et pourra évoluer tout au long du projet. </a:t>
            </a:r>
            <a:r>
              <a:rPr lang="fr-FR" sz="2400" b="1" dirty="0">
                <a:solidFill>
                  <a:schemeClr val="bg1"/>
                </a:solidFill>
              </a:rPr>
              <a:t>Le changement est non seulement autorisé mais encouragé afin de pouvoir éliminer les idées de départ qui s’avéreront mauvaises et de prendre en compte les nouvelles idées qui arriveront en cours de route</a:t>
            </a:r>
            <a:r>
              <a:rPr lang="fr-FR" sz="2400" b="1" dirty="0">
                <a:solidFill>
                  <a:schemeClr val="tx1"/>
                </a:solidFill>
              </a:rPr>
              <a:t>. Cette activité de construction du Product </a:t>
            </a:r>
            <a:r>
              <a:rPr lang="fr-FR" sz="2400" b="1" dirty="0" err="1">
                <a:solidFill>
                  <a:schemeClr val="tx1"/>
                </a:solidFill>
              </a:rPr>
              <a:t>Backlog</a:t>
            </a:r>
            <a:r>
              <a:rPr lang="fr-FR" sz="2400" b="1" dirty="0">
                <a:solidFill>
                  <a:schemeClr val="tx1"/>
                </a:solidFill>
              </a:rPr>
              <a:t> est collaborative, elle implique le Product </a:t>
            </a:r>
            <a:r>
              <a:rPr lang="fr-FR" sz="2400" b="1" dirty="0" err="1">
                <a:solidFill>
                  <a:schemeClr val="tx1"/>
                </a:solidFill>
              </a:rPr>
              <a:t>Owner</a:t>
            </a:r>
            <a:r>
              <a:rPr lang="fr-FR" sz="2400" b="1" dirty="0">
                <a:solidFill>
                  <a:schemeClr val="tx1"/>
                </a:solidFill>
              </a:rPr>
              <a:t> et l’équipe de développement</a:t>
            </a:r>
            <a:r>
              <a:rPr lang="fr-FR" sz="2400" b="1" dirty="0"/>
              <a:t>.</a:t>
            </a:r>
          </a:p>
        </p:txBody>
      </p:sp>
      <p:sp>
        <p:nvSpPr>
          <p:cNvPr id="2" name="Espace réservé du numéro de diapositive 1">
            <a:extLst>
              <a:ext uri="{FF2B5EF4-FFF2-40B4-BE49-F238E27FC236}">
                <a16:creationId xmlns:a16="http://schemas.microsoft.com/office/drawing/2014/main" id="{85F4B0EB-1F7D-4FE4-806B-AF23FD538574}"/>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2220143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528FB185-E74C-4500-A2C4-FAFC6F1E79D6}"/>
              </a:ext>
            </a:extLst>
          </p:cNvPr>
          <p:cNvSpPr txBox="1">
            <a:spLocks/>
          </p:cNvSpPr>
          <p:nvPr/>
        </p:nvSpPr>
        <p:spPr>
          <a:xfrm>
            <a:off x="711090" y="1418095"/>
            <a:ext cx="10769820" cy="54399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a:p>
            <a:pPr lvl="1"/>
            <a:r>
              <a:rPr lang="fr-FR" b="1" dirty="0">
                <a:latin typeface="+mj-lt"/>
              </a:rPr>
              <a:t>Coder</a:t>
            </a:r>
            <a:r>
              <a:rPr lang="fr-FR" dirty="0">
                <a:latin typeface="+mj-lt"/>
              </a:rPr>
              <a:t> </a:t>
            </a:r>
            <a:r>
              <a:rPr lang="fr-FR" dirty="0">
                <a:solidFill>
                  <a:srgbClr val="002060"/>
                </a:solidFill>
                <a:latin typeface="+mj-lt"/>
              </a:rPr>
              <a:t>et intégrer pour produire une livraison pour le client </a:t>
            </a:r>
          </a:p>
          <a:p>
            <a:pPr lvl="1"/>
            <a:endParaRPr lang="fr-FR" dirty="0">
              <a:solidFill>
                <a:srgbClr val="002060"/>
              </a:solidFill>
              <a:latin typeface="+mj-lt"/>
            </a:endParaRPr>
          </a:p>
          <a:p>
            <a:pPr lvl="1"/>
            <a:r>
              <a:rPr lang="fr-FR" b="1" dirty="0">
                <a:latin typeface="+mj-lt"/>
              </a:rPr>
              <a:t>Tester</a:t>
            </a:r>
            <a:r>
              <a:rPr lang="fr-FR" dirty="0">
                <a:solidFill>
                  <a:schemeClr val="accent1"/>
                </a:solidFill>
                <a:latin typeface="+mj-lt"/>
              </a:rPr>
              <a:t> </a:t>
            </a:r>
            <a:r>
              <a:rPr lang="fr-FR" dirty="0">
                <a:solidFill>
                  <a:srgbClr val="002060"/>
                </a:solidFill>
                <a:latin typeface="+mj-lt"/>
              </a:rPr>
              <a:t>pour rendre la livraison réellement fonctionnelle</a:t>
            </a:r>
          </a:p>
          <a:p>
            <a:pPr lvl="1"/>
            <a:endParaRPr lang="fr-FR" dirty="0">
              <a:solidFill>
                <a:srgbClr val="002060"/>
              </a:solidFill>
              <a:latin typeface="+mj-lt"/>
            </a:endParaRPr>
          </a:p>
          <a:p>
            <a:pPr lvl="1"/>
            <a:r>
              <a:rPr lang="fr-FR" b="1" dirty="0">
                <a:latin typeface="+mj-lt"/>
              </a:rPr>
              <a:t>Ecouter</a:t>
            </a:r>
            <a:r>
              <a:rPr lang="fr-FR" dirty="0">
                <a:solidFill>
                  <a:schemeClr val="accent2"/>
                </a:solidFill>
                <a:latin typeface="+mj-lt"/>
              </a:rPr>
              <a:t> </a:t>
            </a:r>
            <a:r>
              <a:rPr lang="fr-FR" dirty="0">
                <a:solidFill>
                  <a:srgbClr val="002060"/>
                </a:solidFill>
                <a:latin typeface="+mj-lt"/>
              </a:rPr>
              <a:t>les besoins du client, ainsi que les changements qu'il veut apporter. </a:t>
            </a:r>
          </a:p>
          <a:p>
            <a:pPr lvl="1"/>
            <a:endParaRPr lang="fr-FR" dirty="0">
              <a:solidFill>
                <a:srgbClr val="002060"/>
              </a:solidFill>
              <a:latin typeface="+mj-lt"/>
            </a:endParaRPr>
          </a:p>
          <a:p>
            <a:pPr lvl="1"/>
            <a:r>
              <a:rPr lang="fr-FR" b="1" dirty="0">
                <a:latin typeface="+mj-lt"/>
              </a:rPr>
              <a:t>Modéliser</a:t>
            </a:r>
            <a:r>
              <a:rPr lang="fr-FR" dirty="0">
                <a:solidFill>
                  <a:schemeClr val="accent1"/>
                </a:solidFill>
                <a:latin typeface="+mj-lt"/>
              </a:rPr>
              <a:t> </a:t>
            </a:r>
            <a:r>
              <a:rPr lang="fr-FR" dirty="0">
                <a:solidFill>
                  <a:srgbClr val="002060"/>
                </a:solidFill>
                <a:latin typeface="+mj-lt"/>
              </a:rPr>
              <a:t>(faire du design) afin de réaliser l'architecture la plus simple possible(</a:t>
            </a:r>
            <a:r>
              <a:rPr lang="fr-FR" b="1" dirty="0">
                <a:solidFill>
                  <a:srgbClr val="002060"/>
                </a:solidFill>
                <a:latin typeface="+mj-lt"/>
              </a:rPr>
              <a:t>pour pouvoir la réutiliser</a:t>
            </a:r>
            <a:r>
              <a:rPr lang="fr-FR" dirty="0">
                <a:solidFill>
                  <a:srgbClr val="002060"/>
                </a:solidFill>
                <a:latin typeface="+mj-lt"/>
              </a:rPr>
              <a:t>) </a:t>
            </a:r>
            <a:r>
              <a:rPr lang="fr-FR" dirty="0">
                <a:latin typeface="+mj-lt"/>
              </a:rPr>
              <a:t> </a:t>
            </a:r>
          </a:p>
        </p:txBody>
      </p:sp>
      <p:sp>
        <p:nvSpPr>
          <p:cNvPr id="6" name="Espace réservé du numéro de diapositive 5">
            <a:extLst>
              <a:ext uri="{FF2B5EF4-FFF2-40B4-BE49-F238E27FC236}">
                <a16:creationId xmlns:a16="http://schemas.microsoft.com/office/drawing/2014/main" id="{27593E80-D289-4A31-9C47-6046D5DF759A}"/>
              </a:ext>
            </a:extLst>
          </p:cNvPr>
          <p:cNvSpPr>
            <a:spLocks noGrp="1"/>
          </p:cNvSpPr>
          <p:nvPr>
            <p:ph type="sldNum" sz="quarter" idx="12"/>
          </p:nvPr>
        </p:nvSpPr>
        <p:spPr/>
        <p:txBody>
          <a:bodyPr/>
          <a:lstStyle/>
          <a:p>
            <a:fld id="{69CB3F8B-9456-4F26-9B82-08CB72677B74}" type="slidenum">
              <a:rPr lang="fr-FR" smtClean="0"/>
              <a:t>40</a:t>
            </a:fld>
            <a:endParaRPr lang="fr-FR"/>
          </a:p>
        </p:txBody>
      </p:sp>
    </p:spTree>
    <p:extLst>
      <p:ext uri="{BB962C8B-B14F-4D97-AF65-F5344CB8AC3E}">
        <p14:creationId xmlns:p14="http://schemas.microsoft.com/office/powerpoint/2010/main" val="2831984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30236C-C0FF-4BBC-B816-F75059F6372F}"/>
              </a:ext>
            </a:extLst>
          </p:cNvPr>
          <p:cNvSpPr/>
          <p:nvPr/>
        </p:nvSpPr>
        <p:spPr>
          <a:xfrm>
            <a:off x="222142" y="1222625"/>
            <a:ext cx="11747715" cy="3908762"/>
          </a:xfrm>
          <a:prstGeom prst="rect">
            <a:avLst/>
          </a:prstGeom>
        </p:spPr>
        <p:txBody>
          <a:bodyPr wrap="square">
            <a:spAutoFit/>
          </a:bodyPr>
          <a:lstStyle/>
          <a:p>
            <a:r>
              <a:rPr lang="fr-FR" sz="3200" b="1" dirty="0">
                <a:solidFill>
                  <a:srgbClr val="002060"/>
                </a:solidFill>
                <a:latin typeface="+mj-lt"/>
              </a:rPr>
              <a:t>Un modèle de responsabilité collective</a:t>
            </a:r>
          </a:p>
          <a:p>
            <a:endParaRPr lang="fr-FR" sz="2400" b="1" dirty="0">
              <a:solidFill>
                <a:srgbClr val="002060"/>
              </a:solidFill>
              <a:latin typeface="+mj-lt"/>
            </a:endParaRPr>
          </a:p>
          <a:p>
            <a:pPr>
              <a:buClr>
                <a:schemeClr val="accent2"/>
              </a:buClr>
              <a:buFont typeface="Arial" panose="020B0604020202020204" pitchFamily="34" charset="0"/>
              <a:buChar char="•"/>
            </a:pPr>
            <a:r>
              <a:rPr lang="fr-FR" sz="2400" dirty="0">
                <a:solidFill>
                  <a:srgbClr val="002060"/>
                </a:solidFill>
                <a:latin typeface="+mj-lt"/>
              </a:rPr>
              <a:t> </a:t>
            </a:r>
            <a:r>
              <a:rPr lang="fr-FR" sz="2400" b="1" dirty="0">
                <a:solidFill>
                  <a:srgbClr val="002060"/>
                </a:solidFill>
                <a:latin typeface="+mj-lt"/>
              </a:rPr>
              <a:t>diminue les risques de blocage en cas d'absence d'un des développeurs</a:t>
            </a:r>
          </a:p>
          <a:p>
            <a:pPr>
              <a:buClr>
                <a:schemeClr val="accent2"/>
              </a:buClr>
              <a:buFont typeface="Arial" panose="020B0604020202020204" pitchFamily="34" charset="0"/>
              <a:buChar char="•"/>
            </a:pPr>
            <a:endParaRPr lang="fr-FR" sz="2400" dirty="0">
              <a:solidFill>
                <a:srgbClr val="002060"/>
              </a:solidFill>
              <a:latin typeface="+mj-lt"/>
            </a:endParaRPr>
          </a:p>
          <a:p>
            <a:pPr>
              <a:buClr>
                <a:schemeClr val="accent2"/>
              </a:buClr>
              <a:buFont typeface="Arial" panose="020B0604020202020204" pitchFamily="34" charset="0"/>
              <a:buChar char="•"/>
            </a:pPr>
            <a:r>
              <a:rPr lang="fr-FR" sz="2400" dirty="0">
                <a:solidFill>
                  <a:srgbClr val="002060"/>
                </a:solidFill>
                <a:latin typeface="+mj-lt"/>
              </a:rPr>
              <a:t> </a:t>
            </a:r>
            <a:r>
              <a:rPr lang="fr-FR" sz="2400" b="1" dirty="0">
                <a:latin typeface="+mj-lt"/>
              </a:rPr>
              <a:t>favorise la transmission des connaissances techniques</a:t>
            </a:r>
          </a:p>
          <a:p>
            <a:pPr>
              <a:buClr>
                <a:schemeClr val="accent2"/>
              </a:buClr>
              <a:buFont typeface="Arial" panose="020B0604020202020204" pitchFamily="34" charset="0"/>
              <a:buChar char="•"/>
            </a:pPr>
            <a:endParaRPr lang="fr-FR" sz="2400" dirty="0">
              <a:solidFill>
                <a:srgbClr val="002060"/>
              </a:solidFill>
              <a:latin typeface="+mj-lt"/>
            </a:endParaRPr>
          </a:p>
          <a:p>
            <a:pPr>
              <a:buClr>
                <a:schemeClr val="accent2"/>
              </a:buClr>
              <a:buFont typeface="Arial" panose="020B0604020202020204" pitchFamily="34" charset="0"/>
              <a:buChar char="•"/>
            </a:pPr>
            <a:r>
              <a:rPr lang="fr-FR" sz="2400" b="1" dirty="0">
                <a:solidFill>
                  <a:srgbClr val="002060"/>
                </a:solidFill>
                <a:latin typeface="+mj-lt"/>
              </a:rPr>
              <a:t> </a:t>
            </a:r>
            <a:r>
              <a:rPr lang="fr-FR" sz="2400" b="1" dirty="0">
                <a:solidFill>
                  <a:srgbClr val="51ACB3"/>
                </a:solidFill>
                <a:latin typeface="+mj-lt"/>
              </a:rPr>
              <a:t>rend chacun des développeurs responsable de la qualité de l'ensemble</a:t>
            </a:r>
          </a:p>
          <a:p>
            <a:pPr>
              <a:buClr>
                <a:schemeClr val="accent2"/>
              </a:buClr>
              <a:buFont typeface="Arial" panose="020B0604020202020204" pitchFamily="34" charset="0"/>
              <a:buChar char="•"/>
            </a:pPr>
            <a:endParaRPr lang="fr-FR" sz="2400" dirty="0">
              <a:solidFill>
                <a:srgbClr val="002060"/>
              </a:solidFill>
              <a:latin typeface="+mj-lt"/>
            </a:endParaRPr>
          </a:p>
          <a:p>
            <a:pPr>
              <a:buClr>
                <a:schemeClr val="accent2"/>
              </a:buClr>
              <a:buFont typeface="Arial" panose="020B0604020202020204" pitchFamily="34" charset="0"/>
              <a:buChar char="•"/>
            </a:pPr>
            <a:r>
              <a:rPr lang="fr-FR" sz="2400" dirty="0">
                <a:solidFill>
                  <a:srgbClr val="002060"/>
                </a:solidFill>
                <a:latin typeface="+mj-lt"/>
              </a:rPr>
              <a:t> </a:t>
            </a:r>
            <a:r>
              <a:rPr lang="fr-FR" sz="2400" b="1" dirty="0">
                <a:solidFill>
                  <a:srgbClr val="002060"/>
                </a:solidFill>
                <a:latin typeface="+mj-lt"/>
              </a:rPr>
              <a:t>favorise une conception du code dictée par des décisions techniques et non par la structure sociale de l'équipe</a:t>
            </a:r>
            <a:endParaRPr lang="fr-FR" sz="2400" b="1" i="0" dirty="0">
              <a:solidFill>
                <a:srgbClr val="002060"/>
              </a:solidFill>
              <a:effectLst/>
              <a:latin typeface="+mj-lt"/>
            </a:endParaRPr>
          </a:p>
        </p:txBody>
      </p:sp>
      <p:sp>
        <p:nvSpPr>
          <p:cNvPr id="6" name="Espace réservé du numéro de diapositive 5">
            <a:extLst>
              <a:ext uri="{FF2B5EF4-FFF2-40B4-BE49-F238E27FC236}">
                <a16:creationId xmlns:a16="http://schemas.microsoft.com/office/drawing/2014/main" id="{3773B02F-C068-495B-9254-10F133AC8D0C}"/>
              </a:ext>
            </a:extLst>
          </p:cNvPr>
          <p:cNvSpPr>
            <a:spLocks noGrp="1"/>
          </p:cNvSpPr>
          <p:nvPr>
            <p:ph type="sldNum" sz="quarter" idx="12"/>
          </p:nvPr>
        </p:nvSpPr>
        <p:spPr/>
        <p:txBody>
          <a:bodyPr/>
          <a:lstStyle/>
          <a:p>
            <a:fld id="{69CB3F8B-9456-4F26-9B82-08CB72677B74}" type="slidenum">
              <a:rPr lang="fr-FR" smtClean="0"/>
              <a:t>41</a:t>
            </a:fld>
            <a:endParaRPr lang="fr-FR"/>
          </a:p>
        </p:txBody>
      </p:sp>
    </p:spTree>
    <p:extLst>
      <p:ext uri="{BB962C8B-B14F-4D97-AF65-F5344CB8AC3E}">
        <p14:creationId xmlns:p14="http://schemas.microsoft.com/office/powerpoint/2010/main" val="3171265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288796-79C9-41E6-9F37-115CCB98E184}"/>
              </a:ext>
            </a:extLst>
          </p:cNvPr>
          <p:cNvSpPr/>
          <p:nvPr/>
        </p:nvSpPr>
        <p:spPr>
          <a:xfrm>
            <a:off x="2544882" y="3048543"/>
            <a:ext cx="7102235" cy="760914"/>
          </a:xfrm>
          <a:prstGeom prst="rect">
            <a:avLst/>
          </a:prstGeom>
          <a:ln w="28575">
            <a:solidFill>
              <a:srgbClr val="51ACB3"/>
            </a:solidFill>
          </a:ln>
        </p:spPr>
        <p:txBody>
          <a:bodyPr wrap="square">
            <a:spAutoFit/>
          </a:bodyPr>
          <a:lstStyle/>
          <a:p>
            <a:pPr fontAlgn="base">
              <a:lnSpc>
                <a:spcPct val="107000"/>
              </a:lnSpc>
              <a:buClr>
                <a:srgbClr val="000000"/>
              </a:buClr>
              <a:buSzPts val="2000"/>
            </a:pPr>
            <a:r>
              <a:rPr lang="fr-FR" sz="4400" kern="0" dirty="0">
                <a:solidFill>
                  <a:srgbClr val="002060"/>
                </a:solidFill>
                <a:latin typeface="+mj-lt"/>
                <a:ea typeface="Calibri" panose="020F0502020204030204" pitchFamily="34" charset="0"/>
              </a:rPr>
              <a:t>Les pratiques d’ingénierie</a:t>
            </a:r>
          </a:p>
        </p:txBody>
      </p:sp>
      <p:sp>
        <p:nvSpPr>
          <p:cNvPr id="6" name="Espace réservé du numéro de diapositive 5">
            <a:extLst>
              <a:ext uri="{FF2B5EF4-FFF2-40B4-BE49-F238E27FC236}">
                <a16:creationId xmlns:a16="http://schemas.microsoft.com/office/drawing/2014/main" id="{ED2F6C6C-CCD0-4294-AF79-67AA34FA21D8}"/>
              </a:ext>
            </a:extLst>
          </p:cNvPr>
          <p:cNvSpPr>
            <a:spLocks noGrp="1"/>
          </p:cNvSpPr>
          <p:nvPr>
            <p:ph type="sldNum" sz="quarter" idx="12"/>
          </p:nvPr>
        </p:nvSpPr>
        <p:spPr/>
        <p:txBody>
          <a:bodyPr/>
          <a:lstStyle/>
          <a:p>
            <a:fld id="{69CB3F8B-9456-4F26-9B82-08CB72677B74}" type="slidenum">
              <a:rPr lang="fr-FR" smtClean="0"/>
              <a:t>42</a:t>
            </a:fld>
            <a:endParaRPr lang="fr-FR"/>
          </a:p>
        </p:txBody>
      </p:sp>
    </p:spTree>
    <p:extLst>
      <p:ext uri="{BB962C8B-B14F-4D97-AF65-F5344CB8AC3E}">
        <p14:creationId xmlns:p14="http://schemas.microsoft.com/office/powerpoint/2010/main" val="1143900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33">
            <a:extLst>
              <a:ext uri="{FF2B5EF4-FFF2-40B4-BE49-F238E27FC236}">
                <a16:creationId xmlns:a16="http://schemas.microsoft.com/office/drawing/2014/main" id="{624D28E4-B88E-4BAA-9987-117B57F2C0A3}"/>
              </a:ext>
            </a:extLst>
          </p:cNvPr>
          <p:cNvPicPr/>
          <p:nvPr/>
        </p:nvPicPr>
        <p:blipFill>
          <a:blip r:embed="rId2"/>
          <a:stretch>
            <a:fillRect/>
          </a:stretch>
        </p:blipFill>
        <p:spPr>
          <a:xfrm>
            <a:off x="1856941" y="1653142"/>
            <a:ext cx="7917334" cy="3875272"/>
          </a:xfrm>
          <a:prstGeom prst="rect">
            <a:avLst/>
          </a:prstGeom>
        </p:spPr>
      </p:pic>
      <p:sp>
        <p:nvSpPr>
          <p:cNvPr id="3" name="Rectangle 2">
            <a:extLst>
              <a:ext uri="{FF2B5EF4-FFF2-40B4-BE49-F238E27FC236}">
                <a16:creationId xmlns:a16="http://schemas.microsoft.com/office/drawing/2014/main" id="{111CEC72-425C-41E0-8114-92F563634E16}"/>
              </a:ext>
            </a:extLst>
          </p:cNvPr>
          <p:cNvSpPr/>
          <p:nvPr/>
        </p:nvSpPr>
        <p:spPr>
          <a:xfrm>
            <a:off x="93798" y="268998"/>
            <a:ext cx="3526286" cy="516360"/>
          </a:xfrm>
          <a:prstGeom prst="rect">
            <a:avLst/>
          </a:prstGeom>
          <a:ln w="57150">
            <a:solidFill>
              <a:schemeClr val="bg1"/>
            </a:solidFill>
          </a:ln>
        </p:spPr>
        <p:txBody>
          <a:bodyPr wrap="none">
            <a:spAutoFit/>
          </a:bodyPr>
          <a:lstStyle/>
          <a:p>
            <a:pPr marL="69215" algn="ctr">
              <a:lnSpc>
                <a:spcPct val="107000"/>
              </a:lnSpc>
              <a:spcAft>
                <a:spcPts val="0"/>
              </a:spcAft>
            </a:pPr>
            <a:r>
              <a:rPr lang="fr-FR" sz="2800" b="1" dirty="0">
                <a:solidFill>
                  <a:srgbClr val="002060"/>
                </a:solidFill>
                <a:latin typeface="+mj-lt"/>
                <a:ea typeface="Calibri" panose="020F0502020204030204" pitchFamily="34" charset="0"/>
              </a:rPr>
              <a:t>La dette technique</a:t>
            </a:r>
            <a:endParaRPr lang="fr-FR" sz="2800" b="1" dirty="0">
              <a:solidFill>
                <a:srgbClr val="002060"/>
              </a:solidFill>
              <a:effectLst/>
              <a:latin typeface="+mj-lt"/>
              <a:ea typeface="Calibri" panose="020F0502020204030204" pitchFamily="34" charset="0"/>
            </a:endParaRPr>
          </a:p>
        </p:txBody>
      </p:sp>
      <p:sp>
        <p:nvSpPr>
          <p:cNvPr id="7" name="Espace réservé du numéro de diapositive 6">
            <a:extLst>
              <a:ext uri="{FF2B5EF4-FFF2-40B4-BE49-F238E27FC236}">
                <a16:creationId xmlns:a16="http://schemas.microsoft.com/office/drawing/2014/main" id="{56F185F8-88E3-4EB2-BFCE-F088C9E4722A}"/>
              </a:ext>
            </a:extLst>
          </p:cNvPr>
          <p:cNvSpPr>
            <a:spLocks noGrp="1"/>
          </p:cNvSpPr>
          <p:nvPr>
            <p:ph type="sldNum" sz="quarter" idx="12"/>
          </p:nvPr>
        </p:nvSpPr>
        <p:spPr/>
        <p:txBody>
          <a:bodyPr/>
          <a:lstStyle/>
          <a:p>
            <a:fld id="{69CB3F8B-9456-4F26-9B82-08CB72677B74}" type="slidenum">
              <a:rPr lang="fr-FR" smtClean="0"/>
              <a:t>43</a:t>
            </a:fld>
            <a:endParaRPr lang="fr-FR"/>
          </a:p>
        </p:txBody>
      </p:sp>
    </p:spTree>
    <p:extLst>
      <p:ext uri="{BB962C8B-B14F-4D97-AF65-F5344CB8AC3E}">
        <p14:creationId xmlns:p14="http://schemas.microsoft.com/office/powerpoint/2010/main" val="2956687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F78599-7C06-4762-87E1-4AB0A70045BA}"/>
              </a:ext>
            </a:extLst>
          </p:cNvPr>
          <p:cNvSpPr/>
          <p:nvPr/>
        </p:nvSpPr>
        <p:spPr>
          <a:xfrm>
            <a:off x="3309849" y="1261995"/>
            <a:ext cx="12192000" cy="4929042"/>
          </a:xfrm>
          <a:prstGeom prst="rect">
            <a:avLst/>
          </a:prstGeom>
        </p:spPr>
        <p:txBody>
          <a:bodyPr wrap="square">
            <a:spAutoFit/>
          </a:bodyPr>
          <a:lstStyle/>
          <a:p>
            <a:pPr lvl="0" fontAlgn="base">
              <a:lnSpc>
                <a:spcPct val="107000"/>
              </a:lnSpc>
              <a:spcAft>
                <a:spcPts val="0"/>
              </a:spcAft>
              <a:buClr>
                <a:srgbClr val="000000"/>
              </a:buClr>
              <a:buSzPts val="2000"/>
            </a:pPr>
            <a:r>
              <a:rPr lang="fr-FR" sz="2000" b="1" u="sng" dirty="0">
                <a:solidFill>
                  <a:srgbClr val="51ACB3"/>
                </a:solidFill>
                <a:uFill>
                  <a:solidFill>
                    <a:srgbClr val="000000"/>
                  </a:solidFill>
                </a:uFill>
                <a:latin typeface="+mj-lt"/>
                <a:ea typeface="Arial" panose="020B0604020202020204" pitchFamily="34" charset="0"/>
                <a:cs typeface="Arial" panose="020B0604020202020204" pitchFamily="34" charset="0"/>
              </a:rPr>
              <a:t>Réduire le temps de cycle moyen</a:t>
            </a:r>
          </a:p>
          <a:p>
            <a:pPr marL="800100" lvl="1" indent="-342900" fontAlgn="base">
              <a:lnSpc>
                <a:spcPct val="107000"/>
              </a:lnSpc>
              <a:spcAft>
                <a:spcPts val="15"/>
              </a:spcAft>
              <a:buClr>
                <a:schemeClr val="accent2"/>
              </a:buClr>
              <a:buSzPts val="1700"/>
              <a:buFont typeface="Arial" panose="020B0604020202020204" pitchFamily="34" charset="0"/>
              <a:buChar char="•"/>
            </a:pPr>
            <a:r>
              <a:rPr lang="fr-FR" sz="2000" b="1" dirty="0">
                <a:solidFill>
                  <a:srgbClr val="51ACB3"/>
                </a:solidFill>
                <a:uFill>
                  <a:solidFill>
                    <a:srgbClr val="000000"/>
                  </a:solidFill>
                </a:uFill>
                <a:latin typeface="+mj-lt"/>
                <a:ea typeface="Arial" panose="020B0604020202020204" pitchFamily="34" charset="0"/>
                <a:cs typeface="Arial" panose="020B0604020202020204" pitchFamily="34" charset="0"/>
              </a:rPr>
              <a:t>Moins de perte de temps</a:t>
            </a:r>
          </a:p>
          <a:p>
            <a:pPr marL="800100" lvl="1" indent="-342900" fontAlgn="base">
              <a:lnSpc>
                <a:spcPct val="107000"/>
              </a:lnSpc>
              <a:spcAft>
                <a:spcPts val="15"/>
              </a:spcAft>
              <a:buClr>
                <a:schemeClr val="accent2"/>
              </a:buClr>
              <a:buSzPts val="1700"/>
              <a:buFont typeface="Arial" panose="020B0604020202020204" pitchFamily="34" charset="0"/>
              <a:buChar char="•"/>
            </a:pPr>
            <a:r>
              <a:rPr lang="fr-FR" sz="2000" b="1" dirty="0">
                <a:solidFill>
                  <a:srgbClr val="51ACB3"/>
                </a:solidFill>
                <a:uFill>
                  <a:solidFill>
                    <a:srgbClr val="000000"/>
                  </a:solidFill>
                </a:uFill>
                <a:latin typeface="+mj-lt"/>
                <a:ea typeface="Arial" panose="020B0604020202020204" pitchFamily="34" charset="0"/>
                <a:cs typeface="Arial" panose="020B0604020202020204" pitchFamily="34" charset="0"/>
              </a:rPr>
              <a:t>Moins de perte de temps à maintenir des fonctions non utilisés</a:t>
            </a:r>
          </a:p>
          <a:p>
            <a:pPr marL="800100" lvl="1" indent="-342900" fontAlgn="base">
              <a:lnSpc>
                <a:spcPct val="107000"/>
              </a:lnSpc>
              <a:spcAft>
                <a:spcPts val="2260"/>
              </a:spcAft>
              <a:buClr>
                <a:schemeClr val="accent2"/>
              </a:buClr>
              <a:buSzPts val="1700"/>
              <a:buFont typeface="Arial" panose="020B0604020202020204" pitchFamily="34" charset="0"/>
              <a:buChar char="•"/>
            </a:pPr>
            <a:r>
              <a:rPr lang="fr-FR" sz="2000" b="1" dirty="0">
                <a:solidFill>
                  <a:srgbClr val="51ACB3"/>
                </a:solidFill>
                <a:uFill>
                  <a:solidFill>
                    <a:srgbClr val="000000"/>
                  </a:solidFill>
                </a:uFill>
                <a:latin typeface="+mj-lt"/>
                <a:ea typeface="Arial" panose="020B0604020202020204" pitchFamily="34" charset="0"/>
                <a:cs typeface="Arial" panose="020B0604020202020204" pitchFamily="34" charset="0"/>
              </a:rPr>
              <a:t>Augmentation de la vélocité</a:t>
            </a:r>
          </a:p>
          <a:p>
            <a:pPr lvl="0" fontAlgn="base">
              <a:lnSpc>
                <a:spcPct val="107000"/>
              </a:lnSpc>
              <a:spcAft>
                <a:spcPts val="0"/>
              </a:spcAft>
              <a:buClr>
                <a:schemeClr val="accent2"/>
              </a:buClr>
              <a:buSzPts val="2000"/>
            </a:pPr>
            <a:r>
              <a:rPr lang="fr-FR" sz="2000" b="1" u="sng" dirty="0">
                <a:solidFill>
                  <a:srgbClr val="002060"/>
                </a:solidFill>
                <a:uFill>
                  <a:solidFill>
                    <a:srgbClr val="000000"/>
                  </a:solidFill>
                </a:uFill>
                <a:latin typeface="+mj-lt"/>
                <a:ea typeface="Arial" panose="020B0604020202020204" pitchFamily="34" charset="0"/>
                <a:cs typeface="Arial" panose="020B0604020202020204" pitchFamily="34" charset="0"/>
              </a:rPr>
              <a:t>Augmenter la qualité</a:t>
            </a:r>
          </a:p>
          <a:p>
            <a:pPr marL="800100" lvl="1" indent="-342900" fontAlgn="base">
              <a:lnSpc>
                <a:spcPct val="107000"/>
              </a:lnSpc>
              <a:spcAft>
                <a:spcPts val="15"/>
              </a:spcAft>
              <a:buClr>
                <a:schemeClr val="accent2"/>
              </a:buClr>
              <a:buSzPts val="1700"/>
              <a:buFont typeface="Arial" panose="020B0604020202020204" pitchFamily="34" charset="0"/>
              <a:buChar char="•"/>
            </a:pPr>
            <a:r>
              <a:rPr lang="fr-FR" sz="2000" b="1" dirty="0">
                <a:solidFill>
                  <a:srgbClr val="002060"/>
                </a:solidFill>
                <a:uFill>
                  <a:solidFill>
                    <a:srgbClr val="000000"/>
                  </a:solidFill>
                </a:uFill>
                <a:latin typeface="+mj-lt"/>
                <a:ea typeface="Arial" panose="020B0604020202020204" pitchFamily="34" charset="0"/>
                <a:cs typeface="Arial" panose="020B0604020202020204" pitchFamily="34" charset="0"/>
              </a:rPr>
              <a:t>Moins de perte de temps sur les bogues</a:t>
            </a:r>
          </a:p>
          <a:p>
            <a:pPr marL="800100" lvl="1" indent="-342900" fontAlgn="base">
              <a:lnSpc>
                <a:spcPct val="107000"/>
              </a:lnSpc>
              <a:spcAft>
                <a:spcPts val="2255"/>
              </a:spcAft>
              <a:buClr>
                <a:schemeClr val="accent2"/>
              </a:buClr>
              <a:buSzPts val="1700"/>
              <a:buFont typeface="Arial" panose="020B0604020202020204" pitchFamily="34" charset="0"/>
              <a:buChar char="•"/>
            </a:pPr>
            <a:r>
              <a:rPr lang="fr-FR" sz="2000" b="1" dirty="0">
                <a:solidFill>
                  <a:srgbClr val="002060"/>
                </a:solidFill>
                <a:uFill>
                  <a:solidFill>
                    <a:srgbClr val="000000"/>
                  </a:solidFill>
                </a:uFill>
                <a:latin typeface="+mj-lt"/>
                <a:ea typeface="Arial" panose="020B0604020202020204" pitchFamily="34" charset="0"/>
                <a:cs typeface="Arial" panose="020B0604020202020204" pitchFamily="34" charset="0"/>
              </a:rPr>
              <a:t>Plus grande satisfaction des clients </a:t>
            </a:r>
          </a:p>
          <a:p>
            <a:pPr lvl="0" fontAlgn="base">
              <a:lnSpc>
                <a:spcPct val="107000"/>
              </a:lnSpc>
              <a:spcAft>
                <a:spcPts val="0"/>
              </a:spcAft>
              <a:buClr>
                <a:schemeClr val="accent2"/>
              </a:buClr>
              <a:buSzPts val="2000"/>
            </a:pPr>
            <a:r>
              <a:rPr lang="fr-FR" sz="2000" b="1" u="sng" dirty="0">
                <a:uFill>
                  <a:solidFill>
                    <a:srgbClr val="000000"/>
                  </a:solidFill>
                </a:uFill>
                <a:latin typeface="+mj-lt"/>
                <a:ea typeface="Arial" panose="020B0604020202020204" pitchFamily="34" charset="0"/>
                <a:cs typeface="Arial" panose="020B0604020202020204" pitchFamily="34" charset="0"/>
              </a:rPr>
              <a:t>Maintenir un temps de cycle stable</a:t>
            </a:r>
          </a:p>
          <a:p>
            <a:pPr marL="800100" lvl="1" indent="-342900" fontAlgn="base">
              <a:lnSpc>
                <a:spcPct val="107000"/>
              </a:lnSpc>
              <a:spcAft>
                <a:spcPts val="15"/>
              </a:spcAft>
              <a:buClr>
                <a:schemeClr val="accent2"/>
              </a:buClr>
              <a:buSzPts val="1700"/>
              <a:buFont typeface="Arial" panose="020B0604020202020204" pitchFamily="34" charset="0"/>
              <a:buChar char="•"/>
            </a:pPr>
            <a:r>
              <a:rPr lang="fr-FR" sz="2000" b="1" dirty="0">
                <a:uFill>
                  <a:solidFill>
                    <a:srgbClr val="000000"/>
                  </a:solidFill>
                </a:uFill>
                <a:latin typeface="+mj-lt"/>
                <a:ea typeface="Arial" panose="020B0604020202020204" pitchFamily="34" charset="0"/>
                <a:cs typeface="Arial" panose="020B0604020202020204" pitchFamily="34" charset="0"/>
              </a:rPr>
              <a:t>Augmenter la prévisibilité</a:t>
            </a:r>
          </a:p>
          <a:p>
            <a:pPr marL="800100" lvl="1" indent="-342900" fontAlgn="base">
              <a:lnSpc>
                <a:spcPct val="107000"/>
              </a:lnSpc>
              <a:spcAft>
                <a:spcPts val="2260"/>
              </a:spcAft>
              <a:buClr>
                <a:schemeClr val="accent2"/>
              </a:buClr>
              <a:buSzPts val="1700"/>
              <a:buFont typeface="Arial" panose="020B0604020202020204" pitchFamily="34" charset="0"/>
              <a:buChar char="•"/>
            </a:pPr>
            <a:r>
              <a:rPr lang="fr-FR" sz="2000" b="1" dirty="0">
                <a:uFill>
                  <a:solidFill>
                    <a:srgbClr val="000000"/>
                  </a:solidFill>
                </a:uFill>
                <a:latin typeface="+mj-lt"/>
                <a:ea typeface="Arial" panose="020B0604020202020204" pitchFamily="34" charset="0"/>
                <a:cs typeface="Arial" panose="020B0604020202020204" pitchFamily="34" charset="0"/>
              </a:rPr>
              <a:t>Améliorer nos décisions d’affaires</a:t>
            </a:r>
          </a:p>
          <a:p>
            <a:pPr lvl="0" fontAlgn="base">
              <a:lnSpc>
                <a:spcPct val="107000"/>
              </a:lnSpc>
              <a:spcAft>
                <a:spcPts val="0"/>
              </a:spcAft>
              <a:buClr>
                <a:schemeClr val="accent2"/>
              </a:buClr>
              <a:buSzPts val="2000"/>
            </a:pPr>
            <a:r>
              <a:rPr lang="fr-FR" sz="2000" b="1" u="sng" dirty="0">
                <a:solidFill>
                  <a:srgbClr val="002060"/>
                </a:solidFill>
                <a:uFill>
                  <a:solidFill>
                    <a:srgbClr val="000000"/>
                  </a:solidFill>
                </a:uFill>
                <a:latin typeface="+mj-lt"/>
                <a:ea typeface="Arial" panose="020B0604020202020204" pitchFamily="34" charset="0"/>
                <a:cs typeface="Arial" panose="020B0604020202020204" pitchFamily="34" charset="0"/>
              </a:rPr>
              <a:t>Augmenter la fréquence de la rétroaction client</a:t>
            </a:r>
          </a:p>
          <a:p>
            <a:pPr marL="800100" lvl="1" indent="-342900" fontAlgn="base">
              <a:lnSpc>
                <a:spcPct val="107000"/>
              </a:lnSpc>
              <a:spcAft>
                <a:spcPts val="15"/>
              </a:spcAft>
              <a:buClr>
                <a:schemeClr val="accent2"/>
              </a:buClr>
              <a:buSzPts val="1700"/>
              <a:buFont typeface="Arial" panose="020B0604020202020204" pitchFamily="34" charset="0"/>
              <a:buChar char="•"/>
            </a:pPr>
            <a:r>
              <a:rPr lang="fr-FR" sz="2000" b="1" dirty="0">
                <a:solidFill>
                  <a:srgbClr val="002060"/>
                </a:solidFill>
                <a:uFill>
                  <a:solidFill>
                    <a:srgbClr val="000000"/>
                  </a:solidFill>
                </a:uFill>
                <a:latin typeface="+mj-lt"/>
                <a:ea typeface="Arial" panose="020B0604020202020204" pitchFamily="34" charset="0"/>
                <a:cs typeface="Arial" panose="020B0604020202020204" pitchFamily="34" charset="0"/>
              </a:rPr>
              <a:t>Augmenter la valeur livrée</a:t>
            </a:r>
            <a:endParaRPr lang="fr-FR" sz="2000" b="1" u="none" strike="noStrike" dirty="0">
              <a:solidFill>
                <a:srgbClr val="002060"/>
              </a:solidFill>
              <a:effectLst/>
              <a:uFill>
                <a:solidFill>
                  <a:srgbClr val="000000"/>
                </a:solidFill>
              </a:uFill>
              <a:latin typeface="+mj-lt"/>
              <a:ea typeface="Arial" panose="020B0604020202020204" pitchFamily="34" charset="0"/>
              <a:cs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0A6BE451-2D4F-4BB7-8125-56CDB55EAB89}"/>
              </a:ext>
            </a:extLst>
          </p:cNvPr>
          <p:cNvSpPr>
            <a:spLocks noGrp="1"/>
          </p:cNvSpPr>
          <p:nvPr>
            <p:ph type="sldNum" sz="quarter" idx="12"/>
          </p:nvPr>
        </p:nvSpPr>
        <p:spPr/>
        <p:txBody>
          <a:bodyPr/>
          <a:lstStyle/>
          <a:p>
            <a:fld id="{69CB3F8B-9456-4F26-9B82-08CB72677B74}" type="slidenum">
              <a:rPr lang="fr-FR" smtClean="0"/>
              <a:t>44</a:t>
            </a:fld>
            <a:endParaRPr lang="fr-FR"/>
          </a:p>
        </p:txBody>
      </p:sp>
      <p:sp>
        <p:nvSpPr>
          <p:cNvPr id="4" name="ZoneTexte 3">
            <a:extLst>
              <a:ext uri="{FF2B5EF4-FFF2-40B4-BE49-F238E27FC236}">
                <a16:creationId xmlns:a16="http://schemas.microsoft.com/office/drawing/2014/main" id="{0CCD7E16-7888-443D-A143-779BBCDF8015}"/>
              </a:ext>
            </a:extLst>
          </p:cNvPr>
          <p:cNvSpPr txBox="1"/>
          <p:nvPr/>
        </p:nvSpPr>
        <p:spPr>
          <a:xfrm>
            <a:off x="423081" y="93842"/>
            <a:ext cx="2257156" cy="584775"/>
          </a:xfrm>
          <a:prstGeom prst="rect">
            <a:avLst/>
          </a:prstGeom>
          <a:noFill/>
        </p:spPr>
        <p:txBody>
          <a:bodyPr wrap="none" rtlCol="0">
            <a:spAutoFit/>
          </a:bodyPr>
          <a:lstStyle/>
          <a:p>
            <a:r>
              <a:rPr lang="fr-FR" sz="3200" b="1" u="sng" dirty="0">
                <a:solidFill>
                  <a:srgbClr val="002060"/>
                </a:solidFill>
              </a:rPr>
              <a:t>CONSISTE à</a:t>
            </a:r>
          </a:p>
        </p:txBody>
      </p:sp>
    </p:spTree>
    <p:extLst>
      <p:ext uri="{BB962C8B-B14F-4D97-AF65-F5344CB8AC3E}">
        <p14:creationId xmlns:p14="http://schemas.microsoft.com/office/powerpoint/2010/main" val="237673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2A8F0E-8E27-4A61-86AF-AFDB964AEEF0}"/>
              </a:ext>
            </a:extLst>
          </p:cNvPr>
          <p:cNvSpPr/>
          <p:nvPr/>
        </p:nvSpPr>
        <p:spPr>
          <a:xfrm>
            <a:off x="3048000" y="1602602"/>
            <a:ext cx="6096000" cy="3652795"/>
          </a:xfrm>
          <a:prstGeom prst="rect">
            <a:avLst/>
          </a:prstGeom>
        </p:spPr>
        <p:txBody>
          <a:bodyPr>
            <a:spAutoFit/>
          </a:bodyPr>
          <a:lstStyle/>
          <a:p>
            <a:pPr marL="342900" lvl="0" indent="-342900" fontAlgn="base">
              <a:lnSpc>
                <a:spcPct val="106000"/>
              </a:lnSpc>
              <a:spcAft>
                <a:spcPts val="2285"/>
              </a:spcAft>
              <a:buClr>
                <a:schemeClr val="accent2"/>
              </a:buClr>
              <a:buSzPct val="100000"/>
              <a:buFont typeface="Arial" panose="020B0604020202020204" pitchFamily="34" charset="0"/>
              <a:buChar char="•"/>
            </a:pPr>
            <a:r>
              <a:rPr lang="fr-FR" sz="2400" b="1" dirty="0">
                <a:uFill>
                  <a:solidFill>
                    <a:srgbClr val="000000"/>
                  </a:solidFill>
                </a:uFill>
                <a:latin typeface="Arial" panose="020B0604020202020204" pitchFamily="34" charset="0"/>
                <a:ea typeface="Arial" panose="020B0604020202020204" pitchFamily="34" charset="0"/>
                <a:cs typeface="Arial" panose="020B0604020202020204" pitchFamily="34" charset="0"/>
              </a:rPr>
              <a:t>Baisser les coûts d’opération</a:t>
            </a:r>
            <a:endParaRPr lang="fr-FR" sz="1000" b="1" dirty="0">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6000"/>
              </a:lnSpc>
              <a:spcAft>
                <a:spcPts val="2285"/>
              </a:spcAft>
              <a:buClr>
                <a:schemeClr val="accent2"/>
              </a:buClr>
              <a:buSzPct val="100000"/>
              <a:buFont typeface="Arial" panose="020B0604020202020204" pitchFamily="34" charset="0"/>
              <a:buChar char="•"/>
            </a:pPr>
            <a:r>
              <a:rPr lang="fr-FR" sz="2400" dirty="0">
                <a:solidFill>
                  <a:srgbClr val="00206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Augmenter la vélocité du développement</a:t>
            </a:r>
            <a:endParaRPr lang="fr-FR" sz="1000" dirty="0">
              <a:solidFill>
                <a:srgbClr val="00206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6000"/>
              </a:lnSpc>
              <a:spcAft>
                <a:spcPts val="2285"/>
              </a:spcAft>
              <a:buClr>
                <a:schemeClr val="accent2"/>
              </a:buClr>
              <a:buSzPct val="100000"/>
              <a:buFont typeface="Arial" panose="020B0604020202020204" pitchFamily="34" charset="0"/>
              <a:buChar char="•"/>
            </a:pPr>
            <a:r>
              <a:rPr lang="fr-FR" sz="2400" dirty="0">
                <a:solidFill>
                  <a:srgbClr val="51ACB3"/>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Motiver et recruter des développeurs</a:t>
            </a:r>
            <a:endParaRPr lang="fr-FR" sz="1000" dirty="0">
              <a:solidFill>
                <a:srgbClr val="51ACB3"/>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6000"/>
              </a:lnSpc>
              <a:spcAft>
                <a:spcPts val="2285"/>
              </a:spcAft>
              <a:buClr>
                <a:schemeClr val="accent2"/>
              </a:buClr>
              <a:buSzPct val="100000"/>
              <a:buFont typeface="Arial" panose="020B0604020202020204" pitchFamily="34" charset="0"/>
              <a:buChar char="•"/>
            </a:pPr>
            <a:r>
              <a:rPr lang="fr-FR" sz="2400" dirty="0">
                <a:solidFill>
                  <a:srgbClr val="00206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Accéder à de nouvelles opportunités d’affaires</a:t>
            </a:r>
            <a:endParaRPr lang="fr-FR" sz="1000" dirty="0">
              <a:solidFill>
                <a:srgbClr val="002060"/>
              </a:solidFill>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spcAft>
                <a:spcPts val="1865"/>
              </a:spcAft>
              <a:buClr>
                <a:schemeClr val="accent2"/>
              </a:buClr>
              <a:buSzPct val="100000"/>
              <a:buFont typeface="Arial" panose="020B0604020202020204" pitchFamily="34" charset="0"/>
              <a:buChar char="•"/>
            </a:pPr>
            <a:r>
              <a:rPr lang="fr-FR" sz="2400" b="1" dirty="0">
                <a:uFill>
                  <a:solidFill>
                    <a:srgbClr val="000000"/>
                  </a:solidFill>
                </a:uFill>
                <a:latin typeface="Arial" panose="020B0604020202020204" pitchFamily="34" charset="0"/>
                <a:ea typeface="Arial" panose="020B0604020202020204" pitchFamily="34" charset="0"/>
                <a:cs typeface="Arial" panose="020B0604020202020204" pitchFamily="34" charset="0"/>
              </a:rPr>
              <a:t>Éviter de la </a:t>
            </a:r>
            <a:r>
              <a:rPr lang="fr-FR" sz="2800" b="1" dirty="0">
                <a:uFill>
                  <a:solidFill>
                    <a:srgbClr val="000000"/>
                  </a:solidFill>
                </a:uFill>
                <a:latin typeface="Arial" panose="020B0604020202020204" pitchFamily="34" charset="0"/>
                <a:ea typeface="Arial" panose="020B0604020202020204" pitchFamily="34" charset="0"/>
                <a:cs typeface="Arial" panose="020B0604020202020204" pitchFamily="34" charset="0"/>
              </a:rPr>
              <a:t>dette technique</a:t>
            </a:r>
            <a:endParaRPr lang="fr-FR" sz="1000" b="1" u="none" strike="noStrike" dirty="0">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p:txBody>
      </p:sp>
      <p:sp>
        <p:nvSpPr>
          <p:cNvPr id="6" name="Espace réservé du numéro de diapositive 5">
            <a:extLst>
              <a:ext uri="{FF2B5EF4-FFF2-40B4-BE49-F238E27FC236}">
                <a16:creationId xmlns:a16="http://schemas.microsoft.com/office/drawing/2014/main" id="{BAC42858-D17B-41A3-AD4E-9699C564D319}"/>
              </a:ext>
            </a:extLst>
          </p:cNvPr>
          <p:cNvSpPr>
            <a:spLocks noGrp="1"/>
          </p:cNvSpPr>
          <p:nvPr>
            <p:ph type="sldNum" sz="quarter" idx="12"/>
          </p:nvPr>
        </p:nvSpPr>
        <p:spPr/>
        <p:txBody>
          <a:bodyPr/>
          <a:lstStyle/>
          <a:p>
            <a:fld id="{69CB3F8B-9456-4F26-9B82-08CB72677B74}" type="slidenum">
              <a:rPr lang="fr-FR" smtClean="0"/>
              <a:t>45</a:t>
            </a:fld>
            <a:endParaRPr lang="fr-FR"/>
          </a:p>
        </p:txBody>
      </p:sp>
    </p:spTree>
    <p:extLst>
      <p:ext uri="{BB962C8B-B14F-4D97-AF65-F5344CB8AC3E}">
        <p14:creationId xmlns:p14="http://schemas.microsoft.com/office/powerpoint/2010/main" val="17142596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5F06F3-3470-4620-B8A7-AC4AC559FB90}"/>
              </a:ext>
            </a:extLst>
          </p:cNvPr>
          <p:cNvSpPr/>
          <p:nvPr/>
        </p:nvSpPr>
        <p:spPr>
          <a:xfrm>
            <a:off x="517885" y="1123197"/>
            <a:ext cx="10683499" cy="2654573"/>
          </a:xfrm>
          <a:prstGeom prst="rect">
            <a:avLst/>
          </a:prstGeom>
        </p:spPr>
        <p:txBody>
          <a:bodyPr wrap="square">
            <a:spAutoFit/>
          </a:bodyPr>
          <a:lstStyle/>
          <a:p>
            <a:pPr indent="-6350">
              <a:lnSpc>
                <a:spcPct val="107000"/>
              </a:lnSpc>
              <a:spcAft>
                <a:spcPts val="2840"/>
              </a:spcAft>
            </a:pPr>
            <a:r>
              <a:rPr lang="fr-FR" sz="2800" b="1" dirty="0">
                <a:latin typeface="+mj-lt"/>
                <a:ea typeface="Calibri" panose="020F0502020204030204" pitchFamily="34" charset="0"/>
              </a:rPr>
              <a:t>On cherche à:</a:t>
            </a:r>
          </a:p>
          <a:p>
            <a:pPr indent="-6350">
              <a:lnSpc>
                <a:spcPct val="107000"/>
              </a:lnSpc>
              <a:spcAft>
                <a:spcPts val="2840"/>
              </a:spcAft>
            </a:pPr>
            <a:r>
              <a:rPr lang="fr-FR" sz="2800" b="1" dirty="0">
                <a:solidFill>
                  <a:srgbClr val="002060"/>
                </a:solidFill>
                <a:uFill>
                  <a:solidFill>
                    <a:srgbClr val="000000"/>
                  </a:solidFill>
                </a:uFill>
                <a:latin typeface="+mj-lt"/>
                <a:ea typeface="Arial" panose="020B0604020202020204" pitchFamily="34" charset="0"/>
                <a:cs typeface="Arial" panose="020B0604020202020204" pitchFamily="34" charset="0"/>
              </a:rPr>
              <a:t>	Augmenter notre vélocité : Quel est le temps perdu, et combien de fois allons nous dans ce code?</a:t>
            </a:r>
          </a:p>
          <a:p>
            <a:pPr lvl="1" fontAlgn="base">
              <a:lnSpc>
                <a:spcPct val="107000"/>
              </a:lnSpc>
              <a:spcAft>
                <a:spcPts val="0"/>
              </a:spcAft>
              <a:buClr>
                <a:srgbClr val="000000"/>
              </a:buClr>
              <a:buSzPts val="2000"/>
            </a:pPr>
            <a:r>
              <a:rPr lang="fr-FR" sz="2800" b="1" dirty="0">
                <a:solidFill>
                  <a:schemeClr val="accent2"/>
                </a:solidFill>
                <a:uFill>
                  <a:solidFill>
                    <a:srgbClr val="000000"/>
                  </a:solidFill>
                </a:uFill>
                <a:latin typeface="+mj-lt"/>
                <a:ea typeface="Arial" panose="020B0604020202020204" pitchFamily="34" charset="0"/>
                <a:cs typeface="Arial" panose="020B0604020202020204" pitchFamily="34" charset="0"/>
              </a:rPr>
              <a:t>	</a:t>
            </a:r>
            <a:r>
              <a:rPr lang="fr-FR" sz="2800" b="1" dirty="0">
                <a:solidFill>
                  <a:srgbClr val="0070C0"/>
                </a:solidFill>
                <a:uFill>
                  <a:solidFill>
                    <a:srgbClr val="000000"/>
                  </a:solidFill>
                </a:uFill>
                <a:latin typeface="+mj-lt"/>
                <a:ea typeface="Arial" panose="020B0604020202020204" pitchFamily="34" charset="0"/>
                <a:cs typeface="Arial" panose="020B0604020202020204" pitchFamily="34" charset="0"/>
              </a:rPr>
              <a:t>Réduire un risque !!!!</a:t>
            </a:r>
          </a:p>
        </p:txBody>
      </p:sp>
      <p:sp>
        <p:nvSpPr>
          <p:cNvPr id="6" name="Espace réservé du numéro de diapositive 5">
            <a:extLst>
              <a:ext uri="{FF2B5EF4-FFF2-40B4-BE49-F238E27FC236}">
                <a16:creationId xmlns:a16="http://schemas.microsoft.com/office/drawing/2014/main" id="{3C530703-44EB-4437-AC9E-BBC7C53CD389}"/>
              </a:ext>
            </a:extLst>
          </p:cNvPr>
          <p:cNvSpPr>
            <a:spLocks noGrp="1"/>
          </p:cNvSpPr>
          <p:nvPr>
            <p:ph type="sldNum" sz="quarter" idx="12"/>
          </p:nvPr>
        </p:nvSpPr>
        <p:spPr/>
        <p:txBody>
          <a:bodyPr/>
          <a:lstStyle/>
          <a:p>
            <a:fld id="{69CB3F8B-9456-4F26-9B82-08CB72677B74}" type="slidenum">
              <a:rPr lang="fr-FR" smtClean="0"/>
              <a:t>46</a:t>
            </a:fld>
            <a:endParaRPr lang="fr-FR"/>
          </a:p>
        </p:txBody>
      </p:sp>
    </p:spTree>
    <p:extLst>
      <p:ext uri="{BB962C8B-B14F-4D97-AF65-F5344CB8AC3E}">
        <p14:creationId xmlns:p14="http://schemas.microsoft.com/office/powerpoint/2010/main" val="1456958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84ED03-ADF0-4948-BFA9-3EE31CEDD779}"/>
              </a:ext>
            </a:extLst>
          </p:cNvPr>
          <p:cNvSpPr txBox="1"/>
          <p:nvPr/>
        </p:nvSpPr>
        <p:spPr>
          <a:xfrm>
            <a:off x="450165" y="411785"/>
            <a:ext cx="3634328" cy="584775"/>
          </a:xfrm>
          <a:prstGeom prst="rect">
            <a:avLst/>
          </a:prstGeom>
          <a:noFill/>
          <a:ln w="57150">
            <a:solidFill>
              <a:schemeClr val="bg1"/>
            </a:solidFill>
          </a:ln>
        </p:spPr>
        <p:txBody>
          <a:bodyPr wrap="none" rtlCol="0">
            <a:spAutoFit/>
          </a:bodyPr>
          <a:lstStyle/>
          <a:p>
            <a:r>
              <a:rPr lang="fr-FR" sz="3200" b="1" dirty="0">
                <a:solidFill>
                  <a:srgbClr val="0070C0"/>
                </a:solidFill>
                <a:latin typeface="+mj-lt"/>
              </a:rPr>
              <a:t>Partage du code</a:t>
            </a:r>
          </a:p>
        </p:txBody>
      </p:sp>
      <p:sp>
        <p:nvSpPr>
          <p:cNvPr id="3" name="Rectangle 2">
            <a:extLst>
              <a:ext uri="{FF2B5EF4-FFF2-40B4-BE49-F238E27FC236}">
                <a16:creationId xmlns:a16="http://schemas.microsoft.com/office/drawing/2014/main" id="{78587E2D-17FE-41A4-833F-FE08906135A1}"/>
              </a:ext>
            </a:extLst>
          </p:cNvPr>
          <p:cNvSpPr/>
          <p:nvPr/>
        </p:nvSpPr>
        <p:spPr>
          <a:xfrm>
            <a:off x="295182" y="1229472"/>
            <a:ext cx="11741835" cy="3046988"/>
          </a:xfrm>
          <a:prstGeom prst="rect">
            <a:avLst/>
          </a:prstGeom>
        </p:spPr>
        <p:txBody>
          <a:bodyPr wrap="square">
            <a:spAutoFit/>
          </a:bodyPr>
          <a:lstStyle/>
          <a:p>
            <a:pPr>
              <a:buClr>
                <a:schemeClr val="accent2"/>
              </a:buClr>
              <a:buFont typeface="Arial" panose="020B0604020202020204" pitchFamily="34" charset="0"/>
              <a:buChar char="•"/>
            </a:pPr>
            <a:r>
              <a:rPr lang="fr-FR" sz="2400" dirty="0">
                <a:solidFill>
                  <a:srgbClr val="002060"/>
                </a:solidFill>
                <a:latin typeface="+mj-lt"/>
              </a:rPr>
              <a:t> </a:t>
            </a:r>
            <a:r>
              <a:rPr lang="fr-FR" sz="2400" b="1" dirty="0">
                <a:solidFill>
                  <a:srgbClr val="002060"/>
                </a:solidFill>
                <a:latin typeface="+mj-lt"/>
              </a:rPr>
              <a:t>le code est doté de tests unitaires et fonctionnels et tous ces tests passent</a:t>
            </a:r>
          </a:p>
          <a:p>
            <a:pPr>
              <a:buClr>
                <a:schemeClr val="accent2"/>
              </a:buClr>
              <a:buFont typeface="Arial" panose="020B0604020202020204" pitchFamily="34" charset="0"/>
              <a:buChar char="•"/>
            </a:pPr>
            <a:endParaRPr lang="fr-FR" sz="2400" b="1" dirty="0">
              <a:solidFill>
                <a:srgbClr val="002060"/>
              </a:solidFill>
              <a:latin typeface="+mj-lt"/>
            </a:endParaRPr>
          </a:p>
          <a:p>
            <a:pPr>
              <a:buClr>
                <a:schemeClr val="accent2"/>
              </a:buClr>
              <a:buFont typeface="Arial" panose="020B0604020202020204" pitchFamily="34" charset="0"/>
              <a:buChar char="•"/>
            </a:pPr>
            <a:r>
              <a:rPr lang="fr-FR" sz="2400" b="1" dirty="0">
                <a:solidFill>
                  <a:srgbClr val="002060"/>
                </a:solidFill>
                <a:latin typeface="+mj-lt"/>
              </a:rPr>
              <a:t> </a:t>
            </a:r>
            <a:r>
              <a:rPr lang="fr-FR" sz="2400" b="1" dirty="0">
                <a:latin typeface="+mj-lt"/>
              </a:rPr>
              <a:t>le code ne fait apparaître aucune duplication</a:t>
            </a:r>
          </a:p>
          <a:p>
            <a:pPr>
              <a:buClr>
                <a:schemeClr val="accent2"/>
              </a:buClr>
              <a:buFont typeface="Arial" panose="020B0604020202020204" pitchFamily="34" charset="0"/>
              <a:buChar char="•"/>
            </a:pPr>
            <a:endParaRPr lang="fr-FR" sz="2400" b="1" dirty="0">
              <a:solidFill>
                <a:srgbClr val="002060"/>
              </a:solidFill>
              <a:latin typeface="+mj-lt"/>
            </a:endParaRPr>
          </a:p>
          <a:p>
            <a:pPr>
              <a:buClr>
                <a:schemeClr val="accent2"/>
              </a:buClr>
              <a:buFont typeface="Arial" panose="020B0604020202020204" pitchFamily="34" charset="0"/>
              <a:buChar char="•"/>
            </a:pPr>
            <a:r>
              <a:rPr lang="fr-FR" sz="2400" b="1" dirty="0">
                <a:solidFill>
                  <a:srgbClr val="002060"/>
                </a:solidFill>
                <a:latin typeface="+mj-lt"/>
              </a:rPr>
              <a:t> le code fait apparaître séparément chaque responsabilité distincte</a:t>
            </a:r>
          </a:p>
          <a:p>
            <a:pPr>
              <a:buClr>
                <a:schemeClr val="accent2"/>
              </a:buClr>
              <a:buFont typeface="Arial" panose="020B0604020202020204" pitchFamily="34" charset="0"/>
              <a:buChar char="•"/>
            </a:pPr>
            <a:endParaRPr lang="fr-FR" sz="2400" b="1" dirty="0">
              <a:solidFill>
                <a:srgbClr val="002060"/>
              </a:solidFill>
              <a:latin typeface="+mj-lt"/>
            </a:endParaRPr>
          </a:p>
          <a:p>
            <a:pPr>
              <a:buClr>
                <a:schemeClr val="accent2"/>
              </a:buClr>
              <a:buFont typeface="Arial" panose="020B0604020202020204" pitchFamily="34" charset="0"/>
              <a:buChar char="•"/>
            </a:pPr>
            <a:r>
              <a:rPr lang="fr-FR" sz="2400" b="1" dirty="0">
                <a:solidFill>
                  <a:srgbClr val="002060"/>
                </a:solidFill>
                <a:latin typeface="+mj-lt"/>
              </a:rPr>
              <a:t> </a:t>
            </a:r>
            <a:r>
              <a:rPr lang="fr-FR" sz="2400" b="1" dirty="0">
                <a:solidFill>
                  <a:srgbClr val="51ACB3"/>
                </a:solidFill>
                <a:latin typeface="+mj-lt"/>
              </a:rPr>
              <a:t>le code contient le nombre minimum d'élément compatible avec les trois premiers critères</a:t>
            </a:r>
            <a:endParaRPr lang="fr-FR" sz="2400" b="1" i="0" dirty="0">
              <a:solidFill>
                <a:srgbClr val="51ACB3"/>
              </a:solidFill>
              <a:effectLst/>
              <a:latin typeface="+mj-lt"/>
            </a:endParaRPr>
          </a:p>
        </p:txBody>
      </p:sp>
      <p:sp>
        <p:nvSpPr>
          <p:cNvPr id="7" name="Espace réservé du numéro de diapositive 6">
            <a:extLst>
              <a:ext uri="{FF2B5EF4-FFF2-40B4-BE49-F238E27FC236}">
                <a16:creationId xmlns:a16="http://schemas.microsoft.com/office/drawing/2014/main" id="{AD490262-BB25-4BF9-8329-D5F0638F7E7B}"/>
              </a:ext>
            </a:extLst>
          </p:cNvPr>
          <p:cNvSpPr>
            <a:spLocks noGrp="1"/>
          </p:cNvSpPr>
          <p:nvPr>
            <p:ph type="sldNum" sz="quarter" idx="12"/>
          </p:nvPr>
        </p:nvSpPr>
        <p:spPr/>
        <p:txBody>
          <a:bodyPr/>
          <a:lstStyle/>
          <a:p>
            <a:fld id="{69CB3F8B-9456-4F26-9B82-08CB72677B74}" type="slidenum">
              <a:rPr lang="fr-FR" smtClean="0"/>
              <a:t>47</a:t>
            </a:fld>
            <a:endParaRPr lang="fr-FR"/>
          </a:p>
        </p:txBody>
      </p:sp>
    </p:spTree>
    <p:extLst>
      <p:ext uri="{BB962C8B-B14F-4D97-AF65-F5344CB8AC3E}">
        <p14:creationId xmlns:p14="http://schemas.microsoft.com/office/powerpoint/2010/main" val="3533083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528FB185-E74C-4500-A2C4-FAFC6F1E79D6}"/>
              </a:ext>
            </a:extLst>
          </p:cNvPr>
          <p:cNvSpPr txBox="1">
            <a:spLocks/>
          </p:cNvSpPr>
          <p:nvPr/>
        </p:nvSpPr>
        <p:spPr>
          <a:xfrm>
            <a:off x="711090" y="1063416"/>
            <a:ext cx="10769820" cy="54399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a:p>
            <a:pPr lvl="1"/>
            <a:r>
              <a:rPr lang="fr-FR" b="1" dirty="0">
                <a:latin typeface="+mj-lt"/>
              </a:rPr>
              <a:t>Coder </a:t>
            </a:r>
            <a:r>
              <a:rPr lang="fr-FR" b="1" dirty="0">
                <a:solidFill>
                  <a:srgbClr val="002060"/>
                </a:solidFill>
                <a:latin typeface="+mj-lt"/>
              </a:rPr>
              <a:t>et intégrer pour produire une livraison pour le client </a:t>
            </a:r>
          </a:p>
          <a:p>
            <a:pPr lvl="1"/>
            <a:endParaRPr lang="fr-FR" b="1" dirty="0">
              <a:solidFill>
                <a:srgbClr val="002060"/>
              </a:solidFill>
              <a:latin typeface="+mj-lt"/>
            </a:endParaRPr>
          </a:p>
          <a:p>
            <a:pPr lvl="1"/>
            <a:r>
              <a:rPr lang="fr-FR" b="1" dirty="0">
                <a:latin typeface="+mj-lt"/>
              </a:rPr>
              <a:t>Tester</a:t>
            </a:r>
            <a:r>
              <a:rPr lang="fr-FR" b="1" dirty="0">
                <a:solidFill>
                  <a:schemeClr val="accent1"/>
                </a:solidFill>
                <a:latin typeface="+mj-lt"/>
              </a:rPr>
              <a:t> </a:t>
            </a:r>
            <a:r>
              <a:rPr lang="fr-FR" b="1" dirty="0">
                <a:solidFill>
                  <a:srgbClr val="002060"/>
                </a:solidFill>
                <a:latin typeface="+mj-lt"/>
              </a:rPr>
              <a:t>pour rendre la livraison réellement fonctionnelle</a:t>
            </a:r>
          </a:p>
          <a:p>
            <a:pPr lvl="1"/>
            <a:endParaRPr lang="fr-FR" b="1" dirty="0">
              <a:solidFill>
                <a:srgbClr val="002060"/>
              </a:solidFill>
              <a:latin typeface="+mj-lt"/>
            </a:endParaRPr>
          </a:p>
          <a:p>
            <a:pPr lvl="1"/>
            <a:r>
              <a:rPr lang="fr-FR" b="1" dirty="0">
                <a:latin typeface="+mj-lt"/>
              </a:rPr>
              <a:t>Ecouter</a:t>
            </a:r>
            <a:r>
              <a:rPr lang="fr-FR" b="1" dirty="0">
                <a:solidFill>
                  <a:schemeClr val="accent2"/>
                </a:solidFill>
                <a:latin typeface="+mj-lt"/>
              </a:rPr>
              <a:t> </a:t>
            </a:r>
            <a:r>
              <a:rPr lang="fr-FR" b="1" dirty="0">
                <a:solidFill>
                  <a:srgbClr val="002060"/>
                </a:solidFill>
                <a:latin typeface="+mj-lt"/>
              </a:rPr>
              <a:t>les besoins du client, ainsi que les changements qu'il veut apporter. </a:t>
            </a:r>
          </a:p>
          <a:p>
            <a:pPr lvl="1"/>
            <a:endParaRPr lang="fr-FR" b="1" dirty="0">
              <a:solidFill>
                <a:srgbClr val="002060"/>
              </a:solidFill>
              <a:latin typeface="+mj-lt"/>
            </a:endParaRPr>
          </a:p>
          <a:p>
            <a:pPr lvl="1"/>
            <a:r>
              <a:rPr lang="fr-FR" b="1" dirty="0">
                <a:latin typeface="+mj-lt"/>
              </a:rPr>
              <a:t>Modéliser</a:t>
            </a:r>
            <a:r>
              <a:rPr lang="fr-FR" b="1" dirty="0">
                <a:solidFill>
                  <a:schemeClr val="accent1"/>
                </a:solidFill>
                <a:latin typeface="+mj-lt"/>
              </a:rPr>
              <a:t> </a:t>
            </a:r>
            <a:r>
              <a:rPr lang="fr-FR" b="1" dirty="0">
                <a:solidFill>
                  <a:srgbClr val="002060"/>
                </a:solidFill>
                <a:latin typeface="+mj-lt"/>
              </a:rPr>
              <a:t>(faire du design) afin de réaliser l'architecture la plus simple possible(</a:t>
            </a:r>
            <a:r>
              <a:rPr lang="fr-FR" b="1" dirty="0">
                <a:solidFill>
                  <a:srgbClr val="51ACB3"/>
                </a:solidFill>
                <a:latin typeface="+mj-lt"/>
              </a:rPr>
              <a:t>pour pouvoir la réutiliser</a:t>
            </a:r>
            <a:r>
              <a:rPr lang="fr-FR" b="1" dirty="0">
                <a:solidFill>
                  <a:srgbClr val="002060"/>
                </a:solidFill>
                <a:latin typeface="+mj-lt"/>
              </a:rPr>
              <a:t>) </a:t>
            </a:r>
            <a:r>
              <a:rPr lang="fr-FR" b="1" dirty="0">
                <a:latin typeface="+mj-lt"/>
              </a:rPr>
              <a:t> </a:t>
            </a:r>
          </a:p>
        </p:txBody>
      </p:sp>
      <p:sp>
        <p:nvSpPr>
          <p:cNvPr id="6" name="Espace réservé du numéro de diapositive 5">
            <a:extLst>
              <a:ext uri="{FF2B5EF4-FFF2-40B4-BE49-F238E27FC236}">
                <a16:creationId xmlns:a16="http://schemas.microsoft.com/office/drawing/2014/main" id="{27593E80-D289-4A31-9C47-6046D5DF759A}"/>
              </a:ext>
            </a:extLst>
          </p:cNvPr>
          <p:cNvSpPr>
            <a:spLocks noGrp="1"/>
          </p:cNvSpPr>
          <p:nvPr>
            <p:ph type="sldNum" sz="quarter" idx="12"/>
          </p:nvPr>
        </p:nvSpPr>
        <p:spPr/>
        <p:txBody>
          <a:bodyPr/>
          <a:lstStyle/>
          <a:p>
            <a:fld id="{69CB3F8B-9456-4F26-9B82-08CB72677B74}" type="slidenum">
              <a:rPr lang="fr-FR" smtClean="0"/>
              <a:t>48</a:t>
            </a:fld>
            <a:endParaRPr lang="fr-FR"/>
          </a:p>
        </p:txBody>
      </p:sp>
    </p:spTree>
    <p:extLst>
      <p:ext uri="{BB962C8B-B14F-4D97-AF65-F5344CB8AC3E}">
        <p14:creationId xmlns:p14="http://schemas.microsoft.com/office/powerpoint/2010/main" val="3024823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30236C-C0FF-4BBC-B816-F75059F6372F}"/>
              </a:ext>
            </a:extLst>
          </p:cNvPr>
          <p:cNvSpPr/>
          <p:nvPr/>
        </p:nvSpPr>
        <p:spPr>
          <a:xfrm>
            <a:off x="561183" y="1474619"/>
            <a:ext cx="11747715" cy="3908762"/>
          </a:xfrm>
          <a:prstGeom prst="rect">
            <a:avLst/>
          </a:prstGeom>
        </p:spPr>
        <p:txBody>
          <a:bodyPr wrap="square">
            <a:spAutoFit/>
          </a:bodyPr>
          <a:lstStyle/>
          <a:p>
            <a:r>
              <a:rPr lang="fr-FR" sz="3200" b="1" dirty="0">
                <a:latin typeface="+mj-lt"/>
              </a:rPr>
              <a:t>Un modèle de responsabilité collective</a:t>
            </a:r>
          </a:p>
          <a:p>
            <a:endParaRPr lang="fr-FR" sz="2400" b="1" dirty="0">
              <a:solidFill>
                <a:srgbClr val="002060"/>
              </a:solidFill>
              <a:latin typeface="+mj-lt"/>
            </a:endParaRPr>
          </a:p>
          <a:p>
            <a:pPr>
              <a:buClr>
                <a:schemeClr val="accent2"/>
              </a:buClr>
              <a:buFont typeface="Arial" panose="020B0604020202020204" pitchFamily="34" charset="0"/>
              <a:buChar char="•"/>
            </a:pPr>
            <a:r>
              <a:rPr lang="fr-FR" sz="2400" b="1" dirty="0">
                <a:solidFill>
                  <a:srgbClr val="002060"/>
                </a:solidFill>
                <a:latin typeface="+mj-lt"/>
              </a:rPr>
              <a:t> diminue les risques de blocage en cas d'absence d'un des développeurs</a:t>
            </a:r>
          </a:p>
          <a:p>
            <a:pPr>
              <a:buClr>
                <a:schemeClr val="accent2"/>
              </a:buClr>
              <a:buFont typeface="Arial" panose="020B0604020202020204" pitchFamily="34" charset="0"/>
              <a:buChar char="•"/>
            </a:pPr>
            <a:endParaRPr lang="fr-FR" sz="2400" b="1" dirty="0">
              <a:solidFill>
                <a:srgbClr val="002060"/>
              </a:solidFill>
              <a:latin typeface="+mj-lt"/>
            </a:endParaRPr>
          </a:p>
          <a:p>
            <a:pPr>
              <a:buClr>
                <a:schemeClr val="accent2"/>
              </a:buClr>
              <a:buFont typeface="Arial" panose="020B0604020202020204" pitchFamily="34" charset="0"/>
              <a:buChar char="•"/>
            </a:pPr>
            <a:r>
              <a:rPr lang="fr-FR" sz="2400" b="1" dirty="0">
                <a:solidFill>
                  <a:srgbClr val="002060"/>
                </a:solidFill>
                <a:latin typeface="+mj-lt"/>
              </a:rPr>
              <a:t> favorise la transmission des connaissances techniques</a:t>
            </a:r>
          </a:p>
          <a:p>
            <a:pPr>
              <a:buClr>
                <a:schemeClr val="accent2"/>
              </a:buClr>
              <a:buFont typeface="Arial" panose="020B0604020202020204" pitchFamily="34" charset="0"/>
              <a:buChar char="•"/>
            </a:pPr>
            <a:endParaRPr lang="fr-FR" sz="2400" b="1" dirty="0">
              <a:solidFill>
                <a:srgbClr val="002060"/>
              </a:solidFill>
              <a:latin typeface="+mj-lt"/>
            </a:endParaRPr>
          </a:p>
          <a:p>
            <a:pPr>
              <a:buClr>
                <a:schemeClr val="accent2"/>
              </a:buClr>
              <a:buFont typeface="Arial" panose="020B0604020202020204" pitchFamily="34" charset="0"/>
              <a:buChar char="•"/>
            </a:pPr>
            <a:r>
              <a:rPr lang="fr-FR" sz="2400" b="1" dirty="0">
                <a:solidFill>
                  <a:srgbClr val="002060"/>
                </a:solidFill>
                <a:latin typeface="+mj-lt"/>
              </a:rPr>
              <a:t> </a:t>
            </a:r>
            <a:r>
              <a:rPr lang="fr-FR" sz="2400" b="1" dirty="0">
                <a:solidFill>
                  <a:srgbClr val="51ACB3"/>
                </a:solidFill>
                <a:latin typeface="+mj-lt"/>
              </a:rPr>
              <a:t>rend chacun des développeurs responsable de la qualité de l'ensemble</a:t>
            </a:r>
          </a:p>
          <a:p>
            <a:pPr>
              <a:buClr>
                <a:schemeClr val="accent2"/>
              </a:buClr>
              <a:buFont typeface="Arial" panose="020B0604020202020204" pitchFamily="34" charset="0"/>
              <a:buChar char="•"/>
            </a:pPr>
            <a:endParaRPr lang="fr-FR" sz="2400" b="1" dirty="0">
              <a:solidFill>
                <a:srgbClr val="002060"/>
              </a:solidFill>
              <a:latin typeface="+mj-lt"/>
            </a:endParaRPr>
          </a:p>
          <a:p>
            <a:pPr>
              <a:buClr>
                <a:schemeClr val="accent2"/>
              </a:buClr>
              <a:buFont typeface="Arial" panose="020B0604020202020204" pitchFamily="34" charset="0"/>
              <a:buChar char="•"/>
            </a:pPr>
            <a:r>
              <a:rPr lang="fr-FR" sz="2400" b="1" dirty="0">
                <a:solidFill>
                  <a:srgbClr val="002060"/>
                </a:solidFill>
                <a:latin typeface="+mj-lt"/>
              </a:rPr>
              <a:t> favorise une conception du code dictée par des décisions techniques et non par la structure sociale de l'équipe</a:t>
            </a:r>
            <a:endParaRPr lang="fr-FR" sz="2400" b="1" i="0" dirty="0">
              <a:solidFill>
                <a:srgbClr val="002060"/>
              </a:solidFill>
              <a:effectLst/>
              <a:latin typeface="+mj-lt"/>
            </a:endParaRPr>
          </a:p>
        </p:txBody>
      </p:sp>
      <p:sp>
        <p:nvSpPr>
          <p:cNvPr id="6" name="Espace réservé du numéro de diapositive 5">
            <a:extLst>
              <a:ext uri="{FF2B5EF4-FFF2-40B4-BE49-F238E27FC236}">
                <a16:creationId xmlns:a16="http://schemas.microsoft.com/office/drawing/2014/main" id="{3773B02F-C068-495B-9254-10F133AC8D0C}"/>
              </a:ext>
            </a:extLst>
          </p:cNvPr>
          <p:cNvSpPr>
            <a:spLocks noGrp="1"/>
          </p:cNvSpPr>
          <p:nvPr>
            <p:ph type="sldNum" sz="quarter" idx="12"/>
          </p:nvPr>
        </p:nvSpPr>
        <p:spPr/>
        <p:txBody>
          <a:bodyPr/>
          <a:lstStyle/>
          <a:p>
            <a:fld id="{69CB3F8B-9456-4F26-9B82-08CB72677B74}" type="slidenum">
              <a:rPr lang="fr-FR" smtClean="0"/>
              <a:t>49</a:t>
            </a:fld>
            <a:endParaRPr lang="fr-FR"/>
          </a:p>
        </p:txBody>
      </p:sp>
    </p:spTree>
    <p:extLst>
      <p:ext uri="{BB962C8B-B14F-4D97-AF65-F5344CB8AC3E}">
        <p14:creationId xmlns:p14="http://schemas.microsoft.com/office/powerpoint/2010/main" val="3814329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197B05B6-5267-4D6D-B313-B2E4F9BC49F2}"/>
              </a:ext>
            </a:extLst>
          </p:cNvPr>
          <p:cNvSpPr>
            <a:spLocks noGrp="1"/>
          </p:cNvSpPr>
          <p:nvPr>
            <p:ph type="subTitle" idx="1"/>
          </p:nvPr>
        </p:nvSpPr>
        <p:spPr>
          <a:xfrm>
            <a:off x="1154955" y="1431235"/>
            <a:ext cx="10029880" cy="4207565"/>
          </a:xfrm>
        </p:spPr>
        <p:txBody>
          <a:bodyPr/>
          <a:lstStyle/>
          <a:p>
            <a:pPr fontAlgn="base"/>
            <a:r>
              <a:rPr lang="fr-FR" sz="2000" b="1" dirty="0">
                <a:solidFill>
                  <a:schemeClr val="bg1"/>
                </a:solidFill>
              </a:rPr>
              <a:t>ET DANS LE CAS D'UN APPEL D'OFFRE ?</a:t>
            </a:r>
          </a:p>
          <a:p>
            <a:pPr fontAlgn="base"/>
            <a:r>
              <a:rPr lang="fr-FR" sz="2000" b="1" dirty="0">
                <a:solidFill>
                  <a:schemeClr val="bg1"/>
                </a:solidFill>
              </a:rPr>
              <a:t>Vous répondez à un appel d’offre pour la réalisation du logiciel de votre client ? </a:t>
            </a:r>
          </a:p>
          <a:p>
            <a:pPr fontAlgn="base"/>
            <a:r>
              <a:rPr lang="fr-FR" sz="2000" b="1" dirty="0">
                <a:solidFill>
                  <a:schemeClr val="bg1"/>
                </a:solidFill>
              </a:rPr>
              <a:t>Vous ne pouvez pas construire le Product </a:t>
            </a:r>
            <a:r>
              <a:rPr lang="fr-FR" sz="2000" b="1" dirty="0" err="1">
                <a:solidFill>
                  <a:schemeClr val="bg1"/>
                </a:solidFill>
              </a:rPr>
              <a:t>Backlog</a:t>
            </a:r>
            <a:r>
              <a:rPr lang="fr-FR" sz="2000" b="1" dirty="0">
                <a:solidFill>
                  <a:schemeClr val="bg1"/>
                </a:solidFill>
              </a:rPr>
              <a:t> avec lui ? Dans ce cas, vous pouvez partir du cahier des charges, extraire de ce dernier les exigences, les estimer (idéalement avec 3 membres de l’Equipe de Développement pressentie) et initialiser ainsi le Product </a:t>
            </a:r>
            <a:r>
              <a:rPr lang="fr-FR" sz="2000" b="1" dirty="0" err="1">
                <a:solidFill>
                  <a:schemeClr val="bg1"/>
                </a:solidFill>
              </a:rPr>
              <a:t>Backlog</a:t>
            </a:r>
            <a:r>
              <a:rPr lang="fr-FR" sz="2000" b="1" dirty="0">
                <a:solidFill>
                  <a:schemeClr val="bg1"/>
                </a:solidFill>
              </a:rPr>
              <a:t>. </a:t>
            </a:r>
          </a:p>
          <a:p>
            <a:pPr fontAlgn="base"/>
            <a:r>
              <a:rPr lang="fr-FR" sz="2000" b="1" dirty="0">
                <a:solidFill>
                  <a:schemeClr val="bg1"/>
                </a:solidFill>
              </a:rPr>
              <a:t>Vous pouvez également aller plus loin en proposant un premier ordonnancement.</a:t>
            </a:r>
          </a:p>
          <a:p>
            <a:endParaRPr lang="fr-FR" dirty="0"/>
          </a:p>
        </p:txBody>
      </p:sp>
      <p:sp>
        <p:nvSpPr>
          <p:cNvPr id="2" name="Espace réservé du numéro de diapositive 1">
            <a:extLst>
              <a:ext uri="{FF2B5EF4-FFF2-40B4-BE49-F238E27FC236}">
                <a16:creationId xmlns:a16="http://schemas.microsoft.com/office/drawing/2014/main" id="{AB92FF65-CF0A-48DE-B037-A14953368539}"/>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2047306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8A3A9E4B-992C-4DAD-8DDF-70053BCD2EB0}"/>
              </a:ext>
            </a:extLst>
          </p:cNvPr>
          <p:cNvSpPr>
            <a:spLocks noGrp="1"/>
          </p:cNvSpPr>
          <p:nvPr>
            <p:ph type="subTitle" idx="1"/>
          </p:nvPr>
        </p:nvSpPr>
        <p:spPr>
          <a:xfrm>
            <a:off x="884621" y="1842868"/>
            <a:ext cx="10763427" cy="2954216"/>
          </a:xfrm>
        </p:spPr>
        <p:txBody>
          <a:bodyPr>
            <a:normAutofit/>
          </a:bodyPr>
          <a:lstStyle/>
          <a:p>
            <a:r>
              <a:rPr lang="fr-FR" sz="2800" b="1" dirty="0" err="1">
                <a:solidFill>
                  <a:schemeClr val="tx1"/>
                </a:solidFill>
              </a:rPr>
              <a:t>Remember</a:t>
            </a:r>
            <a:r>
              <a:rPr lang="fr-FR" sz="2800" b="1" dirty="0">
                <a:solidFill>
                  <a:schemeClr val="tx1"/>
                </a:solidFill>
              </a:rPr>
              <a:t> the future</a:t>
            </a:r>
          </a:p>
          <a:p>
            <a:r>
              <a:rPr lang="fr-FR" sz="2400" b="1" dirty="0">
                <a:solidFill>
                  <a:schemeClr val="bg1"/>
                </a:solidFill>
              </a:rPr>
              <a:t> Le jeu consiste à se projeter dans le futur, au moment où le produit est sorti. </a:t>
            </a:r>
          </a:p>
          <a:p>
            <a:r>
              <a:rPr lang="fr-FR" sz="2400" b="1" dirty="0">
                <a:solidFill>
                  <a:schemeClr val="bg1"/>
                </a:solidFill>
              </a:rPr>
              <a:t>On imagine qu'on utilise le produit et chacun liste ce qui le rend satisfait dans le résultat obtenu, en considérant que c'est un succès.</a:t>
            </a:r>
          </a:p>
        </p:txBody>
      </p:sp>
      <p:sp>
        <p:nvSpPr>
          <p:cNvPr id="2" name="Espace réservé du numéro de diapositive 1">
            <a:extLst>
              <a:ext uri="{FF2B5EF4-FFF2-40B4-BE49-F238E27FC236}">
                <a16:creationId xmlns:a16="http://schemas.microsoft.com/office/drawing/2014/main" id="{5FDC0A1E-4F5A-42E9-92B1-75BB2CA621FE}"/>
              </a:ext>
            </a:extLst>
          </p:cNvPr>
          <p:cNvSpPr>
            <a:spLocks noGrp="1"/>
          </p:cNvSpPr>
          <p:nvPr>
            <p:ph type="sldNum" sz="quarter" idx="12"/>
          </p:nvPr>
        </p:nvSpPr>
        <p:spPr/>
        <p:txBody>
          <a:bodyPr/>
          <a:lstStyle/>
          <a:p>
            <a:fld id="{D57F1E4F-1CFF-5643-939E-217C01CDF565}" type="slidenum">
              <a:rPr lang="en-US" smtClean="0"/>
              <a:pPr/>
              <a:t>50</a:t>
            </a:fld>
            <a:endParaRPr lang="en-US" dirty="0"/>
          </a:p>
        </p:txBody>
      </p:sp>
    </p:spTree>
    <p:extLst>
      <p:ext uri="{BB962C8B-B14F-4D97-AF65-F5344CB8AC3E}">
        <p14:creationId xmlns:p14="http://schemas.microsoft.com/office/powerpoint/2010/main" val="13022221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7814AC0-D7D3-4D25-8D96-68C7DAF7E585}"/>
              </a:ext>
            </a:extLst>
          </p:cNvPr>
          <p:cNvSpPr>
            <a:spLocks noGrp="1"/>
          </p:cNvSpPr>
          <p:nvPr>
            <p:ph idx="1"/>
          </p:nvPr>
        </p:nvSpPr>
        <p:spPr/>
        <p:txBody>
          <a:bodyPr>
            <a:normAutofit/>
          </a:bodyPr>
          <a:lstStyle/>
          <a:p>
            <a:r>
              <a:rPr lang="fr-FR" sz="2400" b="1" dirty="0"/>
              <a:t>Le bénéfice de cette technique vient, de la façon de présenter les choses : il est plus efficace de se poser la question </a:t>
            </a:r>
            <a:r>
              <a:rPr lang="fr-FR" sz="2400" b="1" i="1" dirty="0">
                <a:solidFill>
                  <a:schemeClr val="tx1"/>
                </a:solidFill>
              </a:rPr>
              <a:t>Qu'est ce que notre produit a fait</a:t>
            </a:r>
            <a:r>
              <a:rPr lang="fr-FR" sz="2400" b="1" dirty="0"/>
              <a:t> ?</a:t>
            </a:r>
          </a:p>
          <a:p>
            <a:r>
              <a:rPr lang="fr-FR" sz="2400" b="1" dirty="0"/>
              <a:t>Que celle </a:t>
            </a:r>
            <a:r>
              <a:rPr lang="fr-FR" sz="2400" b="1" i="1" dirty="0">
                <a:solidFill>
                  <a:schemeClr val="tx1"/>
                </a:solidFill>
              </a:rPr>
              <a:t>Qu'est-ce que notre produit pourrait faire </a:t>
            </a:r>
            <a:r>
              <a:rPr lang="fr-FR" sz="2400" b="1" dirty="0"/>
              <a:t>pour mieux comprendre ce que désirent les différentes partie-prenantes impliquées.</a:t>
            </a:r>
          </a:p>
        </p:txBody>
      </p:sp>
      <p:sp>
        <p:nvSpPr>
          <p:cNvPr id="2" name="Espace réservé du numéro de diapositive 1">
            <a:extLst>
              <a:ext uri="{FF2B5EF4-FFF2-40B4-BE49-F238E27FC236}">
                <a16:creationId xmlns:a16="http://schemas.microsoft.com/office/drawing/2014/main" id="{34C6B576-C229-4A2B-9F5D-35A99903335C}"/>
              </a:ext>
            </a:extLst>
          </p:cNvPr>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19075325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8B9CF5-F539-43BF-A7BB-5564B3BAE98E}"/>
              </a:ext>
            </a:extLst>
          </p:cNvPr>
          <p:cNvSpPr>
            <a:spLocks noGrp="1"/>
          </p:cNvSpPr>
          <p:nvPr>
            <p:ph type="title"/>
          </p:nvPr>
        </p:nvSpPr>
        <p:spPr>
          <a:xfrm>
            <a:off x="1154955" y="618978"/>
            <a:ext cx="8875310" cy="1041010"/>
          </a:xfrm>
        </p:spPr>
        <p:txBody>
          <a:bodyPr/>
          <a:lstStyle/>
          <a:p>
            <a:r>
              <a:rPr lang="fr-FR" b="1" dirty="0"/>
              <a:t>les critères d’acceptation?</a:t>
            </a:r>
            <a:br>
              <a:rPr lang="fr-FR" dirty="0"/>
            </a:br>
            <a:endParaRPr lang="fr-FR" dirty="0"/>
          </a:p>
        </p:txBody>
      </p:sp>
      <p:sp>
        <p:nvSpPr>
          <p:cNvPr id="3" name="Espace réservé du contenu 2">
            <a:extLst>
              <a:ext uri="{FF2B5EF4-FFF2-40B4-BE49-F238E27FC236}">
                <a16:creationId xmlns:a16="http://schemas.microsoft.com/office/drawing/2014/main" id="{521B8186-F9C0-4AF3-AC97-832ABC263E8D}"/>
              </a:ext>
            </a:extLst>
          </p:cNvPr>
          <p:cNvSpPr>
            <a:spLocks noGrp="1"/>
          </p:cNvSpPr>
          <p:nvPr>
            <p:ph idx="1"/>
          </p:nvPr>
        </p:nvSpPr>
        <p:spPr>
          <a:xfrm>
            <a:off x="800216" y="2709008"/>
            <a:ext cx="10591568" cy="4148992"/>
          </a:xfrm>
        </p:spPr>
        <p:txBody>
          <a:bodyPr>
            <a:normAutofit fontScale="92500" lnSpcReduction="20000"/>
          </a:bodyPr>
          <a:lstStyle/>
          <a:p>
            <a:r>
              <a:rPr lang="fr-FR" sz="2600" b="1" dirty="0"/>
              <a:t>Si le scénario utilisateur est l’élément qui nous permet de discuter d’un besoin, les critères d’acceptation sont le résultat de cette discussion. Ils servent à deux objectifs :</a:t>
            </a:r>
          </a:p>
          <a:p>
            <a:r>
              <a:rPr lang="fr-FR" sz="2600" b="1" dirty="0"/>
              <a:t>Rappeler à tous ce qui définit le besoin auquel il faut répondre;</a:t>
            </a:r>
          </a:p>
          <a:p>
            <a:r>
              <a:rPr lang="fr-FR" sz="2600" b="1" dirty="0"/>
              <a:t>Indiquer les validations à effectuer pour s’assurer que le besoin d’affaires est rempli.</a:t>
            </a:r>
          </a:p>
          <a:p>
            <a:r>
              <a:rPr lang="fr-FR" sz="2600" b="1" dirty="0">
                <a:solidFill>
                  <a:schemeClr val="tx1"/>
                </a:solidFill>
              </a:rPr>
              <a:t>Le Product </a:t>
            </a:r>
            <a:r>
              <a:rPr lang="fr-FR" sz="2600" b="1" dirty="0" err="1">
                <a:solidFill>
                  <a:schemeClr val="tx1"/>
                </a:solidFill>
              </a:rPr>
              <a:t>Owner</a:t>
            </a:r>
            <a:r>
              <a:rPr lang="fr-FR" sz="2600" b="1" dirty="0">
                <a:solidFill>
                  <a:schemeClr val="tx1"/>
                </a:solidFill>
              </a:rPr>
              <a:t> </a:t>
            </a:r>
            <a:r>
              <a:rPr lang="fr-FR" sz="2600" b="1" dirty="0"/>
              <a:t>est responsable de s’assurer que tout travail prêt à débuter est décrit en termes de critères d’acceptation. </a:t>
            </a:r>
          </a:p>
          <a:p>
            <a:r>
              <a:rPr lang="fr-FR" sz="2600" b="1" dirty="0"/>
              <a:t>C’est d’ailleurs grâce à eux et à la discussion qu’ils représentent que les équipes peuvent estimer l’effort de travail nécessaire pour remplir le besoin décrit.</a:t>
            </a:r>
          </a:p>
          <a:p>
            <a:endParaRPr lang="fr-FR" dirty="0"/>
          </a:p>
        </p:txBody>
      </p:sp>
      <p:sp>
        <p:nvSpPr>
          <p:cNvPr id="4" name="Espace réservé du numéro de diapositive 3">
            <a:extLst>
              <a:ext uri="{FF2B5EF4-FFF2-40B4-BE49-F238E27FC236}">
                <a16:creationId xmlns:a16="http://schemas.microsoft.com/office/drawing/2014/main" id="{DA6677EB-D682-4E29-AF8D-5604BB1248BB}"/>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480279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28CB04D-FC1E-4C6B-9EE6-9E34FD97638C}"/>
              </a:ext>
            </a:extLst>
          </p:cNvPr>
          <p:cNvSpPr>
            <a:spLocks noGrp="1"/>
          </p:cNvSpPr>
          <p:nvPr>
            <p:ph idx="1"/>
          </p:nvPr>
        </p:nvSpPr>
        <p:spPr>
          <a:xfrm>
            <a:off x="666573" y="2194560"/>
            <a:ext cx="10858854" cy="4367711"/>
          </a:xfrm>
        </p:spPr>
        <p:txBody>
          <a:bodyPr/>
          <a:lstStyle/>
          <a:p>
            <a:r>
              <a:rPr lang="fr-FR" sz="2400" b="1" dirty="0"/>
              <a:t>Les critères d’acceptation peuvent prendre plusieurs formes. Ils peuvent être écrits comme des petits récits utilisateurs, ou prendre la forme d’exemples afin de faciliter l’automatisation de tests d’acceptation ou même être simplement une liste de points à vérifier. Toutes ces formes sont valides si :</a:t>
            </a:r>
          </a:p>
          <a:p>
            <a:endParaRPr lang="fr-FR" sz="2400" b="1" dirty="0"/>
          </a:p>
          <a:p>
            <a:r>
              <a:rPr lang="fr-FR" sz="2400" b="1" dirty="0">
                <a:solidFill>
                  <a:srgbClr val="C00000"/>
                </a:solidFill>
              </a:rPr>
              <a:t>Chaque critère d’acceptation peut clairement être défini comme « rempli ou pas ».</a:t>
            </a:r>
          </a:p>
          <a:p>
            <a:r>
              <a:rPr lang="fr-FR" sz="2400" b="1" dirty="0">
                <a:solidFill>
                  <a:srgbClr val="002060"/>
                </a:solidFill>
              </a:rPr>
              <a:t>Chaque critère d’acceptation est testable.</a:t>
            </a:r>
          </a:p>
          <a:p>
            <a:r>
              <a:rPr lang="fr-FR" sz="2400" b="1" dirty="0">
                <a:solidFill>
                  <a:srgbClr val="0070C0"/>
                </a:solidFill>
              </a:rPr>
              <a:t>Chaque critère d’acceptation ajoute une valeur au produit.</a:t>
            </a:r>
          </a:p>
          <a:p>
            <a:endParaRPr lang="fr-FR" dirty="0"/>
          </a:p>
        </p:txBody>
      </p:sp>
      <p:sp>
        <p:nvSpPr>
          <p:cNvPr id="2" name="Espace réservé du numéro de diapositive 1">
            <a:extLst>
              <a:ext uri="{FF2B5EF4-FFF2-40B4-BE49-F238E27FC236}">
                <a16:creationId xmlns:a16="http://schemas.microsoft.com/office/drawing/2014/main" id="{FC8FAF5C-EA5C-48CD-883E-4E250FF6F43A}"/>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791178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029DA3-C182-4C2B-A247-0344E26EE8D3}"/>
              </a:ext>
            </a:extLst>
          </p:cNvPr>
          <p:cNvSpPr>
            <a:spLocks noGrp="1"/>
          </p:cNvSpPr>
          <p:nvPr>
            <p:ph type="title"/>
          </p:nvPr>
        </p:nvSpPr>
        <p:spPr>
          <a:xfrm>
            <a:off x="596233" y="2499489"/>
            <a:ext cx="10605638" cy="1249027"/>
          </a:xfrm>
        </p:spPr>
        <p:txBody>
          <a:bodyPr/>
          <a:lstStyle/>
          <a:p>
            <a:r>
              <a:rPr lang="fr-FR" b="1" dirty="0">
                <a:solidFill>
                  <a:srgbClr val="002060"/>
                </a:solidFill>
              </a:rPr>
              <a:t>USER STORY, PERSONAS,SE RAPPELER LE FUTUR….</a:t>
            </a:r>
          </a:p>
        </p:txBody>
      </p:sp>
      <p:sp>
        <p:nvSpPr>
          <p:cNvPr id="3" name="Espace réservé du contenu 2">
            <a:extLst>
              <a:ext uri="{FF2B5EF4-FFF2-40B4-BE49-F238E27FC236}">
                <a16:creationId xmlns:a16="http://schemas.microsoft.com/office/drawing/2014/main" id="{3000C9C5-826B-4294-884B-9F9AD5895965}"/>
              </a:ext>
            </a:extLst>
          </p:cNvPr>
          <p:cNvSpPr>
            <a:spLocks noGrp="1"/>
          </p:cNvSpPr>
          <p:nvPr>
            <p:ph idx="1"/>
          </p:nvPr>
        </p:nvSpPr>
        <p:spPr>
          <a:xfrm>
            <a:off x="1239360" y="5259820"/>
            <a:ext cx="7932774" cy="561731"/>
          </a:xfrm>
        </p:spPr>
        <p:txBody>
          <a:bodyPr>
            <a:normAutofit/>
          </a:bodyPr>
          <a:lstStyle/>
          <a:p>
            <a:r>
              <a:rPr lang="fr-FR" sz="2800" dirty="0">
                <a:solidFill>
                  <a:srgbClr val="C00000"/>
                </a:solidFill>
              </a:rPr>
              <a:t>A VOUS DE REJOUER !!!!</a:t>
            </a:r>
          </a:p>
        </p:txBody>
      </p:sp>
      <p:sp>
        <p:nvSpPr>
          <p:cNvPr id="4" name="Espace réservé du numéro de diapositive 3">
            <a:extLst>
              <a:ext uri="{FF2B5EF4-FFF2-40B4-BE49-F238E27FC236}">
                <a16:creationId xmlns:a16="http://schemas.microsoft.com/office/drawing/2014/main" id="{DF496953-6C58-4B80-BA17-68BDC582ABF7}"/>
              </a:ext>
            </a:extLst>
          </p:cNvPr>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40998601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ABE8A82-A976-4C0A-8851-FC71E5E2602F}"/>
              </a:ext>
            </a:extLst>
          </p:cNvPr>
          <p:cNvSpPr txBox="1">
            <a:spLocks noGrp="1"/>
          </p:cNvSpPr>
          <p:nvPr>
            <p:ph type="title"/>
          </p:nvPr>
        </p:nvSpPr>
        <p:spPr>
          <a:xfrm>
            <a:off x="1154953" y="850097"/>
            <a:ext cx="8761413" cy="954107"/>
          </a:xfrm>
          <a:prstGeom prst="rect">
            <a:avLst/>
          </a:prstGeom>
          <a:noFill/>
        </p:spPr>
        <p:txBody>
          <a:bodyPr wrap="square" rtlCol="0">
            <a:spAutoFit/>
          </a:bodyPr>
          <a:lstStyle/>
          <a:p>
            <a:r>
              <a:rPr lang="fr-FR" sz="2800" b="1" dirty="0">
                <a:solidFill>
                  <a:schemeClr val="bg1"/>
                </a:solidFill>
              </a:rPr>
              <a:t>TEST DE JOHARI </a:t>
            </a:r>
          </a:p>
          <a:p>
            <a:r>
              <a:rPr lang="fr-FR" sz="2800" b="1" dirty="0">
                <a:solidFill>
                  <a:schemeClr val="bg1"/>
                </a:solidFill>
              </a:rPr>
              <a:t>OUVREZ LA FÊNETRE DE JOHARI</a:t>
            </a:r>
          </a:p>
        </p:txBody>
      </p:sp>
      <p:sp>
        <p:nvSpPr>
          <p:cNvPr id="5" name="Espace réservé du contenu 4">
            <a:extLst>
              <a:ext uri="{FF2B5EF4-FFF2-40B4-BE49-F238E27FC236}">
                <a16:creationId xmlns:a16="http://schemas.microsoft.com/office/drawing/2014/main" id="{9B74E1C6-EFE0-4937-8231-3D028443D0B3}"/>
              </a:ext>
            </a:extLst>
          </p:cNvPr>
          <p:cNvSpPr txBox="1">
            <a:spLocks noGrp="1"/>
          </p:cNvSpPr>
          <p:nvPr>
            <p:ph idx="1"/>
          </p:nvPr>
        </p:nvSpPr>
        <p:spPr>
          <a:prstGeom prst="rect">
            <a:avLst/>
          </a:prstGeom>
          <a:noFill/>
        </p:spPr>
        <p:txBody>
          <a:bodyPr wrap="square" rtlCol="0">
            <a:spAutoFit/>
          </a:bodyPr>
          <a:lstStyle/>
          <a:p>
            <a:pPr fontAlgn="base"/>
            <a:r>
              <a:rPr lang="fr-FR" sz="2400" b="1" dirty="0"/>
              <a:t>Objectifs :</a:t>
            </a:r>
            <a:endParaRPr lang="fr-FR" sz="2400" dirty="0"/>
          </a:p>
          <a:p>
            <a:pPr fontAlgn="base"/>
            <a:r>
              <a:rPr lang="fr-FR" sz="2400" dirty="0"/>
              <a:t>renforcer l’estime de soi</a:t>
            </a:r>
          </a:p>
          <a:p>
            <a:pPr fontAlgn="base"/>
            <a:r>
              <a:rPr lang="fr-FR" sz="2400" dirty="0"/>
              <a:t>contrôler son image</a:t>
            </a:r>
          </a:p>
          <a:p>
            <a:pPr fontAlgn="base"/>
            <a:r>
              <a:rPr lang="fr-FR" sz="2400" dirty="0"/>
              <a:t>optimiser sa communication</a:t>
            </a:r>
          </a:p>
          <a:p>
            <a:pPr fontAlgn="base"/>
            <a:r>
              <a:rPr lang="fr-FR" sz="2400" dirty="0"/>
              <a:t>développer son empathie</a:t>
            </a:r>
          </a:p>
        </p:txBody>
      </p:sp>
      <p:sp>
        <p:nvSpPr>
          <p:cNvPr id="2" name="Espace réservé du numéro de diapositive 1">
            <a:extLst>
              <a:ext uri="{FF2B5EF4-FFF2-40B4-BE49-F238E27FC236}">
                <a16:creationId xmlns:a16="http://schemas.microsoft.com/office/drawing/2014/main" id="{B1D0FE82-89A2-4791-AB64-E8316ED42CFB}"/>
              </a:ext>
            </a:extLst>
          </p:cNvPr>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1128460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B53BF8CF-F9EC-44CA-ACC6-D1176A20A447}"/>
              </a:ext>
            </a:extLst>
          </p:cNvPr>
          <p:cNvSpPr txBox="1">
            <a:spLocks noGrp="1"/>
          </p:cNvSpPr>
          <p:nvPr>
            <p:ph idx="1"/>
          </p:nvPr>
        </p:nvSpPr>
        <p:spPr>
          <a:xfrm>
            <a:off x="1012052" y="985715"/>
            <a:ext cx="10167895" cy="5750292"/>
          </a:xfrm>
          <a:prstGeom prst="rect">
            <a:avLst/>
          </a:prstGeom>
          <a:noFill/>
        </p:spPr>
        <p:txBody>
          <a:bodyPr wrap="square" rtlCol="0">
            <a:spAutoFit/>
          </a:bodyPr>
          <a:lstStyle/>
          <a:p>
            <a:pPr fontAlgn="base"/>
            <a:r>
              <a:rPr lang="fr-FR" sz="2000" b="1" dirty="0">
                <a:solidFill>
                  <a:schemeClr val="bg1"/>
                </a:solidFill>
              </a:rPr>
              <a:t>La fenêtre de </a:t>
            </a:r>
            <a:r>
              <a:rPr lang="fr-FR" sz="2000" b="1" dirty="0" err="1">
                <a:solidFill>
                  <a:schemeClr val="bg1"/>
                </a:solidFill>
              </a:rPr>
              <a:t>Johari</a:t>
            </a:r>
            <a:r>
              <a:rPr lang="fr-FR" sz="2000" b="1" dirty="0">
                <a:solidFill>
                  <a:schemeClr val="bg1"/>
                </a:solidFill>
              </a:rPr>
              <a:t> répond à ces questions :</a:t>
            </a:r>
          </a:p>
          <a:p>
            <a:pPr fontAlgn="base"/>
            <a:endParaRPr lang="fr-FR" b="1" dirty="0">
              <a:solidFill>
                <a:srgbClr val="002060"/>
              </a:solidFill>
            </a:endParaRPr>
          </a:p>
          <a:p>
            <a:pPr fontAlgn="base"/>
            <a:endParaRPr lang="fr-FR" b="1" dirty="0">
              <a:solidFill>
                <a:srgbClr val="002060"/>
              </a:solidFill>
            </a:endParaRPr>
          </a:p>
          <a:p>
            <a:pPr fontAlgn="base"/>
            <a:r>
              <a:rPr lang="fr-FR" sz="2000" b="1" dirty="0">
                <a:solidFill>
                  <a:srgbClr val="0070C0"/>
                </a:solidFill>
              </a:rPr>
              <a:t>Quelle image j’ai de moi ?</a:t>
            </a:r>
          </a:p>
          <a:p>
            <a:pPr fontAlgn="base"/>
            <a:r>
              <a:rPr lang="fr-FR" sz="2000" b="1" dirty="0">
                <a:solidFill>
                  <a:srgbClr val="0070C0"/>
                </a:solidFill>
              </a:rPr>
              <a:t>Quelle image je renvoie ?</a:t>
            </a:r>
          </a:p>
          <a:p>
            <a:pPr fontAlgn="base"/>
            <a:r>
              <a:rPr lang="fr-FR" sz="2000" b="1" dirty="0">
                <a:solidFill>
                  <a:srgbClr val="0070C0"/>
                </a:solidFill>
              </a:rPr>
              <a:t>Comment éclairer des zones d’ombre en moi ?</a:t>
            </a:r>
          </a:p>
          <a:p>
            <a:pPr fontAlgn="base"/>
            <a:r>
              <a:rPr lang="fr-FR" sz="2000" b="1" dirty="0">
                <a:solidFill>
                  <a:srgbClr val="0070C0"/>
                </a:solidFill>
              </a:rPr>
              <a:t>Comment suis-je perçu ?</a:t>
            </a:r>
          </a:p>
          <a:p>
            <a:pPr fontAlgn="base"/>
            <a:r>
              <a:rPr lang="fr-FR" sz="2000" b="1" dirty="0">
                <a:solidFill>
                  <a:srgbClr val="0070C0"/>
                </a:solidFill>
              </a:rPr>
              <a:t>Comment rapprocher ce que je souhaite exprimer de ce que j’exprime ?</a:t>
            </a:r>
          </a:p>
          <a:p>
            <a:pPr fontAlgn="base"/>
            <a:r>
              <a:rPr lang="fr-FR" sz="2000" b="1" dirty="0">
                <a:solidFill>
                  <a:srgbClr val="0070C0"/>
                </a:solidFill>
              </a:rPr>
              <a:t>Comment pensent les autres, que ressentent-ils ?</a:t>
            </a:r>
          </a:p>
          <a:p>
            <a:pPr fontAlgn="base"/>
            <a:endParaRPr lang="fr-FR" sz="2000" b="1" dirty="0">
              <a:solidFill>
                <a:srgbClr val="0070C0"/>
              </a:solidFill>
            </a:endParaRPr>
          </a:p>
          <a:p>
            <a:pPr fontAlgn="base"/>
            <a:r>
              <a:rPr lang="fr-FR" sz="2000" b="1" dirty="0">
                <a:solidFill>
                  <a:srgbClr val="0070C0"/>
                </a:solidFill>
              </a:rPr>
              <a:t>En bref, la fenêtre de </a:t>
            </a:r>
            <a:r>
              <a:rPr lang="fr-FR" sz="2000" b="1" dirty="0" err="1">
                <a:solidFill>
                  <a:srgbClr val="0070C0"/>
                </a:solidFill>
              </a:rPr>
              <a:t>Johari</a:t>
            </a:r>
            <a:r>
              <a:rPr lang="fr-FR" sz="2000" b="1" dirty="0">
                <a:solidFill>
                  <a:srgbClr val="0070C0"/>
                </a:solidFill>
              </a:rPr>
              <a:t> permet de mieux se connaitre et de maitriser notre image publique afin de gagner en cohérence.</a:t>
            </a:r>
          </a:p>
          <a:p>
            <a:pPr fontAlgn="base"/>
            <a:r>
              <a:rPr lang="fr-FR" sz="2000" b="1" dirty="0">
                <a:solidFill>
                  <a:srgbClr val="0070C0"/>
                </a:solidFill>
              </a:rPr>
              <a:t>Elle est aussi une excellente base de travail et de compréhension sur autrui (empathie).</a:t>
            </a:r>
          </a:p>
        </p:txBody>
      </p:sp>
      <p:sp>
        <p:nvSpPr>
          <p:cNvPr id="2" name="Espace réservé du numéro de diapositive 1">
            <a:extLst>
              <a:ext uri="{FF2B5EF4-FFF2-40B4-BE49-F238E27FC236}">
                <a16:creationId xmlns:a16="http://schemas.microsoft.com/office/drawing/2014/main" id="{20A27DF0-3797-4D33-B0C3-CE1E7F8C0395}"/>
              </a:ext>
            </a:extLst>
          </p:cNvPr>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8254242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95B3442-80BC-4593-A5CC-D090F457FAE6}"/>
              </a:ext>
            </a:extLst>
          </p:cNvPr>
          <p:cNvSpPr>
            <a:spLocks noGrp="1"/>
          </p:cNvSpPr>
          <p:nvPr>
            <p:ph type="sldNum" sz="quarter" idx="12"/>
          </p:nvPr>
        </p:nvSpPr>
        <p:spPr>
          <a:xfrm>
            <a:off x="10363200" y="5578475"/>
            <a:ext cx="1142245" cy="669925"/>
          </a:xfrm>
        </p:spPr>
        <p:txBody>
          <a:bodyPr/>
          <a:lstStyle/>
          <a:p>
            <a:fld id="{D57F1E4F-1CFF-5643-939E-217C01CDF565}" type="slidenum">
              <a:rPr lang="en-US" smtClean="0"/>
              <a:pPr/>
              <a:t>57</a:t>
            </a:fld>
            <a:endParaRPr lang="en-US" dirty="0"/>
          </a:p>
        </p:txBody>
      </p:sp>
      <p:pic>
        <p:nvPicPr>
          <p:cNvPr id="5122" name="Picture 2" descr="test fenêtre de Johari ">
            <a:extLst>
              <a:ext uri="{FF2B5EF4-FFF2-40B4-BE49-F238E27FC236}">
                <a16:creationId xmlns:a16="http://schemas.microsoft.com/office/drawing/2014/main" id="{C8C227F5-A4A6-430A-9498-0DD469CEF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604" y="729649"/>
            <a:ext cx="9664378" cy="632211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35450862-7DE1-4140-9A3C-D621F4475AD2}"/>
              </a:ext>
            </a:extLst>
          </p:cNvPr>
          <p:cNvSpPr txBox="1"/>
          <p:nvPr/>
        </p:nvSpPr>
        <p:spPr>
          <a:xfrm>
            <a:off x="2660221" y="2979205"/>
            <a:ext cx="728869" cy="449795"/>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31942656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test fenêtre de Johari ">
            <a:extLst>
              <a:ext uri="{FF2B5EF4-FFF2-40B4-BE49-F238E27FC236}">
                <a16:creationId xmlns:a16="http://schemas.microsoft.com/office/drawing/2014/main" id="{6477C4A4-B8D4-499F-AE3E-AC76062091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252025" y="786117"/>
            <a:ext cx="9537895" cy="6247322"/>
          </a:xfrm>
          <a:custGeom>
            <a:avLst/>
            <a:gdLst>
              <a:gd name="connsiteX0" fmla="*/ 497480 w 10607040"/>
              <a:gd name="connsiteY0" fmla="*/ 0 h 4956048"/>
              <a:gd name="connsiteX1" fmla="*/ 10607040 w 10607040"/>
              <a:gd name="connsiteY1" fmla="*/ 0 h 4956048"/>
              <a:gd name="connsiteX2" fmla="*/ 10607040 w 10607040"/>
              <a:gd name="connsiteY2" fmla="*/ 4485407 h 4956048"/>
              <a:gd name="connsiteX3" fmla="*/ 10131692 w 10607040"/>
              <a:gd name="connsiteY3" fmla="*/ 4956048 h 4956048"/>
              <a:gd name="connsiteX4" fmla="*/ 0 w 10607040"/>
              <a:gd name="connsiteY4" fmla="*/ 4956048 h 4956048"/>
              <a:gd name="connsiteX5" fmla="*/ 0 w 10607040"/>
              <a:gd name="connsiteY5" fmla="*/ 492554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8BD0C1F7-E73A-4927-9BB4-DC77EC3090B1}"/>
              </a:ext>
            </a:extLst>
          </p:cNvPr>
          <p:cNvSpPr>
            <a:spLocks noGrp="1"/>
          </p:cNvSpPr>
          <p:nvPr>
            <p:ph type="sldNum" sz="quarter" idx="12"/>
          </p:nvPr>
        </p:nvSpPr>
        <p:spPr>
          <a:xfrm>
            <a:off x="10363200" y="5696462"/>
            <a:ext cx="1142245" cy="669925"/>
          </a:xfrm>
        </p:spPr>
        <p:txBody>
          <a:bodyPr>
            <a:normAutofit/>
          </a:bodyPr>
          <a:lstStyle/>
          <a:p>
            <a:pPr>
              <a:spcAft>
                <a:spcPts val="600"/>
              </a:spcAft>
            </a:pPr>
            <a:fld id="{D57F1E4F-1CFF-5643-939E-217C01CDF565}" type="slidenum">
              <a:rPr lang="en-US" smtClean="0"/>
              <a:pPr>
                <a:spcAft>
                  <a:spcPts val="600"/>
                </a:spcAft>
              </a:pPr>
              <a:t>58</a:t>
            </a:fld>
            <a:endParaRPr lang="en-US"/>
          </a:p>
        </p:txBody>
      </p:sp>
      <p:sp>
        <p:nvSpPr>
          <p:cNvPr id="6" name="ZoneTexte 5">
            <a:extLst>
              <a:ext uri="{FF2B5EF4-FFF2-40B4-BE49-F238E27FC236}">
                <a16:creationId xmlns:a16="http://schemas.microsoft.com/office/drawing/2014/main" id="{D8ACF85C-F52D-48A5-8CA5-A5F571DCEFA6}"/>
              </a:ext>
            </a:extLst>
          </p:cNvPr>
          <p:cNvSpPr txBox="1"/>
          <p:nvPr/>
        </p:nvSpPr>
        <p:spPr>
          <a:xfrm>
            <a:off x="5828953" y="1192742"/>
            <a:ext cx="764421" cy="607427"/>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594717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est fenêtre de Johari ">
            <a:extLst>
              <a:ext uri="{FF2B5EF4-FFF2-40B4-BE49-F238E27FC236}">
                <a16:creationId xmlns:a16="http://schemas.microsoft.com/office/drawing/2014/main" id="{96159A2E-C305-4086-B1CD-C5A3B9DA0A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74" r="2" b="16992"/>
          <a:stretch/>
        </p:blipFill>
        <p:spPr bwMode="auto">
          <a:xfrm>
            <a:off x="140141" y="591426"/>
            <a:ext cx="11578247" cy="5409836"/>
          </a:xfrm>
          <a:custGeom>
            <a:avLst/>
            <a:gdLst>
              <a:gd name="connsiteX0" fmla="*/ 497480 w 10607040"/>
              <a:gd name="connsiteY0" fmla="*/ 0 h 4956048"/>
              <a:gd name="connsiteX1" fmla="*/ 10607040 w 10607040"/>
              <a:gd name="connsiteY1" fmla="*/ 0 h 4956048"/>
              <a:gd name="connsiteX2" fmla="*/ 10607040 w 10607040"/>
              <a:gd name="connsiteY2" fmla="*/ 4485407 h 4956048"/>
              <a:gd name="connsiteX3" fmla="*/ 10131692 w 10607040"/>
              <a:gd name="connsiteY3" fmla="*/ 4956048 h 4956048"/>
              <a:gd name="connsiteX4" fmla="*/ 0 w 10607040"/>
              <a:gd name="connsiteY4" fmla="*/ 4956048 h 4956048"/>
              <a:gd name="connsiteX5" fmla="*/ 0 w 10607040"/>
              <a:gd name="connsiteY5" fmla="*/ 492554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645925CD-743B-48F2-B091-DD82AAB65D0B}"/>
              </a:ext>
            </a:extLst>
          </p:cNvPr>
          <p:cNvSpPr>
            <a:spLocks noGrp="1"/>
          </p:cNvSpPr>
          <p:nvPr>
            <p:ph type="sldNum" sz="quarter" idx="12"/>
          </p:nvPr>
        </p:nvSpPr>
        <p:spPr>
          <a:xfrm>
            <a:off x="10363200" y="5696462"/>
            <a:ext cx="1142245" cy="669925"/>
          </a:xfrm>
        </p:spPr>
        <p:txBody>
          <a:bodyPr>
            <a:normAutofit/>
          </a:bodyPr>
          <a:lstStyle/>
          <a:p>
            <a:pPr>
              <a:spcAft>
                <a:spcPts val="600"/>
              </a:spcAft>
            </a:pPr>
            <a:fld id="{D57F1E4F-1CFF-5643-939E-217C01CDF565}" type="slidenum">
              <a:rPr lang="en-US" smtClean="0"/>
              <a:pPr>
                <a:spcAft>
                  <a:spcPts val="600"/>
                </a:spcAft>
              </a:pPr>
              <a:t>59</a:t>
            </a:fld>
            <a:endParaRPr lang="en-US"/>
          </a:p>
        </p:txBody>
      </p:sp>
      <p:sp>
        <p:nvSpPr>
          <p:cNvPr id="5" name="ZoneTexte 4">
            <a:extLst>
              <a:ext uri="{FF2B5EF4-FFF2-40B4-BE49-F238E27FC236}">
                <a16:creationId xmlns:a16="http://schemas.microsoft.com/office/drawing/2014/main" id="{86873488-7EA9-446E-B393-F5035016C564}"/>
              </a:ext>
            </a:extLst>
          </p:cNvPr>
          <p:cNvSpPr txBox="1"/>
          <p:nvPr/>
        </p:nvSpPr>
        <p:spPr>
          <a:xfrm>
            <a:off x="1041010" y="2236762"/>
            <a:ext cx="900332" cy="633047"/>
          </a:xfrm>
          <a:prstGeom prst="rect">
            <a:avLst/>
          </a:prstGeom>
          <a:solidFill>
            <a:schemeClr val="bg1"/>
          </a:solidFill>
        </p:spPr>
        <p:txBody>
          <a:bodyPr wrap="square" rtlCol="0">
            <a:spAutoFit/>
          </a:bodyPr>
          <a:lstStyle/>
          <a:p>
            <a:endParaRPr lang="fr-FR" dirty="0"/>
          </a:p>
        </p:txBody>
      </p:sp>
      <p:sp>
        <p:nvSpPr>
          <p:cNvPr id="6" name="ZoneTexte 5">
            <a:extLst>
              <a:ext uri="{FF2B5EF4-FFF2-40B4-BE49-F238E27FC236}">
                <a16:creationId xmlns:a16="http://schemas.microsoft.com/office/drawing/2014/main" id="{2F09CFCB-087A-4633-A84B-00A24CC4350B}"/>
              </a:ext>
            </a:extLst>
          </p:cNvPr>
          <p:cNvSpPr txBox="1"/>
          <p:nvPr/>
        </p:nvSpPr>
        <p:spPr>
          <a:xfrm>
            <a:off x="5683347" y="302501"/>
            <a:ext cx="1097280" cy="636035"/>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2824753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5E776E41-FD07-4288-8855-3E0D47F186B4}"/>
              </a:ext>
            </a:extLst>
          </p:cNvPr>
          <p:cNvSpPr>
            <a:spLocks noGrp="1"/>
          </p:cNvSpPr>
          <p:nvPr>
            <p:ph type="subTitle" idx="1"/>
          </p:nvPr>
        </p:nvSpPr>
        <p:spPr>
          <a:xfrm>
            <a:off x="1220208" y="1775791"/>
            <a:ext cx="10348940" cy="3631095"/>
          </a:xfrm>
        </p:spPr>
        <p:txBody>
          <a:bodyPr>
            <a:normAutofit/>
          </a:bodyPr>
          <a:lstStyle/>
          <a:p>
            <a:r>
              <a:rPr lang="fr-FR" sz="2000" b="1" dirty="0">
                <a:solidFill>
                  <a:schemeClr val="bg1"/>
                </a:solidFill>
              </a:rPr>
              <a:t>Pondérer chaque exigence d’une valeur ajoutée n’est pas toujours évident pour une équipe métier novice. </a:t>
            </a:r>
          </a:p>
          <a:p>
            <a:r>
              <a:rPr lang="fr-FR" sz="2000" b="1" dirty="0">
                <a:solidFill>
                  <a:schemeClr val="bg1"/>
                </a:solidFill>
              </a:rPr>
              <a:t>Différentes techniques s’offrent à vous. </a:t>
            </a:r>
          </a:p>
          <a:p>
            <a:r>
              <a:rPr lang="fr-FR" sz="2000" b="1" dirty="0">
                <a:solidFill>
                  <a:schemeClr val="tx1"/>
                </a:solidFill>
              </a:rPr>
              <a:t>Le fameux Planning Poker peut s’avérer utile pour déterminer collectivement les pondérations en « points » de valeur ajoutée. </a:t>
            </a:r>
          </a:p>
          <a:p>
            <a:r>
              <a:rPr lang="fr-FR" sz="2000" b="1" dirty="0">
                <a:solidFill>
                  <a:schemeClr val="bg1"/>
                </a:solidFill>
              </a:rPr>
              <a:t>On peut également utiliser des échelles de valeur plus ou moins fine (exemple : « faible », « moyenne », « haute » ou encore les tailles de tee-shirt : XS, S, M, L, XL, XXL).</a:t>
            </a:r>
          </a:p>
        </p:txBody>
      </p:sp>
      <p:sp>
        <p:nvSpPr>
          <p:cNvPr id="2" name="Espace réservé du numéro de diapositive 1">
            <a:extLst>
              <a:ext uri="{FF2B5EF4-FFF2-40B4-BE49-F238E27FC236}">
                <a16:creationId xmlns:a16="http://schemas.microsoft.com/office/drawing/2014/main" id="{8AB7D1FA-B253-4D9C-87E4-AC74EE6471FE}"/>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2711677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enêtre de Johari">
            <a:extLst>
              <a:ext uri="{FF2B5EF4-FFF2-40B4-BE49-F238E27FC236}">
                <a16:creationId xmlns:a16="http://schemas.microsoft.com/office/drawing/2014/main" id="{4CBEC10F-D535-42AE-952A-2D943FF6C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480" y="811263"/>
            <a:ext cx="10607040" cy="4905755"/>
          </a:xfrm>
          <a:custGeom>
            <a:avLst/>
            <a:gdLst>
              <a:gd name="connsiteX0" fmla="*/ 497480 w 10607040"/>
              <a:gd name="connsiteY0" fmla="*/ 0 h 4956048"/>
              <a:gd name="connsiteX1" fmla="*/ 10607040 w 10607040"/>
              <a:gd name="connsiteY1" fmla="*/ 0 h 4956048"/>
              <a:gd name="connsiteX2" fmla="*/ 10607040 w 10607040"/>
              <a:gd name="connsiteY2" fmla="*/ 4485407 h 4956048"/>
              <a:gd name="connsiteX3" fmla="*/ 10131692 w 10607040"/>
              <a:gd name="connsiteY3" fmla="*/ 4956048 h 4956048"/>
              <a:gd name="connsiteX4" fmla="*/ 0 w 10607040"/>
              <a:gd name="connsiteY4" fmla="*/ 4956048 h 4956048"/>
              <a:gd name="connsiteX5" fmla="*/ 0 w 10607040"/>
              <a:gd name="connsiteY5" fmla="*/ 492554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08FC406C-0B07-4DA8-BADD-4F440C7A8264}"/>
              </a:ext>
            </a:extLst>
          </p:cNvPr>
          <p:cNvSpPr>
            <a:spLocks noGrp="1"/>
          </p:cNvSpPr>
          <p:nvPr>
            <p:ph type="sldNum" sz="quarter" idx="12"/>
          </p:nvPr>
        </p:nvSpPr>
        <p:spPr>
          <a:xfrm>
            <a:off x="10363200" y="5696462"/>
            <a:ext cx="1142245" cy="669925"/>
          </a:xfrm>
        </p:spPr>
        <p:txBody>
          <a:bodyPr>
            <a:normAutofit/>
          </a:bodyPr>
          <a:lstStyle/>
          <a:p>
            <a:pPr>
              <a:spcAft>
                <a:spcPts val="600"/>
              </a:spcAft>
            </a:pPr>
            <a:fld id="{D57F1E4F-1CFF-5643-939E-217C01CDF565}" type="slidenum">
              <a:rPr lang="en-US" smtClean="0"/>
              <a:pPr>
                <a:spcAft>
                  <a:spcPts val="600"/>
                </a:spcAft>
              </a:pPr>
              <a:t>60</a:t>
            </a:fld>
            <a:endParaRPr lang="en-US"/>
          </a:p>
        </p:txBody>
      </p:sp>
    </p:spTree>
    <p:extLst>
      <p:ext uri="{BB962C8B-B14F-4D97-AF65-F5344CB8AC3E}">
        <p14:creationId xmlns:p14="http://schemas.microsoft.com/office/powerpoint/2010/main" val="1600986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p:nvPr/>
        </p:nvSpPr>
        <p:spPr>
          <a:xfrm>
            <a:off x="2071370" y="1189831"/>
            <a:ext cx="7952105" cy="5162311"/>
          </a:xfrm>
          <a:prstGeom prst="rect">
            <a:avLst/>
          </a:prstGeom>
        </p:spPr>
        <p:txBody>
          <a:bodyPr vert="horz" wrap="square" lIns="0" tIns="42545" rIns="0" bIns="0" rtlCol="0">
            <a:spAutoFit/>
          </a:bodyPr>
          <a:lstStyle/>
          <a:p>
            <a:pPr marL="327660" marR="118110" indent="-314960">
              <a:lnSpc>
                <a:spcPct val="90200"/>
              </a:lnSpc>
              <a:spcBef>
                <a:spcPts val="335"/>
              </a:spcBef>
              <a:buSzPct val="95238"/>
              <a:buFont typeface="Symbol"/>
              <a:buChar char=""/>
              <a:tabLst>
                <a:tab pos="327660" algn="l"/>
              </a:tabLst>
            </a:pPr>
            <a:r>
              <a:rPr sz="2100" b="1" i="1" spc="25" dirty="0">
                <a:solidFill>
                  <a:srgbClr val="FF0000"/>
                </a:solidFill>
                <a:latin typeface="Arial Black"/>
                <a:cs typeface="Arial Black"/>
              </a:rPr>
              <a:t>La </a:t>
            </a:r>
            <a:r>
              <a:rPr sz="2100" b="1" i="1" spc="65" dirty="0">
                <a:solidFill>
                  <a:srgbClr val="FF0000"/>
                </a:solidFill>
                <a:latin typeface="Arial Black"/>
                <a:cs typeface="Arial Black"/>
              </a:rPr>
              <a:t>zone </a:t>
            </a:r>
            <a:r>
              <a:rPr sz="2100" b="1" i="1" spc="90" dirty="0">
                <a:solidFill>
                  <a:srgbClr val="FF0000"/>
                </a:solidFill>
                <a:latin typeface="Arial Black"/>
                <a:cs typeface="Arial Black"/>
              </a:rPr>
              <a:t>publique </a:t>
            </a:r>
            <a:r>
              <a:rPr sz="2100" b="1" i="1" spc="-30" dirty="0">
                <a:latin typeface="Arial Black"/>
                <a:cs typeface="Arial Black"/>
              </a:rPr>
              <a:t>: </a:t>
            </a:r>
            <a:r>
              <a:rPr sz="2100" b="1" i="1" spc="75" dirty="0">
                <a:latin typeface="Arial Black"/>
                <a:cs typeface="Arial Black"/>
              </a:rPr>
              <a:t>Connue </a:t>
            </a:r>
            <a:r>
              <a:rPr sz="2100" b="1" i="1" spc="25" dirty="0">
                <a:latin typeface="Arial Black"/>
                <a:cs typeface="Arial Black"/>
              </a:rPr>
              <a:t>de </a:t>
            </a:r>
            <a:r>
              <a:rPr sz="2100" b="1" i="1" spc="60" dirty="0">
                <a:latin typeface="Arial Black"/>
                <a:cs typeface="Arial Black"/>
              </a:rPr>
              <a:t>soi </a:t>
            </a:r>
            <a:r>
              <a:rPr sz="2100" b="1" i="1" spc="30" dirty="0">
                <a:latin typeface="Arial Black"/>
                <a:cs typeface="Arial Black"/>
              </a:rPr>
              <a:t>et </a:t>
            </a:r>
            <a:r>
              <a:rPr sz="2100" b="1" i="1" spc="55" dirty="0">
                <a:latin typeface="Arial Black"/>
                <a:cs typeface="Arial Black"/>
              </a:rPr>
              <a:t>des </a:t>
            </a:r>
            <a:r>
              <a:rPr sz="2100" b="1" i="1" spc="95" dirty="0">
                <a:latin typeface="Arial Black"/>
                <a:cs typeface="Arial Black"/>
              </a:rPr>
              <a:t>autres,  </a:t>
            </a:r>
            <a:r>
              <a:rPr sz="2100" b="1" i="1" spc="80" dirty="0">
                <a:latin typeface="Arial Black"/>
                <a:cs typeface="Arial Black"/>
              </a:rPr>
              <a:t>elle </a:t>
            </a:r>
            <a:r>
              <a:rPr sz="2100" b="1" i="1" spc="95" dirty="0">
                <a:latin typeface="Arial Black"/>
                <a:cs typeface="Arial Black"/>
              </a:rPr>
              <a:t>représente </a:t>
            </a:r>
            <a:r>
              <a:rPr sz="2100" b="1" i="1" spc="40" dirty="0">
                <a:latin typeface="Arial Black"/>
                <a:cs typeface="Arial Black"/>
              </a:rPr>
              <a:t>le </a:t>
            </a:r>
            <a:r>
              <a:rPr sz="2100" b="1" i="1" spc="65" dirty="0">
                <a:latin typeface="Arial Black"/>
                <a:cs typeface="Arial Black"/>
              </a:rPr>
              <a:t>soi </a:t>
            </a:r>
            <a:r>
              <a:rPr sz="2100" b="1" i="1" spc="85" dirty="0">
                <a:latin typeface="Arial Black"/>
                <a:cs typeface="Arial Black"/>
              </a:rPr>
              <a:t>public (Etat </a:t>
            </a:r>
            <a:r>
              <a:rPr sz="2100" b="1" i="1" spc="100" dirty="0">
                <a:latin typeface="Arial Black"/>
                <a:cs typeface="Arial Black"/>
              </a:rPr>
              <a:t>civil,  </a:t>
            </a:r>
            <a:r>
              <a:rPr sz="2100" b="1" i="1" spc="105" dirty="0">
                <a:latin typeface="Arial Black"/>
                <a:cs typeface="Arial Black"/>
              </a:rPr>
              <a:t>profession... </a:t>
            </a:r>
            <a:r>
              <a:rPr sz="2100" b="1" i="1" spc="60" dirty="0">
                <a:latin typeface="Arial Black"/>
                <a:cs typeface="Arial Black"/>
              </a:rPr>
              <a:t>Nous </a:t>
            </a:r>
            <a:r>
              <a:rPr sz="2100" b="1" i="1" spc="25" dirty="0">
                <a:latin typeface="Arial Black"/>
                <a:cs typeface="Arial Black"/>
              </a:rPr>
              <a:t>ne </a:t>
            </a:r>
            <a:r>
              <a:rPr sz="2100" b="1" i="1" spc="95" dirty="0">
                <a:latin typeface="Arial Black"/>
                <a:cs typeface="Arial Black"/>
              </a:rPr>
              <a:t>ressentons </a:t>
            </a:r>
            <a:r>
              <a:rPr sz="2100" b="1" i="1" spc="50" dirty="0">
                <a:latin typeface="Arial Black"/>
                <a:cs typeface="Arial Black"/>
              </a:rPr>
              <a:t>pas </a:t>
            </a:r>
            <a:r>
              <a:rPr sz="2100" b="1" i="1" spc="95" dirty="0">
                <a:latin typeface="Arial Black"/>
                <a:cs typeface="Arial Black"/>
              </a:rPr>
              <a:t>d'anxiété  </a:t>
            </a:r>
            <a:r>
              <a:rPr sz="2100" b="1" i="1" spc="80" dirty="0">
                <a:latin typeface="Arial Black"/>
                <a:cs typeface="Arial Black"/>
              </a:rPr>
              <a:t>lors </a:t>
            </a:r>
            <a:r>
              <a:rPr sz="2100" b="1" i="1" spc="25" dirty="0">
                <a:latin typeface="Arial Black"/>
                <a:cs typeface="Arial Black"/>
              </a:rPr>
              <a:t>de </a:t>
            </a:r>
            <a:r>
              <a:rPr sz="2100" b="1" i="1" spc="30" dirty="0">
                <a:latin typeface="Arial Black"/>
                <a:cs typeface="Arial Black"/>
              </a:rPr>
              <a:t>sa</a:t>
            </a:r>
            <a:r>
              <a:rPr sz="2100" b="1" i="1" spc="40" dirty="0">
                <a:latin typeface="Arial Black"/>
                <a:cs typeface="Arial Black"/>
              </a:rPr>
              <a:t> </a:t>
            </a:r>
            <a:r>
              <a:rPr sz="2100" b="1" i="1" spc="105" dirty="0">
                <a:latin typeface="Arial Black"/>
                <a:cs typeface="Arial Black"/>
              </a:rPr>
              <a:t>divulgation.)</a:t>
            </a:r>
            <a:endParaRPr sz="2100">
              <a:latin typeface="Arial Black"/>
              <a:cs typeface="Arial Black"/>
            </a:endParaRPr>
          </a:p>
          <a:p>
            <a:pPr>
              <a:spcBef>
                <a:spcPts val="50"/>
              </a:spcBef>
              <a:buClr>
                <a:srgbClr val="FF0000"/>
              </a:buClr>
              <a:buFont typeface="Symbol"/>
              <a:buChar char=""/>
            </a:pPr>
            <a:endParaRPr sz="2850">
              <a:latin typeface="Times New Roman"/>
              <a:cs typeface="Times New Roman"/>
            </a:endParaRPr>
          </a:p>
          <a:p>
            <a:pPr marL="327660" marR="151130" indent="-314960">
              <a:lnSpc>
                <a:spcPts val="2270"/>
              </a:lnSpc>
              <a:buSzPct val="95238"/>
              <a:buFont typeface="Symbol"/>
              <a:buChar char=""/>
              <a:tabLst>
                <a:tab pos="327660" algn="l"/>
              </a:tabLst>
            </a:pPr>
            <a:r>
              <a:rPr sz="2100" b="1" i="1" spc="20" dirty="0">
                <a:solidFill>
                  <a:srgbClr val="FF0000"/>
                </a:solidFill>
                <a:latin typeface="Arial Black"/>
                <a:cs typeface="Arial Black"/>
              </a:rPr>
              <a:t>La </a:t>
            </a:r>
            <a:r>
              <a:rPr sz="2100" b="1" i="1" spc="65" dirty="0">
                <a:solidFill>
                  <a:srgbClr val="FF0000"/>
                </a:solidFill>
                <a:latin typeface="Arial Black"/>
                <a:cs typeface="Arial Black"/>
              </a:rPr>
              <a:t>zone </a:t>
            </a:r>
            <a:r>
              <a:rPr sz="2100" b="1" i="1" spc="85" dirty="0">
                <a:solidFill>
                  <a:srgbClr val="FF0000"/>
                </a:solidFill>
                <a:latin typeface="Arial Black"/>
                <a:cs typeface="Arial Black"/>
              </a:rPr>
              <a:t>aveugle </a:t>
            </a:r>
            <a:r>
              <a:rPr sz="2100" b="1" i="1" spc="-30" dirty="0">
                <a:latin typeface="Arial Black"/>
                <a:cs typeface="Arial Black"/>
              </a:rPr>
              <a:t>: </a:t>
            </a:r>
            <a:r>
              <a:rPr sz="2100" b="1" i="1" spc="75" dirty="0">
                <a:latin typeface="Arial Black"/>
                <a:cs typeface="Arial Black"/>
              </a:rPr>
              <a:t>Connue </a:t>
            </a:r>
            <a:r>
              <a:rPr sz="2100" b="1" i="1" spc="55" dirty="0">
                <a:latin typeface="Arial Black"/>
                <a:cs typeface="Arial Black"/>
              </a:rPr>
              <a:t>des </a:t>
            </a:r>
            <a:r>
              <a:rPr sz="2100" b="1" i="1" spc="85" dirty="0">
                <a:latin typeface="Arial Black"/>
                <a:cs typeface="Arial Black"/>
              </a:rPr>
              <a:t>autres </a:t>
            </a:r>
            <a:r>
              <a:rPr sz="2100" b="1" i="1" spc="30" dirty="0">
                <a:latin typeface="Arial Black"/>
                <a:cs typeface="Arial Black"/>
              </a:rPr>
              <a:t>et </a:t>
            </a:r>
            <a:r>
              <a:rPr sz="2100" b="1" i="1" spc="50" dirty="0">
                <a:latin typeface="Arial Black"/>
                <a:cs typeface="Arial Black"/>
              </a:rPr>
              <a:t>non </a:t>
            </a:r>
            <a:r>
              <a:rPr sz="2100" b="1" i="1" spc="25" dirty="0">
                <a:latin typeface="Arial Black"/>
                <a:cs typeface="Arial Black"/>
              </a:rPr>
              <a:t>de  </a:t>
            </a:r>
            <a:r>
              <a:rPr sz="2100" b="1" i="1" spc="60" dirty="0">
                <a:latin typeface="Arial Black"/>
                <a:cs typeface="Arial Black"/>
              </a:rPr>
              <a:t>soi </a:t>
            </a:r>
            <a:r>
              <a:rPr sz="2100" b="1" i="1" spc="85" dirty="0">
                <a:latin typeface="Arial Black"/>
                <a:cs typeface="Arial Black"/>
              </a:rPr>
              <a:t>(Timbre </a:t>
            </a:r>
            <a:r>
              <a:rPr sz="2100" b="1" i="1" spc="25" dirty="0">
                <a:latin typeface="Arial Black"/>
                <a:cs typeface="Arial Black"/>
              </a:rPr>
              <a:t>de </a:t>
            </a:r>
            <a:r>
              <a:rPr sz="2100" b="1" i="1" spc="85" dirty="0">
                <a:latin typeface="Arial Black"/>
                <a:cs typeface="Arial Black"/>
              </a:rPr>
              <a:t>voix, </a:t>
            </a:r>
            <a:r>
              <a:rPr sz="2100" b="1" i="1" spc="100" dirty="0">
                <a:latin typeface="Arial Black"/>
                <a:cs typeface="Arial Black"/>
              </a:rPr>
              <a:t>gestuelle, </a:t>
            </a:r>
            <a:r>
              <a:rPr sz="2100" b="1" i="1" spc="85" dirty="0">
                <a:latin typeface="Arial Black"/>
                <a:cs typeface="Arial Black"/>
              </a:rPr>
              <a:t>mauvaise  </a:t>
            </a:r>
            <a:r>
              <a:rPr sz="2100" b="1" i="1" spc="95" dirty="0">
                <a:latin typeface="Arial Black"/>
                <a:cs typeface="Arial Black"/>
              </a:rPr>
              <a:t>haleine)</a:t>
            </a:r>
            <a:endParaRPr sz="2100">
              <a:latin typeface="Arial Black"/>
              <a:cs typeface="Arial Black"/>
            </a:endParaRPr>
          </a:p>
          <a:p>
            <a:pPr>
              <a:spcBef>
                <a:spcPts val="30"/>
              </a:spcBef>
              <a:buClr>
                <a:srgbClr val="FF0000"/>
              </a:buClr>
              <a:buFont typeface="Symbol"/>
              <a:buChar char=""/>
            </a:pPr>
            <a:endParaRPr sz="2800">
              <a:latin typeface="Times New Roman"/>
              <a:cs typeface="Times New Roman"/>
            </a:endParaRPr>
          </a:p>
          <a:p>
            <a:pPr marL="327660" marR="5080" indent="-314960">
              <a:lnSpc>
                <a:spcPct val="90300"/>
              </a:lnSpc>
              <a:buSzPct val="95238"/>
              <a:buFont typeface="Symbol"/>
              <a:buChar char=""/>
              <a:tabLst>
                <a:tab pos="327660" algn="l"/>
                <a:tab pos="1768475" algn="l"/>
              </a:tabLst>
            </a:pPr>
            <a:r>
              <a:rPr sz="2100" b="1" i="1" spc="25" dirty="0">
                <a:solidFill>
                  <a:srgbClr val="FF0000"/>
                </a:solidFill>
                <a:latin typeface="Arial Black"/>
                <a:cs typeface="Arial Black"/>
              </a:rPr>
              <a:t>La</a:t>
            </a:r>
            <a:r>
              <a:rPr sz="2100" b="1" i="1" spc="300" dirty="0">
                <a:solidFill>
                  <a:srgbClr val="FF0000"/>
                </a:solidFill>
                <a:latin typeface="Arial Black"/>
                <a:cs typeface="Arial Black"/>
              </a:rPr>
              <a:t> </a:t>
            </a:r>
            <a:r>
              <a:rPr sz="2100" b="1" i="1" spc="65" dirty="0">
                <a:solidFill>
                  <a:srgbClr val="FF0000"/>
                </a:solidFill>
                <a:latin typeface="Arial Black"/>
                <a:cs typeface="Arial Black"/>
              </a:rPr>
              <a:t>zone	</a:t>
            </a:r>
            <a:r>
              <a:rPr sz="2100" b="1" i="1" spc="75" dirty="0">
                <a:solidFill>
                  <a:srgbClr val="FF0000"/>
                </a:solidFill>
                <a:latin typeface="Arial Black"/>
                <a:cs typeface="Arial Black"/>
              </a:rPr>
              <a:t>cachée </a:t>
            </a:r>
            <a:r>
              <a:rPr sz="2100" b="1" i="1" spc="-30" dirty="0">
                <a:latin typeface="Arial Black"/>
                <a:cs typeface="Arial Black"/>
              </a:rPr>
              <a:t>: </a:t>
            </a:r>
            <a:r>
              <a:rPr sz="2100" b="1" i="1" spc="75" dirty="0">
                <a:latin typeface="Arial Black"/>
                <a:cs typeface="Arial Black"/>
              </a:rPr>
              <a:t>Connue </a:t>
            </a:r>
            <a:r>
              <a:rPr sz="2100" b="1" i="1" spc="25" dirty="0">
                <a:latin typeface="Arial Black"/>
                <a:cs typeface="Arial Black"/>
              </a:rPr>
              <a:t>de </a:t>
            </a:r>
            <a:r>
              <a:rPr sz="2100" b="1" i="1" spc="60" dirty="0">
                <a:latin typeface="Arial Black"/>
                <a:cs typeface="Arial Black"/>
              </a:rPr>
              <a:t>soi </a:t>
            </a:r>
            <a:r>
              <a:rPr sz="2100" b="1" i="1" spc="30" dirty="0">
                <a:latin typeface="Arial Black"/>
                <a:cs typeface="Arial Black"/>
              </a:rPr>
              <a:t>et </a:t>
            </a:r>
            <a:r>
              <a:rPr sz="2100" b="1" i="1" spc="85" dirty="0">
                <a:latin typeface="Arial Black"/>
                <a:cs typeface="Arial Black"/>
              </a:rPr>
              <a:t>inconnu </a:t>
            </a:r>
            <a:r>
              <a:rPr sz="2100" b="1" i="1" spc="55" dirty="0">
                <a:latin typeface="Arial Black"/>
                <a:cs typeface="Arial Black"/>
              </a:rPr>
              <a:t>des  </a:t>
            </a:r>
            <a:r>
              <a:rPr sz="2100" b="1" i="1" spc="90" dirty="0">
                <a:latin typeface="Arial Black"/>
                <a:cs typeface="Arial Black"/>
              </a:rPr>
              <a:t>autres, </a:t>
            </a:r>
            <a:r>
              <a:rPr sz="2100" b="1" i="1" spc="65" dirty="0">
                <a:latin typeface="Arial Black"/>
                <a:cs typeface="Arial Black"/>
              </a:rPr>
              <a:t>nous </a:t>
            </a:r>
            <a:r>
              <a:rPr sz="2100" b="1" i="1" spc="25" dirty="0">
                <a:latin typeface="Arial Black"/>
                <a:cs typeface="Arial Black"/>
              </a:rPr>
              <a:t>ne </a:t>
            </a:r>
            <a:r>
              <a:rPr sz="2100" b="1" i="1" spc="85" dirty="0">
                <a:latin typeface="Arial Black"/>
                <a:cs typeface="Arial Black"/>
              </a:rPr>
              <a:t>voulons </a:t>
            </a:r>
            <a:r>
              <a:rPr sz="2100" b="1" i="1" spc="50" dirty="0">
                <a:latin typeface="Arial Black"/>
                <a:cs typeface="Arial Black"/>
              </a:rPr>
              <a:t>pas </a:t>
            </a:r>
            <a:r>
              <a:rPr sz="2100" b="1" i="1" spc="40" dirty="0">
                <a:latin typeface="Arial Black"/>
                <a:cs typeface="Arial Black"/>
              </a:rPr>
              <a:t>le </a:t>
            </a:r>
            <a:r>
              <a:rPr sz="2100" b="1" i="1" spc="95" dirty="0">
                <a:latin typeface="Arial Black"/>
                <a:cs typeface="Arial Black"/>
              </a:rPr>
              <a:t>partager, </a:t>
            </a:r>
            <a:r>
              <a:rPr sz="2100" b="1" i="1" spc="85" dirty="0">
                <a:latin typeface="Arial Black"/>
                <a:cs typeface="Arial Black"/>
              </a:rPr>
              <a:t>c'est  </a:t>
            </a:r>
            <a:r>
              <a:rPr sz="2100" b="1" i="1" spc="80" dirty="0">
                <a:latin typeface="Arial Black"/>
                <a:cs typeface="Arial Black"/>
              </a:rPr>
              <a:t>notre </a:t>
            </a:r>
            <a:r>
              <a:rPr sz="2100" b="1" i="1" spc="100" dirty="0">
                <a:latin typeface="Arial Black"/>
                <a:cs typeface="Arial Black"/>
              </a:rPr>
              <a:t>intimité (sentiments,</a:t>
            </a:r>
            <a:r>
              <a:rPr sz="2100" b="1" i="1" spc="715" dirty="0">
                <a:latin typeface="Arial Black"/>
                <a:cs typeface="Arial Black"/>
              </a:rPr>
              <a:t> </a:t>
            </a:r>
            <a:r>
              <a:rPr sz="2100" b="1" i="1" spc="110" dirty="0">
                <a:latin typeface="Arial Black"/>
                <a:cs typeface="Arial Black"/>
              </a:rPr>
              <a:t>motivations...).</a:t>
            </a:r>
            <a:endParaRPr sz="2100">
              <a:latin typeface="Arial Black"/>
              <a:cs typeface="Arial Black"/>
            </a:endParaRPr>
          </a:p>
          <a:p>
            <a:pPr>
              <a:spcBef>
                <a:spcPts val="55"/>
              </a:spcBef>
              <a:buClr>
                <a:srgbClr val="FF0000"/>
              </a:buClr>
              <a:buFont typeface="Symbol"/>
              <a:buChar char=""/>
            </a:pPr>
            <a:endParaRPr sz="2800">
              <a:latin typeface="Times New Roman"/>
              <a:cs typeface="Times New Roman"/>
            </a:endParaRPr>
          </a:p>
          <a:p>
            <a:pPr marL="327660" marR="65405" indent="-314960">
              <a:lnSpc>
                <a:spcPct val="90300"/>
              </a:lnSpc>
              <a:buSzPct val="95238"/>
              <a:buFont typeface="Symbol"/>
              <a:buChar char=""/>
              <a:tabLst>
                <a:tab pos="432434" algn="l"/>
                <a:tab pos="433070" algn="l"/>
              </a:tabLst>
            </a:pPr>
            <a:r>
              <a:rPr sz="2100" b="1" i="1" spc="25" dirty="0">
                <a:solidFill>
                  <a:srgbClr val="FF0000"/>
                </a:solidFill>
                <a:latin typeface="Arial Black"/>
                <a:cs typeface="Arial Black"/>
              </a:rPr>
              <a:t>La </a:t>
            </a:r>
            <a:r>
              <a:rPr sz="2100" b="1" i="1" spc="65" dirty="0">
                <a:solidFill>
                  <a:srgbClr val="FF0000"/>
                </a:solidFill>
                <a:latin typeface="Arial Black"/>
                <a:cs typeface="Arial Black"/>
              </a:rPr>
              <a:t>zone </a:t>
            </a:r>
            <a:r>
              <a:rPr sz="2100" b="1" i="1" spc="90" dirty="0">
                <a:solidFill>
                  <a:srgbClr val="FF0000"/>
                </a:solidFill>
                <a:latin typeface="Arial Black"/>
                <a:cs typeface="Arial Black"/>
              </a:rPr>
              <a:t>inconnue </a:t>
            </a:r>
            <a:r>
              <a:rPr sz="2100" b="1" i="1" spc="-30" dirty="0">
                <a:latin typeface="Arial Black"/>
                <a:cs typeface="Arial Black"/>
              </a:rPr>
              <a:t>: </a:t>
            </a:r>
            <a:r>
              <a:rPr sz="2100" b="1" i="1" spc="85" dirty="0">
                <a:latin typeface="Arial Black"/>
                <a:cs typeface="Arial Black"/>
              </a:rPr>
              <a:t>Inconnue </a:t>
            </a:r>
            <a:r>
              <a:rPr sz="2100" b="1" i="1" spc="25" dirty="0">
                <a:latin typeface="Arial Black"/>
                <a:cs typeface="Arial Black"/>
              </a:rPr>
              <a:t>de </a:t>
            </a:r>
            <a:r>
              <a:rPr sz="2100" b="1" i="1" spc="60" dirty="0">
                <a:latin typeface="Arial Black"/>
                <a:cs typeface="Arial Black"/>
              </a:rPr>
              <a:t>soi </a:t>
            </a:r>
            <a:r>
              <a:rPr sz="2100" b="1" i="1" spc="35" dirty="0">
                <a:latin typeface="Arial Black"/>
                <a:cs typeface="Arial Black"/>
              </a:rPr>
              <a:t>et </a:t>
            </a:r>
            <a:r>
              <a:rPr sz="2100" b="1" i="1" spc="55" dirty="0">
                <a:latin typeface="Arial Black"/>
                <a:cs typeface="Arial Black"/>
              </a:rPr>
              <a:t>des  </a:t>
            </a:r>
            <a:r>
              <a:rPr sz="2100" b="1" i="1" spc="90" dirty="0">
                <a:latin typeface="Arial Black"/>
                <a:cs typeface="Arial Black"/>
              </a:rPr>
              <a:t>autres. </a:t>
            </a:r>
            <a:r>
              <a:rPr sz="2100" b="1" i="1" spc="20" dirty="0">
                <a:latin typeface="Arial Black"/>
                <a:cs typeface="Arial Black"/>
              </a:rPr>
              <a:t>Ce </a:t>
            </a:r>
            <a:r>
              <a:rPr sz="2100" b="1" i="1" spc="90" dirty="0">
                <a:latin typeface="Arial Black"/>
                <a:cs typeface="Arial Black"/>
              </a:rPr>
              <a:t>secteur </a:t>
            </a:r>
            <a:r>
              <a:rPr sz="2100" b="1" i="1" spc="65" dirty="0">
                <a:latin typeface="Arial Black"/>
                <a:cs typeface="Arial Black"/>
              </a:rPr>
              <a:t>n'a </a:t>
            </a:r>
            <a:r>
              <a:rPr sz="2100" b="1" i="1" spc="50" dirty="0">
                <a:latin typeface="Arial Black"/>
                <a:cs typeface="Arial Black"/>
              </a:rPr>
              <a:t>pas </a:t>
            </a:r>
            <a:r>
              <a:rPr sz="2100" b="1" i="1" spc="80" dirty="0">
                <a:latin typeface="Arial Black"/>
                <a:cs typeface="Arial Black"/>
              </a:rPr>
              <a:t>encore </a:t>
            </a:r>
            <a:r>
              <a:rPr sz="2100" b="1" i="1" spc="95" dirty="0">
                <a:latin typeface="Arial Black"/>
                <a:cs typeface="Arial Black"/>
              </a:rPr>
              <a:t>atteint </a:t>
            </a:r>
            <a:r>
              <a:rPr sz="2100" b="1" i="1" spc="80" dirty="0">
                <a:latin typeface="Arial Black"/>
                <a:cs typeface="Arial Black"/>
              </a:rPr>
              <a:t>notre  </a:t>
            </a:r>
            <a:r>
              <a:rPr sz="2100" b="1" i="1" spc="95" dirty="0">
                <a:latin typeface="Arial Black"/>
                <a:cs typeface="Arial Black"/>
              </a:rPr>
              <a:t>conscience.</a:t>
            </a:r>
            <a:endParaRPr sz="2100">
              <a:latin typeface="Arial Black"/>
              <a:cs typeface="Arial Black"/>
            </a:endParaRPr>
          </a:p>
        </p:txBody>
      </p:sp>
      <p:sp>
        <p:nvSpPr>
          <p:cNvPr id="3" name="Espace réservé du numéro de diapositive 2">
            <a:extLst>
              <a:ext uri="{FF2B5EF4-FFF2-40B4-BE49-F238E27FC236}">
                <a16:creationId xmlns:a16="http://schemas.microsoft.com/office/drawing/2014/main" id="{8CAD748F-4DF6-4982-B45C-0D8BF116B9CA}"/>
              </a:ext>
            </a:extLst>
          </p:cNvPr>
          <p:cNvSpPr>
            <a:spLocks noGrp="1"/>
          </p:cNvSpPr>
          <p:nvPr>
            <p:ph type="sldNum" sz="quarter" idx="7"/>
          </p:nvPr>
        </p:nvSpPr>
        <p:spPr/>
        <p:txBody>
          <a:bodyPr/>
          <a:lstStyle/>
          <a:p>
            <a:fld id="{B6F15528-21DE-4FAA-801E-634DDDAF4B2B}" type="slidenum">
              <a:rPr lang="fr-FR" smtClean="0"/>
              <a:t>61</a:t>
            </a:fld>
            <a:endParaRPr lang="fr-FR"/>
          </a:p>
        </p:txBody>
      </p:sp>
    </p:spTree>
    <p:extLst>
      <p:ext uri="{BB962C8B-B14F-4D97-AF65-F5344CB8AC3E}">
        <p14:creationId xmlns:p14="http://schemas.microsoft.com/office/powerpoint/2010/main" val="608171516"/>
      </p:ext>
    </p:extLst>
  </p:cSld>
  <p:clrMapOvr>
    <a:masterClrMapping/>
  </p:clrMapOvr>
  <p:transition>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41C65B8-19E7-443A-AA6B-7ADBB7489AFE}"/>
              </a:ext>
            </a:extLst>
          </p:cNvPr>
          <p:cNvSpPr>
            <a:spLocks noGrp="1"/>
          </p:cNvSpPr>
          <p:nvPr>
            <p:ph type="sldNum" sz="quarter" idx="12"/>
          </p:nvPr>
        </p:nvSpPr>
        <p:spPr/>
        <p:txBody>
          <a:bodyPr/>
          <a:lstStyle/>
          <a:p>
            <a:fld id="{D57F1E4F-1CFF-5643-939E-217C01CDF565}" type="slidenum">
              <a:rPr lang="en-US" smtClean="0"/>
              <a:pPr/>
              <a:t>62</a:t>
            </a:fld>
            <a:endParaRPr lang="en-US" dirty="0"/>
          </a:p>
        </p:txBody>
      </p:sp>
      <p:sp>
        <p:nvSpPr>
          <p:cNvPr id="5" name="ZoneTexte 4">
            <a:extLst>
              <a:ext uri="{FF2B5EF4-FFF2-40B4-BE49-F238E27FC236}">
                <a16:creationId xmlns:a16="http://schemas.microsoft.com/office/drawing/2014/main" id="{65167AFE-18DE-4B35-970D-4576E2E3EC42}"/>
              </a:ext>
            </a:extLst>
          </p:cNvPr>
          <p:cNvSpPr txBox="1"/>
          <p:nvPr/>
        </p:nvSpPr>
        <p:spPr>
          <a:xfrm>
            <a:off x="278296" y="304800"/>
            <a:ext cx="11569147" cy="6247864"/>
          </a:xfrm>
          <a:prstGeom prst="rect">
            <a:avLst/>
          </a:prstGeom>
          <a:noFill/>
        </p:spPr>
        <p:txBody>
          <a:bodyPr wrap="square" rtlCol="0">
            <a:spAutoFit/>
          </a:bodyPr>
          <a:lstStyle/>
          <a:p>
            <a:pPr fontAlgn="base"/>
            <a:r>
              <a:rPr lang="fr-FR" sz="2000" b="1" dirty="0"/>
              <a:t>Zone publique </a:t>
            </a:r>
            <a:r>
              <a:rPr lang="fr-FR" sz="2000" b="1" dirty="0">
                <a:solidFill>
                  <a:srgbClr val="002060"/>
                </a:solidFill>
              </a:rPr>
              <a:t>: ce sont les informations connues publiquement. Notre carrière, nos études, notre situation personnelle (marié ou pas). Elle représente la manière dont tout le monde nous voit.</a:t>
            </a:r>
          </a:p>
          <a:p>
            <a:pPr fontAlgn="base"/>
            <a:r>
              <a:rPr lang="fr-FR" sz="2000" b="1" dirty="0">
                <a:solidFill>
                  <a:srgbClr val="002060"/>
                </a:solidFill>
              </a:rPr>
              <a:t> </a:t>
            </a:r>
          </a:p>
          <a:p>
            <a:pPr fontAlgn="base"/>
            <a:r>
              <a:rPr lang="fr-FR" sz="2000" b="1" dirty="0"/>
              <a:t>Zone cachée </a:t>
            </a:r>
            <a:r>
              <a:rPr lang="fr-FR" sz="2000" b="1" dirty="0">
                <a:solidFill>
                  <a:srgbClr val="002060"/>
                </a:solidFill>
              </a:rPr>
              <a:t>:</a:t>
            </a:r>
            <a:r>
              <a:rPr lang="fr-FR" sz="2000" b="1" dirty="0">
                <a:solidFill>
                  <a:srgbClr val="00B0F0"/>
                </a:solidFill>
              </a:rPr>
              <a:t> il s’agit de notre jardin secret. Ce sont les informations que nous ne jugeons pas nécessaires de transmettre à autrui ou que nous n’avons pas pensé à révéler. Il se peut par exemple que vous n’ayez jamais dit, par pudeur, que l’altruisme occupait une grande place dans votre vie et que vous consacriez vos week-ends à aider les plus démunis. La zone cachée est alimentée à la fois par une action consciente et par des réflexes inconscients.</a:t>
            </a:r>
          </a:p>
          <a:p>
            <a:pPr fontAlgn="base"/>
            <a:r>
              <a:rPr lang="fr-FR" sz="2000" b="1" dirty="0">
                <a:solidFill>
                  <a:srgbClr val="00B0F0"/>
                </a:solidFill>
              </a:rPr>
              <a:t> </a:t>
            </a:r>
          </a:p>
          <a:p>
            <a:pPr fontAlgn="base"/>
            <a:r>
              <a:rPr lang="fr-FR" sz="2000" b="1" dirty="0"/>
              <a:t>Zone aveugle </a:t>
            </a:r>
            <a:r>
              <a:rPr lang="fr-FR" sz="2000" b="1" dirty="0">
                <a:solidFill>
                  <a:srgbClr val="002060"/>
                </a:solidFill>
              </a:rPr>
              <a:t>: </a:t>
            </a:r>
            <a:r>
              <a:rPr lang="fr-FR" sz="2000" b="1" dirty="0">
                <a:solidFill>
                  <a:srgbClr val="0070C0"/>
                </a:solidFill>
              </a:rPr>
              <a:t>cette zone est particulièrement intéressante. Elle représente l’image qu’ont les autres de nous mais que nous ne connaissons pas. Cette partie est essentiellement due à des actions inconscientes de notre part : communication non-verbale, lapsus, tics de langage…</a:t>
            </a:r>
          </a:p>
          <a:p>
            <a:pPr fontAlgn="base"/>
            <a:r>
              <a:rPr lang="fr-FR" sz="2000" b="1" dirty="0">
                <a:solidFill>
                  <a:srgbClr val="002060"/>
                </a:solidFill>
              </a:rPr>
              <a:t> </a:t>
            </a:r>
          </a:p>
          <a:p>
            <a:pPr fontAlgn="base"/>
            <a:r>
              <a:rPr lang="fr-FR" sz="2000" b="1" dirty="0"/>
              <a:t>Zone inconnue </a:t>
            </a:r>
            <a:r>
              <a:rPr lang="fr-FR" sz="2000" b="1" dirty="0">
                <a:solidFill>
                  <a:srgbClr val="002060"/>
                </a:solidFill>
              </a:rPr>
              <a:t>: </a:t>
            </a:r>
            <a:r>
              <a:rPr lang="fr-FR" sz="2000" b="1" dirty="0">
                <a:solidFill>
                  <a:srgbClr val="FF0000"/>
                </a:solidFill>
              </a:rPr>
              <a:t>nous avons tous du potentiel inexploité, des talents que nous n’avons pas encore exprimé mais aussi des désirs et des besoins que nous gardons enfouis en nous sans le savoir. Les informations contenues dans cette zone sont donc inconnues de nous et des autres.</a:t>
            </a:r>
          </a:p>
        </p:txBody>
      </p:sp>
    </p:spTree>
    <p:extLst>
      <p:ext uri="{BB962C8B-B14F-4D97-AF65-F5344CB8AC3E}">
        <p14:creationId xmlns:p14="http://schemas.microsoft.com/office/powerpoint/2010/main" val="40237768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02ED62E-066A-4322-85AD-30B7AE976B09}"/>
              </a:ext>
            </a:extLst>
          </p:cNvPr>
          <p:cNvSpPr>
            <a:spLocks noGrp="1"/>
          </p:cNvSpPr>
          <p:nvPr>
            <p:ph type="sldNum" sz="quarter" idx="12"/>
          </p:nvPr>
        </p:nvSpPr>
        <p:spPr/>
        <p:txBody>
          <a:bodyPr/>
          <a:lstStyle/>
          <a:p>
            <a:fld id="{D57F1E4F-1CFF-5643-939E-217C01CDF565}" type="slidenum">
              <a:rPr lang="en-US" smtClean="0"/>
              <a:pPr/>
              <a:t>63</a:t>
            </a:fld>
            <a:endParaRPr lang="en-US" dirty="0"/>
          </a:p>
        </p:txBody>
      </p:sp>
      <p:sp>
        <p:nvSpPr>
          <p:cNvPr id="5" name="ZoneTexte 4">
            <a:extLst>
              <a:ext uri="{FF2B5EF4-FFF2-40B4-BE49-F238E27FC236}">
                <a16:creationId xmlns:a16="http://schemas.microsoft.com/office/drawing/2014/main" id="{4FD3E83B-C7B7-4253-8F2E-2853026D9AE0}"/>
              </a:ext>
            </a:extLst>
          </p:cNvPr>
          <p:cNvSpPr txBox="1"/>
          <p:nvPr/>
        </p:nvSpPr>
        <p:spPr>
          <a:xfrm>
            <a:off x="684212" y="463826"/>
            <a:ext cx="10659649" cy="5909310"/>
          </a:xfrm>
          <a:prstGeom prst="rect">
            <a:avLst/>
          </a:prstGeom>
          <a:noFill/>
        </p:spPr>
        <p:txBody>
          <a:bodyPr wrap="square" rtlCol="0">
            <a:spAutoFit/>
          </a:bodyPr>
          <a:lstStyle/>
          <a:p>
            <a:pPr fontAlgn="base"/>
            <a:r>
              <a:rPr lang="fr-FR" sz="2400" b="1" dirty="0">
                <a:solidFill>
                  <a:schemeClr val="bg1"/>
                </a:solidFill>
              </a:rPr>
              <a:t>Les avantages de la</a:t>
            </a:r>
          </a:p>
          <a:p>
            <a:pPr fontAlgn="base"/>
            <a:endParaRPr lang="fr-FR" b="1" dirty="0">
              <a:solidFill>
                <a:schemeClr val="bg1"/>
              </a:solidFill>
            </a:endParaRPr>
          </a:p>
          <a:p>
            <a:pPr fontAlgn="base"/>
            <a:r>
              <a:rPr lang="fr-FR" sz="2400" b="1" dirty="0">
                <a:solidFill>
                  <a:srgbClr val="00B0F0"/>
                </a:solidFill>
              </a:rPr>
              <a:t>La fenêtre de </a:t>
            </a:r>
            <a:r>
              <a:rPr lang="fr-FR" sz="2400" b="1" dirty="0" err="1">
                <a:solidFill>
                  <a:srgbClr val="00B0F0"/>
                </a:solidFill>
              </a:rPr>
              <a:t>Johari</a:t>
            </a:r>
            <a:r>
              <a:rPr lang="fr-FR" sz="2400" b="1" dirty="0">
                <a:solidFill>
                  <a:srgbClr val="00B0F0"/>
                </a:solidFill>
              </a:rPr>
              <a:t> </a:t>
            </a:r>
            <a:r>
              <a:rPr lang="fr-FR" sz="2400" b="1" dirty="0">
                <a:solidFill>
                  <a:srgbClr val="002060"/>
                </a:solidFill>
              </a:rPr>
              <a:t>permet de « changer de perspective » en nous dissociant de notre point de vue subjectif.</a:t>
            </a:r>
          </a:p>
          <a:p>
            <a:pPr fontAlgn="base"/>
            <a:r>
              <a:rPr lang="fr-FR" sz="2400" b="1" dirty="0">
                <a:solidFill>
                  <a:srgbClr val="00B0F0"/>
                </a:solidFill>
              </a:rPr>
              <a:t>C’est comme si nous nous observions de l’extérieur.</a:t>
            </a:r>
          </a:p>
          <a:p>
            <a:pPr fontAlgn="base"/>
            <a:r>
              <a:rPr lang="fr-FR" sz="2400" b="1" dirty="0">
                <a:solidFill>
                  <a:srgbClr val="002060"/>
                </a:solidFill>
              </a:rPr>
              <a:t>Ainsi, notre jugement est moins affecté par nos émotions et nos décisions gagnent en pertinence.</a:t>
            </a:r>
          </a:p>
          <a:p>
            <a:pPr fontAlgn="base"/>
            <a:r>
              <a:rPr lang="fr-FR" sz="2400" b="1" dirty="0">
                <a:solidFill>
                  <a:srgbClr val="002060"/>
                </a:solidFill>
              </a:rPr>
              <a:t> </a:t>
            </a:r>
          </a:p>
          <a:p>
            <a:pPr fontAlgn="base"/>
            <a:r>
              <a:rPr lang="fr-FR" sz="2400" b="1" dirty="0">
                <a:solidFill>
                  <a:srgbClr val="00B0F0"/>
                </a:solidFill>
              </a:rPr>
              <a:t>La fenêtre de </a:t>
            </a:r>
            <a:r>
              <a:rPr lang="fr-FR" sz="2400" b="1" dirty="0" err="1">
                <a:solidFill>
                  <a:srgbClr val="00B0F0"/>
                </a:solidFill>
              </a:rPr>
              <a:t>Johari</a:t>
            </a:r>
            <a:r>
              <a:rPr lang="fr-FR" sz="2400" b="1" dirty="0">
                <a:solidFill>
                  <a:srgbClr val="002060"/>
                </a:solidFill>
              </a:rPr>
              <a:t> comprend un travail individuel et un travail collectif.</a:t>
            </a:r>
          </a:p>
          <a:p>
            <a:pPr fontAlgn="base"/>
            <a:r>
              <a:rPr lang="fr-FR" sz="2400" b="1" dirty="0">
                <a:solidFill>
                  <a:srgbClr val="002060"/>
                </a:solidFill>
              </a:rPr>
              <a:t>Elle permet de rendre cohérentes notre communication et notre manière d’agir et d’être pour gagner en authenticité…ou, plus négativement, à manipuler l’opinion publique.</a:t>
            </a:r>
          </a:p>
          <a:p>
            <a:pPr fontAlgn="base"/>
            <a:r>
              <a:rPr lang="fr-FR" sz="2400" b="1" dirty="0">
                <a:solidFill>
                  <a:srgbClr val="002060"/>
                </a:solidFill>
              </a:rPr>
              <a:t>Je vous </a:t>
            </a:r>
            <a:r>
              <a:rPr lang="fr-FR" sz="2400" b="1" dirty="0">
                <a:solidFill>
                  <a:srgbClr val="00B0F0"/>
                </a:solidFill>
              </a:rPr>
              <a:t>déconseille </a:t>
            </a:r>
            <a:r>
              <a:rPr lang="fr-FR" sz="2400" b="1" dirty="0">
                <a:solidFill>
                  <a:srgbClr val="002060"/>
                </a:solidFill>
              </a:rPr>
              <a:t>de prôner la partie mensonge. Si vous êtes obligé de mentir pour atteindre vos objectifs, vous vivrez dans </a:t>
            </a:r>
            <a:r>
              <a:rPr lang="fr-FR" sz="2400" b="1" dirty="0">
                <a:solidFill>
                  <a:srgbClr val="00B0F0"/>
                </a:solidFill>
              </a:rPr>
              <a:t>l’illusion</a:t>
            </a:r>
            <a:r>
              <a:rPr lang="fr-FR" sz="2400" b="1" dirty="0">
                <a:solidFill>
                  <a:srgbClr val="002060"/>
                </a:solidFill>
              </a:rPr>
              <a:t> et </a:t>
            </a:r>
            <a:r>
              <a:rPr lang="fr-FR" sz="2400" b="1" dirty="0">
                <a:solidFill>
                  <a:srgbClr val="00B0F0"/>
                </a:solidFill>
              </a:rPr>
              <a:t>l’expérience sera douloureuse au final.</a:t>
            </a:r>
          </a:p>
        </p:txBody>
      </p:sp>
    </p:spTree>
    <p:extLst>
      <p:ext uri="{BB962C8B-B14F-4D97-AF65-F5344CB8AC3E}">
        <p14:creationId xmlns:p14="http://schemas.microsoft.com/office/powerpoint/2010/main" val="4033962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397203" y="1013968"/>
            <a:ext cx="5114543" cy="5116576"/>
          </a:xfrm>
          <a:prstGeom prst="rect">
            <a:avLst/>
          </a:prstGeom>
          <a:blipFill>
            <a:blip r:embed="rId2" cstate="print"/>
            <a:stretch>
              <a:fillRect/>
            </a:stretch>
          </a:blipFill>
        </p:spPr>
        <p:txBody>
          <a:bodyPr wrap="square" lIns="0" tIns="0" rIns="0" bIns="0" rtlCol="0"/>
          <a:lstStyle/>
          <a:p>
            <a:endParaRPr sz="2400"/>
          </a:p>
        </p:txBody>
      </p:sp>
      <p:sp>
        <p:nvSpPr>
          <p:cNvPr id="3" name="object 3"/>
          <p:cNvSpPr txBox="1"/>
          <p:nvPr/>
        </p:nvSpPr>
        <p:spPr>
          <a:xfrm>
            <a:off x="4759113" y="1829307"/>
            <a:ext cx="957580" cy="1494426"/>
          </a:xfrm>
          <a:prstGeom prst="rect">
            <a:avLst/>
          </a:prstGeom>
        </p:spPr>
        <p:txBody>
          <a:bodyPr vert="horz" wrap="square" lIns="0" tIns="16933" rIns="0" bIns="0" rtlCol="0">
            <a:spAutoFit/>
          </a:bodyPr>
          <a:lstStyle/>
          <a:p>
            <a:pPr marL="258227" marR="6773" indent="-242141" algn="r">
              <a:spcBef>
                <a:spcPts val="133"/>
              </a:spcBef>
            </a:pPr>
            <a:r>
              <a:rPr sz="1600" b="1" dirty="0">
                <a:solidFill>
                  <a:srgbClr val="FFFFFF"/>
                </a:solidFill>
                <a:latin typeface="Calibri"/>
                <a:cs typeface="Calibri"/>
              </a:rPr>
              <a:t>An</a:t>
            </a:r>
            <a:r>
              <a:rPr sz="1600" b="1" spc="-7" dirty="0">
                <a:solidFill>
                  <a:srgbClr val="FFFFFF"/>
                </a:solidFill>
                <a:latin typeface="Calibri"/>
                <a:cs typeface="Calibri"/>
              </a:rPr>
              <a:t>a</a:t>
            </a:r>
            <a:r>
              <a:rPr sz="1600" b="1" dirty="0">
                <a:solidFill>
                  <a:srgbClr val="FFFFFF"/>
                </a:solidFill>
                <a:latin typeface="Calibri"/>
                <a:cs typeface="Calibri"/>
              </a:rPr>
              <a:t>l</a:t>
            </a:r>
            <a:r>
              <a:rPr sz="1600" b="1" spc="-7" dirty="0">
                <a:solidFill>
                  <a:srgbClr val="FFFFFF"/>
                </a:solidFill>
                <a:latin typeface="Calibri"/>
                <a:cs typeface="Calibri"/>
              </a:rPr>
              <a:t>y</a:t>
            </a:r>
            <a:r>
              <a:rPr sz="1600" b="1" dirty="0">
                <a:solidFill>
                  <a:srgbClr val="FFFFFF"/>
                </a:solidFill>
                <a:latin typeface="Calibri"/>
                <a:cs typeface="Calibri"/>
              </a:rPr>
              <a:t>tique  </a:t>
            </a:r>
            <a:r>
              <a:rPr sz="1600" b="1" spc="-27" dirty="0">
                <a:solidFill>
                  <a:srgbClr val="FFFFFF"/>
                </a:solidFill>
                <a:latin typeface="Calibri"/>
                <a:cs typeface="Calibri"/>
              </a:rPr>
              <a:t>R</a:t>
            </a:r>
            <a:r>
              <a:rPr sz="1600" b="1" spc="-7" dirty="0">
                <a:solidFill>
                  <a:srgbClr val="FFFFFF"/>
                </a:solidFill>
                <a:latin typeface="Calibri"/>
                <a:cs typeface="Calibri"/>
              </a:rPr>
              <a:t>é</a:t>
            </a:r>
            <a:r>
              <a:rPr sz="1600" b="1" dirty="0">
                <a:solidFill>
                  <a:srgbClr val="FFFFFF"/>
                </a:solidFill>
                <a:latin typeface="Calibri"/>
                <a:cs typeface="Calibri"/>
              </a:rPr>
              <a:t>se</a:t>
            </a:r>
            <a:r>
              <a:rPr sz="1600" b="1" spc="7" dirty="0">
                <a:solidFill>
                  <a:srgbClr val="FFFFFF"/>
                </a:solidFill>
                <a:latin typeface="Calibri"/>
                <a:cs typeface="Calibri"/>
              </a:rPr>
              <a:t>r</a:t>
            </a:r>
            <a:r>
              <a:rPr sz="1600" b="1" spc="-27" dirty="0">
                <a:solidFill>
                  <a:srgbClr val="FFFFFF"/>
                </a:solidFill>
                <a:latin typeface="Calibri"/>
                <a:cs typeface="Calibri"/>
              </a:rPr>
              <a:t>v</a:t>
            </a:r>
            <a:r>
              <a:rPr sz="1600" b="1" dirty="0">
                <a:solidFill>
                  <a:srgbClr val="FFFFFF"/>
                </a:solidFill>
                <a:latin typeface="Calibri"/>
                <a:cs typeface="Calibri"/>
              </a:rPr>
              <a:t>é  </a:t>
            </a:r>
            <a:r>
              <a:rPr sz="1600" b="1" spc="-20" dirty="0">
                <a:solidFill>
                  <a:srgbClr val="FFFFFF"/>
                </a:solidFill>
                <a:latin typeface="Calibri"/>
                <a:cs typeface="Calibri"/>
              </a:rPr>
              <a:t>F</a:t>
            </a:r>
            <a:r>
              <a:rPr sz="1600" b="1" dirty="0">
                <a:solidFill>
                  <a:srgbClr val="FFFFFF"/>
                </a:solidFill>
                <a:latin typeface="Calibri"/>
                <a:cs typeface="Calibri"/>
              </a:rPr>
              <a:t>or</a:t>
            </a:r>
            <a:r>
              <a:rPr sz="1600" b="1" spc="-7" dirty="0">
                <a:solidFill>
                  <a:srgbClr val="FFFFFF"/>
                </a:solidFill>
                <a:latin typeface="Calibri"/>
                <a:cs typeface="Calibri"/>
              </a:rPr>
              <a:t>me</a:t>
            </a:r>
            <a:r>
              <a:rPr sz="1600" b="1" dirty="0">
                <a:solidFill>
                  <a:srgbClr val="FFFFFF"/>
                </a:solidFill>
                <a:latin typeface="Calibri"/>
                <a:cs typeface="Calibri"/>
              </a:rPr>
              <a:t>l  </a:t>
            </a:r>
            <a:r>
              <a:rPr sz="1600" b="1" spc="-7" dirty="0">
                <a:solidFill>
                  <a:srgbClr val="FFFFFF"/>
                </a:solidFill>
                <a:latin typeface="Calibri"/>
                <a:cs typeface="Calibri"/>
              </a:rPr>
              <a:t>P</a:t>
            </a:r>
            <a:r>
              <a:rPr sz="1600" b="1" spc="-13" dirty="0">
                <a:solidFill>
                  <a:srgbClr val="FFFFFF"/>
                </a:solidFill>
                <a:latin typeface="Calibri"/>
                <a:cs typeface="Calibri"/>
              </a:rPr>
              <a:t>r</a:t>
            </a:r>
            <a:r>
              <a:rPr sz="1600" b="1" spc="-7" dirty="0">
                <a:solidFill>
                  <a:srgbClr val="FFFFFF"/>
                </a:solidFill>
                <a:latin typeface="Calibri"/>
                <a:cs typeface="Calibri"/>
              </a:rPr>
              <a:t>éc</a:t>
            </a:r>
            <a:r>
              <a:rPr sz="1600" b="1" dirty="0">
                <a:solidFill>
                  <a:srgbClr val="FFFFFF"/>
                </a:solidFill>
                <a:latin typeface="Calibri"/>
                <a:cs typeface="Calibri"/>
              </a:rPr>
              <a:t>is  </a:t>
            </a:r>
            <a:r>
              <a:rPr sz="1600" b="1" spc="-7" dirty="0">
                <a:solidFill>
                  <a:srgbClr val="FFFFFF"/>
                </a:solidFill>
                <a:latin typeface="Calibri"/>
                <a:cs typeface="Calibri"/>
              </a:rPr>
              <a:t>P</a:t>
            </a:r>
            <a:r>
              <a:rPr sz="1600" b="1" dirty="0">
                <a:solidFill>
                  <a:srgbClr val="FFFFFF"/>
                </a:solidFill>
                <a:latin typeface="Calibri"/>
                <a:cs typeface="Calibri"/>
              </a:rPr>
              <a:t>rud</a:t>
            </a:r>
            <a:r>
              <a:rPr sz="1600" b="1" spc="-13" dirty="0">
                <a:solidFill>
                  <a:srgbClr val="FFFFFF"/>
                </a:solidFill>
                <a:latin typeface="Calibri"/>
                <a:cs typeface="Calibri"/>
              </a:rPr>
              <a:t>en</a:t>
            </a:r>
            <a:r>
              <a:rPr sz="1600" b="1" dirty="0">
                <a:solidFill>
                  <a:srgbClr val="FFFFFF"/>
                </a:solidFill>
                <a:latin typeface="Calibri"/>
                <a:cs typeface="Calibri"/>
              </a:rPr>
              <a:t>t  </a:t>
            </a:r>
            <a:r>
              <a:rPr sz="1600" b="1" spc="-27" dirty="0">
                <a:solidFill>
                  <a:srgbClr val="FFFFFF"/>
                </a:solidFill>
                <a:latin typeface="Calibri"/>
                <a:cs typeface="Calibri"/>
              </a:rPr>
              <a:t>Ré</a:t>
            </a:r>
            <a:r>
              <a:rPr sz="1600" b="1" dirty="0">
                <a:solidFill>
                  <a:srgbClr val="FFFFFF"/>
                </a:solidFill>
                <a:latin typeface="Calibri"/>
                <a:cs typeface="Calibri"/>
              </a:rPr>
              <a:t>fl</a:t>
            </a:r>
            <a:r>
              <a:rPr sz="1600" b="1" spc="-7" dirty="0">
                <a:solidFill>
                  <a:srgbClr val="FFFFFF"/>
                </a:solidFill>
                <a:latin typeface="Calibri"/>
                <a:cs typeface="Calibri"/>
              </a:rPr>
              <a:t>éc</a:t>
            </a:r>
            <a:r>
              <a:rPr sz="1600" b="1" dirty="0">
                <a:solidFill>
                  <a:srgbClr val="FFFFFF"/>
                </a:solidFill>
                <a:latin typeface="Calibri"/>
                <a:cs typeface="Calibri"/>
              </a:rPr>
              <a:t>hi</a:t>
            </a:r>
            <a:endParaRPr sz="1600">
              <a:latin typeface="Calibri"/>
              <a:cs typeface="Calibri"/>
            </a:endParaRPr>
          </a:p>
        </p:txBody>
      </p:sp>
      <p:sp>
        <p:nvSpPr>
          <p:cNvPr id="4" name="object 4"/>
          <p:cNvSpPr txBox="1"/>
          <p:nvPr/>
        </p:nvSpPr>
        <p:spPr>
          <a:xfrm>
            <a:off x="5976280" y="3809256"/>
            <a:ext cx="1216659" cy="1494426"/>
          </a:xfrm>
          <a:prstGeom prst="rect">
            <a:avLst/>
          </a:prstGeom>
        </p:spPr>
        <p:txBody>
          <a:bodyPr vert="horz" wrap="square" lIns="0" tIns="16933" rIns="0" bIns="0" rtlCol="0">
            <a:spAutoFit/>
          </a:bodyPr>
          <a:lstStyle/>
          <a:p>
            <a:pPr marL="16933" marR="6773">
              <a:spcBef>
                <a:spcPts val="133"/>
              </a:spcBef>
            </a:pPr>
            <a:r>
              <a:rPr sz="1600" b="1" spc="-7" dirty="0">
                <a:latin typeface="Calibri"/>
                <a:cs typeface="Calibri"/>
              </a:rPr>
              <a:t>Expansif  Enthousiaste  Sociable  </a:t>
            </a:r>
            <a:r>
              <a:rPr sz="1600" b="1" spc="-13" dirty="0">
                <a:latin typeface="Calibri"/>
                <a:cs typeface="Calibri"/>
              </a:rPr>
              <a:t>Démonstratif  </a:t>
            </a:r>
            <a:r>
              <a:rPr sz="1600" b="1" spc="-7" dirty="0">
                <a:latin typeface="Calibri"/>
                <a:cs typeface="Calibri"/>
              </a:rPr>
              <a:t>C</a:t>
            </a:r>
            <a:r>
              <a:rPr sz="1600" b="1" dirty="0">
                <a:latin typeface="Calibri"/>
                <a:cs typeface="Calibri"/>
              </a:rPr>
              <a:t>o</a:t>
            </a:r>
            <a:r>
              <a:rPr sz="1600" b="1" spc="-7" dirty="0">
                <a:latin typeface="Calibri"/>
                <a:cs typeface="Calibri"/>
              </a:rPr>
              <a:t>mm</a:t>
            </a:r>
            <a:r>
              <a:rPr sz="1600" b="1" dirty="0">
                <a:latin typeface="Calibri"/>
                <a:cs typeface="Calibri"/>
              </a:rPr>
              <a:t>uni</a:t>
            </a:r>
            <a:r>
              <a:rPr sz="1600" b="1" spc="-20" dirty="0">
                <a:latin typeface="Calibri"/>
                <a:cs typeface="Calibri"/>
              </a:rPr>
              <a:t>c</a:t>
            </a:r>
            <a:r>
              <a:rPr sz="1600" b="1" spc="-27" dirty="0">
                <a:latin typeface="Calibri"/>
                <a:cs typeface="Calibri"/>
              </a:rPr>
              <a:t>a</a:t>
            </a:r>
            <a:r>
              <a:rPr sz="1600" b="1" dirty="0">
                <a:latin typeface="Calibri"/>
                <a:cs typeface="Calibri"/>
              </a:rPr>
              <a:t>tif  </a:t>
            </a:r>
            <a:r>
              <a:rPr sz="1600" b="1" spc="-7" dirty="0">
                <a:latin typeface="Calibri"/>
                <a:cs typeface="Calibri"/>
              </a:rPr>
              <a:t>Dynamique</a:t>
            </a:r>
            <a:endParaRPr sz="1600">
              <a:latin typeface="Calibri"/>
              <a:cs typeface="Calibri"/>
            </a:endParaRPr>
          </a:p>
        </p:txBody>
      </p:sp>
      <p:sp>
        <p:nvSpPr>
          <p:cNvPr id="5" name="object 5"/>
          <p:cNvSpPr txBox="1"/>
          <p:nvPr/>
        </p:nvSpPr>
        <p:spPr>
          <a:xfrm>
            <a:off x="6047739" y="1829307"/>
            <a:ext cx="1117600" cy="1494426"/>
          </a:xfrm>
          <a:prstGeom prst="rect">
            <a:avLst/>
          </a:prstGeom>
        </p:spPr>
        <p:txBody>
          <a:bodyPr vert="horz" wrap="square" lIns="0" tIns="16933" rIns="0" bIns="0" rtlCol="0">
            <a:spAutoFit/>
          </a:bodyPr>
          <a:lstStyle/>
          <a:p>
            <a:pPr marL="16933" marR="6773">
              <a:spcBef>
                <a:spcPts val="133"/>
              </a:spcBef>
            </a:pPr>
            <a:r>
              <a:rPr sz="1600" b="1" dirty="0">
                <a:solidFill>
                  <a:srgbClr val="FFFFFF"/>
                </a:solidFill>
                <a:latin typeface="Calibri"/>
                <a:cs typeface="Calibri"/>
              </a:rPr>
              <a:t>Ind</a:t>
            </a:r>
            <a:r>
              <a:rPr sz="1600" b="1" spc="-7" dirty="0">
                <a:solidFill>
                  <a:srgbClr val="FFFFFF"/>
                </a:solidFill>
                <a:latin typeface="Calibri"/>
                <a:cs typeface="Calibri"/>
              </a:rPr>
              <a:t>é</a:t>
            </a:r>
            <a:r>
              <a:rPr sz="1600" b="1" dirty="0">
                <a:solidFill>
                  <a:srgbClr val="FFFFFF"/>
                </a:solidFill>
                <a:latin typeface="Calibri"/>
                <a:cs typeface="Calibri"/>
              </a:rPr>
              <a:t>p</a:t>
            </a:r>
            <a:r>
              <a:rPr sz="1600" b="1" spc="-7" dirty="0">
                <a:solidFill>
                  <a:srgbClr val="FFFFFF"/>
                </a:solidFill>
                <a:latin typeface="Calibri"/>
                <a:cs typeface="Calibri"/>
              </a:rPr>
              <a:t>e</a:t>
            </a:r>
            <a:r>
              <a:rPr sz="1600" b="1" dirty="0">
                <a:solidFill>
                  <a:srgbClr val="FFFFFF"/>
                </a:solidFill>
                <a:latin typeface="Calibri"/>
                <a:cs typeface="Calibri"/>
              </a:rPr>
              <a:t>nd</a:t>
            </a:r>
            <a:r>
              <a:rPr sz="1600" b="1" spc="-7" dirty="0">
                <a:solidFill>
                  <a:srgbClr val="FFFFFF"/>
                </a:solidFill>
                <a:latin typeface="Calibri"/>
                <a:cs typeface="Calibri"/>
              </a:rPr>
              <a:t>a</a:t>
            </a:r>
            <a:r>
              <a:rPr sz="1600" b="1" spc="-13" dirty="0">
                <a:solidFill>
                  <a:srgbClr val="FFFFFF"/>
                </a:solidFill>
                <a:latin typeface="Calibri"/>
                <a:cs typeface="Calibri"/>
              </a:rPr>
              <a:t>n</a:t>
            </a:r>
            <a:r>
              <a:rPr sz="1600" b="1" dirty="0">
                <a:solidFill>
                  <a:srgbClr val="FFFFFF"/>
                </a:solidFill>
                <a:latin typeface="Calibri"/>
                <a:cs typeface="Calibri"/>
              </a:rPr>
              <a:t>t  </a:t>
            </a:r>
            <a:r>
              <a:rPr sz="1600" b="1" spc="-7" dirty="0">
                <a:solidFill>
                  <a:srgbClr val="FFFFFF"/>
                </a:solidFill>
                <a:latin typeface="Calibri"/>
                <a:cs typeface="Calibri"/>
              </a:rPr>
              <a:t>Énergique  Rapide  Compétitif  Fonceur  Exigeant</a:t>
            </a:r>
            <a:endParaRPr sz="1600">
              <a:latin typeface="Calibri"/>
              <a:cs typeface="Calibri"/>
            </a:endParaRPr>
          </a:p>
        </p:txBody>
      </p:sp>
      <p:sp>
        <p:nvSpPr>
          <p:cNvPr id="6" name="object 6"/>
          <p:cNvSpPr/>
          <p:nvPr/>
        </p:nvSpPr>
        <p:spPr>
          <a:xfrm>
            <a:off x="839216" y="573025"/>
            <a:ext cx="2574544" cy="881887"/>
          </a:xfrm>
          <a:prstGeom prst="rect">
            <a:avLst/>
          </a:prstGeom>
          <a:blipFill>
            <a:blip r:embed="rId3" cstate="print"/>
            <a:stretch>
              <a:fillRect/>
            </a:stretch>
          </a:blipFill>
        </p:spPr>
        <p:txBody>
          <a:bodyPr wrap="square" lIns="0" tIns="0" rIns="0" bIns="0" rtlCol="0"/>
          <a:lstStyle/>
          <a:p>
            <a:endParaRPr sz="2400"/>
          </a:p>
        </p:txBody>
      </p:sp>
      <p:sp>
        <p:nvSpPr>
          <p:cNvPr id="7" name="object 7"/>
          <p:cNvSpPr txBox="1"/>
          <p:nvPr/>
        </p:nvSpPr>
        <p:spPr>
          <a:xfrm>
            <a:off x="528041" y="2335003"/>
            <a:ext cx="2236047" cy="754053"/>
          </a:xfrm>
          <a:prstGeom prst="rect">
            <a:avLst/>
          </a:prstGeom>
        </p:spPr>
        <p:txBody>
          <a:bodyPr vert="horz" wrap="square" lIns="0" tIns="35560" rIns="0" bIns="0" rtlCol="0">
            <a:spAutoFit/>
          </a:bodyPr>
          <a:lstStyle/>
          <a:p>
            <a:pPr marL="16933" marR="6773">
              <a:lnSpc>
                <a:spcPts val="2813"/>
              </a:lnSpc>
              <a:spcBef>
                <a:spcPts val="280"/>
              </a:spcBef>
            </a:pPr>
            <a:r>
              <a:rPr sz="2400" b="1" dirty="0">
                <a:latin typeface="Arial"/>
                <a:cs typeface="Arial"/>
              </a:rPr>
              <a:t>Le </a:t>
            </a:r>
            <a:r>
              <a:rPr sz="2400" b="1" dirty="0">
                <a:solidFill>
                  <a:srgbClr val="7E7E7E"/>
                </a:solidFill>
                <a:latin typeface="Arial"/>
                <a:cs typeface="Arial"/>
              </a:rPr>
              <a:t>langage</a:t>
            </a:r>
            <a:r>
              <a:rPr sz="2400" b="1" spc="-127" dirty="0">
                <a:solidFill>
                  <a:srgbClr val="7E7E7E"/>
                </a:solidFill>
                <a:latin typeface="Arial"/>
                <a:cs typeface="Arial"/>
              </a:rPr>
              <a:t> </a:t>
            </a:r>
            <a:r>
              <a:rPr sz="2400" b="1" spc="-7" dirty="0">
                <a:solidFill>
                  <a:srgbClr val="7E7E7E"/>
                </a:solidFill>
                <a:latin typeface="Arial"/>
                <a:cs typeface="Arial"/>
              </a:rPr>
              <a:t>des  </a:t>
            </a:r>
            <a:r>
              <a:rPr sz="2400" b="1" dirty="0">
                <a:solidFill>
                  <a:srgbClr val="7E7E7E"/>
                </a:solidFill>
                <a:latin typeface="Arial"/>
                <a:cs typeface="Arial"/>
              </a:rPr>
              <a:t>couleurs</a:t>
            </a:r>
            <a:r>
              <a:rPr sz="2400" b="1" spc="-27" dirty="0">
                <a:solidFill>
                  <a:srgbClr val="7E7E7E"/>
                </a:solidFill>
                <a:latin typeface="Arial"/>
                <a:cs typeface="Arial"/>
              </a:rPr>
              <a:t> </a:t>
            </a:r>
            <a:r>
              <a:rPr sz="2400" b="1" spc="-13" dirty="0">
                <a:latin typeface="Arial"/>
                <a:cs typeface="Arial"/>
              </a:rPr>
              <a:t>et</a:t>
            </a:r>
            <a:endParaRPr sz="2400" dirty="0">
              <a:latin typeface="Arial"/>
              <a:cs typeface="Arial"/>
            </a:endParaRPr>
          </a:p>
        </p:txBody>
      </p:sp>
      <p:sp>
        <p:nvSpPr>
          <p:cNvPr id="8" name="object 8"/>
          <p:cNvSpPr txBox="1"/>
          <p:nvPr/>
        </p:nvSpPr>
        <p:spPr>
          <a:xfrm>
            <a:off x="4713562" y="3785277"/>
            <a:ext cx="1052407" cy="1494426"/>
          </a:xfrm>
          <a:prstGeom prst="rect">
            <a:avLst/>
          </a:prstGeom>
        </p:spPr>
        <p:txBody>
          <a:bodyPr vert="horz" wrap="square" lIns="0" tIns="16933" rIns="0" bIns="0" rtlCol="0">
            <a:spAutoFit/>
          </a:bodyPr>
          <a:lstStyle/>
          <a:p>
            <a:pPr marL="16933">
              <a:spcBef>
                <a:spcPts val="133"/>
              </a:spcBef>
            </a:pPr>
            <a:r>
              <a:rPr sz="1600" b="1" spc="-13" dirty="0">
                <a:solidFill>
                  <a:srgbClr val="FFFFFF"/>
                </a:solidFill>
                <a:latin typeface="Calibri"/>
                <a:cs typeface="Calibri"/>
              </a:rPr>
              <a:t>Attentionné</a:t>
            </a:r>
            <a:endParaRPr sz="1600">
              <a:latin typeface="Calibri"/>
              <a:cs typeface="Calibri"/>
            </a:endParaRPr>
          </a:p>
          <a:p>
            <a:pPr marL="142236" marR="6773" indent="367444"/>
            <a:r>
              <a:rPr sz="1600" b="1" spc="-7" dirty="0">
                <a:solidFill>
                  <a:srgbClr val="FFFFFF"/>
                </a:solidFill>
                <a:latin typeface="Calibri"/>
                <a:cs typeface="Calibri"/>
              </a:rPr>
              <a:t>Ca</a:t>
            </a:r>
            <a:r>
              <a:rPr sz="1600" b="1" dirty="0">
                <a:solidFill>
                  <a:srgbClr val="FFFFFF"/>
                </a:solidFill>
                <a:latin typeface="Calibri"/>
                <a:cs typeface="Calibri"/>
              </a:rPr>
              <a:t>l</a:t>
            </a:r>
            <a:r>
              <a:rPr sz="1600" b="1" spc="-7" dirty="0">
                <a:solidFill>
                  <a:srgbClr val="FFFFFF"/>
                </a:solidFill>
                <a:latin typeface="Calibri"/>
                <a:cs typeface="Calibri"/>
              </a:rPr>
              <a:t>m</a:t>
            </a:r>
            <a:r>
              <a:rPr sz="1600" b="1" dirty="0">
                <a:solidFill>
                  <a:srgbClr val="FFFFFF"/>
                </a:solidFill>
                <a:latin typeface="Calibri"/>
                <a:cs typeface="Calibri"/>
              </a:rPr>
              <a:t>e  </a:t>
            </a:r>
            <a:r>
              <a:rPr sz="1600" b="1" spc="-7" dirty="0">
                <a:solidFill>
                  <a:srgbClr val="FFFFFF"/>
                </a:solidFill>
                <a:latin typeface="Calibri"/>
                <a:cs typeface="Calibri"/>
              </a:rPr>
              <a:t>C</a:t>
            </a:r>
            <a:r>
              <a:rPr sz="1600" b="1" dirty="0">
                <a:solidFill>
                  <a:srgbClr val="FFFFFF"/>
                </a:solidFill>
                <a:latin typeface="Calibri"/>
                <a:cs typeface="Calibri"/>
              </a:rPr>
              <a:t>oop</a:t>
            </a:r>
            <a:r>
              <a:rPr sz="1600" b="1" spc="-7" dirty="0">
                <a:solidFill>
                  <a:srgbClr val="FFFFFF"/>
                </a:solidFill>
                <a:latin typeface="Calibri"/>
                <a:cs typeface="Calibri"/>
              </a:rPr>
              <a:t>é</a:t>
            </a:r>
            <a:r>
              <a:rPr sz="1600" b="1" spc="-27" dirty="0">
                <a:solidFill>
                  <a:srgbClr val="FFFFFF"/>
                </a:solidFill>
                <a:latin typeface="Calibri"/>
                <a:cs typeface="Calibri"/>
              </a:rPr>
              <a:t>ra</a:t>
            </a:r>
            <a:r>
              <a:rPr sz="1600" b="1" dirty="0">
                <a:solidFill>
                  <a:srgbClr val="FFFFFF"/>
                </a:solidFill>
                <a:latin typeface="Calibri"/>
                <a:cs typeface="Calibri"/>
              </a:rPr>
              <a:t>tif</a:t>
            </a:r>
            <a:endParaRPr sz="1600">
              <a:latin typeface="Calibri"/>
              <a:cs typeface="Calibri"/>
            </a:endParaRPr>
          </a:p>
          <a:p>
            <a:pPr marL="287013" marR="6773" indent="143930"/>
            <a:r>
              <a:rPr sz="1600" b="1" spc="-40" dirty="0">
                <a:solidFill>
                  <a:srgbClr val="FFFFFF"/>
                </a:solidFill>
                <a:latin typeface="Calibri"/>
                <a:cs typeface="Calibri"/>
              </a:rPr>
              <a:t>P</a:t>
            </a:r>
            <a:r>
              <a:rPr sz="1600" b="1" spc="-27" dirty="0">
                <a:solidFill>
                  <a:srgbClr val="FFFFFF"/>
                </a:solidFill>
                <a:latin typeface="Calibri"/>
                <a:cs typeface="Calibri"/>
              </a:rPr>
              <a:t>a</a:t>
            </a:r>
            <a:r>
              <a:rPr sz="1600" b="1" dirty="0">
                <a:solidFill>
                  <a:srgbClr val="FFFFFF"/>
                </a:solidFill>
                <a:latin typeface="Calibri"/>
                <a:cs typeface="Calibri"/>
              </a:rPr>
              <a:t>ti</a:t>
            </a:r>
            <a:r>
              <a:rPr sz="1600" b="1" spc="-7" dirty="0">
                <a:solidFill>
                  <a:srgbClr val="FFFFFF"/>
                </a:solidFill>
                <a:latin typeface="Calibri"/>
                <a:cs typeface="Calibri"/>
              </a:rPr>
              <a:t>e</a:t>
            </a:r>
            <a:r>
              <a:rPr sz="1600" b="1" spc="-13" dirty="0">
                <a:solidFill>
                  <a:srgbClr val="FFFFFF"/>
                </a:solidFill>
                <a:latin typeface="Calibri"/>
                <a:cs typeface="Calibri"/>
              </a:rPr>
              <a:t>n</a:t>
            </a:r>
            <a:r>
              <a:rPr sz="1600" b="1" dirty="0">
                <a:solidFill>
                  <a:srgbClr val="FFFFFF"/>
                </a:solidFill>
                <a:latin typeface="Calibri"/>
                <a:cs typeface="Calibri"/>
              </a:rPr>
              <a:t>t  </a:t>
            </a:r>
            <a:r>
              <a:rPr sz="1600" b="1" spc="-7" dirty="0">
                <a:solidFill>
                  <a:srgbClr val="FFFFFF"/>
                </a:solidFill>
                <a:latin typeface="Calibri"/>
                <a:cs typeface="Calibri"/>
              </a:rPr>
              <a:t>M</a:t>
            </a:r>
            <a:r>
              <a:rPr sz="1600" b="1" dirty="0">
                <a:solidFill>
                  <a:srgbClr val="FFFFFF"/>
                </a:solidFill>
                <a:latin typeface="Calibri"/>
                <a:cs typeface="Calibri"/>
              </a:rPr>
              <a:t>od</a:t>
            </a:r>
            <a:r>
              <a:rPr sz="1600" b="1" spc="-7" dirty="0">
                <a:solidFill>
                  <a:srgbClr val="FFFFFF"/>
                </a:solidFill>
                <a:latin typeface="Calibri"/>
                <a:cs typeface="Calibri"/>
              </a:rPr>
              <a:t>e</a:t>
            </a:r>
            <a:r>
              <a:rPr sz="1600" b="1" spc="-20" dirty="0">
                <a:solidFill>
                  <a:srgbClr val="FFFFFF"/>
                </a:solidFill>
                <a:latin typeface="Calibri"/>
                <a:cs typeface="Calibri"/>
              </a:rPr>
              <a:t>s</a:t>
            </a:r>
            <a:r>
              <a:rPr sz="1600" b="1" spc="-13" dirty="0">
                <a:solidFill>
                  <a:srgbClr val="FFFFFF"/>
                </a:solidFill>
                <a:latin typeface="Calibri"/>
                <a:cs typeface="Calibri"/>
              </a:rPr>
              <a:t>t</a:t>
            </a:r>
            <a:r>
              <a:rPr sz="1600" b="1" dirty="0">
                <a:solidFill>
                  <a:srgbClr val="FFFFFF"/>
                </a:solidFill>
                <a:latin typeface="Calibri"/>
                <a:cs typeface="Calibri"/>
              </a:rPr>
              <a:t>e</a:t>
            </a:r>
            <a:endParaRPr sz="1600">
              <a:latin typeface="Calibri"/>
              <a:cs typeface="Calibri"/>
            </a:endParaRPr>
          </a:p>
          <a:p>
            <a:pPr marL="528307"/>
            <a:r>
              <a:rPr sz="1600" b="1" spc="-7" dirty="0">
                <a:solidFill>
                  <a:srgbClr val="FFFFFF"/>
                </a:solidFill>
                <a:latin typeface="Calibri"/>
                <a:cs typeface="Calibri"/>
              </a:rPr>
              <a:t>Fiable</a:t>
            </a:r>
            <a:endParaRPr sz="1600">
              <a:latin typeface="Calibri"/>
              <a:cs typeface="Calibri"/>
            </a:endParaRPr>
          </a:p>
        </p:txBody>
      </p:sp>
      <p:sp>
        <p:nvSpPr>
          <p:cNvPr id="9" name="object 9"/>
          <p:cNvSpPr txBox="1">
            <a:spLocks noGrp="1"/>
          </p:cNvSpPr>
          <p:nvPr>
            <p:ph type="title"/>
          </p:nvPr>
        </p:nvSpPr>
        <p:spPr>
          <a:xfrm>
            <a:off x="573129" y="3311798"/>
            <a:ext cx="2306319" cy="755762"/>
          </a:xfrm>
          <a:prstGeom prst="rect">
            <a:avLst/>
          </a:prstGeom>
        </p:spPr>
        <p:txBody>
          <a:bodyPr vert="horz" wrap="square" lIns="0" tIns="16933" rIns="0" bIns="0" rtlCol="0" anchor="ctr">
            <a:spAutoFit/>
          </a:bodyPr>
          <a:lstStyle/>
          <a:p>
            <a:pPr marL="270927" marR="6773" indent="-253994">
              <a:spcBef>
                <a:spcPts val="133"/>
              </a:spcBef>
            </a:pPr>
            <a:r>
              <a:rPr sz="2400" spc="-7" dirty="0">
                <a:solidFill>
                  <a:srgbClr val="000000"/>
                </a:solidFill>
                <a:latin typeface="Calibri"/>
                <a:cs typeface="Calibri"/>
              </a:rPr>
              <a:t>Les </a:t>
            </a:r>
            <a:r>
              <a:rPr sz="2400" spc="-7" dirty="0">
                <a:solidFill>
                  <a:srgbClr val="7E7E7E"/>
                </a:solidFill>
                <a:latin typeface="Calibri"/>
                <a:cs typeface="Calibri"/>
              </a:rPr>
              <a:t>styles </a:t>
            </a:r>
            <a:r>
              <a:rPr sz="2400" dirty="0">
                <a:solidFill>
                  <a:srgbClr val="000000"/>
                </a:solidFill>
                <a:latin typeface="Calibri"/>
                <a:cs typeface="Calibri"/>
              </a:rPr>
              <a:t>de  </a:t>
            </a:r>
            <a:r>
              <a:rPr sz="2400" spc="-13" dirty="0">
                <a:solidFill>
                  <a:srgbClr val="7E7E7E"/>
                </a:solidFill>
                <a:latin typeface="Calibri"/>
                <a:cs typeface="Calibri"/>
              </a:rPr>
              <a:t>c</a:t>
            </a:r>
            <a:r>
              <a:rPr sz="2400" dirty="0">
                <a:solidFill>
                  <a:srgbClr val="7E7E7E"/>
                </a:solidFill>
                <a:latin typeface="Calibri"/>
                <a:cs typeface="Calibri"/>
              </a:rPr>
              <a:t>ompor</a:t>
            </a:r>
            <a:r>
              <a:rPr sz="2400" spc="-33" dirty="0">
                <a:solidFill>
                  <a:srgbClr val="7E7E7E"/>
                </a:solidFill>
                <a:latin typeface="Calibri"/>
                <a:cs typeface="Calibri"/>
              </a:rPr>
              <a:t>t</a:t>
            </a:r>
            <a:r>
              <a:rPr sz="2400" dirty="0">
                <a:solidFill>
                  <a:srgbClr val="7E7E7E"/>
                </a:solidFill>
                <a:latin typeface="Calibri"/>
                <a:cs typeface="Calibri"/>
              </a:rPr>
              <a:t>e</a:t>
            </a:r>
            <a:r>
              <a:rPr sz="2400" spc="-20" dirty="0">
                <a:solidFill>
                  <a:srgbClr val="7E7E7E"/>
                </a:solidFill>
                <a:latin typeface="Calibri"/>
                <a:cs typeface="Calibri"/>
              </a:rPr>
              <a:t>m</a:t>
            </a:r>
            <a:r>
              <a:rPr sz="2400" spc="-13" dirty="0">
                <a:solidFill>
                  <a:srgbClr val="7E7E7E"/>
                </a:solidFill>
                <a:latin typeface="Calibri"/>
                <a:cs typeface="Calibri"/>
              </a:rPr>
              <a:t>e</a:t>
            </a:r>
            <a:r>
              <a:rPr sz="2400" spc="-27" dirty="0">
                <a:solidFill>
                  <a:srgbClr val="7E7E7E"/>
                </a:solidFill>
                <a:latin typeface="Calibri"/>
                <a:cs typeface="Calibri"/>
              </a:rPr>
              <a:t>n</a:t>
            </a:r>
            <a:r>
              <a:rPr sz="2400" dirty="0">
                <a:solidFill>
                  <a:srgbClr val="7E7E7E"/>
                </a:solidFill>
                <a:latin typeface="Calibri"/>
                <a:cs typeface="Calibri"/>
              </a:rPr>
              <a:t>ts</a:t>
            </a:r>
            <a:endParaRPr sz="2400" dirty="0">
              <a:latin typeface="Calibri"/>
              <a:cs typeface="Calibri"/>
            </a:endParaRPr>
          </a:p>
        </p:txBody>
      </p:sp>
      <p:sp>
        <p:nvSpPr>
          <p:cNvPr id="10" name="Espace réservé du numéro de diapositive 9">
            <a:extLst>
              <a:ext uri="{FF2B5EF4-FFF2-40B4-BE49-F238E27FC236}">
                <a16:creationId xmlns:a16="http://schemas.microsoft.com/office/drawing/2014/main" id="{3A68BF33-20DE-4B44-8192-A088BB4CE82C}"/>
              </a:ext>
            </a:extLst>
          </p:cNvPr>
          <p:cNvSpPr>
            <a:spLocks noGrp="1"/>
          </p:cNvSpPr>
          <p:nvPr>
            <p:ph type="sldNum" sz="quarter" idx="7"/>
          </p:nvPr>
        </p:nvSpPr>
        <p:spPr/>
        <p:txBody>
          <a:bodyPr/>
          <a:lstStyle/>
          <a:p>
            <a:fld id="{B6F15528-21DE-4FAA-801E-634DDDAF4B2B}" type="slidenum">
              <a:rPr lang="fr-FR" smtClean="0"/>
              <a:t>64</a:t>
            </a:fld>
            <a:endParaRPr lang="fr-FR"/>
          </a:p>
        </p:txBody>
      </p:sp>
    </p:spTree>
    <p:extLst>
      <p:ext uri="{BB962C8B-B14F-4D97-AF65-F5344CB8AC3E}">
        <p14:creationId xmlns:p14="http://schemas.microsoft.com/office/powerpoint/2010/main" val="22124207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DF8889-DC2F-468B-8D84-EA3774DB826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01906CC-6BFC-48B1-9DD8-445641393F0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0BBEB8AA-5680-4F7C-B07D-AA0081EE08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E9270CE5-3BD6-4524-BBD4-3A633119188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002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339C3DAC-A14C-4F71-BEDB-1F35E52531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609012" y="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8A4C1651-1AB9-4B1F-8020-0C800382CDE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609012" y="23622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0B737594-8A0C-4859-9751-B0228F2DE43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999412" y="5249336"/>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Freeform 5">
            <a:extLst>
              <a:ext uri="{FF2B5EF4-FFF2-40B4-BE49-F238E27FC236}">
                <a16:creationId xmlns:a16="http://schemas.microsoft.com/office/drawing/2014/main" id="{635B1E5F-8D00-4445-8F34-CF83F625167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89932" flipV="1">
            <a:off x="8490951" y="461955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6" name="Freeform 5">
            <a:extLst>
              <a:ext uri="{FF2B5EF4-FFF2-40B4-BE49-F238E27FC236}">
                <a16:creationId xmlns:a16="http://schemas.microsoft.com/office/drawing/2014/main" id="{5CA9E7EA-E610-4379-8563-950A70FB353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V="1">
            <a:off x="459506" y="45769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a:extLst>
              <a:ext uri="{FF2B5EF4-FFF2-40B4-BE49-F238E27FC236}">
                <a16:creationId xmlns:a16="http://schemas.microsoft.com/office/drawing/2014/main" id="{6BF07752-C1F8-453E-9A5D-A0390FA537A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V="1">
            <a:off x="0"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30" name="Rectangle 29">
            <a:extLst>
              <a:ext uri="{FF2B5EF4-FFF2-40B4-BE49-F238E27FC236}">
                <a16:creationId xmlns:a16="http://schemas.microsoft.com/office/drawing/2014/main" id="{C52526BD-E48D-43F7-9C76-F2033AF5E22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Espace réservé du contenu 2">
            <a:extLst>
              <a:ext uri="{FF2B5EF4-FFF2-40B4-BE49-F238E27FC236}">
                <a16:creationId xmlns:a16="http://schemas.microsoft.com/office/drawing/2014/main" id="{E8AACED7-B929-4276-84B3-DC909143E6ED}"/>
              </a:ext>
            </a:extLst>
          </p:cNvPr>
          <p:cNvGraphicFramePr>
            <a:graphicFrameLocks noGrp="1"/>
          </p:cNvGraphicFramePr>
          <p:nvPr>
            <p:ph sz="half" idx="2"/>
            <p:extLst>
              <p:ext uri="{D42A27DB-BD31-4B8C-83A1-F6EECF244321}">
                <p14:modId xmlns:p14="http://schemas.microsoft.com/office/powerpoint/2010/main" val="3220160187"/>
              </p:ext>
            </p:extLst>
          </p:nvPr>
        </p:nvGraphicFramePr>
        <p:xfrm>
          <a:off x="1286934" y="1164592"/>
          <a:ext cx="9625383" cy="3086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Espace réservé du numéro de diapositive 1">
            <a:extLst>
              <a:ext uri="{FF2B5EF4-FFF2-40B4-BE49-F238E27FC236}">
                <a16:creationId xmlns:a16="http://schemas.microsoft.com/office/drawing/2014/main" id="{D5C3C75D-1035-4E34-850B-FCEE4C4517C7}"/>
              </a:ext>
            </a:extLst>
          </p:cNvPr>
          <p:cNvSpPr>
            <a:spLocks noGrp="1"/>
          </p:cNvSpPr>
          <p:nvPr>
            <p:ph type="sldNum" sz="quarter" idx="7"/>
          </p:nvPr>
        </p:nvSpPr>
        <p:spPr/>
        <p:txBody>
          <a:bodyPr/>
          <a:lstStyle/>
          <a:p>
            <a:fld id="{B6F15528-21DE-4FAA-801E-634DDDAF4B2B}" type="slidenum">
              <a:rPr lang="fr-FR" smtClean="0"/>
              <a:t>65</a:t>
            </a:fld>
            <a:endParaRPr lang="fr-FR"/>
          </a:p>
        </p:txBody>
      </p:sp>
    </p:spTree>
    <p:extLst>
      <p:ext uri="{BB962C8B-B14F-4D97-AF65-F5344CB8AC3E}">
        <p14:creationId xmlns:p14="http://schemas.microsoft.com/office/powerpoint/2010/main" val="4947952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5231DC5-83F1-4E54-9BE7-C30B9F1DDD6E}"/>
              </a:ext>
            </a:extLst>
          </p:cNvPr>
          <p:cNvSpPr>
            <a:spLocks noGrp="1"/>
          </p:cNvSpPr>
          <p:nvPr>
            <p:ph idx="1"/>
          </p:nvPr>
        </p:nvSpPr>
        <p:spPr/>
        <p:txBody>
          <a:bodyPr/>
          <a:lstStyle/>
          <a:p>
            <a:r>
              <a:rPr lang="fr-FR" sz="2400" b="1" dirty="0">
                <a:solidFill>
                  <a:srgbClr val="0070C0"/>
                </a:solidFill>
              </a:rPr>
              <a:t>Chacun possède une couleur dominante, suivie d’une couleur secondaire, même si nous possédons tous un peu de chaque couleur. </a:t>
            </a:r>
          </a:p>
          <a:p>
            <a:r>
              <a:rPr lang="fr-FR" sz="2400" b="1" dirty="0">
                <a:solidFill>
                  <a:srgbClr val="0070C0"/>
                </a:solidFill>
              </a:rPr>
              <a:t>La couleur dominante définit notre comportement naturel, celui que nous avons face aux autres et dans la vie de tous les jours.</a:t>
            </a:r>
          </a:p>
          <a:p>
            <a:endParaRPr lang="fr-FR" dirty="0"/>
          </a:p>
        </p:txBody>
      </p:sp>
      <p:sp>
        <p:nvSpPr>
          <p:cNvPr id="2" name="Espace réservé du numéro de diapositive 1">
            <a:extLst>
              <a:ext uri="{FF2B5EF4-FFF2-40B4-BE49-F238E27FC236}">
                <a16:creationId xmlns:a16="http://schemas.microsoft.com/office/drawing/2014/main" id="{61FC3B25-7197-413E-88A9-DF473958D66D}"/>
              </a:ext>
            </a:extLst>
          </p:cNvPr>
          <p:cNvSpPr>
            <a:spLocks noGrp="1"/>
          </p:cNvSpPr>
          <p:nvPr>
            <p:ph type="sldNum" sz="quarter" idx="12"/>
          </p:nvPr>
        </p:nvSpPr>
        <p:spPr/>
        <p:txBody>
          <a:bodyPr/>
          <a:lstStyle/>
          <a:p>
            <a:fld id="{D57F1E4F-1CFF-5643-939E-217C01CDF565}" type="slidenum">
              <a:rPr lang="en-US" smtClean="0"/>
              <a:pPr/>
              <a:t>66</a:t>
            </a:fld>
            <a:endParaRPr lang="en-US" dirty="0"/>
          </a:p>
        </p:txBody>
      </p:sp>
    </p:spTree>
    <p:extLst>
      <p:ext uri="{BB962C8B-B14F-4D97-AF65-F5344CB8AC3E}">
        <p14:creationId xmlns:p14="http://schemas.microsoft.com/office/powerpoint/2010/main" val="431326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99046C-DACB-4038-A525-E09B8F64D97A}"/>
              </a:ext>
            </a:extLst>
          </p:cNvPr>
          <p:cNvSpPr>
            <a:spLocks noGrp="1"/>
          </p:cNvSpPr>
          <p:nvPr>
            <p:ph type="ctrTitle"/>
          </p:nvPr>
        </p:nvSpPr>
        <p:spPr>
          <a:xfrm>
            <a:off x="1320720" y="1593295"/>
            <a:ext cx="9550559" cy="2725485"/>
          </a:xfrm>
        </p:spPr>
        <p:txBody>
          <a:bodyPr/>
          <a:lstStyle/>
          <a:p>
            <a:r>
              <a:rPr lang="fr-FR" b="1" dirty="0"/>
              <a:t>Vous voulez connaître votre couleur dominante ?</a:t>
            </a:r>
            <a:endParaRPr lang="fr-FR" dirty="0"/>
          </a:p>
        </p:txBody>
      </p:sp>
      <p:sp>
        <p:nvSpPr>
          <p:cNvPr id="3" name="Espace réservé du numéro de diapositive 2">
            <a:extLst>
              <a:ext uri="{FF2B5EF4-FFF2-40B4-BE49-F238E27FC236}">
                <a16:creationId xmlns:a16="http://schemas.microsoft.com/office/drawing/2014/main" id="{D188115D-8F96-4EC2-A813-1BE306445FA0}"/>
              </a:ext>
            </a:extLst>
          </p:cNvPr>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2622770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Test Théorie DISC - Langage des couleurs">
            <a:extLst>
              <a:ext uri="{FF2B5EF4-FFF2-40B4-BE49-F238E27FC236}">
                <a16:creationId xmlns:a16="http://schemas.microsoft.com/office/drawing/2014/main" id="{7721A267-FD46-474D-8776-9D90EB312F7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0535" y="2134772"/>
            <a:ext cx="11830930" cy="2588455"/>
          </a:xfrm>
          <a:prstGeom prst="rect">
            <a:avLst/>
          </a:prstGeom>
          <a:noFill/>
          <a:ln>
            <a:noFill/>
          </a:ln>
        </p:spPr>
      </p:pic>
      <p:sp>
        <p:nvSpPr>
          <p:cNvPr id="3" name="Espace réservé du numéro de diapositive 2">
            <a:extLst>
              <a:ext uri="{FF2B5EF4-FFF2-40B4-BE49-F238E27FC236}">
                <a16:creationId xmlns:a16="http://schemas.microsoft.com/office/drawing/2014/main" id="{C5C2F8A5-D93C-4B30-94BC-221D28E4948B}"/>
              </a:ext>
            </a:extLst>
          </p:cNvPr>
          <p:cNvSpPr>
            <a:spLocks noGrp="1"/>
          </p:cNvSpPr>
          <p:nvPr>
            <p:ph type="sldNum" sz="quarter" idx="12"/>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542723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6A98E55-560D-4877-8BEE-D7059BA04B6A}"/>
              </a:ext>
            </a:extLst>
          </p:cNvPr>
          <p:cNvSpPr>
            <a:spLocks noGrp="1"/>
          </p:cNvSpPr>
          <p:nvPr>
            <p:ph idx="1"/>
          </p:nvPr>
        </p:nvSpPr>
        <p:spPr/>
        <p:txBody>
          <a:bodyPr/>
          <a:lstStyle/>
          <a:p>
            <a:r>
              <a:rPr lang="fr-FR" b="1" dirty="0"/>
              <a:t>: Ex : si vous cochez la case (8 | 1) à la première alternative, vous attribuez 8 points à « privilégiant les résultats » (A) et 1 point à « privilégiant les contacts humains » (B).</a:t>
            </a:r>
            <a:endParaRPr lang="fr-FR" dirty="0"/>
          </a:p>
          <a:p>
            <a:pPr fontAlgn="base"/>
            <a:r>
              <a:rPr lang="fr-FR" b="1" dirty="0">
                <a:solidFill>
                  <a:srgbClr val="FF0000"/>
                </a:solidFill>
              </a:rPr>
              <a:t>Faites le total des points pour :</a:t>
            </a:r>
          </a:p>
          <a:p>
            <a:pPr fontAlgn="base"/>
            <a:br>
              <a:rPr lang="fr-FR" dirty="0"/>
            </a:br>
            <a:r>
              <a:rPr lang="fr-FR" b="1" dirty="0">
                <a:solidFill>
                  <a:srgbClr val="002060"/>
                </a:solidFill>
              </a:rPr>
              <a:t>A + G + I = votre niveau de rouge</a:t>
            </a:r>
            <a:br>
              <a:rPr lang="fr-FR" b="1" dirty="0">
                <a:solidFill>
                  <a:srgbClr val="002060"/>
                </a:solidFill>
              </a:rPr>
            </a:br>
            <a:r>
              <a:rPr lang="fr-FR" b="1" dirty="0">
                <a:solidFill>
                  <a:srgbClr val="002060"/>
                </a:solidFill>
              </a:rPr>
              <a:t>B + C + L = votre niveau de jaune</a:t>
            </a:r>
            <a:br>
              <a:rPr lang="fr-FR" b="1" dirty="0">
                <a:solidFill>
                  <a:srgbClr val="002060"/>
                </a:solidFill>
              </a:rPr>
            </a:br>
            <a:r>
              <a:rPr lang="fr-FR" b="1" dirty="0">
                <a:solidFill>
                  <a:srgbClr val="002060"/>
                </a:solidFill>
              </a:rPr>
              <a:t>D + E + J = votre niveau de vert</a:t>
            </a:r>
            <a:br>
              <a:rPr lang="fr-FR" b="1" dirty="0">
                <a:solidFill>
                  <a:srgbClr val="002060"/>
                </a:solidFill>
              </a:rPr>
            </a:br>
            <a:r>
              <a:rPr lang="fr-FR" b="1" dirty="0">
                <a:solidFill>
                  <a:srgbClr val="002060"/>
                </a:solidFill>
              </a:rPr>
              <a:t>F + H + K = votre niveau de bleu</a:t>
            </a:r>
            <a:endParaRPr lang="fr-FR" dirty="0">
              <a:solidFill>
                <a:srgbClr val="002060"/>
              </a:solidFill>
            </a:endParaRPr>
          </a:p>
          <a:p>
            <a:r>
              <a:rPr lang="fr-FR" sz="2000" b="1" dirty="0">
                <a:solidFill>
                  <a:srgbClr val="0070C0"/>
                </a:solidFill>
              </a:rPr>
              <a:t>Votre plus haut chiffre est votre couleur dominante</a:t>
            </a:r>
            <a:endParaRPr lang="fr-FR" sz="2000" dirty="0">
              <a:solidFill>
                <a:srgbClr val="0070C0"/>
              </a:solidFill>
            </a:endParaRPr>
          </a:p>
        </p:txBody>
      </p:sp>
      <p:sp>
        <p:nvSpPr>
          <p:cNvPr id="2" name="Espace réservé du numéro de diapositive 1">
            <a:extLst>
              <a:ext uri="{FF2B5EF4-FFF2-40B4-BE49-F238E27FC236}">
                <a16:creationId xmlns:a16="http://schemas.microsoft.com/office/drawing/2014/main" id="{7E57556B-CC42-4B71-88C8-AE5207CFEACD}"/>
              </a:ext>
            </a:extLst>
          </p:cNvPr>
          <p:cNvSpPr>
            <a:spLocks noGrp="1"/>
          </p:cNvSpPr>
          <p:nvPr>
            <p:ph type="sldNum" sz="quarter" idx="12"/>
          </p:nvPr>
        </p:nvSpPr>
        <p:spPr/>
        <p:txBody>
          <a:body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412025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128F5FF6-9F98-4396-8030-3BCA2D2CCC61}"/>
              </a:ext>
            </a:extLst>
          </p:cNvPr>
          <p:cNvSpPr>
            <a:spLocks noGrp="1"/>
          </p:cNvSpPr>
          <p:nvPr>
            <p:ph type="subTitle" idx="1"/>
          </p:nvPr>
        </p:nvSpPr>
        <p:spPr>
          <a:xfrm>
            <a:off x="504092" y="1674055"/>
            <a:ext cx="11183816" cy="5852160"/>
          </a:xfrm>
        </p:spPr>
        <p:txBody>
          <a:bodyPr>
            <a:normAutofit/>
          </a:bodyPr>
          <a:lstStyle/>
          <a:p>
            <a:r>
              <a:rPr lang="fr-FR" sz="2400" b="1" dirty="0">
                <a:solidFill>
                  <a:schemeClr val="bg1"/>
                </a:solidFill>
              </a:rPr>
              <a:t>Démarrage</a:t>
            </a:r>
          </a:p>
          <a:p>
            <a:pPr fontAlgn="base"/>
            <a:r>
              <a:rPr lang="fr-FR" sz="2400" b="1" dirty="0">
                <a:solidFill>
                  <a:schemeClr val="bg1"/>
                </a:solidFill>
              </a:rPr>
              <a:t>Vous pouvez commencer par déterminer ensemble</a:t>
            </a:r>
            <a:r>
              <a:rPr lang="fr-FR" sz="2400" dirty="0">
                <a:solidFill>
                  <a:schemeClr val="bg1"/>
                </a:solidFill>
              </a:rPr>
              <a:t> </a:t>
            </a:r>
            <a:r>
              <a:rPr lang="fr-FR" sz="2400" b="1" dirty="0">
                <a:solidFill>
                  <a:schemeClr val="tx1"/>
                </a:solidFill>
              </a:rPr>
              <a:t>(équipe de développement et </a:t>
            </a:r>
            <a:r>
              <a:rPr lang="fr-FR" sz="2400" b="1" dirty="0" err="1">
                <a:solidFill>
                  <a:schemeClr val="tx1"/>
                </a:solidFill>
              </a:rPr>
              <a:t>product</a:t>
            </a:r>
            <a:r>
              <a:rPr lang="fr-FR" sz="2400" b="1" dirty="0">
                <a:solidFill>
                  <a:schemeClr val="tx1"/>
                </a:solidFill>
              </a:rPr>
              <a:t> </a:t>
            </a:r>
            <a:r>
              <a:rPr lang="fr-FR" sz="2400" b="1" dirty="0" err="1">
                <a:solidFill>
                  <a:schemeClr val="tx1"/>
                </a:solidFill>
              </a:rPr>
              <a:t>owner</a:t>
            </a:r>
            <a:r>
              <a:rPr lang="fr-FR" sz="2400" b="1" dirty="0">
                <a:solidFill>
                  <a:schemeClr val="bg1"/>
                </a:solidFill>
              </a:rPr>
              <a:t>) la </a:t>
            </a:r>
            <a:r>
              <a:rPr lang="fr-FR" sz="2400" b="1" dirty="0">
                <a:solidFill>
                  <a:schemeClr val="tx1"/>
                </a:solidFill>
              </a:rPr>
              <a:t>durée des itérations</a:t>
            </a:r>
            <a:r>
              <a:rPr lang="fr-FR" sz="2400" b="1" dirty="0">
                <a:solidFill>
                  <a:schemeClr val="bg1"/>
                </a:solidFill>
              </a:rPr>
              <a:t> ou </a:t>
            </a:r>
            <a:r>
              <a:rPr lang="fr-FR" sz="2400" b="1" dirty="0">
                <a:solidFill>
                  <a:schemeClr val="tx1"/>
                </a:solidFill>
              </a:rPr>
              <a:t>Sprints (4 semaines maximum). </a:t>
            </a:r>
          </a:p>
          <a:p>
            <a:pPr fontAlgn="base"/>
            <a:r>
              <a:rPr lang="fr-FR" sz="2400" b="1" dirty="0">
                <a:solidFill>
                  <a:schemeClr val="bg1"/>
                </a:solidFill>
              </a:rPr>
              <a:t>Cette durée devra être la même pour l’ensemble des sprints afin de maintenir un rythme régulier propice aux automatismes et pouvoir construire des indicateurs de pilotage fiables. </a:t>
            </a:r>
          </a:p>
          <a:p>
            <a:endParaRPr lang="fr-FR" dirty="0"/>
          </a:p>
        </p:txBody>
      </p:sp>
      <p:sp>
        <p:nvSpPr>
          <p:cNvPr id="2" name="Espace réservé du numéro de diapositive 1">
            <a:extLst>
              <a:ext uri="{FF2B5EF4-FFF2-40B4-BE49-F238E27FC236}">
                <a16:creationId xmlns:a16="http://schemas.microsoft.com/office/drawing/2014/main" id="{C70DA3BB-6B83-4C34-A82C-DCC8375E5479}"/>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37985761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677407" y="934719"/>
            <a:ext cx="4608576" cy="4606544"/>
          </a:xfrm>
          <a:prstGeom prst="rect">
            <a:avLst/>
          </a:prstGeom>
          <a:blipFill>
            <a:blip r:embed="rId2" cstate="print"/>
            <a:stretch>
              <a:fillRect/>
            </a:stretch>
          </a:blipFill>
        </p:spPr>
        <p:txBody>
          <a:bodyPr wrap="square" lIns="0" tIns="0" rIns="0" bIns="0" rtlCol="0"/>
          <a:lstStyle/>
          <a:p>
            <a:endParaRPr sz="2400"/>
          </a:p>
        </p:txBody>
      </p:sp>
      <p:sp>
        <p:nvSpPr>
          <p:cNvPr id="3" name="object 3"/>
          <p:cNvSpPr txBox="1"/>
          <p:nvPr/>
        </p:nvSpPr>
        <p:spPr>
          <a:xfrm>
            <a:off x="5985934" y="2887640"/>
            <a:ext cx="1337733" cy="2602421"/>
          </a:xfrm>
          <a:prstGeom prst="rect">
            <a:avLst/>
          </a:prstGeom>
        </p:spPr>
        <p:txBody>
          <a:bodyPr vert="horz" wrap="square" lIns="0" tIns="16933" rIns="0" bIns="0" rtlCol="0">
            <a:spAutoFit/>
          </a:bodyPr>
          <a:lstStyle/>
          <a:p>
            <a:pPr marL="16933" marR="6773">
              <a:spcBef>
                <a:spcPts val="133"/>
              </a:spcBef>
            </a:pPr>
            <a:r>
              <a:rPr sz="2800" spc="-20" dirty="0">
                <a:solidFill>
                  <a:srgbClr val="FFFFFF"/>
                </a:solidFill>
                <a:latin typeface="Arial"/>
                <a:cs typeface="Arial"/>
              </a:rPr>
              <a:t>Vif  </a:t>
            </a:r>
            <a:r>
              <a:rPr sz="2800" spc="-7" dirty="0">
                <a:solidFill>
                  <a:srgbClr val="FFFFFF"/>
                </a:solidFill>
                <a:latin typeface="Arial"/>
                <a:cs typeface="Arial"/>
              </a:rPr>
              <a:t>Efficace  Directif  Fo</a:t>
            </a:r>
            <a:r>
              <a:rPr sz="2800" spc="-20" dirty="0">
                <a:solidFill>
                  <a:srgbClr val="FFFFFF"/>
                </a:solidFill>
                <a:latin typeface="Arial"/>
                <a:cs typeface="Arial"/>
              </a:rPr>
              <a:t>n</a:t>
            </a:r>
            <a:r>
              <a:rPr sz="2800" spc="-7" dirty="0">
                <a:solidFill>
                  <a:srgbClr val="FFFFFF"/>
                </a:solidFill>
                <a:latin typeface="Arial"/>
                <a:cs typeface="Arial"/>
              </a:rPr>
              <a:t>ceur  Décidé  Direct</a:t>
            </a:r>
            <a:endParaRPr sz="2800">
              <a:latin typeface="Arial"/>
              <a:cs typeface="Arial"/>
            </a:endParaRPr>
          </a:p>
        </p:txBody>
      </p:sp>
      <p:sp>
        <p:nvSpPr>
          <p:cNvPr id="4" name="object 4"/>
          <p:cNvSpPr/>
          <p:nvPr/>
        </p:nvSpPr>
        <p:spPr>
          <a:xfrm>
            <a:off x="2233168" y="932688"/>
            <a:ext cx="3062224" cy="4608576"/>
          </a:xfrm>
          <a:prstGeom prst="rect">
            <a:avLst/>
          </a:prstGeom>
          <a:blipFill>
            <a:blip r:embed="rId3" cstate="print"/>
            <a:stretch>
              <a:fillRect/>
            </a:stretch>
          </a:blipFill>
        </p:spPr>
        <p:txBody>
          <a:bodyPr wrap="square" lIns="0" tIns="0" rIns="0" bIns="0" rtlCol="0"/>
          <a:lstStyle/>
          <a:p>
            <a:endParaRPr sz="2400"/>
          </a:p>
        </p:txBody>
      </p:sp>
      <p:sp>
        <p:nvSpPr>
          <p:cNvPr id="5" name="Espace réservé du numéro de diapositive 4">
            <a:extLst>
              <a:ext uri="{FF2B5EF4-FFF2-40B4-BE49-F238E27FC236}">
                <a16:creationId xmlns:a16="http://schemas.microsoft.com/office/drawing/2014/main" id="{07738BFD-BBD4-435B-A14F-76570EE03B7B}"/>
              </a:ext>
            </a:extLst>
          </p:cNvPr>
          <p:cNvSpPr>
            <a:spLocks noGrp="1"/>
          </p:cNvSpPr>
          <p:nvPr>
            <p:ph type="sldNum" sz="quarter" idx="7"/>
          </p:nvPr>
        </p:nvSpPr>
        <p:spPr/>
        <p:txBody>
          <a:bodyPr/>
          <a:lstStyle/>
          <a:p>
            <a:fld id="{B6F15528-21DE-4FAA-801E-634DDDAF4B2B}" type="slidenum">
              <a:rPr lang="fr-FR" smtClean="0"/>
              <a:t>70</a:t>
            </a:fld>
            <a:endParaRPr lang="fr-FR"/>
          </a:p>
        </p:txBody>
      </p:sp>
    </p:spTree>
    <p:extLst>
      <p:ext uri="{BB962C8B-B14F-4D97-AF65-F5344CB8AC3E}">
        <p14:creationId xmlns:p14="http://schemas.microsoft.com/office/powerpoint/2010/main" val="670162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874519" y="859706"/>
          <a:ext cx="8426027" cy="5036821"/>
        </p:xfrm>
        <a:graphic>
          <a:graphicData uri="http://schemas.openxmlformats.org/drawingml/2006/table">
            <a:tbl>
              <a:tblPr firstRow="1" bandRow="1">
                <a:tableStyleId>{2D5ABB26-0587-4C30-8999-92F81FD0307C}</a:tableStyleId>
              </a:tblPr>
              <a:tblGrid>
                <a:gridCol w="3241040">
                  <a:extLst>
                    <a:ext uri="{9D8B030D-6E8A-4147-A177-3AD203B41FA5}">
                      <a16:colId xmlns:a16="http://schemas.microsoft.com/office/drawing/2014/main" val="20000"/>
                    </a:ext>
                  </a:extLst>
                </a:gridCol>
                <a:gridCol w="5184987">
                  <a:extLst>
                    <a:ext uri="{9D8B030D-6E8A-4147-A177-3AD203B41FA5}">
                      <a16:colId xmlns:a16="http://schemas.microsoft.com/office/drawing/2014/main" val="20001"/>
                    </a:ext>
                  </a:extLst>
                </a:gridCol>
              </a:tblGrid>
              <a:tr h="1264920">
                <a:tc>
                  <a:txBody>
                    <a:bodyPr/>
                    <a:lstStyle/>
                    <a:p>
                      <a:pPr marL="371475">
                        <a:lnSpc>
                          <a:spcPct val="100000"/>
                        </a:lnSpc>
                        <a:spcBef>
                          <a:spcPts val="1530"/>
                        </a:spcBef>
                      </a:pPr>
                      <a:r>
                        <a:rPr sz="2400" b="1" dirty="0">
                          <a:solidFill>
                            <a:srgbClr val="FFFFFF"/>
                          </a:solidFill>
                          <a:latin typeface="Arial"/>
                          <a:cs typeface="Arial"/>
                        </a:rPr>
                        <a:t>4 </a:t>
                      </a:r>
                      <a:r>
                        <a:rPr sz="2400" b="1" spc="-20" dirty="0">
                          <a:solidFill>
                            <a:srgbClr val="FFFFFF"/>
                          </a:solidFill>
                          <a:latin typeface="Arial"/>
                          <a:cs typeface="Arial"/>
                        </a:rPr>
                        <a:t>Tendances</a:t>
                      </a:r>
                      <a:r>
                        <a:rPr sz="2400" b="1" spc="-30" dirty="0">
                          <a:solidFill>
                            <a:srgbClr val="FFFFFF"/>
                          </a:solidFill>
                          <a:latin typeface="Arial"/>
                          <a:cs typeface="Arial"/>
                        </a:rPr>
                        <a:t> </a:t>
                      </a:r>
                      <a:r>
                        <a:rPr sz="2400" b="1" dirty="0">
                          <a:solidFill>
                            <a:srgbClr val="FFFFFF"/>
                          </a:solidFill>
                          <a:latin typeface="Arial"/>
                          <a:cs typeface="Arial"/>
                        </a:rPr>
                        <a:t>de</a:t>
                      </a:r>
                      <a:endParaRPr sz="2400">
                        <a:latin typeface="Arial"/>
                        <a:cs typeface="Arial"/>
                      </a:endParaRPr>
                    </a:p>
                    <a:p>
                      <a:pPr marL="427990">
                        <a:lnSpc>
                          <a:spcPct val="100000"/>
                        </a:lnSpc>
                      </a:pPr>
                      <a:r>
                        <a:rPr sz="2400" b="1" spc="-5" dirty="0">
                          <a:solidFill>
                            <a:srgbClr val="FFFFFF"/>
                          </a:solidFill>
                          <a:latin typeface="Arial"/>
                          <a:cs typeface="Arial"/>
                        </a:rPr>
                        <a:t>comportement</a:t>
                      </a:r>
                      <a:endParaRPr sz="2400">
                        <a:latin typeface="Arial"/>
                        <a:cs typeface="Arial"/>
                      </a:endParaRPr>
                    </a:p>
                  </a:txBody>
                  <a:tcPr marL="0" marR="0" marT="2590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31F25"/>
                    </a:solidFill>
                  </a:tcPr>
                </a:tc>
                <a:tc>
                  <a:txBody>
                    <a:bodyPr/>
                    <a:lstStyle/>
                    <a:p>
                      <a:pPr>
                        <a:lnSpc>
                          <a:spcPct val="100000"/>
                        </a:lnSpc>
                        <a:spcBef>
                          <a:spcPts val="25"/>
                        </a:spcBef>
                      </a:pPr>
                      <a:endParaRPr sz="3000">
                        <a:latin typeface="Times New Roman"/>
                        <a:cs typeface="Times New Roman"/>
                      </a:endParaRPr>
                    </a:p>
                    <a:p>
                      <a:pPr marL="13970" algn="ctr">
                        <a:lnSpc>
                          <a:spcPct val="100000"/>
                        </a:lnSpc>
                      </a:pPr>
                      <a:r>
                        <a:rPr sz="2400" b="1" dirty="0">
                          <a:solidFill>
                            <a:srgbClr val="FFFFFF"/>
                          </a:solidFill>
                          <a:latin typeface="Arial"/>
                          <a:cs typeface="Arial"/>
                        </a:rPr>
                        <a:t>ROUGE</a:t>
                      </a:r>
                      <a:endParaRPr sz="2400">
                        <a:latin typeface="Arial"/>
                        <a:cs typeface="Arial"/>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31F25"/>
                    </a:solidFill>
                  </a:tcPr>
                </a:tc>
                <a:extLst>
                  <a:ext uri="{0D108BD9-81ED-4DB2-BD59-A6C34878D82A}">
                    <a16:rowId xmlns:a16="http://schemas.microsoft.com/office/drawing/2014/main" val="10000"/>
                  </a:ext>
                </a:extLst>
              </a:tr>
              <a:tr h="803487">
                <a:tc>
                  <a:txBody>
                    <a:bodyPr/>
                    <a:lstStyle/>
                    <a:p>
                      <a:pPr marL="13335" algn="ctr">
                        <a:lnSpc>
                          <a:spcPct val="100000"/>
                        </a:lnSpc>
                        <a:spcBef>
                          <a:spcPts val="1250"/>
                        </a:spcBef>
                      </a:pPr>
                      <a:r>
                        <a:rPr sz="2400" b="1" dirty="0">
                          <a:solidFill>
                            <a:srgbClr val="7E7E7E"/>
                          </a:solidFill>
                          <a:latin typeface="Arial"/>
                          <a:cs typeface="Arial"/>
                        </a:rPr>
                        <a:t>FORCES</a:t>
                      </a:r>
                      <a:endParaRPr sz="2400">
                        <a:latin typeface="Arial"/>
                        <a:cs typeface="Arial"/>
                      </a:endParaRPr>
                    </a:p>
                  </a:txBody>
                  <a:tcPr marL="0" marR="0" marT="211667"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1DCDB"/>
                    </a:solidFill>
                  </a:tcPr>
                </a:tc>
                <a:tc>
                  <a:txBody>
                    <a:bodyPr/>
                    <a:lstStyle/>
                    <a:p>
                      <a:pPr marL="84455">
                        <a:lnSpc>
                          <a:spcPct val="100000"/>
                        </a:lnSpc>
                        <a:spcBef>
                          <a:spcPts val="1110"/>
                        </a:spcBef>
                      </a:pPr>
                      <a:r>
                        <a:rPr sz="2000" spc="-5" dirty="0">
                          <a:latin typeface="Calibri"/>
                          <a:cs typeface="Calibri"/>
                        </a:rPr>
                        <a:t>Détermination </a:t>
                      </a:r>
                      <a:r>
                        <a:rPr sz="2000" dirty="0">
                          <a:latin typeface="Calibri"/>
                          <a:cs typeface="Calibri"/>
                        </a:rPr>
                        <a:t>– </a:t>
                      </a:r>
                      <a:r>
                        <a:rPr sz="2000" spc="-5" dirty="0">
                          <a:latin typeface="Calibri"/>
                          <a:cs typeface="Calibri"/>
                        </a:rPr>
                        <a:t>Action </a:t>
                      </a:r>
                      <a:r>
                        <a:rPr sz="2000" dirty="0">
                          <a:latin typeface="Calibri"/>
                          <a:cs typeface="Calibri"/>
                        </a:rPr>
                        <a:t>–</a:t>
                      </a:r>
                      <a:r>
                        <a:rPr sz="2000" spc="-25" dirty="0">
                          <a:latin typeface="Calibri"/>
                          <a:cs typeface="Calibri"/>
                        </a:rPr>
                        <a:t> </a:t>
                      </a:r>
                      <a:r>
                        <a:rPr sz="2000" spc="-5" dirty="0">
                          <a:latin typeface="Calibri"/>
                          <a:cs typeface="Calibri"/>
                        </a:rPr>
                        <a:t>Franchise</a:t>
                      </a:r>
                      <a:endParaRPr sz="2000">
                        <a:latin typeface="Calibri"/>
                        <a:cs typeface="Calibri"/>
                      </a:endParaRPr>
                    </a:p>
                  </a:txBody>
                  <a:tcPr marL="0" marR="0" marT="1879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1DCDB"/>
                    </a:solidFill>
                  </a:tcPr>
                </a:tc>
                <a:extLst>
                  <a:ext uri="{0D108BD9-81ED-4DB2-BD59-A6C34878D82A}">
                    <a16:rowId xmlns:a16="http://schemas.microsoft.com/office/drawing/2014/main" val="10001"/>
                  </a:ext>
                </a:extLst>
              </a:tr>
              <a:tr h="804333">
                <a:tc>
                  <a:txBody>
                    <a:bodyPr/>
                    <a:lstStyle/>
                    <a:p>
                      <a:pPr marL="12700" algn="ctr">
                        <a:lnSpc>
                          <a:spcPct val="100000"/>
                        </a:lnSpc>
                        <a:spcBef>
                          <a:spcPts val="1250"/>
                        </a:spcBef>
                      </a:pPr>
                      <a:r>
                        <a:rPr sz="2400" b="1" dirty="0">
                          <a:solidFill>
                            <a:srgbClr val="7E7E7E"/>
                          </a:solidFill>
                          <a:latin typeface="Arial"/>
                          <a:cs typeface="Arial"/>
                        </a:rPr>
                        <a:t>LIMITES</a:t>
                      </a:r>
                      <a:endParaRPr sz="2400">
                        <a:latin typeface="Arial"/>
                        <a:cs typeface="Arial"/>
                      </a:endParaRPr>
                    </a:p>
                  </a:txBody>
                  <a:tcPr marL="0" marR="0" marT="21166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10"/>
                        </a:spcBef>
                      </a:pPr>
                      <a:endParaRPr sz="2200">
                        <a:latin typeface="Times New Roman"/>
                        <a:cs typeface="Times New Roman"/>
                      </a:endParaRPr>
                    </a:p>
                    <a:p>
                      <a:pPr marL="179070">
                        <a:lnSpc>
                          <a:spcPct val="100000"/>
                        </a:lnSpc>
                      </a:pPr>
                      <a:r>
                        <a:rPr sz="2000" spc="-5" dirty="0">
                          <a:latin typeface="Calibri"/>
                          <a:cs typeface="Calibri"/>
                        </a:rPr>
                        <a:t>Impatient </a:t>
                      </a:r>
                      <a:r>
                        <a:rPr sz="2000" dirty="0">
                          <a:latin typeface="Calibri"/>
                          <a:cs typeface="Calibri"/>
                        </a:rPr>
                        <a:t>–</a:t>
                      </a:r>
                      <a:r>
                        <a:rPr sz="2000" spc="-35" dirty="0">
                          <a:latin typeface="Calibri"/>
                          <a:cs typeface="Calibri"/>
                        </a:rPr>
                        <a:t> </a:t>
                      </a:r>
                      <a:r>
                        <a:rPr sz="2000" spc="-5" dirty="0">
                          <a:latin typeface="Calibri"/>
                          <a:cs typeface="Calibri"/>
                        </a:rPr>
                        <a:t>Agressif</a:t>
                      </a:r>
                      <a:endParaRPr sz="2000">
                        <a:latin typeface="Calibri"/>
                        <a:cs typeface="Calibri"/>
                      </a:endParaRPr>
                    </a:p>
                  </a:txBody>
                  <a:tcPr marL="0" marR="0" marT="169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2"/>
                  </a:ext>
                </a:extLst>
              </a:tr>
              <a:tr h="803487">
                <a:tc>
                  <a:txBody>
                    <a:bodyPr/>
                    <a:lstStyle/>
                    <a:p>
                      <a:pPr marL="12065" algn="ctr">
                        <a:lnSpc>
                          <a:spcPct val="100000"/>
                        </a:lnSpc>
                        <a:spcBef>
                          <a:spcPts val="1250"/>
                        </a:spcBef>
                      </a:pPr>
                      <a:r>
                        <a:rPr sz="2400" b="1" dirty="0">
                          <a:solidFill>
                            <a:srgbClr val="7E7E7E"/>
                          </a:solidFill>
                          <a:latin typeface="Arial"/>
                          <a:cs typeface="Arial"/>
                        </a:rPr>
                        <a:t>BESOINS</a:t>
                      </a:r>
                      <a:endParaRPr sz="2400">
                        <a:latin typeface="Arial"/>
                        <a:cs typeface="Arial"/>
                      </a:endParaRPr>
                    </a:p>
                  </a:txBody>
                  <a:tcPr marL="0" marR="0" marT="21166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DCDB"/>
                    </a:solidFill>
                  </a:tcPr>
                </a:tc>
                <a:tc>
                  <a:txBody>
                    <a:bodyPr/>
                    <a:lstStyle/>
                    <a:p>
                      <a:pPr>
                        <a:lnSpc>
                          <a:spcPct val="100000"/>
                        </a:lnSpc>
                        <a:spcBef>
                          <a:spcPts val="5"/>
                        </a:spcBef>
                      </a:pPr>
                      <a:endParaRPr sz="2000">
                        <a:latin typeface="Times New Roman"/>
                        <a:cs typeface="Times New Roman"/>
                      </a:endParaRPr>
                    </a:p>
                    <a:p>
                      <a:pPr marL="179070">
                        <a:lnSpc>
                          <a:spcPct val="100000"/>
                        </a:lnSpc>
                        <a:spcBef>
                          <a:spcPts val="5"/>
                        </a:spcBef>
                      </a:pPr>
                      <a:r>
                        <a:rPr sz="2000" spc="-15" dirty="0">
                          <a:latin typeface="Calibri"/>
                          <a:cs typeface="Calibri"/>
                        </a:rPr>
                        <a:t>Atteindre </a:t>
                      </a:r>
                      <a:r>
                        <a:rPr sz="2000" spc="-5" dirty="0">
                          <a:latin typeface="Calibri"/>
                          <a:cs typeface="Calibri"/>
                        </a:rPr>
                        <a:t>ses</a:t>
                      </a:r>
                      <a:r>
                        <a:rPr sz="2000" dirty="0">
                          <a:latin typeface="Calibri"/>
                          <a:cs typeface="Calibri"/>
                        </a:rPr>
                        <a:t> </a:t>
                      </a:r>
                      <a:r>
                        <a:rPr sz="2000" spc="-5" dirty="0">
                          <a:latin typeface="Calibri"/>
                          <a:cs typeface="Calibri"/>
                        </a:rPr>
                        <a:t>buts</a:t>
                      </a:r>
                      <a:endParaRPr sz="2000">
                        <a:latin typeface="Calibri"/>
                        <a:cs typeface="Calibri"/>
                      </a:endParaRPr>
                    </a:p>
                  </a:txBody>
                  <a:tcPr marL="0" marR="0" marT="84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DCDB"/>
                    </a:solidFill>
                  </a:tcPr>
                </a:tc>
                <a:extLst>
                  <a:ext uri="{0D108BD9-81ED-4DB2-BD59-A6C34878D82A}">
                    <a16:rowId xmlns:a16="http://schemas.microsoft.com/office/drawing/2014/main" val="10003"/>
                  </a:ext>
                </a:extLst>
              </a:tr>
              <a:tr h="803487">
                <a:tc>
                  <a:txBody>
                    <a:bodyPr/>
                    <a:lstStyle/>
                    <a:p>
                      <a:pPr marL="11430" algn="ctr">
                        <a:lnSpc>
                          <a:spcPct val="100000"/>
                        </a:lnSpc>
                        <a:spcBef>
                          <a:spcPts val="1255"/>
                        </a:spcBef>
                      </a:pPr>
                      <a:r>
                        <a:rPr sz="2400" b="1" spc="-30" dirty="0">
                          <a:solidFill>
                            <a:srgbClr val="7E7E7E"/>
                          </a:solidFill>
                          <a:latin typeface="Arial"/>
                          <a:cs typeface="Arial"/>
                        </a:rPr>
                        <a:t>MOTIVATIONS</a:t>
                      </a:r>
                      <a:endParaRPr sz="2400">
                        <a:latin typeface="Arial"/>
                        <a:cs typeface="Arial"/>
                      </a:endParaRPr>
                    </a:p>
                  </a:txBody>
                  <a:tcPr marL="0" marR="0" marT="21251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tc>
                  <a:txBody>
                    <a:bodyPr/>
                    <a:lstStyle/>
                    <a:p>
                      <a:pPr>
                        <a:lnSpc>
                          <a:spcPct val="100000"/>
                        </a:lnSpc>
                        <a:spcBef>
                          <a:spcPts val="5"/>
                        </a:spcBef>
                      </a:pPr>
                      <a:endParaRPr sz="2000">
                        <a:latin typeface="Times New Roman"/>
                        <a:cs typeface="Times New Roman"/>
                      </a:endParaRPr>
                    </a:p>
                    <a:p>
                      <a:pPr marL="156210">
                        <a:lnSpc>
                          <a:spcPct val="100000"/>
                        </a:lnSpc>
                      </a:pPr>
                      <a:r>
                        <a:rPr sz="2000" spc="-10" dirty="0">
                          <a:latin typeface="Calibri"/>
                          <a:cs typeface="Calibri"/>
                        </a:rPr>
                        <a:t>Relever </a:t>
                      </a:r>
                      <a:r>
                        <a:rPr sz="2000" dirty="0">
                          <a:latin typeface="Calibri"/>
                          <a:cs typeface="Calibri"/>
                        </a:rPr>
                        <a:t>des </a:t>
                      </a:r>
                      <a:r>
                        <a:rPr sz="2000" spc="-5" dirty="0">
                          <a:latin typeface="Calibri"/>
                          <a:cs typeface="Calibri"/>
                        </a:rPr>
                        <a:t>défis </a:t>
                      </a:r>
                      <a:r>
                        <a:rPr sz="2000" dirty="0">
                          <a:latin typeface="Calibri"/>
                          <a:cs typeface="Calibri"/>
                        </a:rPr>
                        <a:t>– </a:t>
                      </a:r>
                      <a:r>
                        <a:rPr sz="2000" spc="-5" dirty="0">
                          <a:latin typeface="Calibri"/>
                          <a:cs typeface="Calibri"/>
                        </a:rPr>
                        <a:t>Surmonter </a:t>
                      </a:r>
                      <a:r>
                        <a:rPr sz="2000" dirty="0">
                          <a:latin typeface="Calibri"/>
                          <a:cs typeface="Calibri"/>
                        </a:rPr>
                        <a:t>les</a:t>
                      </a:r>
                      <a:r>
                        <a:rPr sz="2000" spc="5" dirty="0">
                          <a:latin typeface="Calibri"/>
                          <a:cs typeface="Calibri"/>
                        </a:rPr>
                        <a:t> </a:t>
                      </a:r>
                      <a:r>
                        <a:rPr sz="2000" spc="-10" dirty="0">
                          <a:latin typeface="Calibri"/>
                          <a:cs typeface="Calibri"/>
                        </a:rPr>
                        <a:t>obstacles</a:t>
                      </a:r>
                      <a:endParaRPr sz="2000">
                        <a:latin typeface="Calibri"/>
                        <a:cs typeface="Calibri"/>
                      </a:endParaRPr>
                    </a:p>
                  </a:txBody>
                  <a:tcPr marL="0" marR="0" marT="84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1F1"/>
                    </a:solidFill>
                  </a:tcPr>
                </a:tc>
                <a:extLst>
                  <a:ext uri="{0D108BD9-81ED-4DB2-BD59-A6C34878D82A}">
                    <a16:rowId xmlns:a16="http://schemas.microsoft.com/office/drawing/2014/main" val="10004"/>
                  </a:ext>
                </a:extLst>
              </a:tr>
              <a:tr h="557107">
                <a:tc>
                  <a:txBody>
                    <a:bodyPr/>
                    <a:lstStyle/>
                    <a:p>
                      <a:pPr marL="12700" algn="ctr">
                        <a:lnSpc>
                          <a:spcPct val="100000"/>
                        </a:lnSpc>
                        <a:spcBef>
                          <a:spcPts val="530"/>
                        </a:spcBef>
                      </a:pPr>
                      <a:r>
                        <a:rPr sz="2400" b="1" spc="-5" dirty="0">
                          <a:solidFill>
                            <a:srgbClr val="7E7E7E"/>
                          </a:solidFill>
                          <a:latin typeface="Arial"/>
                          <a:cs typeface="Arial"/>
                        </a:rPr>
                        <a:t>PEUR</a:t>
                      </a:r>
                      <a:endParaRPr sz="2400">
                        <a:latin typeface="Arial"/>
                        <a:cs typeface="Arial"/>
                      </a:endParaRPr>
                    </a:p>
                  </a:txBody>
                  <a:tcPr marL="0" marR="0" marT="8974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DCDB"/>
                    </a:solidFill>
                  </a:tcPr>
                </a:tc>
                <a:tc>
                  <a:txBody>
                    <a:bodyPr/>
                    <a:lstStyle/>
                    <a:p>
                      <a:pPr marL="179070">
                        <a:lnSpc>
                          <a:spcPct val="100000"/>
                        </a:lnSpc>
                        <a:spcBef>
                          <a:spcPts val="795"/>
                        </a:spcBef>
                      </a:pPr>
                      <a:r>
                        <a:rPr sz="2000" dirty="0">
                          <a:latin typeface="Calibri"/>
                          <a:cs typeface="Calibri"/>
                        </a:rPr>
                        <a:t>Que </a:t>
                      </a:r>
                      <a:r>
                        <a:rPr sz="2000" spc="-30" dirty="0">
                          <a:latin typeface="Calibri"/>
                          <a:cs typeface="Calibri"/>
                        </a:rPr>
                        <a:t>l’on </a:t>
                      </a:r>
                      <a:r>
                        <a:rPr sz="2000" spc="-10" dirty="0">
                          <a:latin typeface="Calibri"/>
                          <a:cs typeface="Calibri"/>
                        </a:rPr>
                        <a:t>profite </a:t>
                      </a:r>
                      <a:r>
                        <a:rPr sz="2000" dirty="0">
                          <a:latin typeface="Calibri"/>
                          <a:cs typeface="Calibri"/>
                        </a:rPr>
                        <a:t>de lui </a:t>
                      </a:r>
                      <a:r>
                        <a:rPr sz="2000" spc="-5" dirty="0">
                          <a:latin typeface="Calibri"/>
                          <a:cs typeface="Calibri"/>
                        </a:rPr>
                        <a:t>ou</a:t>
                      </a:r>
                      <a:r>
                        <a:rPr sz="2000" spc="5" dirty="0">
                          <a:latin typeface="Calibri"/>
                          <a:cs typeface="Calibri"/>
                        </a:rPr>
                        <a:t> </a:t>
                      </a:r>
                      <a:r>
                        <a:rPr sz="2000" spc="-20" dirty="0">
                          <a:latin typeface="Calibri"/>
                          <a:cs typeface="Calibri"/>
                        </a:rPr>
                        <a:t>d’elle</a:t>
                      </a:r>
                      <a:endParaRPr sz="2000">
                        <a:latin typeface="Calibri"/>
                        <a:cs typeface="Calibri"/>
                      </a:endParaRPr>
                    </a:p>
                  </a:txBody>
                  <a:tcPr marL="0" marR="0" marT="13462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DCDB"/>
                    </a:solidFill>
                  </a:tcPr>
                </a:tc>
                <a:extLst>
                  <a:ext uri="{0D108BD9-81ED-4DB2-BD59-A6C34878D82A}">
                    <a16:rowId xmlns:a16="http://schemas.microsoft.com/office/drawing/2014/main" val="10005"/>
                  </a:ext>
                </a:extLst>
              </a:tr>
            </a:tbl>
          </a:graphicData>
        </a:graphic>
      </p:graphicFrame>
      <p:sp>
        <p:nvSpPr>
          <p:cNvPr id="3" name="Espace réservé du numéro de diapositive 2">
            <a:extLst>
              <a:ext uri="{FF2B5EF4-FFF2-40B4-BE49-F238E27FC236}">
                <a16:creationId xmlns:a16="http://schemas.microsoft.com/office/drawing/2014/main" id="{2ECC8E76-3175-4AF8-B53E-9E95A9463B00}"/>
              </a:ext>
            </a:extLst>
          </p:cNvPr>
          <p:cNvSpPr>
            <a:spLocks noGrp="1"/>
          </p:cNvSpPr>
          <p:nvPr>
            <p:ph type="sldNum" sz="quarter" idx="7"/>
          </p:nvPr>
        </p:nvSpPr>
        <p:spPr/>
        <p:txBody>
          <a:bodyPr/>
          <a:lstStyle/>
          <a:p>
            <a:fld id="{B6F15528-21DE-4FAA-801E-634DDDAF4B2B}" type="slidenum">
              <a:rPr lang="fr-FR" smtClean="0"/>
              <a:t>71</a:t>
            </a:fld>
            <a:endParaRPr lang="fr-FR"/>
          </a:p>
        </p:txBody>
      </p:sp>
    </p:spTree>
    <p:extLst>
      <p:ext uri="{BB962C8B-B14F-4D97-AF65-F5344CB8AC3E}">
        <p14:creationId xmlns:p14="http://schemas.microsoft.com/office/powerpoint/2010/main" val="722890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447792" y="993648"/>
            <a:ext cx="4608576" cy="4608576"/>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2279903" y="993648"/>
            <a:ext cx="3062224" cy="4608576"/>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5985934" y="1639147"/>
            <a:ext cx="1397847" cy="2602421"/>
          </a:xfrm>
          <a:prstGeom prst="rect">
            <a:avLst/>
          </a:prstGeom>
        </p:spPr>
        <p:txBody>
          <a:bodyPr vert="horz" wrap="square" lIns="0" tIns="16933" rIns="0" bIns="0" rtlCol="0">
            <a:spAutoFit/>
          </a:bodyPr>
          <a:lstStyle/>
          <a:p>
            <a:pPr marL="16933" marR="6773">
              <a:spcBef>
                <a:spcPts val="133"/>
              </a:spcBef>
            </a:pPr>
            <a:r>
              <a:rPr sz="2800" spc="-7" dirty="0">
                <a:latin typeface="Arial"/>
                <a:cs typeface="Arial"/>
              </a:rPr>
              <a:t>Positif  Soc</a:t>
            </a:r>
            <a:r>
              <a:rPr sz="2800" dirty="0">
                <a:latin typeface="Arial"/>
                <a:cs typeface="Arial"/>
              </a:rPr>
              <a:t>i</a:t>
            </a:r>
            <a:r>
              <a:rPr sz="2800" spc="-7" dirty="0">
                <a:latin typeface="Arial"/>
                <a:cs typeface="Arial"/>
              </a:rPr>
              <a:t>a</a:t>
            </a:r>
            <a:r>
              <a:rPr sz="2800" spc="-20" dirty="0">
                <a:latin typeface="Arial"/>
                <a:cs typeface="Arial"/>
              </a:rPr>
              <a:t>b</a:t>
            </a:r>
            <a:r>
              <a:rPr sz="2800" spc="-7" dirty="0">
                <a:latin typeface="Arial"/>
                <a:cs typeface="Arial"/>
              </a:rPr>
              <a:t>le  L</a:t>
            </a:r>
            <a:r>
              <a:rPr sz="2800" spc="-20" dirty="0">
                <a:latin typeface="Arial"/>
                <a:cs typeface="Arial"/>
              </a:rPr>
              <a:t>o</a:t>
            </a:r>
            <a:r>
              <a:rPr sz="2800" spc="-7" dirty="0">
                <a:latin typeface="Arial"/>
                <a:cs typeface="Arial"/>
              </a:rPr>
              <a:t>q</a:t>
            </a:r>
            <a:r>
              <a:rPr sz="2800" spc="-20" dirty="0">
                <a:latin typeface="Arial"/>
                <a:cs typeface="Arial"/>
              </a:rPr>
              <a:t>u</a:t>
            </a:r>
            <a:r>
              <a:rPr sz="2800" spc="-7" dirty="0">
                <a:latin typeface="Arial"/>
                <a:cs typeface="Arial"/>
              </a:rPr>
              <a:t>ace  Influent  </a:t>
            </a:r>
            <a:r>
              <a:rPr sz="2800" dirty="0">
                <a:latin typeface="Arial"/>
                <a:cs typeface="Arial"/>
              </a:rPr>
              <a:t>Animé  </a:t>
            </a:r>
            <a:r>
              <a:rPr sz="2800" spc="-7" dirty="0">
                <a:latin typeface="Arial"/>
                <a:cs typeface="Arial"/>
              </a:rPr>
              <a:t>Inspiré</a:t>
            </a:r>
            <a:endParaRPr sz="2800">
              <a:latin typeface="Arial"/>
              <a:cs typeface="Arial"/>
            </a:endParaRPr>
          </a:p>
        </p:txBody>
      </p:sp>
      <p:sp>
        <p:nvSpPr>
          <p:cNvPr id="5" name="Espace réservé du numéro de diapositive 4">
            <a:extLst>
              <a:ext uri="{FF2B5EF4-FFF2-40B4-BE49-F238E27FC236}">
                <a16:creationId xmlns:a16="http://schemas.microsoft.com/office/drawing/2014/main" id="{CE4854CB-A47D-4E59-A774-DE02D1D90E7C}"/>
              </a:ext>
            </a:extLst>
          </p:cNvPr>
          <p:cNvSpPr>
            <a:spLocks noGrp="1"/>
          </p:cNvSpPr>
          <p:nvPr>
            <p:ph type="sldNum" sz="quarter" idx="7"/>
          </p:nvPr>
        </p:nvSpPr>
        <p:spPr/>
        <p:txBody>
          <a:bodyPr/>
          <a:lstStyle/>
          <a:p>
            <a:fld id="{B6F15528-21DE-4FAA-801E-634DDDAF4B2B}" type="slidenum">
              <a:rPr lang="fr-FR" smtClean="0"/>
              <a:t>72</a:t>
            </a:fld>
            <a:endParaRPr lang="fr-FR"/>
          </a:p>
        </p:txBody>
      </p:sp>
    </p:spTree>
    <p:extLst>
      <p:ext uri="{BB962C8B-B14F-4D97-AF65-F5344CB8AC3E}">
        <p14:creationId xmlns:p14="http://schemas.microsoft.com/office/powerpoint/2010/main" val="3500364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931755" y="990601"/>
          <a:ext cx="8280400" cy="4965701"/>
        </p:xfrm>
        <a:graphic>
          <a:graphicData uri="http://schemas.openxmlformats.org/drawingml/2006/table">
            <a:tbl>
              <a:tblPr firstRow="1" bandRow="1">
                <a:tableStyleId>{2D5ABB26-0587-4C30-8999-92F81FD0307C}</a:tableStyleId>
              </a:tblPr>
              <a:tblGrid>
                <a:gridCol w="3380740">
                  <a:extLst>
                    <a:ext uri="{9D8B030D-6E8A-4147-A177-3AD203B41FA5}">
                      <a16:colId xmlns:a16="http://schemas.microsoft.com/office/drawing/2014/main" val="20000"/>
                    </a:ext>
                  </a:extLst>
                </a:gridCol>
                <a:gridCol w="4899660">
                  <a:extLst>
                    <a:ext uri="{9D8B030D-6E8A-4147-A177-3AD203B41FA5}">
                      <a16:colId xmlns:a16="http://schemas.microsoft.com/office/drawing/2014/main" val="20001"/>
                    </a:ext>
                  </a:extLst>
                </a:gridCol>
              </a:tblGrid>
              <a:tr h="1150620">
                <a:tc>
                  <a:txBody>
                    <a:bodyPr/>
                    <a:lstStyle/>
                    <a:p>
                      <a:pPr marL="480059" marR="403860" indent="-55244">
                        <a:lnSpc>
                          <a:spcPct val="100000"/>
                        </a:lnSpc>
                        <a:spcBef>
                          <a:spcPts val="1195"/>
                        </a:spcBef>
                      </a:pPr>
                      <a:r>
                        <a:rPr sz="2400" b="1" spc="-5" dirty="0">
                          <a:solidFill>
                            <a:srgbClr val="FFFFFF"/>
                          </a:solidFill>
                          <a:latin typeface="Arial"/>
                          <a:cs typeface="Arial"/>
                        </a:rPr>
                        <a:t>4 </a:t>
                      </a:r>
                      <a:r>
                        <a:rPr sz="2400" b="1" spc="-20" dirty="0">
                          <a:solidFill>
                            <a:srgbClr val="FFFFFF"/>
                          </a:solidFill>
                          <a:latin typeface="Arial"/>
                          <a:cs typeface="Arial"/>
                        </a:rPr>
                        <a:t>Tendances</a:t>
                      </a:r>
                      <a:r>
                        <a:rPr sz="2400" b="1" spc="-50" dirty="0">
                          <a:solidFill>
                            <a:srgbClr val="FFFFFF"/>
                          </a:solidFill>
                          <a:latin typeface="Arial"/>
                          <a:cs typeface="Arial"/>
                        </a:rPr>
                        <a:t> </a:t>
                      </a:r>
                      <a:r>
                        <a:rPr sz="2400" b="1" dirty="0">
                          <a:solidFill>
                            <a:srgbClr val="FFFFFF"/>
                          </a:solidFill>
                          <a:latin typeface="Arial"/>
                          <a:cs typeface="Arial"/>
                        </a:rPr>
                        <a:t>de  </a:t>
                      </a:r>
                      <a:r>
                        <a:rPr sz="2400" b="1" spc="-5" dirty="0">
                          <a:solidFill>
                            <a:srgbClr val="FFFFFF"/>
                          </a:solidFill>
                          <a:latin typeface="Arial"/>
                          <a:cs typeface="Arial"/>
                        </a:rPr>
                        <a:t>comportement</a:t>
                      </a:r>
                      <a:endParaRPr sz="2400">
                        <a:latin typeface="Arial"/>
                        <a:cs typeface="Arial"/>
                      </a:endParaRPr>
                    </a:p>
                  </a:txBody>
                  <a:tcPr marL="0" marR="0" marT="20235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8C83E"/>
                    </a:solidFill>
                  </a:tcPr>
                </a:tc>
                <a:tc>
                  <a:txBody>
                    <a:bodyPr/>
                    <a:lstStyle/>
                    <a:p>
                      <a:pPr>
                        <a:lnSpc>
                          <a:spcPct val="100000"/>
                        </a:lnSpc>
                        <a:spcBef>
                          <a:spcPts val="30"/>
                        </a:spcBef>
                      </a:pPr>
                      <a:endParaRPr sz="2600">
                        <a:latin typeface="Times New Roman"/>
                        <a:cs typeface="Times New Roman"/>
                      </a:endParaRPr>
                    </a:p>
                    <a:p>
                      <a:pPr marL="12700" algn="ctr">
                        <a:lnSpc>
                          <a:spcPct val="100000"/>
                        </a:lnSpc>
                      </a:pPr>
                      <a:r>
                        <a:rPr sz="2400" b="1" spc="-15" dirty="0">
                          <a:solidFill>
                            <a:srgbClr val="FFFFFF"/>
                          </a:solidFill>
                          <a:latin typeface="Arial"/>
                          <a:cs typeface="Arial"/>
                        </a:rPr>
                        <a:t>JAUNE</a:t>
                      </a:r>
                      <a:endParaRPr sz="2400">
                        <a:latin typeface="Arial"/>
                        <a:cs typeface="Arial"/>
                      </a:endParaRP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F8C83E"/>
                    </a:solidFill>
                  </a:tcPr>
                </a:tc>
                <a:extLst>
                  <a:ext uri="{0D108BD9-81ED-4DB2-BD59-A6C34878D82A}">
                    <a16:rowId xmlns:a16="http://schemas.microsoft.com/office/drawing/2014/main" val="10000"/>
                  </a:ext>
                </a:extLst>
              </a:tr>
              <a:tr h="788247">
                <a:tc>
                  <a:txBody>
                    <a:bodyPr/>
                    <a:lstStyle/>
                    <a:p>
                      <a:pPr marL="11430" algn="ctr">
                        <a:lnSpc>
                          <a:spcPct val="100000"/>
                        </a:lnSpc>
                        <a:spcBef>
                          <a:spcPts val="1200"/>
                        </a:spcBef>
                      </a:pPr>
                      <a:r>
                        <a:rPr sz="2400" b="1" spc="-5" dirty="0">
                          <a:solidFill>
                            <a:srgbClr val="7E7E7E"/>
                          </a:solidFill>
                          <a:latin typeface="Arial"/>
                          <a:cs typeface="Arial"/>
                        </a:rPr>
                        <a:t>FORCES</a:t>
                      </a:r>
                      <a:endParaRPr sz="2400">
                        <a:latin typeface="Arial"/>
                        <a:cs typeface="Arial"/>
                      </a:endParaRPr>
                    </a:p>
                  </a:txBody>
                  <a:tcPr marL="0" marR="0" marT="20320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DF5DA"/>
                    </a:solidFill>
                  </a:tcPr>
                </a:tc>
                <a:tc>
                  <a:txBody>
                    <a:bodyPr/>
                    <a:lstStyle/>
                    <a:p>
                      <a:pPr marL="163830">
                        <a:lnSpc>
                          <a:spcPct val="100000"/>
                        </a:lnSpc>
                        <a:spcBef>
                          <a:spcPts val="1025"/>
                        </a:spcBef>
                      </a:pPr>
                      <a:r>
                        <a:rPr sz="2000" spc="-5" dirty="0">
                          <a:latin typeface="Calibri"/>
                          <a:cs typeface="Calibri"/>
                        </a:rPr>
                        <a:t>Optimiste </a:t>
                      </a:r>
                      <a:r>
                        <a:rPr sz="2000" dirty="0">
                          <a:latin typeface="Calibri"/>
                          <a:cs typeface="Calibri"/>
                        </a:rPr>
                        <a:t>– </a:t>
                      </a:r>
                      <a:r>
                        <a:rPr sz="2000" spc="-5" dirty="0">
                          <a:latin typeface="Calibri"/>
                          <a:cs typeface="Calibri"/>
                        </a:rPr>
                        <a:t>Relationnel </a:t>
                      </a:r>
                      <a:r>
                        <a:rPr sz="2000" dirty="0">
                          <a:latin typeface="Calibri"/>
                          <a:cs typeface="Calibri"/>
                        </a:rPr>
                        <a:t>–</a:t>
                      </a:r>
                      <a:r>
                        <a:rPr sz="2000" spc="-40" dirty="0">
                          <a:latin typeface="Calibri"/>
                          <a:cs typeface="Calibri"/>
                        </a:rPr>
                        <a:t> </a:t>
                      </a:r>
                      <a:r>
                        <a:rPr sz="2000" dirty="0">
                          <a:latin typeface="Calibri"/>
                          <a:cs typeface="Calibri"/>
                        </a:rPr>
                        <a:t>Rassembleur</a:t>
                      </a:r>
                      <a:endParaRPr sz="2000">
                        <a:latin typeface="Calibri"/>
                        <a:cs typeface="Calibri"/>
                      </a:endParaRPr>
                    </a:p>
                  </a:txBody>
                  <a:tcPr marL="0" marR="0" marT="173567"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FDF5DA"/>
                    </a:solidFill>
                  </a:tcPr>
                </a:tc>
                <a:extLst>
                  <a:ext uri="{0D108BD9-81ED-4DB2-BD59-A6C34878D82A}">
                    <a16:rowId xmlns:a16="http://schemas.microsoft.com/office/drawing/2014/main" val="10001"/>
                  </a:ext>
                </a:extLst>
              </a:tr>
              <a:tr h="788247">
                <a:tc>
                  <a:txBody>
                    <a:bodyPr/>
                    <a:lstStyle/>
                    <a:p>
                      <a:pPr marL="11430" algn="ctr">
                        <a:lnSpc>
                          <a:spcPct val="100000"/>
                        </a:lnSpc>
                        <a:spcBef>
                          <a:spcPts val="1205"/>
                        </a:spcBef>
                      </a:pPr>
                      <a:r>
                        <a:rPr sz="2400" b="1" dirty="0">
                          <a:solidFill>
                            <a:srgbClr val="7E7E7E"/>
                          </a:solidFill>
                          <a:latin typeface="Arial"/>
                          <a:cs typeface="Arial"/>
                        </a:rPr>
                        <a:t>LIMITES</a:t>
                      </a:r>
                      <a:endParaRPr sz="2400">
                        <a:latin typeface="Arial"/>
                        <a:cs typeface="Arial"/>
                      </a:endParaRPr>
                    </a:p>
                  </a:txBody>
                  <a:tcPr marL="0" marR="0" marT="20404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0E6"/>
                    </a:solidFill>
                  </a:tcPr>
                </a:tc>
                <a:tc>
                  <a:txBody>
                    <a:bodyPr/>
                    <a:lstStyle/>
                    <a:p>
                      <a:pPr>
                        <a:lnSpc>
                          <a:spcPct val="100000"/>
                        </a:lnSpc>
                      </a:pPr>
                      <a:endParaRPr sz="1800">
                        <a:latin typeface="Times New Roman"/>
                        <a:cs typeface="Times New Roman"/>
                      </a:endParaRPr>
                    </a:p>
                    <a:p>
                      <a:pPr marL="271780">
                        <a:lnSpc>
                          <a:spcPct val="100000"/>
                        </a:lnSpc>
                        <a:spcBef>
                          <a:spcPts val="5"/>
                        </a:spcBef>
                      </a:pPr>
                      <a:r>
                        <a:rPr sz="2000" spc="-10" dirty="0">
                          <a:latin typeface="Calibri"/>
                          <a:cs typeface="Calibri"/>
                        </a:rPr>
                        <a:t>Désorganisé </a:t>
                      </a:r>
                      <a:r>
                        <a:rPr sz="2000" dirty="0">
                          <a:latin typeface="Calibri"/>
                          <a:cs typeface="Calibri"/>
                        </a:rPr>
                        <a:t>–</a:t>
                      </a:r>
                      <a:r>
                        <a:rPr sz="2000" spc="-5" dirty="0">
                          <a:latin typeface="Calibri"/>
                          <a:cs typeface="Calibri"/>
                        </a:rPr>
                        <a:t> Éparpillé</a:t>
                      </a:r>
                      <a:endParaRPr sz="20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0E6"/>
                    </a:solidFill>
                  </a:tcPr>
                </a:tc>
                <a:extLst>
                  <a:ext uri="{0D108BD9-81ED-4DB2-BD59-A6C34878D82A}">
                    <a16:rowId xmlns:a16="http://schemas.microsoft.com/office/drawing/2014/main" val="10002"/>
                  </a:ext>
                </a:extLst>
              </a:tr>
              <a:tr h="788247">
                <a:tc>
                  <a:txBody>
                    <a:bodyPr/>
                    <a:lstStyle/>
                    <a:p>
                      <a:pPr marL="12065" algn="ctr">
                        <a:lnSpc>
                          <a:spcPct val="100000"/>
                        </a:lnSpc>
                        <a:spcBef>
                          <a:spcPts val="1205"/>
                        </a:spcBef>
                      </a:pPr>
                      <a:r>
                        <a:rPr sz="2400" b="1" dirty="0">
                          <a:solidFill>
                            <a:srgbClr val="7E7E7E"/>
                          </a:solidFill>
                          <a:latin typeface="Arial"/>
                          <a:cs typeface="Arial"/>
                        </a:rPr>
                        <a:t>BESOINS</a:t>
                      </a:r>
                      <a:endParaRPr sz="2400">
                        <a:latin typeface="Arial"/>
                        <a:cs typeface="Arial"/>
                      </a:endParaRPr>
                    </a:p>
                  </a:txBody>
                  <a:tcPr marL="0" marR="0" marT="20404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5DA"/>
                    </a:solidFill>
                  </a:tcPr>
                </a:tc>
                <a:tc>
                  <a:txBody>
                    <a:bodyPr/>
                    <a:lstStyle/>
                    <a:p>
                      <a:pPr marL="212725">
                        <a:lnSpc>
                          <a:spcPct val="100000"/>
                        </a:lnSpc>
                        <a:spcBef>
                          <a:spcPts val="1325"/>
                        </a:spcBef>
                      </a:pPr>
                      <a:r>
                        <a:rPr sz="2000" spc="-10" dirty="0">
                          <a:latin typeface="Calibri"/>
                          <a:cs typeface="Calibri"/>
                        </a:rPr>
                        <a:t>Interagir </a:t>
                      </a:r>
                      <a:r>
                        <a:rPr sz="2000" dirty="0">
                          <a:latin typeface="Calibri"/>
                          <a:cs typeface="Calibri"/>
                        </a:rPr>
                        <a:t>– </a:t>
                      </a:r>
                      <a:r>
                        <a:rPr sz="2000" spc="-15" dirty="0">
                          <a:latin typeface="Calibri"/>
                          <a:cs typeface="Calibri"/>
                        </a:rPr>
                        <a:t>Avoir </a:t>
                      </a:r>
                      <a:r>
                        <a:rPr sz="2000" dirty="0">
                          <a:latin typeface="Calibri"/>
                          <a:cs typeface="Calibri"/>
                        </a:rPr>
                        <a:t>du</a:t>
                      </a:r>
                      <a:r>
                        <a:rPr sz="2000" spc="-15" dirty="0">
                          <a:latin typeface="Calibri"/>
                          <a:cs typeface="Calibri"/>
                        </a:rPr>
                        <a:t> </a:t>
                      </a:r>
                      <a:r>
                        <a:rPr sz="2000" spc="-5" dirty="0">
                          <a:latin typeface="Calibri"/>
                          <a:cs typeface="Calibri"/>
                        </a:rPr>
                        <a:t>plaisir</a:t>
                      </a:r>
                      <a:endParaRPr sz="2000">
                        <a:latin typeface="Calibri"/>
                        <a:cs typeface="Calibri"/>
                      </a:endParaRPr>
                    </a:p>
                  </a:txBody>
                  <a:tcPr marL="0" marR="0" marT="22436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5DA"/>
                    </a:solidFill>
                  </a:tcPr>
                </a:tc>
                <a:extLst>
                  <a:ext uri="{0D108BD9-81ED-4DB2-BD59-A6C34878D82A}">
                    <a16:rowId xmlns:a16="http://schemas.microsoft.com/office/drawing/2014/main" val="10003"/>
                  </a:ext>
                </a:extLst>
              </a:tr>
              <a:tr h="788247">
                <a:tc>
                  <a:txBody>
                    <a:bodyPr/>
                    <a:lstStyle/>
                    <a:p>
                      <a:pPr marL="11430" algn="ctr">
                        <a:lnSpc>
                          <a:spcPct val="100000"/>
                        </a:lnSpc>
                        <a:spcBef>
                          <a:spcPts val="1210"/>
                        </a:spcBef>
                      </a:pPr>
                      <a:r>
                        <a:rPr sz="2400" b="1" spc="-30" dirty="0">
                          <a:solidFill>
                            <a:srgbClr val="7E7E7E"/>
                          </a:solidFill>
                          <a:latin typeface="Arial"/>
                          <a:cs typeface="Arial"/>
                        </a:rPr>
                        <a:t>MOTIVATIONS</a:t>
                      </a:r>
                      <a:endParaRPr sz="2400">
                        <a:latin typeface="Arial"/>
                        <a:cs typeface="Arial"/>
                      </a:endParaRPr>
                    </a:p>
                  </a:txBody>
                  <a:tcPr marL="0" marR="0" marT="20489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0E6"/>
                    </a:solidFill>
                  </a:tcPr>
                </a:tc>
                <a:tc>
                  <a:txBody>
                    <a:bodyPr/>
                    <a:lstStyle/>
                    <a:p>
                      <a:pPr marL="203200">
                        <a:lnSpc>
                          <a:spcPct val="100000"/>
                        </a:lnSpc>
                        <a:spcBef>
                          <a:spcPts val="1100"/>
                        </a:spcBef>
                      </a:pPr>
                      <a:r>
                        <a:rPr sz="2000" spc="-10" dirty="0">
                          <a:latin typeface="Calibri"/>
                          <a:cs typeface="Calibri"/>
                        </a:rPr>
                        <a:t>Être reconnu </a:t>
                      </a:r>
                      <a:r>
                        <a:rPr sz="2000" spc="-5" dirty="0">
                          <a:latin typeface="Calibri"/>
                          <a:cs typeface="Calibri"/>
                        </a:rPr>
                        <a:t>par </a:t>
                      </a:r>
                      <a:r>
                        <a:rPr sz="2000" dirty="0">
                          <a:latin typeface="Calibri"/>
                          <a:cs typeface="Calibri"/>
                        </a:rPr>
                        <a:t>les </a:t>
                      </a:r>
                      <a:r>
                        <a:rPr sz="2000" spc="-5" dirty="0">
                          <a:latin typeface="Calibri"/>
                          <a:cs typeface="Calibri"/>
                        </a:rPr>
                        <a:t>autres</a:t>
                      </a:r>
                      <a:endParaRPr sz="2000">
                        <a:latin typeface="Calibri"/>
                        <a:cs typeface="Calibri"/>
                      </a:endParaRPr>
                    </a:p>
                  </a:txBody>
                  <a:tcPr marL="0" marR="0" marT="18626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0E6"/>
                    </a:solidFill>
                  </a:tcPr>
                </a:tc>
                <a:extLst>
                  <a:ext uri="{0D108BD9-81ED-4DB2-BD59-A6C34878D82A}">
                    <a16:rowId xmlns:a16="http://schemas.microsoft.com/office/drawing/2014/main" val="10004"/>
                  </a:ext>
                </a:extLst>
              </a:tr>
              <a:tr h="662093">
                <a:tc>
                  <a:txBody>
                    <a:bodyPr/>
                    <a:lstStyle/>
                    <a:p>
                      <a:pPr marL="14604" algn="ctr">
                        <a:lnSpc>
                          <a:spcPct val="100000"/>
                        </a:lnSpc>
                        <a:spcBef>
                          <a:spcPts val="835"/>
                        </a:spcBef>
                      </a:pPr>
                      <a:r>
                        <a:rPr sz="2400" b="1" spc="-5" dirty="0">
                          <a:solidFill>
                            <a:srgbClr val="7E7E7E"/>
                          </a:solidFill>
                          <a:latin typeface="Arial"/>
                          <a:cs typeface="Arial"/>
                        </a:rPr>
                        <a:t>PEUR</a:t>
                      </a:r>
                      <a:endParaRPr sz="2400">
                        <a:latin typeface="Arial"/>
                        <a:cs typeface="Arial"/>
                      </a:endParaRPr>
                    </a:p>
                  </a:txBody>
                  <a:tcPr marL="0" marR="0" marT="14139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5DA"/>
                    </a:solidFill>
                  </a:tcPr>
                </a:tc>
                <a:tc>
                  <a:txBody>
                    <a:bodyPr/>
                    <a:lstStyle/>
                    <a:p>
                      <a:pPr marL="242570">
                        <a:lnSpc>
                          <a:spcPct val="100000"/>
                        </a:lnSpc>
                        <a:spcBef>
                          <a:spcPts val="880"/>
                        </a:spcBef>
                      </a:pPr>
                      <a:r>
                        <a:rPr sz="2000" spc="-10" dirty="0">
                          <a:latin typeface="Calibri"/>
                          <a:cs typeface="Calibri"/>
                        </a:rPr>
                        <a:t>Être rejeté </a:t>
                      </a:r>
                      <a:r>
                        <a:rPr sz="2000" dirty="0">
                          <a:latin typeface="Calibri"/>
                          <a:cs typeface="Calibri"/>
                        </a:rPr>
                        <a:t>par les</a:t>
                      </a:r>
                      <a:r>
                        <a:rPr sz="2000" spc="10" dirty="0">
                          <a:latin typeface="Calibri"/>
                          <a:cs typeface="Calibri"/>
                        </a:rPr>
                        <a:t> </a:t>
                      </a:r>
                      <a:r>
                        <a:rPr sz="2000" spc="-5" dirty="0">
                          <a:latin typeface="Calibri"/>
                          <a:cs typeface="Calibri"/>
                        </a:rPr>
                        <a:t>autres</a:t>
                      </a:r>
                      <a:endParaRPr sz="2000">
                        <a:latin typeface="Calibri"/>
                        <a:cs typeface="Calibri"/>
                      </a:endParaRPr>
                    </a:p>
                  </a:txBody>
                  <a:tcPr marL="0" marR="0" marT="14901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DF5DA"/>
                    </a:solidFill>
                  </a:tcPr>
                </a:tc>
                <a:extLst>
                  <a:ext uri="{0D108BD9-81ED-4DB2-BD59-A6C34878D82A}">
                    <a16:rowId xmlns:a16="http://schemas.microsoft.com/office/drawing/2014/main" val="10005"/>
                  </a:ext>
                </a:extLst>
              </a:tr>
            </a:tbl>
          </a:graphicData>
        </a:graphic>
      </p:graphicFrame>
      <p:sp>
        <p:nvSpPr>
          <p:cNvPr id="3" name="Espace réservé du numéro de diapositive 2">
            <a:extLst>
              <a:ext uri="{FF2B5EF4-FFF2-40B4-BE49-F238E27FC236}">
                <a16:creationId xmlns:a16="http://schemas.microsoft.com/office/drawing/2014/main" id="{1A51B564-1B5E-4757-B1A2-31183248E85F}"/>
              </a:ext>
            </a:extLst>
          </p:cNvPr>
          <p:cNvSpPr>
            <a:spLocks noGrp="1"/>
          </p:cNvSpPr>
          <p:nvPr>
            <p:ph type="sldNum" sz="quarter" idx="7"/>
          </p:nvPr>
        </p:nvSpPr>
        <p:spPr/>
        <p:txBody>
          <a:bodyPr/>
          <a:lstStyle/>
          <a:p>
            <a:fld id="{B6F15528-21DE-4FAA-801E-634DDDAF4B2B}" type="slidenum">
              <a:rPr lang="fr-FR" smtClean="0"/>
              <a:t>73</a:t>
            </a:fld>
            <a:endParaRPr lang="fr-FR"/>
          </a:p>
        </p:txBody>
      </p:sp>
    </p:spTree>
    <p:extLst>
      <p:ext uri="{BB962C8B-B14F-4D97-AF65-F5344CB8AC3E}">
        <p14:creationId xmlns:p14="http://schemas.microsoft.com/office/powerpoint/2010/main" val="3185918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62779" y="1441515"/>
            <a:ext cx="1891453" cy="3033309"/>
          </a:xfrm>
          <a:prstGeom prst="rect">
            <a:avLst/>
          </a:prstGeom>
        </p:spPr>
        <p:txBody>
          <a:bodyPr vert="horz" wrap="square" lIns="0" tIns="16933" rIns="0" bIns="0" rtlCol="0" anchor="ctr">
            <a:spAutoFit/>
          </a:bodyPr>
          <a:lstStyle/>
          <a:p>
            <a:pPr marL="16933" marR="6773" indent="747588" algn="r">
              <a:spcBef>
                <a:spcPts val="133"/>
              </a:spcBef>
            </a:pPr>
            <a:r>
              <a:rPr sz="2800" b="0" spc="-7" dirty="0">
                <a:solidFill>
                  <a:srgbClr val="FFFFFF"/>
                </a:solidFill>
              </a:rPr>
              <a:t>Patient  </a:t>
            </a:r>
            <a:r>
              <a:rPr sz="2800" b="0" spc="-13" dirty="0">
                <a:solidFill>
                  <a:srgbClr val="FFFFFF"/>
                </a:solidFill>
              </a:rPr>
              <a:t>Doux  </a:t>
            </a:r>
            <a:r>
              <a:rPr sz="2800" b="0" spc="-7" dirty="0">
                <a:solidFill>
                  <a:srgbClr val="FFFFFF"/>
                </a:solidFill>
              </a:rPr>
              <a:t>Métho</a:t>
            </a:r>
            <a:r>
              <a:rPr sz="2800" b="0" spc="-20" dirty="0">
                <a:solidFill>
                  <a:srgbClr val="FFFFFF"/>
                </a:solidFill>
              </a:rPr>
              <a:t>d</a:t>
            </a:r>
            <a:r>
              <a:rPr sz="2800" b="0" spc="-7" dirty="0">
                <a:solidFill>
                  <a:srgbClr val="FFFFFF"/>
                </a:solidFill>
              </a:rPr>
              <a:t>ique</a:t>
            </a:r>
            <a:endParaRPr sz="2800" dirty="0"/>
          </a:p>
          <a:p>
            <a:pPr marL="309026" marR="6773" indent="751821" algn="r"/>
            <a:r>
              <a:rPr sz="2800" b="0" spc="-7" dirty="0">
                <a:solidFill>
                  <a:srgbClr val="FFFFFF"/>
                </a:solidFill>
              </a:rPr>
              <a:t>Po</a:t>
            </a:r>
            <a:r>
              <a:rPr sz="2800" b="0" dirty="0">
                <a:solidFill>
                  <a:srgbClr val="FFFFFF"/>
                </a:solidFill>
              </a:rPr>
              <a:t>s</a:t>
            </a:r>
            <a:r>
              <a:rPr sz="2800" b="0" spc="-7" dirty="0">
                <a:solidFill>
                  <a:srgbClr val="FFFFFF"/>
                </a:solidFill>
              </a:rPr>
              <a:t>é  </a:t>
            </a:r>
            <a:r>
              <a:rPr sz="2800" b="0" dirty="0">
                <a:solidFill>
                  <a:srgbClr val="FFFFFF"/>
                </a:solidFill>
              </a:rPr>
              <a:t>À</a:t>
            </a:r>
            <a:r>
              <a:rPr sz="2800" b="0" spc="-127" dirty="0">
                <a:solidFill>
                  <a:srgbClr val="FFFFFF"/>
                </a:solidFill>
              </a:rPr>
              <a:t> </a:t>
            </a:r>
            <a:r>
              <a:rPr sz="2800" b="0" spc="-7" dirty="0">
                <a:solidFill>
                  <a:srgbClr val="FFFFFF"/>
                </a:solidFill>
              </a:rPr>
              <a:t>l’écoute  </a:t>
            </a:r>
            <a:r>
              <a:rPr sz="2800" b="0" spc="-305" dirty="0">
                <a:solidFill>
                  <a:srgbClr val="FFFFFF"/>
                </a:solidFill>
              </a:rPr>
              <a:t>T</a:t>
            </a:r>
            <a:r>
              <a:rPr sz="2800" b="0" spc="-7" dirty="0">
                <a:solidFill>
                  <a:srgbClr val="FFFFFF"/>
                </a:solidFill>
              </a:rPr>
              <a:t>olé</a:t>
            </a:r>
            <a:r>
              <a:rPr sz="2800" b="0" spc="-20" dirty="0">
                <a:solidFill>
                  <a:srgbClr val="FFFFFF"/>
                </a:solidFill>
              </a:rPr>
              <a:t>r</a:t>
            </a:r>
            <a:r>
              <a:rPr sz="2800" b="0" spc="-7" dirty="0">
                <a:solidFill>
                  <a:srgbClr val="FFFFFF"/>
                </a:solidFill>
              </a:rPr>
              <a:t>a</a:t>
            </a:r>
            <a:r>
              <a:rPr sz="2800" b="0" spc="-20" dirty="0">
                <a:solidFill>
                  <a:srgbClr val="FFFFFF"/>
                </a:solidFill>
              </a:rPr>
              <a:t>n</a:t>
            </a:r>
            <a:r>
              <a:rPr sz="2800" b="0" dirty="0">
                <a:solidFill>
                  <a:srgbClr val="FFFFFF"/>
                </a:solidFill>
              </a:rPr>
              <a:t>t  Stable</a:t>
            </a:r>
            <a:endParaRPr sz="2800" dirty="0"/>
          </a:p>
        </p:txBody>
      </p:sp>
      <p:sp>
        <p:nvSpPr>
          <p:cNvPr id="3" name="Espace réservé du numéro de diapositive 2">
            <a:extLst>
              <a:ext uri="{FF2B5EF4-FFF2-40B4-BE49-F238E27FC236}">
                <a16:creationId xmlns:a16="http://schemas.microsoft.com/office/drawing/2014/main" id="{43DAB736-36EF-43F0-AD7D-360FF1316DF2}"/>
              </a:ext>
            </a:extLst>
          </p:cNvPr>
          <p:cNvSpPr>
            <a:spLocks noGrp="1"/>
          </p:cNvSpPr>
          <p:nvPr>
            <p:ph type="sldNum" sz="quarter" idx="7"/>
          </p:nvPr>
        </p:nvSpPr>
        <p:spPr/>
        <p:txBody>
          <a:bodyPr/>
          <a:lstStyle/>
          <a:p>
            <a:fld id="{B6F15528-21DE-4FAA-801E-634DDDAF4B2B}" type="slidenum">
              <a:rPr lang="fr-FR" smtClean="0"/>
              <a:t>74</a:t>
            </a:fld>
            <a:endParaRPr lang="fr-FR"/>
          </a:p>
        </p:txBody>
      </p:sp>
    </p:spTree>
    <p:extLst>
      <p:ext uri="{BB962C8B-B14F-4D97-AF65-F5344CB8AC3E}">
        <p14:creationId xmlns:p14="http://schemas.microsoft.com/office/powerpoint/2010/main" val="33216903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916007" y="1017016"/>
          <a:ext cx="8352366" cy="4964852"/>
        </p:xfrm>
        <a:graphic>
          <a:graphicData uri="http://schemas.openxmlformats.org/drawingml/2006/table">
            <a:tbl>
              <a:tblPr firstRow="1" bandRow="1">
                <a:tableStyleId>{2D5ABB26-0587-4C30-8999-92F81FD0307C}</a:tableStyleId>
              </a:tblPr>
              <a:tblGrid>
                <a:gridCol w="3410373">
                  <a:extLst>
                    <a:ext uri="{9D8B030D-6E8A-4147-A177-3AD203B41FA5}">
                      <a16:colId xmlns:a16="http://schemas.microsoft.com/office/drawing/2014/main" val="20000"/>
                    </a:ext>
                  </a:extLst>
                </a:gridCol>
                <a:gridCol w="4941993">
                  <a:extLst>
                    <a:ext uri="{9D8B030D-6E8A-4147-A177-3AD203B41FA5}">
                      <a16:colId xmlns:a16="http://schemas.microsoft.com/office/drawing/2014/main" val="20001"/>
                    </a:ext>
                  </a:extLst>
                </a:gridCol>
              </a:tblGrid>
              <a:tr h="1151467">
                <a:tc>
                  <a:txBody>
                    <a:bodyPr/>
                    <a:lstStyle/>
                    <a:p>
                      <a:pPr marL="492125" marR="415925" indent="-56515">
                        <a:lnSpc>
                          <a:spcPct val="100000"/>
                        </a:lnSpc>
                        <a:spcBef>
                          <a:spcPts val="1195"/>
                        </a:spcBef>
                      </a:pPr>
                      <a:r>
                        <a:rPr sz="2400" b="1" spc="-5" dirty="0">
                          <a:solidFill>
                            <a:srgbClr val="FFFFFF"/>
                          </a:solidFill>
                          <a:latin typeface="Arial"/>
                          <a:cs typeface="Arial"/>
                        </a:rPr>
                        <a:t>4 </a:t>
                      </a:r>
                      <a:r>
                        <a:rPr sz="2400" b="1" spc="-20" dirty="0">
                          <a:solidFill>
                            <a:srgbClr val="FFFFFF"/>
                          </a:solidFill>
                          <a:latin typeface="Arial"/>
                          <a:cs typeface="Arial"/>
                        </a:rPr>
                        <a:t>Tendances</a:t>
                      </a:r>
                      <a:r>
                        <a:rPr sz="2400" b="1" spc="-50" dirty="0">
                          <a:solidFill>
                            <a:srgbClr val="FFFFFF"/>
                          </a:solidFill>
                          <a:latin typeface="Arial"/>
                          <a:cs typeface="Arial"/>
                        </a:rPr>
                        <a:t> </a:t>
                      </a:r>
                      <a:r>
                        <a:rPr sz="2400" b="1" dirty="0">
                          <a:solidFill>
                            <a:srgbClr val="FFFFFF"/>
                          </a:solidFill>
                          <a:latin typeface="Arial"/>
                          <a:cs typeface="Arial"/>
                        </a:rPr>
                        <a:t>de  </a:t>
                      </a:r>
                      <a:r>
                        <a:rPr sz="2400" b="1" spc="-5" dirty="0">
                          <a:solidFill>
                            <a:srgbClr val="FFFFFF"/>
                          </a:solidFill>
                          <a:latin typeface="Arial"/>
                          <a:cs typeface="Arial"/>
                        </a:rPr>
                        <a:t>comportement</a:t>
                      </a:r>
                      <a:endParaRPr sz="2400">
                        <a:latin typeface="Arial"/>
                        <a:cs typeface="Arial"/>
                      </a:endParaRPr>
                    </a:p>
                  </a:txBody>
                  <a:tcPr marL="0" marR="0" marT="20235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0B83A"/>
                    </a:solidFill>
                  </a:tcPr>
                </a:tc>
                <a:tc>
                  <a:txBody>
                    <a:bodyPr/>
                    <a:lstStyle/>
                    <a:p>
                      <a:pPr>
                        <a:lnSpc>
                          <a:spcPct val="100000"/>
                        </a:lnSpc>
                        <a:spcBef>
                          <a:spcPts val="30"/>
                        </a:spcBef>
                      </a:pPr>
                      <a:endParaRPr sz="2600">
                        <a:latin typeface="Times New Roman"/>
                        <a:cs typeface="Times New Roman"/>
                      </a:endParaRPr>
                    </a:p>
                    <a:p>
                      <a:pPr marL="13970" algn="ctr">
                        <a:lnSpc>
                          <a:spcPct val="100000"/>
                        </a:lnSpc>
                        <a:spcBef>
                          <a:spcPts val="5"/>
                        </a:spcBef>
                      </a:pPr>
                      <a:r>
                        <a:rPr sz="2400" b="1" dirty="0">
                          <a:solidFill>
                            <a:srgbClr val="FFFFFF"/>
                          </a:solidFill>
                          <a:latin typeface="Arial"/>
                          <a:cs typeface="Arial"/>
                        </a:rPr>
                        <a:t>VERT</a:t>
                      </a:r>
                      <a:endParaRPr sz="2400">
                        <a:latin typeface="Arial"/>
                        <a:cs typeface="Arial"/>
                      </a:endParaRP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80B83A"/>
                    </a:solidFill>
                  </a:tcPr>
                </a:tc>
                <a:extLst>
                  <a:ext uri="{0D108BD9-81ED-4DB2-BD59-A6C34878D82A}">
                    <a16:rowId xmlns:a16="http://schemas.microsoft.com/office/drawing/2014/main" val="10000"/>
                  </a:ext>
                </a:extLst>
              </a:tr>
              <a:tr h="781473">
                <a:tc>
                  <a:txBody>
                    <a:bodyPr/>
                    <a:lstStyle/>
                    <a:p>
                      <a:pPr marL="13335" algn="ctr">
                        <a:lnSpc>
                          <a:spcPct val="100000"/>
                        </a:lnSpc>
                        <a:spcBef>
                          <a:spcPts val="1185"/>
                        </a:spcBef>
                      </a:pPr>
                      <a:r>
                        <a:rPr sz="2400" b="1" spc="-5" dirty="0">
                          <a:solidFill>
                            <a:srgbClr val="7E7E7E"/>
                          </a:solidFill>
                          <a:latin typeface="Arial"/>
                          <a:cs typeface="Arial"/>
                        </a:rPr>
                        <a:t>FORCES</a:t>
                      </a:r>
                      <a:endParaRPr sz="2400">
                        <a:latin typeface="Arial"/>
                        <a:cs typeface="Arial"/>
                      </a:endParaRPr>
                    </a:p>
                  </a:txBody>
                  <a:tcPr marL="0" marR="0" marT="2006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7D1"/>
                    </a:solidFill>
                  </a:tcPr>
                </a:tc>
                <a:tc>
                  <a:txBody>
                    <a:bodyPr/>
                    <a:lstStyle/>
                    <a:p>
                      <a:pPr>
                        <a:lnSpc>
                          <a:spcPct val="100000"/>
                        </a:lnSpc>
                        <a:spcBef>
                          <a:spcPts val="40"/>
                        </a:spcBef>
                      </a:pPr>
                      <a:endParaRPr sz="1600">
                        <a:latin typeface="Times New Roman"/>
                        <a:cs typeface="Times New Roman"/>
                      </a:endParaRPr>
                    </a:p>
                    <a:p>
                      <a:pPr marL="182880">
                        <a:lnSpc>
                          <a:spcPct val="100000"/>
                        </a:lnSpc>
                        <a:spcBef>
                          <a:spcPts val="5"/>
                        </a:spcBef>
                      </a:pPr>
                      <a:r>
                        <a:rPr sz="2000" spc="-10" dirty="0">
                          <a:latin typeface="Calibri"/>
                          <a:cs typeface="Calibri"/>
                        </a:rPr>
                        <a:t>Loyauté </a:t>
                      </a:r>
                      <a:r>
                        <a:rPr sz="2000" dirty="0">
                          <a:latin typeface="Calibri"/>
                          <a:cs typeface="Calibri"/>
                        </a:rPr>
                        <a:t>– </a:t>
                      </a:r>
                      <a:r>
                        <a:rPr sz="2000" spc="-10" dirty="0">
                          <a:latin typeface="Calibri"/>
                          <a:cs typeface="Calibri"/>
                        </a:rPr>
                        <a:t>Patience </a:t>
                      </a:r>
                      <a:r>
                        <a:rPr sz="2000" dirty="0">
                          <a:latin typeface="Calibri"/>
                          <a:cs typeface="Calibri"/>
                        </a:rPr>
                        <a:t>–</a:t>
                      </a:r>
                      <a:r>
                        <a:rPr sz="2000" spc="-40" dirty="0">
                          <a:latin typeface="Calibri"/>
                          <a:cs typeface="Calibri"/>
                        </a:rPr>
                        <a:t> </a:t>
                      </a:r>
                      <a:r>
                        <a:rPr sz="2000" spc="-10" dirty="0">
                          <a:latin typeface="Calibri"/>
                          <a:cs typeface="Calibri"/>
                        </a:rPr>
                        <a:t>Écoute</a:t>
                      </a:r>
                      <a:endParaRPr sz="2000">
                        <a:latin typeface="Calibri"/>
                        <a:cs typeface="Calibri"/>
                      </a:endParaRPr>
                    </a:p>
                  </a:txBody>
                  <a:tcPr marL="0" marR="0" marT="6773"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EE7D1"/>
                    </a:solidFill>
                  </a:tcPr>
                </a:tc>
                <a:extLst>
                  <a:ext uri="{0D108BD9-81ED-4DB2-BD59-A6C34878D82A}">
                    <a16:rowId xmlns:a16="http://schemas.microsoft.com/office/drawing/2014/main" val="10001"/>
                  </a:ext>
                </a:extLst>
              </a:tr>
              <a:tr h="781473">
                <a:tc>
                  <a:txBody>
                    <a:bodyPr/>
                    <a:lstStyle/>
                    <a:p>
                      <a:pPr marL="13335" algn="ctr">
                        <a:lnSpc>
                          <a:spcPct val="100000"/>
                        </a:lnSpc>
                        <a:spcBef>
                          <a:spcPts val="1185"/>
                        </a:spcBef>
                      </a:pPr>
                      <a:r>
                        <a:rPr sz="2400" b="1" dirty="0">
                          <a:solidFill>
                            <a:srgbClr val="7E7E7E"/>
                          </a:solidFill>
                          <a:latin typeface="Arial"/>
                          <a:cs typeface="Arial"/>
                        </a:rPr>
                        <a:t>LIMITES</a:t>
                      </a:r>
                      <a:endParaRPr sz="2400">
                        <a:latin typeface="Arial"/>
                        <a:cs typeface="Arial"/>
                      </a:endParaRPr>
                    </a:p>
                  </a:txBody>
                  <a:tcPr marL="0" marR="0" marT="2006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a:lnSpc>
                          <a:spcPct val="100000"/>
                        </a:lnSpc>
                        <a:spcBef>
                          <a:spcPts val="35"/>
                        </a:spcBef>
                      </a:pPr>
                      <a:endParaRPr sz="1700">
                        <a:latin typeface="Times New Roman"/>
                        <a:cs typeface="Times New Roman"/>
                      </a:endParaRPr>
                    </a:p>
                    <a:p>
                      <a:pPr marL="182880">
                        <a:lnSpc>
                          <a:spcPct val="100000"/>
                        </a:lnSpc>
                        <a:spcBef>
                          <a:spcPts val="5"/>
                        </a:spcBef>
                      </a:pPr>
                      <a:r>
                        <a:rPr sz="2000" spc="-20" dirty="0">
                          <a:latin typeface="Calibri"/>
                          <a:cs typeface="Calibri"/>
                        </a:rPr>
                        <a:t>Effacé </a:t>
                      </a:r>
                      <a:r>
                        <a:rPr sz="2000" dirty="0">
                          <a:latin typeface="Calibri"/>
                          <a:cs typeface="Calibri"/>
                        </a:rPr>
                        <a:t>–</a:t>
                      </a:r>
                      <a:r>
                        <a:rPr sz="2000" spc="25" dirty="0">
                          <a:latin typeface="Calibri"/>
                          <a:cs typeface="Calibri"/>
                        </a:rPr>
                        <a:t> </a:t>
                      </a:r>
                      <a:r>
                        <a:rPr sz="2000" spc="-10" dirty="0">
                          <a:latin typeface="Calibri"/>
                          <a:cs typeface="Calibri"/>
                        </a:rPr>
                        <a:t>Hésitant</a:t>
                      </a:r>
                      <a:endParaRPr sz="2000">
                        <a:latin typeface="Calibri"/>
                        <a:cs typeface="Calibri"/>
                      </a:endParaRPr>
                    </a:p>
                  </a:txBody>
                  <a:tcPr marL="0" marR="0" marT="592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extLst>
                  <a:ext uri="{0D108BD9-81ED-4DB2-BD59-A6C34878D82A}">
                    <a16:rowId xmlns:a16="http://schemas.microsoft.com/office/drawing/2014/main" val="10002"/>
                  </a:ext>
                </a:extLst>
              </a:tr>
              <a:tr h="781473">
                <a:tc>
                  <a:txBody>
                    <a:bodyPr/>
                    <a:lstStyle/>
                    <a:p>
                      <a:pPr marL="13970" algn="ctr">
                        <a:lnSpc>
                          <a:spcPct val="100000"/>
                        </a:lnSpc>
                        <a:spcBef>
                          <a:spcPts val="1185"/>
                        </a:spcBef>
                      </a:pPr>
                      <a:r>
                        <a:rPr sz="2400" b="1" dirty="0">
                          <a:solidFill>
                            <a:srgbClr val="7E7E7E"/>
                          </a:solidFill>
                          <a:latin typeface="Arial"/>
                          <a:cs typeface="Arial"/>
                        </a:rPr>
                        <a:t>BESOINS</a:t>
                      </a:r>
                      <a:endParaRPr sz="2400">
                        <a:latin typeface="Arial"/>
                        <a:cs typeface="Arial"/>
                      </a:endParaRPr>
                    </a:p>
                  </a:txBody>
                  <a:tcPr marL="0" marR="0" marT="2006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a:lnSpc>
                          <a:spcPct val="100000"/>
                        </a:lnSpc>
                        <a:spcBef>
                          <a:spcPts val="35"/>
                        </a:spcBef>
                      </a:pPr>
                      <a:endParaRPr sz="1600">
                        <a:latin typeface="Times New Roman"/>
                        <a:cs typeface="Times New Roman"/>
                      </a:endParaRPr>
                    </a:p>
                    <a:p>
                      <a:pPr marL="182880">
                        <a:lnSpc>
                          <a:spcPct val="100000"/>
                        </a:lnSpc>
                        <a:spcBef>
                          <a:spcPts val="5"/>
                        </a:spcBef>
                      </a:pPr>
                      <a:r>
                        <a:rPr sz="2000" spc="-5" dirty="0">
                          <a:latin typeface="Calibri"/>
                          <a:cs typeface="Calibri"/>
                        </a:rPr>
                        <a:t>Harmonie </a:t>
                      </a:r>
                      <a:r>
                        <a:rPr sz="2000" dirty="0">
                          <a:latin typeface="Calibri"/>
                          <a:cs typeface="Calibri"/>
                        </a:rPr>
                        <a:t>–</a:t>
                      </a:r>
                      <a:r>
                        <a:rPr sz="2000" spc="-10" dirty="0">
                          <a:latin typeface="Calibri"/>
                          <a:cs typeface="Calibri"/>
                        </a:rPr>
                        <a:t> </a:t>
                      </a:r>
                      <a:r>
                        <a:rPr sz="2000" spc="-5" dirty="0">
                          <a:latin typeface="Calibri"/>
                          <a:cs typeface="Calibri"/>
                        </a:rPr>
                        <a:t>Cohérence</a:t>
                      </a:r>
                      <a:endParaRPr sz="2000">
                        <a:latin typeface="Calibri"/>
                        <a:cs typeface="Calibri"/>
                      </a:endParaRPr>
                    </a:p>
                  </a:txBody>
                  <a:tcPr marL="0" marR="0" marT="592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extLst>
                  <a:ext uri="{0D108BD9-81ED-4DB2-BD59-A6C34878D82A}">
                    <a16:rowId xmlns:a16="http://schemas.microsoft.com/office/drawing/2014/main" val="10003"/>
                  </a:ext>
                </a:extLst>
              </a:tr>
              <a:tr h="781473">
                <a:tc>
                  <a:txBody>
                    <a:bodyPr/>
                    <a:lstStyle/>
                    <a:p>
                      <a:pPr marL="13335" algn="ctr">
                        <a:lnSpc>
                          <a:spcPct val="100000"/>
                        </a:lnSpc>
                        <a:spcBef>
                          <a:spcPts val="1185"/>
                        </a:spcBef>
                      </a:pPr>
                      <a:r>
                        <a:rPr sz="2400" b="1" spc="-30" dirty="0">
                          <a:solidFill>
                            <a:srgbClr val="7E7E7E"/>
                          </a:solidFill>
                          <a:latin typeface="Arial"/>
                          <a:cs typeface="Arial"/>
                        </a:rPr>
                        <a:t>MOTIVATIONS</a:t>
                      </a:r>
                      <a:endParaRPr sz="2400">
                        <a:latin typeface="Arial"/>
                        <a:cs typeface="Arial"/>
                      </a:endParaRPr>
                    </a:p>
                  </a:txBody>
                  <a:tcPr marL="0" marR="0" marT="2006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tc>
                  <a:txBody>
                    <a:bodyPr/>
                    <a:lstStyle/>
                    <a:p>
                      <a:pPr>
                        <a:lnSpc>
                          <a:spcPct val="100000"/>
                        </a:lnSpc>
                        <a:spcBef>
                          <a:spcPts val="40"/>
                        </a:spcBef>
                      </a:pPr>
                      <a:endParaRPr sz="1500">
                        <a:latin typeface="Times New Roman"/>
                        <a:cs typeface="Times New Roman"/>
                      </a:endParaRPr>
                    </a:p>
                    <a:p>
                      <a:pPr marL="182880">
                        <a:lnSpc>
                          <a:spcPct val="100000"/>
                        </a:lnSpc>
                      </a:pPr>
                      <a:r>
                        <a:rPr sz="2000" spc="-10" dirty="0">
                          <a:latin typeface="Calibri"/>
                          <a:cs typeface="Calibri"/>
                        </a:rPr>
                        <a:t>Être </a:t>
                      </a:r>
                      <a:r>
                        <a:rPr sz="2000" dirty="0">
                          <a:latin typeface="Calibri"/>
                          <a:cs typeface="Calibri"/>
                        </a:rPr>
                        <a:t>utile aux</a:t>
                      </a:r>
                      <a:r>
                        <a:rPr sz="2000" spc="-20" dirty="0">
                          <a:latin typeface="Calibri"/>
                          <a:cs typeface="Calibri"/>
                        </a:rPr>
                        <a:t> </a:t>
                      </a:r>
                      <a:r>
                        <a:rPr sz="2000" spc="-5" dirty="0">
                          <a:latin typeface="Calibri"/>
                          <a:cs typeface="Calibri"/>
                        </a:rPr>
                        <a:t>autres</a:t>
                      </a:r>
                      <a:endParaRPr sz="2000">
                        <a:latin typeface="Calibri"/>
                        <a:cs typeface="Calibri"/>
                      </a:endParaRPr>
                    </a:p>
                  </a:txBody>
                  <a:tcPr marL="0" marR="0" marT="677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EF3EA"/>
                    </a:solidFill>
                  </a:tcPr>
                </a:tc>
                <a:extLst>
                  <a:ext uri="{0D108BD9-81ED-4DB2-BD59-A6C34878D82A}">
                    <a16:rowId xmlns:a16="http://schemas.microsoft.com/office/drawing/2014/main" val="10004"/>
                  </a:ext>
                </a:extLst>
              </a:tr>
              <a:tr h="687493">
                <a:tc>
                  <a:txBody>
                    <a:bodyPr/>
                    <a:lstStyle/>
                    <a:p>
                      <a:pPr marL="13335" algn="ctr">
                        <a:lnSpc>
                          <a:spcPct val="100000"/>
                        </a:lnSpc>
                        <a:spcBef>
                          <a:spcPts val="910"/>
                        </a:spcBef>
                      </a:pPr>
                      <a:r>
                        <a:rPr sz="2400" b="1" spc="-5" dirty="0">
                          <a:solidFill>
                            <a:srgbClr val="7E7E7E"/>
                          </a:solidFill>
                          <a:latin typeface="Arial"/>
                          <a:cs typeface="Arial"/>
                        </a:rPr>
                        <a:t>PEUR</a:t>
                      </a:r>
                      <a:endParaRPr sz="2400">
                        <a:latin typeface="Arial"/>
                        <a:cs typeface="Arial"/>
                      </a:endParaRPr>
                    </a:p>
                  </a:txBody>
                  <a:tcPr marL="0" marR="0" marT="15409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tc>
                  <a:txBody>
                    <a:bodyPr/>
                    <a:lstStyle/>
                    <a:p>
                      <a:pPr marL="182880">
                        <a:lnSpc>
                          <a:spcPct val="100000"/>
                        </a:lnSpc>
                        <a:spcBef>
                          <a:spcPts val="545"/>
                        </a:spcBef>
                      </a:pPr>
                      <a:r>
                        <a:rPr sz="2000" spc="-15" dirty="0">
                          <a:latin typeface="Calibri"/>
                          <a:cs typeface="Calibri"/>
                        </a:rPr>
                        <a:t>Perdre </a:t>
                      </a:r>
                      <a:r>
                        <a:rPr sz="2000" dirty="0">
                          <a:latin typeface="Calibri"/>
                          <a:cs typeface="Calibri"/>
                        </a:rPr>
                        <a:t>la</a:t>
                      </a:r>
                      <a:r>
                        <a:rPr sz="2000" spc="0" dirty="0">
                          <a:latin typeface="Calibri"/>
                          <a:cs typeface="Calibri"/>
                        </a:rPr>
                        <a:t> </a:t>
                      </a:r>
                      <a:r>
                        <a:rPr sz="2000" spc="-10" dirty="0">
                          <a:latin typeface="Calibri"/>
                          <a:cs typeface="Calibri"/>
                        </a:rPr>
                        <a:t>stabilité</a:t>
                      </a:r>
                      <a:endParaRPr sz="2000">
                        <a:latin typeface="Calibri"/>
                        <a:cs typeface="Calibri"/>
                      </a:endParaRPr>
                    </a:p>
                  </a:txBody>
                  <a:tcPr marL="0" marR="0" marT="9228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EE7D1"/>
                    </a:solidFill>
                  </a:tcPr>
                </a:tc>
                <a:extLst>
                  <a:ext uri="{0D108BD9-81ED-4DB2-BD59-A6C34878D82A}">
                    <a16:rowId xmlns:a16="http://schemas.microsoft.com/office/drawing/2014/main" val="10005"/>
                  </a:ext>
                </a:extLst>
              </a:tr>
            </a:tbl>
          </a:graphicData>
        </a:graphic>
      </p:graphicFrame>
      <p:sp>
        <p:nvSpPr>
          <p:cNvPr id="3" name="Espace réservé du numéro de diapositive 2">
            <a:extLst>
              <a:ext uri="{FF2B5EF4-FFF2-40B4-BE49-F238E27FC236}">
                <a16:creationId xmlns:a16="http://schemas.microsoft.com/office/drawing/2014/main" id="{A7C114B5-D062-4916-9CEB-D7D0399EAF79}"/>
              </a:ext>
            </a:extLst>
          </p:cNvPr>
          <p:cNvSpPr>
            <a:spLocks noGrp="1"/>
          </p:cNvSpPr>
          <p:nvPr>
            <p:ph type="sldNum" sz="quarter" idx="7"/>
          </p:nvPr>
        </p:nvSpPr>
        <p:spPr/>
        <p:txBody>
          <a:bodyPr/>
          <a:lstStyle/>
          <a:p>
            <a:fld id="{B6F15528-21DE-4FAA-801E-634DDDAF4B2B}" type="slidenum">
              <a:rPr lang="fr-FR" smtClean="0"/>
              <a:t>75</a:t>
            </a:fld>
            <a:endParaRPr lang="fr-FR"/>
          </a:p>
        </p:txBody>
      </p:sp>
    </p:spTree>
    <p:extLst>
      <p:ext uri="{BB962C8B-B14F-4D97-AF65-F5344CB8AC3E}">
        <p14:creationId xmlns:p14="http://schemas.microsoft.com/office/powerpoint/2010/main" val="1026041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74671" y="839216"/>
            <a:ext cx="4606544" cy="4606544"/>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904736" y="839216"/>
            <a:ext cx="3062224" cy="4606544"/>
          </a:xfrm>
          <a:prstGeom prst="rect">
            <a:avLst/>
          </a:prstGeom>
          <a:blipFill>
            <a:blip r:embed="rId3" cstate="print"/>
            <a:stretch>
              <a:fillRect/>
            </a:stretch>
          </a:blipFill>
        </p:spPr>
        <p:txBody>
          <a:bodyPr wrap="square" lIns="0" tIns="0" rIns="0" bIns="0" rtlCol="0"/>
          <a:lstStyle/>
          <a:p>
            <a:endParaRPr sz="2400"/>
          </a:p>
        </p:txBody>
      </p:sp>
      <p:sp>
        <p:nvSpPr>
          <p:cNvPr id="4" name="object 4"/>
          <p:cNvSpPr txBox="1"/>
          <p:nvPr/>
        </p:nvSpPr>
        <p:spPr>
          <a:xfrm>
            <a:off x="4773337" y="2317497"/>
            <a:ext cx="1651000" cy="3033309"/>
          </a:xfrm>
          <a:prstGeom prst="rect">
            <a:avLst/>
          </a:prstGeom>
        </p:spPr>
        <p:txBody>
          <a:bodyPr vert="horz" wrap="square" lIns="0" tIns="16933" rIns="0" bIns="0" rtlCol="0">
            <a:spAutoFit/>
          </a:bodyPr>
          <a:lstStyle/>
          <a:p>
            <a:pPr marL="16933" marR="6773" indent="625671" algn="r">
              <a:spcBef>
                <a:spcPts val="133"/>
              </a:spcBef>
            </a:pPr>
            <a:r>
              <a:rPr sz="2800" spc="-7" dirty="0">
                <a:solidFill>
                  <a:srgbClr val="FFFFFF"/>
                </a:solidFill>
                <a:latin typeface="Arial"/>
                <a:cs typeface="Arial"/>
              </a:rPr>
              <a:t>Précis  Rig</a:t>
            </a:r>
            <a:r>
              <a:rPr sz="2800" spc="-27" dirty="0">
                <a:solidFill>
                  <a:srgbClr val="FFFFFF"/>
                </a:solidFill>
                <a:latin typeface="Arial"/>
                <a:cs typeface="Arial"/>
              </a:rPr>
              <a:t>o</a:t>
            </a:r>
            <a:r>
              <a:rPr sz="2800" spc="-7" dirty="0">
                <a:solidFill>
                  <a:srgbClr val="FFFFFF"/>
                </a:solidFill>
                <a:latin typeface="Arial"/>
                <a:cs typeface="Arial"/>
              </a:rPr>
              <a:t>u</a:t>
            </a:r>
            <a:r>
              <a:rPr sz="2800" spc="-20" dirty="0">
                <a:solidFill>
                  <a:srgbClr val="FFFFFF"/>
                </a:solidFill>
                <a:latin typeface="Arial"/>
                <a:cs typeface="Arial"/>
              </a:rPr>
              <a:t>r</a:t>
            </a:r>
            <a:r>
              <a:rPr sz="2800" spc="-7" dirty="0">
                <a:solidFill>
                  <a:srgbClr val="FFFFFF"/>
                </a:solidFill>
                <a:latin typeface="Arial"/>
                <a:cs typeface="Arial"/>
              </a:rPr>
              <a:t>e</a:t>
            </a:r>
            <a:r>
              <a:rPr sz="2800" spc="-20" dirty="0">
                <a:solidFill>
                  <a:srgbClr val="FFFFFF"/>
                </a:solidFill>
                <a:latin typeface="Arial"/>
                <a:cs typeface="Arial"/>
              </a:rPr>
              <a:t>u</a:t>
            </a:r>
            <a:r>
              <a:rPr sz="2800" dirty="0">
                <a:solidFill>
                  <a:srgbClr val="FFFFFF"/>
                </a:solidFill>
                <a:latin typeface="Arial"/>
                <a:cs typeface="Arial"/>
              </a:rPr>
              <a:t>x  Pr</a:t>
            </a:r>
            <a:r>
              <a:rPr sz="2800" spc="-13" dirty="0">
                <a:solidFill>
                  <a:srgbClr val="FFFFFF"/>
                </a:solidFill>
                <a:latin typeface="Arial"/>
                <a:cs typeface="Arial"/>
              </a:rPr>
              <a:t>u</a:t>
            </a:r>
            <a:r>
              <a:rPr sz="2800" dirty="0">
                <a:solidFill>
                  <a:srgbClr val="FFFFFF"/>
                </a:solidFill>
                <a:latin typeface="Arial"/>
                <a:cs typeface="Arial"/>
              </a:rPr>
              <a:t>d</a:t>
            </a:r>
            <a:r>
              <a:rPr sz="2800" spc="-20" dirty="0">
                <a:solidFill>
                  <a:srgbClr val="FFFFFF"/>
                </a:solidFill>
                <a:latin typeface="Arial"/>
                <a:cs typeface="Arial"/>
              </a:rPr>
              <a:t>e</a:t>
            </a:r>
            <a:r>
              <a:rPr sz="2800" dirty="0">
                <a:solidFill>
                  <a:srgbClr val="FFFFFF"/>
                </a:solidFill>
                <a:latin typeface="Arial"/>
                <a:cs typeface="Arial"/>
              </a:rPr>
              <a:t>nt  St</a:t>
            </a:r>
            <a:r>
              <a:rPr sz="2800" spc="-7" dirty="0">
                <a:solidFill>
                  <a:srgbClr val="FFFFFF"/>
                </a:solidFill>
                <a:latin typeface="Arial"/>
                <a:cs typeface="Arial"/>
              </a:rPr>
              <a:t>r</a:t>
            </a:r>
            <a:r>
              <a:rPr sz="2800" spc="-20" dirty="0">
                <a:solidFill>
                  <a:srgbClr val="FFFFFF"/>
                </a:solidFill>
                <a:latin typeface="Arial"/>
                <a:cs typeface="Arial"/>
              </a:rPr>
              <a:t>u</a:t>
            </a:r>
            <a:r>
              <a:rPr sz="2800" dirty="0">
                <a:solidFill>
                  <a:srgbClr val="FFFFFF"/>
                </a:solidFill>
                <a:latin typeface="Arial"/>
                <a:cs typeface="Arial"/>
              </a:rPr>
              <a:t>ct</a:t>
            </a:r>
            <a:r>
              <a:rPr sz="2800" spc="-7" dirty="0">
                <a:solidFill>
                  <a:srgbClr val="FFFFFF"/>
                </a:solidFill>
                <a:latin typeface="Arial"/>
                <a:cs typeface="Arial"/>
              </a:rPr>
              <a:t>u</a:t>
            </a:r>
            <a:r>
              <a:rPr sz="2800" spc="-20" dirty="0">
                <a:solidFill>
                  <a:srgbClr val="FFFFFF"/>
                </a:solidFill>
                <a:latin typeface="Arial"/>
                <a:cs typeface="Arial"/>
              </a:rPr>
              <a:t>r</a:t>
            </a:r>
            <a:r>
              <a:rPr sz="2800" spc="-7" dirty="0">
                <a:solidFill>
                  <a:srgbClr val="FFFFFF"/>
                </a:solidFill>
                <a:latin typeface="Arial"/>
                <a:cs typeface="Arial"/>
              </a:rPr>
              <a:t>é  R</a:t>
            </a:r>
            <a:r>
              <a:rPr sz="2800" spc="-20" dirty="0">
                <a:solidFill>
                  <a:srgbClr val="FFFFFF"/>
                </a:solidFill>
                <a:latin typeface="Arial"/>
                <a:cs typeface="Arial"/>
              </a:rPr>
              <a:t>é</a:t>
            </a:r>
            <a:r>
              <a:rPr sz="2800" spc="-7" dirty="0">
                <a:solidFill>
                  <a:srgbClr val="FFFFFF"/>
                </a:solidFill>
                <a:latin typeface="Arial"/>
                <a:cs typeface="Arial"/>
              </a:rPr>
              <a:t>flé</a:t>
            </a:r>
            <a:r>
              <a:rPr sz="2800" dirty="0">
                <a:solidFill>
                  <a:srgbClr val="FFFFFF"/>
                </a:solidFill>
                <a:latin typeface="Arial"/>
                <a:cs typeface="Arial"/>
              </a:rPr>
              <a:t>c</a:t>
            </a:r>
            <a:r>
              <a:rPr sz="2800" spc="-7" dirty="0">
                <a:solidFill>
                  <a:srgbClr val="FFFFFF"/>
                </a:solidFill>
                <a:latin typeface="Arial"/>
                <a:cs typeface="Arial"/>
              </a:rPr>
              <a:t>hi  </a:t>
            </a:r>
            <a:r>
              <a:rPr sz="2800" dirty="0">
                <a:solidFill>
                  <a:srgbClr val="FFFFFF"/>
                </a:solidFill>
                <a:latin typeface="Arial"/>
                <a:cs typeface="Arial"/>
              </a:rPr>
              <a:t>O</a:t>
            </a:r>
            <a:r>
              <a:rPr sz="2800" spc="-13" dirty="0">
                <a:solidFill>
                  <a:srgbClr val="FFFFFF"/>
                </a:solidFill>
                <a:latin typeface="Arial"/>
                <a:cs typeface="Arial"/>
              </a:rPr>
              <a:t>b</a:t>
            </a:r>
            <a:r>
              <a:rPr sz="2800" spc="-20" dirty="0">
                <a:solidFill>
                  <a:srgbClr val="FFFFFF"/>
                </a:solidFill>
                <a:latin typeface="Arial"/>
                <a:cs typeface="Arial"/>
              </a:rPr>
              <a:t>j</a:t>
            </a:r>
            <a:r>
              <a:rPr sz="2800" dirty="0">
                <a:solidFill>
                  <a:srgbClr val="FFFFFF"/>
                </a:solidFill>
                <a:latin typeface="Arial"/>
                <a:cs typeface="Arial"/>
              </a:rPr>
              <a:t>ectif  </a:t>
            </a:r>
            <a:r>
              <a:rPr sz="2800" spc="-7" dirty="0">
                <a:solidFill>
                  <a:srgbClr val="FFFFFF"/>
                </a:solidFill>
                <a:latin typeface="Arial"/>
                <a:cs typeface="Arial"/>
              </a:rPr>
              <a:t>C</a:t>
            </a:r>
            <a:r>
              <a:rPr sz="2800" spc="-20" dirty="0">
                <a:solidFill>
                  <a:srgbClr val="FFFFFF"/>
                </a:solidFill>
                <a:latin typeface="Arial"/>
                <a:cs typeface="Arial"/>
              </a:rPr>
              <a:t>r</a:t>
            </a:r>
            <a:r>
              <a:rPr sz="2800" spc="-7" dirty="0">
                <a:solidFill>
                  <a:srgbClr val="FFFFFF"/>
                </a:solidFill>
                <a:latin typeface="Arial"/>
                <a:cs typeface="Arial"/>
              </a:rPr>
              <a:t>it</a:t>
            </a:r>
            <a:r>
              <a:rPr sz="2800" dirty="0">
                <a:solidFill>
                  <a:srgbClr val="FFFFFF"/>
                </a:solidFill>
                <a:latin typeface="Arial"/>
                <a:cs typeface="Arial"/>
              </a:rPr>
              <a:t>i</a:t>
            </a:r>
            <a:r>
              <a:rPr sz="2800" spc="-7" dirty="0">
                <a:solidFill>
                  <a:srgbClr val="FFFFFF"/>
                </a:solidFill>
                <a:latin typeface="Arial"/>
                <a:cs typeface="Arial"/>
              </a:rPr>
              <a:t>q</a:t>
            </a:r>
            <a:r>
              <a:rPr sz="2800" spc="-20" dirty="0">
                <a:solidFill>
                  <a:srgbClr val="FFFFFF"/>
                </a:solidFill>
                <a:latin typeface="Arial"/>
                <a:cs typeface="Arial"/>
              </a:rPr>
              <a:t>u</a:t>
            </a:r>
            <a:r>
              <a:rPr sz="2800" spc="-7" dirty="0">
                <a:solidFill>
                  <a:srgbClr val="FFFFFF"/>
                </a:solidFill>
                <a:latin typeface="Arial"/>
                <a:cs typeface="Arial"/>
              </a:rPr>
              <a:t>e</a:t>
            </a:r>
            <a:endParaRPr sz="2800">
              <a:latin typeface="Arial"/>
              <a:cs typeface="Arial"/>
            </a:endParaRPr>
          </a:p>
        </p:txBody>
      </p:sp>
      <p:sp>
        <p:nvSpPr>
          <p:cNvPr id="5" name="Espace réservé du numéro de diapositive 4">
            <a:extLst>
              <a:ext uri="{FF2B5EF4-FFF2-40B4-BE49-F238E27FC236}">
                <a16:creationId xmlns:a16="http://schemas.microsoft.com/office/drawing/2014/main" id="{15D54BD4-1129-4F5B-B2FE-17003B9C658B}"/>
              </a:ext>
            </a:extLst>
          </p:cNvPr>
          <p:cNvSpPr>
            <a:spLocks noGrp="1"/>
          </p:cNvSpPr>
          <p:nvPr>
            <p:ph type="sldNum" sz="quarter" idx="7"/>
          </p:nvPr>
        </p:nvSpPr>
        <p:spPr/>
        <p:txBody>
          <a:bodyPr/>
          <a:lstStyle/>
          <a:p>
            <a:fld id="{B6F15528-21DE-4FAA-801E-634DDDAF4B2B}" type="slidenum">
              <a:rPr lang="fr-FR" smtClean="0"/>
              <a:t>76</a:t>
            </a:fld>
            <a:endParaRPr lang="fr-FR"/>
          </a:p>
        </p:txBody>
      </p:sp>
    </p:spTree>
    <p:extLst>
      <p:ext uri="{BB962C8B-B14F-4D97-AF65-F5344CB8AC3E}">
        <p14:creationId xmlns:p14="http://schemas.microsoft.com/office/powerpoint/2010/main" val="20152684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957663" y="948774"/>
          <a:ext cx="8352366" cy="5020732"/>
        </p:xfrm>
        <a:graphic>
          <a:graphicData uri="http://schemas.openxmlformats.org/drawingml/2006/table">
            <a:tbl>
              <a:tblPr firstRow="1" bandRow="1">
                <a:tableStyleId>{2D5ABB26-0587-4C30-8999-92F81FD0307C}</a:tableStyleId>
              </a:tblPr>
              <a:tblGrid>
                <a:gridCol w="3410373">
                  <a:extLst>
                    <a:ext uri="{9D8B030D-6E8A-4147-A177-3AD203B41FA5}">
                      <a16:colId xmlns:a16="http://schemas.microsoft.com/office/drawing/2014/main" val="20000"/>
                    </a:ext>
                  </a:extLst>
                </a:gridCol>
                <a:gridCol w="4941993">
                  <a:extLst>
                    <a:ext uri="{9D8B030D-6E8A-4147-A177-3AD203B41FA5}">
                      <a16:colId xmlns:a16="http://schemas.microsoft.com/office/drawing/2014/main" val="20001"/>
                    </a:ext>
                  </a:extLst>
                </a:gridCol>
              </a:tblGrid>
              <a:tr h="1151467">
                <a:tc>
                  <a:txBody>
                    <a:bodyPr/>
                    <a:lstStyle/>
                    <a:p>
                      <a:pPr marL="492759" marR="415290" indent="-56515">
                        <a:lnSpc>
                          <a:spcPct val="100000"/>
                        </a:lnSpc>
                        <a:spcBef>
                          <a:spcPts val="1195"/>
                        </a:spcBef>
                      </a:pPr>
                      <a:r>
                        <a:rPr sz="2400" b="1" spc="-5" dirty="0">
                          <a:solidFill>
                            <a:srgbClr val="FFFFFF"/>
                          </a:solidFill>
                          <a:latin typeface="Arial"/>
                          <a:cs typeface="Arial"/>
                        </a:rPr>
                        <a:t>4 </a:t>
                      </a:r>
                      <a:r>
                        <a:rPr sz="2400" b="1" spc="-20" dirty="0">
                          <a:solidFill>
                            <a:srgbClr val="FFFFFF"/>
                          </a:solidFill>
                          <a:latin typeface="Arial"/>
                          <a:cs typeface="Arial"/>
                        </a:rPr>
                        <a:t>Tendances</a:t>
                      </a:r>
                      <a:r>
                        <a:rPr sz="2400" b="1" spc="-50" dirty="0">
                          <a:solidFill>
                            <a:srgbClr val="FFFFFF"/>
                          </a:solidFill>
                          <a:latin typeface="Arial"/>
                          <a:cs typeface="Arial"/>
                        </a:rPr>
                        <a:t> </a:t>
                      </a:r>
                      <a:r>
                        <a:rPr sz="2400" b="1" dirty="0">
                          <a:solidFill>
                            <a:srgbClr val="FFFFFF"/>
                          </a:solidFill>
                          <a:latin typeface="Arial"/>
                          <a:cs typeface="Arial"/>
                        </a:rPr>
                        <a:t>de  </a:t>
                      </a:r>
                      <a:r>
                        <a:rPr sz="2400" b="1" spc="-5" dirty="0">
                          <a:solidFill>
                            <a:srgbClr val="FFFFFF"/>
                          </a:solidFill>
                          <a:latin typeface="Arial"/>
                          <a:cs typeface="Arial"/>
                        </a:rPr>
                        <a:t>comportement</a:t>
                      </a:r>
                      <a:endParaRPr sz="2400">
                        <a:latin typeface="Arial"/>
                        <a:cs typeface="Arial"/>
                      </a:endParaRPr>
                    </a:p>
                  </a:txBody>
                  <a:tcPr marL="0" marR="0" marT="202353"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762AE"/>
                    </a:solidFill>
                  </a:tcPr>
                </a:tc>
                <a:tc>
                  <a:txBody>
                    <a:bodyPr/>
                    <a:lstStyle/>
                    <a:p>
                      <a:pPr>
                        <a:lnSpc>
                          <a:spcPct val="100000"/>
                        </a:lnSpc>
                        <a:spcBef>
                          <a:spcPts val="30"/>
                        </a:spcBef>
                      </a:pPr>
                      <a:endParaRPr sz="2600">
                        <a:latin typeface="Times New Roman"/>
                        <a:cs typeface="Times New Roman"/>
                      </a:endParaRPr>
                    </a:p>
                    <a:p>
                      <a:pPr marL="13970" algn="ctr">
                        <a:lnSpc>
                          <a:spcPct val="100000"/>
                        </a:lnSpc>
                        <a:spcBef>
                          <a:spcPts val="5"/>
                        </a:spcBef>
                      </a:pPr>
                      <a:r>
                        <a:rPr sz="2400" b="1" spc="-5" dirty="0">
                          <a:solidFill>
                            <a:srgbClr val="FFFFFF"/>
                          </a:solidFill>
                          <a:latin typeface="Arial"/>
                          <a:cs typeface="Arial"/>
                        </a:rPr>
                        <a:t>BLEU</a:t>
                      </a:r>
                      <a:endParaRPr sz="2400">
                        <a:latin typeface="Arial"/>
                        <a:cs typeface="Arial"/>
                      </a:endParaRPr>
                    </a:p>
                  </a:txBody>
                  <a:tcPr marL="0" marR="0" marT="50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762AE"/>
                    </a:solidFill>
                  </a:tcPr>
                </a:tc>
                <a:extLst>
                  <a:ext uri="{0D108BD9-81ED-4DB2-BD59-A6C34878D82A}">
                    <a16:rowId xmlns:a16="http://schemas.microsoft.com/office/drawing/2014/main" val="10000"/>
                  </a:ext>
                </a:extLst>
              </a:tr>
              <a:tr h="773853">
                <a:tc>
                  <a:txBody>
                    <a:bodyPr/>
                    <a:lstStyle/>
                    <a:p>
                      <a:pPr marL="13970" algn="ctr">
                        <a:lnSpc>
                          <a:spcPct val="100000"/>
                        </a:lnSpc>
                        <a:spcBef>
                          <a:spcPts val="1160"/>
                        </a:spcBef>
                      </a:pPr>
                      <a:r>
                        <a:rPr sz="2400" b="1" spc="-5" dirty="0">
                          <a:solidFill>
                            <a:srgbClr val="7E7E7E"/>
                          </a:solidFill>
                          <a:latin typeface="Arial"/>
                          <a:cs typeface="Arial"/>
                        </a:rPr>
                        <a:t>FORCES</a:t>
                      </a:r>
                      <a:endParaRPr sz="2400">
                        <a:latin typeface="Arial"/>
                        <a:cs typeface="Arial"/>
                      </a:endParaRPr>
                    </a:p>
                  </a:txBody>
                  <a:tcPr marL="0" marR="0" marT="196427"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a:lnSpc>
                          <a:spcPct val="100000"/>
                        </a:lnSpc>
                        <a:spcBef>
                          <a:spcPts val="5"/>
                        </a:spcBef>
                      </a:pPr>
                      <a:endParaRPr sz="1700">
                        <a:latin typeface="Times New Roman"/>
                        <a:cs typeface="Times New Roman"/>
                      </a:endParaRPr>
                    </a:p>
                    <a:p>
                      <a:pPr marL="111760">
                        <a:lnSpc>
                          <a:spcPct val="100000"/>
                        </a:lnSpc>
                      </a:pPr>
                      <a:r>
                        <a:rPr sz="2000" dirty="0">
                          <a:latin typeface="Calibri"/>
                          <a:cs typeface="Calibri"/>
                        </a:rPr>
                        <a:t>Rigueur – </a:t>
                      </a:r>
                      <a:r>
                        <a:rPr sz="2000" spc="-5" dirty="0">
                          <a:latin typeface="Calibri"/>
                          <a:cs typeface="Calibri"/>
                        </a:rPr>
                        <a:t>Logique </a:t>
                      </a:r>
                      <a:r>
                        <a:rPr sz="2000" dirty="0">
                          <a:latin typeface="Calibri"/>
                          <a:cs typeface="Calibri"/>
                        </a:rPr>
                        <a:t>–</a:t>
                      </a:r>
                      <a:r>
                        <a:rPr sz="2000" spc="-45" dirty="0">
                          <a:latin typeface="Calibri"/>
                          <a:cs typeface="Calibri"/>
                        </a:rPr>
                        <a:t> </a:t>
                      </a:r>
                      <a:r>
                        <a:rPr sz="2000" spc="-5" dirty="0">
                          <a:latin typeface="Calibri"/>
                          <a:cs typeface="Calibri"/>
                        </a:rPr>
                        <a:t>Professionnalisme</a:t>
                      </a:r>
                      <a:endParaRPr sz="2000">
                        <a:latin typeface="Calibri"/>
                        <a:cs typeface="Calibri"/>
                      </a:endParaRPr>
                    </a:p>
                  </a:txBody>
                  <a:tcPr marL="0" marR="0" marT="847"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773853">
                <a:tc>
                  <a:txBody>
                    <a:bodyPr/>
                    <a:lstStyle/>
                    <a:p>
                      <a:pPr marL="13970" algn="ctr">
                        <a:lnSpc>
                          <a:spcPct val="100000"/>
                        </a:lnSpc>
                        <a:spcBef>
                          <a:spcPts val="1165"/>
                        </a:spcBef>
                      </a:pPr>
                      <a:r>
                        <a:rPr sz="2400" b="1" dirty="0">
                          <a:solidFill>
                            <a:srgbClr val="7E7E7E"/>
                          </a:solidFill>
                          <a:latin typeface="Arial"/>
                          <a:cs typeface="Arial"/>
                        </a:rPr>
                        <a:t>LIMITES</a:t>
                      </a:r>
                      <a:endParaRPr sz="2400">
                        <a:latin typeface="Arial"/>
                        <a:cs typeface="Arial"/>
                      </a:endParaRPr>
                    </a:p>
                  </a:txBody>
                  <a:tcPr marL="0" marR="0" marT="19727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11760">
                        <a:lnSpc>
                          <a:spcPct val="100000"/>
                        </a:lnSpc>
                        <a:spcBef>
                          <a:spcPts val="1125"/>
                        </a:spcBef>
                      </a:pPr>
                      <a:r>
                        <a:rPr sz="2000" spc="-35" dirty="0">
                          <a:latin typeface="Calibri"/>
                          <a:cs typeface="Calibri"/>
                        </a:rPr>
                        <a:t>Trop </a:t>
                      </a:r>
                      <a:r>
                        <a:rPr sz="2000" dirty="0">
                          <a:latin typeface="Calibri"/>
                          <a:cs typeface="Calibri"/>
                        </a:rPr>
                        <a:t>critique –</a:t>
                      </a:r>
                      <a:r>
                        <a:rPr sz="2000" spc="-225" dirty="0">
                          <a:latin typeface="Calibri"/>
                          <a:cs typeface="Calibri"/>
                        </a:rPr>
                        <a:t> </a:t>
                      </a:r>
                      <a:r>
                        <a:rPr sz="2000" spc="-5" dirty="0">
                          <a:latin typeface="Calibri"/>
                          <a:cs typeface="Calibri"/>
                        </a:rPr>
                        <a:t>Rigide</a:t>
                      </a:r>
                      <a:endParaRPr sz="2000">
                        <a:latin typeface="Calibri"/>
                        <a:cs typeface="Calibri"/>
                      </a:endParaRPr>
                    </a:p>
                  </a:txBody>
                  <a:tcPr marL="0" marR="0" marT="1905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r h="773853">
                <a:tc>
                  <a:txBody>
                    <a:bodyPr/>
                    <a:lstStyle/>
                    <a:p>
                      <a:pPr marL="14604" algn="ctr">
                        <a:lnSpc>
                          <a:spcPct val="100000"/>
                        </a:lnSpc>
                        <a:spcBef>
                          <a:spcPts val="1165"/>
                        </a:spcBef>
                      </a:pPr>
                      <a:r>
                        <a:rPr sz="2400" b="1" dirty="0">
                          <a:solidFill>
                            <a:srgbClr val="7E7E7E"/>
                          </a:solidFill>
                          <a:latin typeface="Arial"/>
                          <a:cs typeface="Arial"/>
                        </a:rPr>
                        <a:t>BESOINS</a:t>
                      </a:r>
                      <a:endParaRPr sz="2400">
                        <a:latin typeface="Arial"/>
                        <a:cs typeface="Arial"/>
                      </a:endParaRPr>
                    </a:p>
                  </a:txBody>
                  <a:tcPr marL="0" marR="0" marT="19727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a:lnSpc>
                          <a:spcPct val="100000"/>
                        </a:lnSpc>
                        <a:spcBef>
                          <a:spcPts val="25"/>
                        </a:spcBef>
                      </a:pPr>
                      <a:endParaRPr sz="2000">
                        <a:latin typeface="Times New Roman"/>
                        <a:cs typeface="Times New Roman"/>
                      </a:endParaRPr>
                    </a:p>
                    <a:p>
                      <a:pPr marL="117475">
                        <a:lnSpc>
                          <a:spcPct val="100000"/>
                        </a:lnSpc>
                      </a:pPr>
                      <a:r>
                        <a:rPr sz="2000" spc="-5" dirty="0">
                          <a:latin typeface="Calibri"/>
                          <a:cs typeface="Calibri"/>
                        </a:rPr>
                        <a:t>Se </a:t>
                      </a:r>
                      <a:r>
                        <a:rPr sz="2000" spc="-10" dirty="0">
                          <a:latin typeface="Calibri"/>
                          <a:cs typeface="Calibri"/>
                        </a:rPr>
                        <a:t>conformer </a:t>
                      </a:r>
                      <a:r>
                        <a:rPr sz="2000" dirty="0">
                          <a:latin typeface="Calibri"/>
                          <a:cs typeface="Calibri"/>
                        </a:rPr>
                        <a:t>à des</a:t>
                      </a:r>
                      <a:r>
                        <a:rPr sz="2000" spc="-10" dirty="0">
                          <a:latin typeface="Calibri"/>
                          <a:cs typeface="Calibri"/>
                        </a:rPr>
                        <a:t> </a:t>
                      </a:r>
                      <a:r>
                        <a:rPr sz="2000" spc="-5" dirty="0">
                          <a:latin typeface="Calibri"/>
                          <a:cs typeface="Calibri"/>
                        </a:rPr>
                        <a:t>normes</a:t>
                      </a:r>
                      <a:endParaRPr sz="2000">
                        <a:latin typeface="Calibri"/>
                        <a:cs typeface="Calibri"/>
                      </a:endParaRPr>
                    </a:p>
                  </a:txBody>
                  <a:tcPr marL="0" marR="0" marT="423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3"/>
                  </a:ext>
                </a:extLst>
              </a:tr>
              <a:tr h="773853">
                <a:tc>
                  <a:txBody>
                    <a:bodyPr/>
                    <a:lstStyle/>
                    <a:p>
                      <a:pPr marL="13970" algn="ctr">
                        <a:lnSpc>
                          <a:spcPct val="100000"/>
                        </a:lnSpc>
                        <a:spcBef>
                          <a:spcPts val="1165"/>
                        </a:spcBef>
                      </a:pPr>
                      <a:r>
                        <a:rPr sz="2400" b="1" spc="-30" dirty="0">
                          <a:solidFill>
                            <a:srgbClr val="7E7E7E"/>
                          </a:solidFill>
                          <a:latin typeface="Arial"/>
                          <a:cs typeface="Arial"/>
                        </a:rPr>
                        <a:t>MOTIVATIONS</a:t>
                      </a:r>
                      <a:endParaRPr sz="2400">
                        <a:latin typeface="Arial"/>
                        <a:cs typeface="Arial"/>
                      </a:endParaRPr>
                    </a:p>
                  </a:txBody>
                  <a:tcPr marL="0" marR="0" marT="19727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117475">
                        <a:lnSpc>
                          <a:spcPct val="100000"/>
                        </a:lnSpc>
                        <a:spcBef>
                          <a:spcPts val="910"/>
                        </a:spcBef>
                      </a:pPr>
                      <a:r>
                        <a:rPr sz="2000" dirty="0">
                          <a:latin typeface="Calibri"/>
                          <a:cs typeface="Calibri"/>
                        </a:rPr>
                        <a:t>La </a:t>
                      </a:r>
                      <a:r>
                        <a:rPr sz="2000" spc="-5" dirty="0">
                          <a:latin typeface="Calibri"/>
                          <a:cs typeface="Calibri"/>
                        </a:rPr>
                        <a:t>bonne </a:t>
                      </a:r>
                      <a:r>
                        <a:rPr sz="2000" spc="-10" dirty="0">
                          <a:latin typeface="Calibri"/>
                          <a:cs typeface="Calibri"/>
                        </a:rPr>
                        <a:t>façon</a:t>
                      </a:r>
                      <a:r>
                        <a:rPr sz="2000" spc="-50" dirty="0">
                          <a:latin typeface="Calibri"/>
                          <a:cs typeface="Calibri"/>
                        </a:rPr>
                        <a:t> </a:t>
                      </a:r>
                      <a:r>
                        <a:rPr sz="2000" spc="-20" dirty="0">
                          <a:latin typeface="Calibri"/>
                          <a:cs typeface="Calibri"/>
                        </a:rPr>
                        <a:t>d’agir</a:t>
                      </a:r>
                      <a:endParaRPr sz="2000">
                        <a:latin typeface="Calibri"/>
                        <a:cs typeface="Calibri"/>
                      </a:endParaRPr>
                    </a:p>
                  </a:txBody>
                  <a:tcPr marL="0" marR="0" marT="15409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4"/>
                  </a:ext>
                </a:extLst>
              </a:tr>
              <a:tr h="773853">
                <a:tc>
                  <a:txBody>
                    <a:bodyPr/>
                    <a:lstStyle/>
                    <a:p>
                      <a:pPr marL="13970" algn="ctr">
                        <a:lnSpc>
                          <a:spcPct val="100000"/>
                        </a:lnSpc>
                        <a:spcBef>
                          <a:spcPts val="1165"/>
                        </a:spcBef>
                      </a:pPr>
                      <a:r>
                        <a:rPr sz="2400" b="1" spc="-5" dirty="0">
                          <a:solidFill>
                            <a:srgbClr val="7E7E7E"/>
                          </a:solidFill>
                          <a:latin typeface="Arial"/>
                          <a:cs typeface="Arial"/>
                        </a:rPr>
                        <a:t>PEUR</a:t>
                      </a:r>
                      <a:endParaRPr sz="2400">
                        <a:latin typeface="Arial"/>
                        <a:cs typeface="Arial"/>
                      </a:endParaRPr>
                    </a:p>
                  </a:txBody>
                  <a:tcPr marL="0" marR="0" marT="197273"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tc>
                  <a:txBody>
                    <a:bodyPr/>
                    <a:lstStyle/>
                    <a:p>
                      <a:pPr marL="136525">
                        <a:lnSpc>
                          <a:spcPct val="100000"/>
                        </a:lnSpc>
                        <a:spcBef>
                          <a:spcPts val="1115"/>
                        </a:spcBef>
                      </a:pPr>
                      <a:r>
                        <a:rPr sz="2000" dirty="0">
                          <a:latin typeface="Calibri"/>
                          <a:cs typeface="Calibri"/>
                        </a:rPr>
                        <a:t>Que </a:t>
                      </a:r>
                      <a:r>
                        <a:rPr sz="2000" spc="-30" dirty="0">
                          <a:latin typeface="Calibri"/>
                          <a:cs typeface="Calibri"/>
                        </a:rPr>
                        <a:t>l’on </a:t>
                      </a:r>
                      <a:r>
                        <a:rPr sz="2000" dirty="0">
                          <a:latin typeface="Calibri"/>
                          <a:cs typeface="Calibri"/>
                        </a:rPr>
                        <a:t>critique </a:t>
                      </a:r>
                      <a:r>
                        <a:rPr sz="2000" spc="-5" dirty="0">
                          <a:latin typeface="Calibri"/>
                          <a:cs typeface="Calibri"/>
                        </a:rPr>
                        <a:t>son </a:t>
                      </a:r>
                      <a:r>
                        <a:rPr sz="2000" spc="-15" dirty="0">
                          <a:latin typeface="Calibri"/>
                          <a:cs typeface="Calibri"/>
                        </a:rPr>
                        <a:t>travail</a:t>
                      </a:r>
                      <a:endParaRPr sz="2000">
                        <a:latin typeface="Calibri"/>
                        <a:cs typeface="Calibri"/>
                      </a:endParaRPr>
                    </a:p>
                  </a:txBody>
                  <a:tcPr marL="0" marR="0" marT="188807"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5"/>
                  </a:ext>
                </a:extLst>
              </a:tr>
            </a:tbl>
          </a:graphicData>
        </a:graphic>
      </p:graphicFrame>
      <p:sp>
        <p:nvSpPr>
          <p:cNvPr id="3" name="Espace réservé du numéro de diapositive 2">
            <a:extLst>
              <a:ext uri="{FF2B5EF4-FFF2-40B4-BE49-F238E27FC236}">
                <a16:creationId xmlns:a16="http://schemas.microsoft.com/office/drawing/2014/main" id="{DA49F14E-DD65-4BB6-84C1-B379A3234385}"/>
              </a:ext>
            </a:extLst>
          </p:cNvPr>
          <p:cNvSpPr>
            <a:spLocks noGrp="1"/>
          </p:cNvSpPr>
          <p:nvPr>
            <p:ph type="sldNum" sz="quarter" idx="7"/>
          </p:nvPr>
        </p:nvSpPr>
        <p:spPr/>
        <p:txBody>
          <a:bodyPr/>
          <a:lstStyle/>
          <a:p>
            <a:fld id="{B6F15528-21DE-4FAA-801E-634DDDAF4B2B}" type="slidenum">
              <a:rPr lang="fr-FR" smtClean="0"/>
              <a:t>77</a:t>
            </a:fld>
            <a:endParaRPr lang="fr-FR"/>
          </a:p>
        </p:txBody>
      </p:sp>
    </p:spTree>
    <p:extLst>
      <p:ext uri="{BB962C8B-B14F-4D97-AF65-F5344CB8AC3E}">
        <p14:creationId xmlns:p14="http://schemas.microsoft.com/office/powerpoint/2010/main" val="14188224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52672" y="1290319"/>
            <a:ext cx="4478528" cy="4478528"/>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024879" y="3474719"/>
            <a:ext cx="4315968" cy="1794256"/>
          </a:xfrm>
          <a:prstGeom prst="rect">
            <a:avLst/>
          </a:prstGeom>
          <a:blipFill>
            <a:blip r:embed="rId3" cstate="print"/>
            <a:stretch>
              <a:fillRect/>
            </a:stretch>
          </a:blipFill>
        </p:spPr>
        <p:txBody>
          <a:bodyPr wrap="square" lIns="0" tIns="0" rIns="0" bIns="0" rtlCol="0"/>
          <a:lstStyle/>
          <a:p>
            <a:endParaRPr sz="2400"/>
          </a:p>
        </p:txBody>
      </p:sp>
      <p:sp>
        <p:nvSpPr>
          <p:cNvPr id="4" name="object 4"/>
          <p:cNvSpPr/>
          <p:nvPr/>
        </p:nvSpPr>
        <p:spPr>
          <a:xfrm>
            <a:off x="6033007" y="3807968"/>
            <a:ext cx="3740911" cy="1190752"/>
          </a:xfrm>
          <a:prstGeom prst="rect">
            <a:avLst/>
          </a:prstGeom>
          <a:blipFill>
            <a:blip r:embed="rId4" cstate="print"/>
            <a:stretch>
              <a:fillRect/>
            </a:stretch>
          </a:blipFill>
        </p:spPr>
        <p:txBody>
          <a:bodyPr wrap="square" lIns="0" tIns="0" rIns="0" bIns="0" rtlCol="0"/>
          <a:lstStyle/>
          <a:p>
            <a:endParaRPr sz="2400"/>
          </a:p>
        </p:txBody>
      </p:sp>
      <p:sp>
        <p:nvSpPr>
          <p:cNvPr id="5" name="object 5"/>
          <p:cNvSpPr/>
          <p:nvPr/>
        </p:nvSpPr>
        <p:spPr>
          <a:xfrm>
            <a:off x="6163055" y="3562097"/>
            <a:ext cx="4141893" cy="1619673"/>
          </a:xfrm>
          <a:custGeom>
            <a:avLst/>
            <a:gdLst/>
            <a:ahLst/>
            <a:cxnLst/>
            <a:rect l="l" t="t" r="r" b="b"/>
            <a:pathLst>
              <a:path w="3106420" h="1214754">
                <a:moveTo>
                  <a:pt x="0" y="1214627"/>
                </a:moveTo>
                <a:lnTo>
                  <a:pt x="3105912" y="1214627"/>
                </a:lnTo>
                <a:lnTo>
                  <a:pt x="3105912" y="0"/>
                </a:lnTo>
                <a:lnTo>
                  <a:pt x="0" y="0"/>
                </a:lnTo>
                <a:lnTo>
                  <a:pt x="0" y="1214627"/>
                </a:lnTo>
                <a:close/>
              </a:path>
            </a:pathLst>
          </a:custGeom>
          <a:solidFill>
            <a:srgbClr val="F8C83E"/>
          </a:solidFill>
        </p:spPr>
        <p:txBody>
          <a:bodyPr wrap="square" lIns="0" tIns="0" rIns="0" bIns="0" rtlCol="0"/>
          <a:lstStyle/>
          <a:p>
            <a:endParaRPr sz="2400"/>
          </a:p>
        </p:txBody>
      </p:sp>
      <p:sp>
        <p:nvSpPr>
          <p:cNvPr id="6" name="object 6"/>
          <p:cNvSpPr txBox="1"/>
          <p:nvPr/>
        </p:nvSpPr>
        <p:spPr>
          <a:xfrm>
            <a:off x="6269228" y="3874596"/>
            <a:ext cx="3361267" cy="910506"/>
          </a:xfrm>
          <a:prstGeom prst="rect">
            <a:avLst/>
          </a:prstGeom>
        </p:spPr>
        <p:txBody>
          <a:bodyPr vert="horz" wrap="square" lIns="0" tIns="68580" rIns="0" bIns="0" rtlCol="0">
            <a:spAutoFit/>
          </a:bodyPr>
          <a:lstStyle/>
          <a:p>
            <a:pPr marL="134617" indent="-117684">
              <a:spcBef>
                <a:spcPts val="540"/>
              </a:spcBef>
              <a:buFont typeface="Arial"/>
              <a:buChar char="•"/>
              <a:tabLst>
                <a:tab pos="135463" algn="l"/>
              </a:tabLst>
            </a:pPr>
            <a:r>
              <a:rPr sz="1600" b="1" spc="-7" dirty="0">
                <a:latin typeface="Calibri"/>
                <a:cs typeface="Calibri"/>
              </a:rPr>
              <a:t>Être </a:t>
            </a:r>
            <a:r>
              <a:rPr sz="1600" b="1" spc="-13" dirty="0">
                <a:latin typeface="Calibri"/>
                <a:cs typeface="Calibri"/>
              </a:rPr>
              <a:t>amical et</a:t>
            </a:r>
            <a:r>
              <a:rPr sz="1600" b="1" spc="-7" dirty="0">
                <a:latin typeface="Calibri"/>
                <a:cs typeface="Calibri"/>
              </a:rPr>
              <a:t> sociable</a:t>
            </a:r>
            <a:endParaRPr sz="1600">
              <a:latin typeface="Calibri"/>
              <a:cs typeface="Calibri"/>
            </a:endParaRPr>
          </a:p>
          <a:p>
            <a:pPr marL="134617" indent="-117684">
              <a:spcBef>
                <a:spcPts val="400"/>
              </a:spcBef>
              <a:buFont typeface="Arial"/>
              <a:buChar char="•"/>
              <a:tabLst>
                <a:tab pos="135463" algn="l"/>
              </a:tabLst>
            </a:pPr>
            <a:r>
              <a:rPr sz="1600" b="1" spc="-7" dirty="0">
                <a:latin typeface="Calibri"/>
                <a:cs typeface="Calibri"/>
              </a:rPr>
              <a:t>Être amusant </a:t>
            </a:r>
            <a:r>
              <a:rPr sz="1600" b="1" spc="-13" dirty="0">
                <a:latin typeface="Calibri"/>
                <a:cs typeface="Calibri"/>
              </a:rPr>
              <a:t>et</a:t>
            </a:r>
            <a:r>
              <a:rPr sz="1600" b="1" spc="-33" dirty="0">
                <a:latin typeface="Calibri"/>
                <a:cs typeface="Calibri"/>
              </a:rPr>
              <a:t> </a:t>
            </a:r>
            <a:r>
              <a:rPr sz="1600" b="1" spc="-7" dirty="0">
                <a:latin typeface="Calibri"/>
                <a:cs typeface="Calibri"/>
              </a:rPr>
              <a:t>spontané</a:t>
            </a:r>
            <a:endParaRPr sz="1600">
              <a:latin typeface="Calibri"/>
              <a:cs typeface="Calibri"/>
            </a:endParaRPr>
          </a:p>
          <a:p>
            <a:pPr marL="134617" indent="-117684">
              <a:spcBef>
                <a:spcPts val="393"/>
              </a:spcBef>
              <a:buFont typeface="Arial"/>
              <a:buChar char="•"/>
              <a:tabLst>
                <a:tab pos="135463" algn="l"/>
              </a:tabLst>
            </a:pPr>
            <a:r>
              <a:rPr sz="1600" b="1" spc="-7" dirty="0">
                <a:latin typeface="Calibri"/>
                <a:cs typeface="Calibri"/>
              </a:rPr>
              <a:t>Être ouvert, </a:t>
            </a:r>
            <a:r>
              <a:rPr sz="1600" b="1" dirty="0">
                <a:latin typeface="Calibri"/>
                <a:cs typeface="Calibri"/>
              </a:rPr>
              <a:t>souple </a:t>
            </a:r>
            <a:r>
              <a:rPr sz="1600" b="1" spc="-13" dirty="0">
                <a:latin typeface="Calibri"/>
                <a:cs typeface="Calibri"/>
              </a:rPr>
              <a:t>et </a:t>
            </a:r>
            <a:r>
              <a:rPr sz="1600" b="1" dirty="0">
                <a:latin typeface="Calibri"/>
                <a:cs typeface="Calibri"/>
              </a:rPr>
              <a:t>non trop</a:t>
            </a:r>
            <a:r>
              <a:rPr sz="1600" b="1" spc="-87" dirty="0">
                <a:latin typeface="Calibri"/>
                <a:cs typeface="Calibri"/>
              </a:rPr>
              <a:t> </a:t>
            </a:r>
            <a:r>
              <a:rPr sz="1600" b="1" spc="-7" dirty="0">
                <a:latin typeface="Calibri"/>
                <a:cs typeface="Calibri"/>
              </a:rPr>
              <a:t>formel</a:t>
            </a:r>
            <a:endParaRPr sz="1600">
              <a:latin typeface="Calibri"/>
              <a:cs typeface="Calibri"/>
            </a:endParaRPr>
          </a:p>
        </p:txBody>
      </p:sp>
      <p:sp>
        <p:nvSpPr>
          <p:cNvPr id="7" name="object 7"/>
          <p:cNvSpPr/>
          <p:nvPr/>
        </p:nvSpPr>
        <p:spPr>
          <a:xfrm>
            <a:off x="1879600" y="3474719"/>
            <a:ext cx="4313936" cy="1794256"/>
          </a:xfrm>
          <a:prstGeom prst="rect">
            <a:avLst/>
          </a:prstGeom>
          <a:blipFill>
            <a:blip r:embed="rId5" cstate="print"/>
            <a:stretch>
              <a:fillRect/>
            </a:stretch>
          </a:blipFill>
        </p:spPr>
        <p:txBody>
          <a:bodyPr wrap="square" lIns="0" tIns="0" rIns="0" bIns="0" rtlCol="0"/>
          <a:lstStyle/>
          <a:p>
            <a:endParaRPr sz="2400"/>
          </a:p>
        </p:txBody>
      </p:sp>
      <p:sp>
        <p:nvSpPr>
          <p:cNvPr id="8" name="object 8"/>
          <p:cNvSpPr/>
          <p:nvPr/>
        </p:nvSpPr>
        <p:spPr>
          <a:xfrm>
            <a:off x="2826511" y="3661665"/>
            <a:ext cx="3411728" cy="1485391"/>
          </a:xfrm>
          <a:prstGeom prst="rect">
            <a:avLst/>
          </a:prstGeom>
          <a:blipFill>
            <a:blip r:embed="rId6" cstate="print"/>
            <a:stretch>
              <a:fillRect/>
            </a:stretch>
          </a:blipFill>
        </p:spPr>
        <p:txBody>
          <a:bodyPr wrap="square" lIns="0" tIns="0" rIns="0" bIns="0" rtlCol="0"/>
          <a:lstStyle/>
          <a:p>
            <a:endParaRPr sz="2400"/>
          </a:p>
        </p:txBody>
      </p:sp>
      <p:sp>
        <p:nvSpPr>
          <p:cNvPr id="9" name="object 9"/>
          <p:cNvSpPr/>
          <p:nvPr/>
        </p:nvSpPr>
        <p:spPr>
          <a:xfrm>
            <a:off x="1916177" y="3562097"/>
            <a:ext cx="4139353" cy="1619673"/>
          </a:xfrm>
          <a:custGeom>
            <a:avLst/>
            <a:gdLst/>
            <a:ahLst/>
            <a:cxnLst/>
            <a:rect l="l" t="t" r="r" b="b"/>
            <a:pathLst>
              <a:path w="3104515" h="1214754">
                <a:moveTo>
                  <a:pt x="0" y="1214627"/>
                </a:moveTo>
                <a:lnTo>
                  <a:pt x="3104388" y="1214627"/>
                </a:lnTo>
                <a:lnTo>
                  <a:pt x="3104388" y="0"/>
                </a:lnTo>
                <a:lnTo>
                  <a:pt x="0" y="0"/>
                </a:lnTo>
                <a:lnTo>
                  <a:pt x="0" y="1214627"/>
                </a:lnTo>
                <a:close/>
              </a:path>
            </a:pathLst>
          </a:custGeom>
          <a:solidFill>
            <a:srgbClr val="80B83A"/>
          </a:solidFill>
        </p:spPr>
        <p:txBody>
          <a:bodyPr wrap="square" lIns="0" tIns="0" rIns="0" bIns="0" rtlCol="0"/>
          <a:lstStyle/>
          <a:p>
            <a:endParaRPr sz="2400"/>
          </a:p>
        </p:txBody>
      </p:sp>
      <p:sp>
        <p:nvSpPr>
          <p:cNvPr id="10" name="object 10"/>
          <p:cNvSpPr txBox="1"/>
          <p:nvPr/>
        </p:nvSpPr>
        <p:spPr>
          <a:xfrm>
            <a:off x="2959608" y="3728380"/>
            <a:ext cx="2991273" cy="1207168"/>
          </a:xfrm>
          <a:prstGeom prst="rect">
            <a:avLst/>
          </a:prstGeom>
        </p:spPr>
        <p:txBody>
          <a:bodyPr vert="horz" wrap="square" lIns="0" tIns="67733" rIns="0" bIns="0" rtlCol="0">
            <a:spAutoFit/>
          </a:bodyPr>
          <a:lstStyle/>
          <a:p>
            <a:pPr marL="250607" indent="-118530">
              <a:spcBef>
                <a:spcPts val="533"/>
              </a:spcBef>
              <a:buFont typeface="Arial"/>
              <a:buChar char="•"/>
              <a:tabLst>
                <a:tab pos="250607" algn="l"/>
              </a:tabLst>
            </a:pPr>
            <a:r>
              <a:rPr sz="1600" b="1" dirty="0">
                <a:solidFill>
                  <a:srgbClr val="FFFFFF"/>
                </a:solidFill>
                <a:latin typeface="Calibri"/>
                <a:cs typeface="Calibri"/>
              </a:rPr>
              <a:t>Se </a:t>
            </a:r>
            <a:r>
              <a:rPr sz="1600" b="1" spc="-7" dirty="0">
                <a:solidFill>
                  <a:srgbClr val="FFFFFF"/>
                </a:solidFill>
                <a:latin typeface="Calibri"/>
                <a:cs typeface="Calibri"/>
              </a:rPr>
              <a:t>montrer patient </a:t>
            </a:r>
            <a:r>
              <a:rPr sz="1600" b="1" spc="-13" dirty="0">
                <a:solidFill>
                  <a:srgbClr val="FFFFFF"/>
                </a:solidFill>
                <a:latin typeface="Calibri"/>
                <a:cs typeface="Calibri"/>
              </a:rPr>
              <a:t>et</a:t>
            </a:r>
            <a:r>
              <a:rPr sz="1600" b="1" spc="-80" dirty="0">
                <a:solidFill>
                  <a:srgbClr val="FFFFFF"/>
                </a:solidFill>
                <a:latin typeface="Calibri"/>
                <a:cs typeface="Calibri"/>
              </a:rPr>
              <a:t> </a:t>
            </a:r>
            <a:r>
              <a:rPr sz="1600" b="1" spc="-13" dirty="0">
                <a:solidFill>
                  <a:srgbClr val="FFFFFF"/>
                </a:solidFill>
                <a:latin typeface="Calibri"/>
                <a:cs typeface="Calibri"/>
              </a:rPr>
              <a:t>prévenant</a:t>
            </a:r>
            <a:endParaRPr sz="1600">
              <a:latin typeface="Calibri"/>
              <a:cs typeface="Calibri"/>
            </a:endParaRPr>
          </a:p>
          <a:p>
            <a:pPr marL="433482" lvl="1" indent="-118530">
              <a:spcBef>
                <a:spcPts val="400"/>
              </a:spcBef>
              <a:buFont typeface="Arial"/>
              <a:buChar char="•"/>
              <a:tabLst>
                <a:tab pos="433482" algn="l"/>
              </a:tabLst>
            </a:pPr>
            <a:r>
              <a:rPr sz="1600" b="1" spc="-7" dirty="0">
                <a:solidFill>
                  <a:srgbClr val="FFFFFF"/>
                </a:solidFill>
                <a:latin typeface="Calibri"/>
                <a:cs typeface="Calibri"/>
              </a:rPr>
              <a:t>Adopter </a:t>
            </a:r>
            <a:r>
              <a:rPr sz="1600" b="1" dirty="0">
                <a:solidFill>
                  <a:srgbClr val="FFFFFF"/>
                </a:solidFill>
                <a:latin typeface="Calibri"/>
                <a:cs typeface="Calibri"/>
              </a:rPr>
              <a:t>son </a:t>
            </a:r>
            <a:r>
              <a:rPr sz="1600" b="1" spc="-7" dirty="0">
                <a:solidFill>
                  <a:srgbClr val="FFFFFF"/>
                </a:solidFill>
                <a:latin typeface="Calibri"/>
                <a:cs typeface="Calibri"/>
              </a:rPr>
              <a:t>rythme </a:t>
            </a:r>
            <a:r>
              <a:rPr sz="1600" b="1" dirty="0">
                <a:solidFill>
                  <a:srgbClr val="FFFFFF"/>
                </a:solidFill>
                <a:latin typeface="Calibri"/>
                <a:cs typeface="Calibri"/>
              </a:rPr>
              <a:t>de</a:t>
            </a:r>
            <a:r>
              <a:rPr sz="1600" b="1" spc="-67" dirty="0">
                <a:solidFill>
                  <a:srgbClr val="FFFFFF"/>
                </a:solidFill>
                <a:latin typeface="Calibri"/>
                <a:cs typeface="Calibri"/>
              </a:rPr>
              <a:t> </a:t>
            </a:r>
            <a:r>
              <a:rPr sz="1600" b="1" spc="-13" dirty="0">
                <a:solidFill>
                  <a:srgbClr val="FFFFFF"/>
                </a:solidFill>
                <a:latin typeface="Calibri"/>
                <a:cs typeface="Calibri"/>
              </a:rPr>
              <a:t>travail</a:t>
            </a:r>
            <a:endParaRPr sz="1600">
              <a:latin typeface="Calibri"/>
              <a:cs typeface="Calibri"/>
            </a:endParaRPr>
          </a:p>
          <a:p>
            <a:pPr marL="134617" indent="-117684">
              <a:spcBef>
                <a:spcPts val="400"/>
              </a:spcBef>
              <a:buFont typeface="Arial"/>
              <a:buChar char="•"/>
              <a:tabLst>
                <a:tab pos="135463" algn="l"/>
              </a:tabLst>
            </a:pPr>
            <a:r>
              <a:rPr sz="1600" b="1" spc="-7" dirty="0">
                <a:solidFill>
                  <a:srgbClr val="FFFFFF"/>
                </a:solidFill>
                <a:latin typeface="Calibri"/>
                <a:cs typeface="Calibri"/>
              </a:rPr>
              <a:t>Solliciter </a:t>
            </a:r>
            <a:r>
              <a:rPr sz="1600" b="1" dirty="0">
                <a:solidFill>
                  <a:srgbClr val="FFFFFF"/>
                </a:solidFill>
                <a:latin typeface="Calibri"/>
                <a:cs typeface="Calibri"/>
              </a:rPr>
              <a:t>son opinion </a:t>
            </a:r>
            <a:r>
              <a:rPr sz="1600" b="1" spc="-13" dirty="0">
                <a:solidFill>
                  <a:srgbClr val="FFFFFF"/>
                </a:solidFill>
                <a:latin typeface="Calibri"/>
                <a:cs typeface="Calibri"/>
              </a:rPr>
              <a:t>et </a:t>
            </a:r>
            <a:r>
              <a:rPr sz="1600" b="1" dirty="0">
                <a:solidFill>
                  <a:srgbClr val="FFFFFF"/>
                </a:solidFill>
                <a:latin typeface="Calibri"/>
                <a:cs typeface="Calibri"/>
              </a:rPr>
              <a:t>lui</a:t>
            </a:r>
            <a:r>
              <a:rPr sz="1600" b="1" spc="-13" dirty="0">
                <a:solidFill>
                  <a:srgbClr val="FFFFFF"/>
                </a:solidFill>
                <a:latin typeface="Calibri"/>
                <a:cs typeface="Calibri"/>
              </a:rPr>
              <a:t> </a:t>
            </a:r>
            <a:r>
              <a:rPr sz="1600" b="1" spc="-7" dirty="0">
                <a:solidFill>
                  <a:srgbClr val="FFFFFF"/>
                </a:solidFill>
                <a:latin typeface="Calibri"/>
                <a:cs typeface="Calibri"/>
              </a:rPr>
              <a:t>laisser</a:t>
            </a:r>
            <a:endParaRPr sz="1600">
              <a:latin typeface="Calibri"/>
              <a:cs typeface="Calibri"/>
            </a:endParaRPr>
          </a:p>
          <a:p>
            <a:pPr marL="902524">
              <a:spcBef>
                <a:spcPts val="400"/>
              </a:spcBef>
            </a:pPr>
            <a:r>
              <a:rPr sz="1600" b="1" dirty="0">
                <a:solidFill>
                  <a:srgbClr val="FFFFFF"/>
                </a:solidFill>
                <a:latin typeface="Calibri"/>
                <a:cs typeface="Calibri"/>
              </a:rPr>
              <a:t>du </a:t>
            </a:r>
            <a:r>
              <a:rPr sz="1600" b="1" spc="-7" dirty="0">
                <a:solidFill>
                  <a:srgbClr val="FFFFFF"/>
                </a:solidFill>
                <a:latin typeface="Calibri"/>
                <a:cs typeface="Calibri"/>
              </a:rPr>
              <a:t>temps </a:t>
            </a:r>
            <a:r>
              <a:rPr sz="1600" b="1" dirty="0">
                <a:solidFill>
                  <a:srgbClr val="FFFFFF"/>
                </a:solidFill>
                <a:latin typeface="Calibri"/>
                <a:cs typeface="Calibri"/>
              </a:rPr>
              <a:t>pour</a:t>
            </a:r>
            <a:r>
              <a:rPr sz="1600" b="1" spc="-53" dirty="0">
                <a:solidFill>
                  <a:srgbClr val="FFFFFF"/>
                </a:solidFill>
                <a:latin typeface="Calibri"/>
                <a:cs typeface="Calibri"/>
              </a:rPr>
              <a:t> </a:t>
            </a:r>
            <a:r>
              <a:rPr sz="1600" b="1" spc="-7" dirty="0">
                <a:solidFill>
                  <a:srgbClr val="FFFFFF"/>
                </a:solidFill>
                <a:latin typeface="Calibri"/>
                <a:cs typeface="Calibri"/>
              </a:rPr>
              <a:t>répondre</a:t>
            </a:r>
            <a:endParaRPr sz="1600">
              <a:latin typeface="Calibri"/>
              <a:cs typeface="Calibri"/>
            </a:endParaRPr>
          </a:p>
        </p:txBody>
      </p:sp>
      <p:sp>
        <p:nvSpPr>
          <p:cNvPr id="11" name="object 11"/>
          <p:cNvSpPr/>
          <p:nvPr/>
        </p:nvSpPr>
        <p:spPr>
          <a:xfrm>
            <a:off x="1865377" y="1782063"/>
            <a:ext cx="4313935" cy="1796287"/>
          </a:xfrm>
          <a:prstGeom prst="rect">
            <a:avLst/>
          </a:prstGeom>
          <a:blipFill>
            <a:blip r:embed="rId7" cstate="print"/>
            <a:stretch>
              <a:fillRect/>
            </a:stretch>
          </a:blipFill>
        </p:spPr>
        <p:txBody>
          <a:bodyPr wrap="square" lIns="0" tIns="0" rIns="0" bIns="0" rtlCol="0"/>
          <a:lstStyle/>
          <a:p>
            <a:endParaRPr sz="2400"/>
          </a:p>
        </p:txBody>
      </p:sp>
      <p:sp>
        <p:nvSpPr>
          <p:cNvPr id="12" name="object 12"/>
          <p:cNvSpPr/>
          <p:nvPr/>
        </p:nvSpPr>
        <p:spPr>
          <a:xfrm>
            <a:off x="3098800" y="2115311"/>
            <a:ext cx="3078480" cy="1190751"/>
          </a:xfrm>
          <a:prstGeom prst="rect">
            <a:avLst/>
          </a:prstGeom>
          <a:blipFill>
            <a:blip r:embed="rId8" cstate="print"/>
            <a:stretch>
              <a:fillRect/>
            </a:stretch>
          </a:blipFill>
        </p:spPr>
        <p:txBody>
          <a:bodyPr wrap="square" lIns="0" tIns="0" rIns="0" bIns="0" rtlCol="0"/>
          <a:lstStyle/>
          <a:p>
            <a:endParaRPr sz="2400"/>
          </a:p>
        </p:txBody>
      </p:sp>
      <p:sp>
        <p:nvSpPr>
          <p:cNvPr id="13" name="object 13"/>
          <p:cNvSpPr/>
          <p:nvPr/>
        </p:nvSpPr>
        <p:spPr>
          <a:xfrm>
            <a:off x="1916177" y="1832863"/>
            <a:ext cx="4139353" cy="1622213"/>
          </a:xfrm>
          <a:custGeom>
            <a:avLst/>
            <a:gdLst/>
            <a:ahLst/>
            <a:cxnLst/>
            <a:rect l="l" t="t" r="r" b="b"/>
            <a:pathLst>
              <a:path w="3104515" h="1216660">
                <a:moveTo>
                  <a:pt x="0" y="1216152"/>
                </a:moveTo>
                <a:lnTo>
                  <a:pt x="3104388" y="1216152"/>
                </a:lnTo>
                <a:lnTo>
                  <a:pt x="3104388" y="0"/>
                </a:lnTo>
                <a:lnTo>
                  <a:pt x="0" y="0"/>
                </a:lnTo>
                <a:lnTo>
                  <a:pt x="0" y="1216152"/>
                </a:lnTo>
                <a:close/>
              </a:path>
            </a:pathLst>
          </a:custGeom>
          <a:solidFill>
            <a:srgbClr val="1762AE"/>
          </a:solidFill>
        </p:spPr>
        <p:txBody>
          <a:bodyPr wrap="square" lIns="0" tIns="0" rIns="0" bIns="0" rtlCol="0"/>
          <a:lstStyle/>
          <a:p>
            <a:endParaRPr sz="2400"/>
          </a:p>
        </p:txBody>
      </p:sp>
      <p:sp>
        <p:nvSpPr>
          <p:cNvPr id="14" name="object 14"/>
          <p:cNvSpPr txBox="1"/>
          <p:nvPr/>
        </p:nvSpPr>
        <p:spPr>
          <a:xfrm>
            <a:off x="3248152" y="2147654"/>
            <a:ext cx="2700867" cy="908796"/>
          </a:xfrm>
          <a:prstGeom prst="rect">
            <a:avLst/>
          </a:prstGeom>
        </p:spPr>
        <p:txBody>
          <a:bodyPr vert="horz" wrap="square" lIns="0" tIns="66887" rIns="0" bIns="0" rtlCol="0">
            <a:spAutoFit/>
          </a:bodyPr>
          <a:lstStyle/>
          <a:p>
            <a:pPr marL="455495" indent="-117684">
              <a:spcBef>
                <a:spcPts val="527"/>
              </a:spcBef>
              <a:buFont typeface="Arial"/>
              <a:buChar char="•"/>
              <a:tabLst>
                <a:tab pos="456342" algn="l"/>
              </a:tabLst>
            </a:pPr>
            <a:r>
              <a:rPr sz="1600" b="1" spc="-7" dirty="0">
                <a:solidFill>
                  <a:srgbClr val="FFFFFF"/>
                </a:solidFill>
                <a:latin typeface="Calibri"/>
                <a:cs typeface="Calibri"/>
              </a:rPr>
              <a:t>Être bien préparé </a:t>
            </a:r>
            <a:r>
              <a:rPr sz="1600" b="1" spc="-13" dirty="0">
                <a:solidFill>
                  <a:srgbClr val="FFFFFF"/>
                </a:solidFill>
                <a:latin typeface="Calibri"/>
                <a:cs typeface="Calibri"/>
              </a:rPr>
              <a:t>et</a:t>
            </a:r>
            <a:r>
              <a:rPr sz="1600" b="1" spc="-87" dirty="0">
                <a:solidFill>
                  <a:srgbClr val="FFFFFF"/>
                </a:solidFill>
                <a:latin typeface="Calibri"/>
                <a:cs typeface="Calibri"/>
              </a:rPr>
              <a:t> </a:t>
            </a:r>
            <a:r>
              <a:rPr sz="1600" b="1" spc="-7" dirty="0">
                <a:solidFill>
                  <a:srgbClr val="FFFFFF"/>
                </a:solidFill>
                <a:latin typeface="Calibri"/>
                <a:cs typeface="Calibri"/>
              </a:rPr>
              <a:t>précis</a:t>
            </a:r>
            <a:endParaRPr sz="1600">
              <a:latin typeface="Calibri"/>
              <a:cs typeface="Calibri"/>
            </a:endParaRPr>
          </a:p>
          <a:p>
            <a:pPr marL="262460" indent="-117684">
              <a:spcBef>
                <a:spcPts val="393"/>
              </a:spcBef>
              <a:buFont typeface="Arial"/>
              <a:buChar char="•"/>
              <a:tabLst>
                <a:tab pos="263307" algn="l"/>
              </a:tabLst>
            </a:pPr>
            <a:r>
              <a:rPr sz="1600" b="1" spc="-7" dirty="0">
                <a:solidFill>
                  <a:srgbClr val="FFFFFF"/>
                </a:solidFill>
                <a:latin typeface="Calibri"/>
                <a:cs typeface="Calibri"/>
              </a:rPr>
              <a:t>Formuler les </a:t>
            </a:r>
            <a:r>
              <a:rPr sz="1600" b="1" dirty="0">
                <a:solidFill>
                  <a:srgbClr val="FFFFFF"/>
                </a:solidFill>
                <a:latin typeface="Calibri"/>
                <a:cs typeface="Calibri"/>
              </a:rPr>
              <a:t>choses </a:t>
            </a:r>
            <a:r>
              <a:rPr sz="1600" b="1" spc="-7" dirty="0">
                <a:solidFill>
                  <a:srgbClr val="FFFFFF"/>
                </a:solidFill>
                <a:latin typeface="Calibri"/>
                <a:cs typeface="Calibri"/>
              </a:rPr>
              <a:t>par</a:t>
            </a:r>
            <a:r>
              <a:rPr sz="1600" b="1" spc="-60" dirty="0">
                <a:solidFill>
                  <a:srgbClr val="FFFFFF"/>
                </a:solidFill>
                <a:latin typeface="Calibri"/>
                <a:cs typeface="Calibri"/>
              </a:rPr>
              <a:t> </a:t>
            </a:r>
            <a:r>
              <a:rPr sz="1600" b="1" spc="-7" dirty="0">
                <a:solidFill>
                  <a:srgbClr val="FFFFFF"/>
                </a:solidFill>
                <a:latin typeface="Calibri"/>
                <a:cs typeface="Calibri"/>
              </a:rPr>
              <a:t>écrit</a:t>
            </a:r>
            <a:endParaRPr sz="1600">
              <a:latin typeface="Calibri"/>
              <a:cs typeface="Calibri"/>
            </a:endParaRPr>
          </a:p>
          <a:p>
            <a:pPr marL="134617" indent="-117684">
              <a:spcBef>
                <a:spcPts val="400"/>
              </a:spcBef>
              <a:buFont typeface="Arial"/>
              <a:buChar char="•"/>
              <a:tabLst>
                <a:tab pos="135463" algn="l"/>
              </a:tabLst>
            </a:pPr>
            <a:r>
              <a:rPr sz="1600" b="1" spc="-7" dirty="0">
                <a:solidFill>
                  <a:srgbClr val="FFFFFF"/>
                </a:solidFill>
                <a:latin typeface="Calibri"/>
                <a:cs typeface="Calibri"/>
              </a:rPr>
              <a:t>Lui laisser </a:t>
            </a:r>
            <a:r>
              <a:rPr sz="1600" b="1" spc="-13" dirty="0">
                <a:solidFill>
                  <a:srgbClr val="FFFFFF"/>
                </a:solidFill>
                <a:latin typeface="Calibri"/>
                <a:cs typeface="Calibri"/>
              </a:rPr>
              <a:t>examiner </a:t>
            </a:r>
            <a:r>
              <a:rPr sz="1600" b="1" spc="-7" dirty="0">
                <a:solidFill>
                  <a:srgbClr val="FFFFFF"/>
                </a:solidFill>
                <a:latin typeface="Calibri"/>
                <a:cs typeface="Calibri"/>
              </a:rPr>
              <a:t>les</a:t>
            </a:r>
            <a:r>
              <a:rPr sz="1600" b="1" spc="-20" dirty="0">
                <a:solidFill>
                  <a:srgbClr val="FFFFFF"/>
                </a:solidFill>
                <a:latin typeface="Calibri"/>
                <a:cs typeface="Calibri"/>
              </a:rPr>
              <a:t> </a:t>
            </a:r>
            <a:r>
              <a:rPr sz="1600" b="1" spc="-7" dirty="0">
                <a:solidFill>
                  <a:srgbClr val="FFFFFF"/>
                </a:solidFill>
                <a:latin typeface="Calibri"/>
                <a:cs typeface="Calibri"/>
              </a:rPr>
              <a:t>détails</a:t>
            </a:r>
            <a:endParaRPr sz="1600">
              <a:latin typeface="Calibri"/>
              <a:cs typeface="Calibri"/>
            </a:endParaRPr>
          </a:p>
        </p:txBody>
      </p:sp>
      <p:sp>
        <p:nvSpPr>
          <p:cNvPr id="15" name="object 15"/>
          <p:cNvSpPr/>
          <p:nvPr/>
        </p:nvSpPr>
        <p:spPr>
          <a:xfrm>
            <a:off x="6039104" y="1784097"/>
            <a:ext cx="4315968" cy="1794255"/>
          </a:xfrm>
          <a:prstGeom prst="rect">
            <a:avLst/>
          </a:prstGeom>
          <a:blipFill>
            <a:blip r:embed="rId3" cstate="print"/>
            <a:stretch>
              <a:fillRect/>
            </a:stretch>
          </a:blipFill>
        </p:spPr>
        <p:txBody>
          <a:bodyPr wrap="square" lIns="0" tIns="0" rIns="0" bIns="0" rtlCol="0"/>
          <a:lstStyle/>
          <a:p>
            <a:endParaRPr sz="2400"/>
          </a:p>
        </p:txBody>
      </p:sp>
      <p:sp>
        <p:nvSpPr>
          <p:cNvPr id="16" name="object 16"/>
          <p:cNvSpPr/>
          <p:nvPr/>
        </p:nvSpPr>
        <p:spPr>
          <a:xfrm>
            <a:off x="6049263" y="2117345"/>
            <a:ext cx="3755136" cy="1190751"/>
          </a:xfrm>
          <a:prstGeom prst="rect">
            <a:avLst/>
          </a:prstGeom>
          <a:blipFill>
            <a:blip r:embed="rId9" cstate="print"/>
            <a:stretch>
              <a:fillRect/>
            </a:stretch>
          </a:blipFill>
        </p:spPr>
        <p:txBody>
          <a:bodyPr wrap="square" lIns="0" tIns="0" rIns="0" bIns="0" rtlCol="0"/>
          <a:lstStyle/>
          <a:p>
            <a:endParaRPr sz="2400"/>
          </a:p>
        </p:txBody>
      </p:sp>
      <p:sp>
        <p:nvSpPr>
          <p:cNvPr id="17" name="object 17"/>
          <p:cNvSpPr/>
          <p:nvPr/>
        </p:nvSpPr>
        <p:spPr>
          <a:xfrm>
            <a:off x="6163055" y="1834897"/>
            <a:ext cx="4141893" cy="1619673"/>
          </a:xfrm>
          <a:custGeom>
            <a:avLst/>
            <a:gdLst/>
            <a:ahLst/>
            <a:cxnLst/>
            <a:rect l="l" t="t" r="r" b="b"/>
            <a:pathLst>
              <a:path w="3106420" h="1214755">
                <a:moveTo>
                  <a:pt x="0" y="1214627"/>
                </a:moveTo>
                <a:lnTo>
                  <a:pt x="3105912" y="1214627"/>
                </a:lnTo>
                <a:lnTo>
                  <a:pt x="3105912" y="0"/>
                </a:lnTo>
                <a:lnTo>
                  <a:pt x="0" y="0"/>
                </a:lnTo>
                <a:lnTo>
                  <a:pt x="0" y="1214627"/>
                </a:lnTo>
                <a:close/>
              </a:path>
            </a:pathLst>
          </a:custGeom>
          <a:solidFill>
            <a:srgbClr val="D31F25"/>
          </a:solidFill>
        </p:spPr>
        <p:txBody>
          <a:bodyPr wrap="square" lIns="0" tIns="0" rIns="0" bIns="0" rtlCol="0"/>
          <a:lstStyle/>
          <a:p>
            <a:endParaRPr sz="2400"/>
          </a:p>
        </p:txBody>
      </p:sp>
      <p:sp>
        <p:nvSpPr>
          <p:cNvPr id="18" name="object 18"/>
          <p:cNvSpPr txBox="1"/>
          <p:nvPr/>
        </p:nvSpPr>
        <p:spPr>
          <a:xfrm>
            <a:off x="6269228" y="2149347"/>
            <a:ext cx="3378200" cy="908796"/>
          </a:xfrm>
          <a:prstGeom prst="rect">
            <a:avLst/>
          </a:prstGeom>
        </p:spPr>
        <p:txBody>
          <a:bodyPr vert="horz" wrap="square" lIns="0" tIns="66887" rIns="0" bIns="0" rtlCol="0">
            <a:spAutoFit/>
          </a:bodyPr>
          <a:lstStyle/>
          <a:p>
            <a:pPr marL="134617" indent="-117684">
              <a:spcBef>
                <a:spcPts val="527"/>
              </a:spcBef>
              <a:buFont typeface="Arial"/>
              <a:buChar char="•"/>
              <a:tabLst>
                <a:tab pos="135463" algn="l"/>
              </a:tabLst>
            </a:pPr>
            <a:r>
              <a:rPr sz="1600" b="1" spc="-7" dirty="0">
                <a:solidFill>
                  <a:srgbClr val="FFFFFF"/>
                </a:solidFill>
                <a:latin typeface="Calibri"/>
                <a:cs typeface="Calibri"/>
              </a:rPr>
              <a:t>Être direct </a:t>
            </a:r>
            <a:r>
              <a:rPr sz="1600" b="1" spc="-13" dirty="0">
                <a:solidFill>
                  <a:srgbClr val="FFFFFF"/>
                </a:solidFill>
                <a:latin typeface="Calibri"/>
                <a:cs typeface="Calibri"/>
              </a:rPr>
              <a:t>et </a:t>
            </a:r>
            <a:r>
              <a:rPr sz="1600" b="1" spc="-7" dirty="0">
                <a:solidFill>
                  <a:srgbClr val="FFFFFF"/>
                </a:solidFill>
                <a:latin typeface="Calibri"/>
                <a:cs typeface="Calibri"/>
              </a:rPr>
              <a:t>centré </a:t>
            </a:r>
            <a:r>
              <a:rPr sz="1600" b="1" dirty="0">
                <a:solidFill>
                  <a:srgbClr val="FFFFFF"/>
                </a:solidFill>
                <a:latin typeface="Calibri"/>
                <a:cs typeface="Calibri"/>
              </a:rPr>
              <a:t>sur le</a:t>
            </a:r>
            <a:r>
              <a:rPr sz="1600" b="1" spc="-87" dirty="0">
                <a:solidFill>
                  <a:srgbClr val="FFFFFF"/>
                </a:solidFill>
                <a:latin typeface="Calibri"/>
                <a:cs typeface="Calibri"/>
              </a:rPr>
              <a:t> </a:t>
            </a:r>
            <a:r>
              <a:rPr sz="1600" b="1" spc="-7" dirty="0">
                <a:solidFill>
                  <a:srgbClr val="FFFFFF"/>
                </a:solidFill>
                <a:latin typeface="Calibri"/>
                <a:cs typeface="Calibri"/>
              </a:rPr>
              <a:t>sujet</a:t>
            </a:r>
            <a:endParaRPr sz="1600">
              <a:latin typeface="Calibri"/>
              <a:cs typeface="Calibri"/>
            </a:endParaRPr>
          </a:p>
          <a:p>
            <a:pPr marL="134617" indent="-117684">
              <a:spcBef>
                <a:spcPts val="393"/>
              </a:spcBef>
              <a:buFont typeface="Arial"/>
              <a:buChar char="•"/>
              <a:tabLst>
                <a:tab pos="135463" algn="l"/>
              </a:tabLst>
            </a:pPr>
            <a:r>
              <a:rPr sz="1600" b="1" spc="-13" dirty="0">
                <a:solidFill>
                  <a:srgbClr val="FFFFFF"/>
                </a:solidFill>
                <a:latin typeface="Calibri"/>
                <a:cs typeface="Calibri"/>
              </a:rPr>
              <a:t>Parler </a:t>
            </a:r>
            <a:r>
              <a:rPr sz="1600" b="1" spc="-7" dirty="0">
                <a:solidFill>
                  <a:srgbClr val="FFFFFF"/>
                </a:solidFill>
                <a:latin typeface="Calibri"/>
                <a:cs typeface="Calibri"/>
              </a:rPr>
              <a:t>en terme </a:t>
            </a:r>
            <a:r>
              <a:rPr sz="1600" b="1" spc="-13" dirty="0">
                <a:solidFill>
                  <a:srgbClr val="FFFFFF"/>
                </a:solidFill>
                <a:latin typeface="Calibri"/>
                <a:cs typeface="Calibri"/>
              </a:rPr>
              <a:t>d’objectifs et</a:t>
            </a:r>
            <a:r>
              <a:rPr sz="1600" b="1" spc="-53" dirty="0">
                <a:solidFill>
                  <a:srgbClr val="FFFFFF"/>
                </a:solidFill>
                <a:latin typeface="Calibri"/>
                <a:cs typeface="Calibri"/>
              </a:rPr>
              <a:t> </a:t>
            </a:r>
            <a:r>
              <a:rPr sz="1600" b="1" spc="-7" dirty="0">
                <a:solidFill>
                  <a:srgbClr val="FFFFFF"/>
                </a:solidFill>
                <a:latin typeface="Calibri"/>
                <a:cs typeface="Calibri"/>
              </a:rPr>
              <a:t>résultats</a:t>
            </a:r>
            <a:endParaRPr sz="1600">
              <a:latin typeface="Calibri"/>
              <a:cs typeface="Calibri"/>
            </a:endParaRPr>
          </a:p>
          <a:p>
            <a:pPr marL="134617" indent="-117684">
              <a:spcBef>
                <a:spcPts val="400"/>
              </a:spcBef>
              <a:buFont typeface="Arial"/>
              <a:buChar char="•"/>
              <a:tabLst>
                <a:tab pos="135463" algn="l"/>
              </a:tabLst>
            </a:pPr>
            <a:r>
              <a:rPr sz="1600" b="1" spc="-7" dirty="0">
                <a:solidFill>
                  <a:srgbClr val="FFFFFF"/>
                </a:solidFill>
                <a:latin typeface="Calibri"/>
                <a:cs typeface="Calibri"/>
              </a:rPr>
              <a:t>Être concis </a:t>
            </a:r>
            <a:r>
              <a:rPr sz="1600" b="1" spc="-13" dirty="0">
                <a:solidFill>
                  <a:srgbClr val="FFFFFF"/>
                </a:solidFill>
                <a:latin typeface="Calibri"/>
                <a:cs typeface="Calibri"/>
              </a:rPr>
              <a:t>et </a:t>
            </a:r>
            <a:r>
              <a:rPr sz="1600" b="1" dirty="0">
                <a:solidFill>
                  <a:srgbClr val="FFFFFF"/>
                </a:solidFill>
                <a:latin typeface="Calibri"/>
                <a:cs typeface="Calibri"/>
              </a:rPr>
              <a:t>sûr de</a:t>
            </a:r>
            <a:r>
              <a:rPr sz="1600" b="1" spc="-53" dirty="0">
                <a:solidFill>
                  <a:srgbClr val="FFFFFF"/>
                </a:solidFill>
                <a:latin typeface="Calibri"/>
                <a:cs typeface="Calibri"/>
              </a:rPr>
              <a:t> </a:t>
            </a:r>
            <a:r>
              <a:rPr sz="1600" b="1" spc="-7" dirty="0">
                <a:solidFill>
                  <a:srgbClr val="FFFFFF"/>
                </a:solidFill>
                <a:latin typeface="Calibri"/>
                <a:cs typeface="Calibri"/>
              </a:rPr>
              <a:t>vous</a:t>
            </a:r>
            <a:endParaRPr sz="1600">
              <a:latin typeface="Calibri"/>
              <a:cs typeface="Calibri"/>
            </a:endParaRPr>
          </a:p>
        </p:txBody>
      </p:sp>
      <p:sp>
        <p:nvSpPr>
          <p:cNvPr id="20" name="object 20"/>
          <p:cNvSpPr/>
          <p:nvPr/>
        </p:nvSpPr>
        <p:spPr>
          <a:xfrm>
            <a:off x="5370576" y="3271519"/>
            <a:ext cx="1442720" cy="433493"/>
          </a:xfrm>
          <a:custGeom>
            <a:avLst/>
            <a:gdLst/>
            <a:ahLst/>
            <a:cxnLst/>
            <a:rect l="l" t="t" r="r" b="b"/>
            <a:pathLst>
              <a:path w="1082039" h="325119">
                <a:moveTo>
                  <a:pt x="0" y="324612"/>
                </a:moveTo>
                <a:lnTo>
                  <a:pt x="1082039" y="324612"/>
                </a:lnTo>
                <a:lnTo>
                  <a:pt x="1082039" y="0"/>
                </a:lnTo>
                <a:lnTo>
                  <a:pt x="0" y="0"/>
                </a:lnTo>
                <a:lnTo>
                  <a:pt x="0" y="324612"/>
                </a:lnTo>
                <a:close/>
              </a:path>
            </a:pathLst>
          </a:custGeom>
          <a:solidFill>
            <a:srgbClr val="8D8D8D"/>
          </a:solidFill>
        </p:spPr>
        <p:txBody>
          <a:bodyPr wrap="square" lIns="0" tIns="0" rIns="0" bIns="0" rtlCol="0"/>
          <a:lstStyle/>
          <a:p>
            <a:endParaRPr sz="2400"/>
          </a:p>
        </p:txBody>
      </p:sp>
      <p:sp>
        <p:nvSpPr>
          <p:cNvPr id="21" name="object 21"/>
          <p:cNvSpPr/>
          <p:nvPr/>
        </p:nvSpPr>
        <p:spPr>
          <a:xfrm>
            <a:off x="5370576" y="3271519"/>
            <a:ext cx="1442720" cy="433493"/>
          </a:xfrm>
          <a:custGeom>
            <a:avLst/>
            <a:gdLst/>
            <a:ahLst/>
            <a:cxnLst/>
            <a:rect l="l" t="t" r="r" b="b"/>
            <a:pathLst>
              <a:path w="1082039" h="325119">
                <a:moveTo>
                  <a:pt x="0" y="324612"/>
                </a:moveTo>
                <a:lnTo>
                  <a:pt x="1082039" y="324612"/>
                </a:lnTo>
                <a:lnTo>
                  <a:pt x="1082039" y="0"/>
                </a:lnTo>
                <a:lnTo>
                  <a:pt x="0" y="0"/>
                </a:lnTo>
                <a:lnTo>
                  <a:pt x="0" y="324612"/>
                </a:lnTo>
                <a:close/>
              </a:path>
            </a:pathLst>
          </a:custGeom>
          <a:ln w="6096">
            <a:solidFill>
              <a:srgbClr val="000000"/>
            </a:solidFill>
          </a:ln>
        </p:spPr>
        <p:txBody>
          <a:bodyPr wrap="square" lIns="0" tIns="0" rIns="0" bIns="0" rtlCol="0"/>
          <a:lstStyle/>
          <a:p>
            <a:endParaRPr sz="2400"/>
          </a:p>
        </p:txBody>
      </p:sp>
      <p:sp>
        <p:nvSpPr>
          <p:cNvPr id="22" name="object 22"/>
          <p:cNvSpPr txBox="1"/>
          <p:nvPr/>
        </p:nvSpPr>
        <p:spPr>
          <a:xfrm>
            <a:off x="5740062" y="3332141"/>
            <a:ext cx="758613" cy="294953"/>
          </a:xfrm>
          <a:prstGeom prst="rect">
            <a:avLst/>
          </a:prstGeom>
        </p:spPr>
        <p:txBody>
          <a:bodyPr vert="horz" wrap="square" lIns="0" tIns="17780" rIns="0" bIns="0" rtlCol="0">
            <a:spAutoFit/>
          </a:bodyPr>
          <a:lstStyle/>
          <a:p>
            <a:pPr marL="16933">
              <a:spcBef>
                <a:spcPts val="140"/>
              </a:spcBef>
            </a:pPr>
            <a:r>
              <a:rPr b="1" dirty="0">
                <a:solidFill>
                  <a:srgbClr val="FFFFFF"/>
                </a:solidFill>
                <a:latin typeface="Calibri"/>
                <a:cs typeface="Calibri"/>
              </a:rPr>
              <a:t>À</a:t>
            </a:r>
            <a:r>
              <a:rPr b="1" spc="-107" dirty="0">
                <a:solidFill>
                  <a:srgbClr val="FFFFFF"/>
                </a:solidFill>
                <a:latin typeface="Calibri"/>
                <a:cs typeface="Calibri"/>
              </a:rPr>
              <a:t> </a:t>
            </a:r>
            <a:r>
              <a:rPr b="1" spc="-20" dirty="0">
                <a:solidFill>
                  <a:srgbClr val="FFFFFF"/>
                </a:solidFill>
                <a:latin typeface="Calibri"/>
                <a:cs typeface="Calibri"/>
              </a:rPr>
              <a:t>FAIRE</a:t>
            </a:r>
            <a:endParaRPr>
              <a:latin typeface="Calibri"/>
              <a:cs typeface="Calibri"/>
            </a:endParaRPr>
          </a:p>
        </p:txBody>
      </p:sp>
      <p:sp>
        <p:nvSpPr>
          <p:cNvPr id="19" name="Espace réservé du numéro de diapositive 18">
            <a:extLst>
              <a:ext uri="{FF2B5EF4-FFF2-40B4-BE49-F238E27FC236}">
                <a16:creationId xmlns:a16="http://schemas.microsoft.com/office/drawing/2014/main" id="{465516B9-3BC6-4283-9466-2388615AD497}"/>
              </a:ext>
            </a:extLst>
          </p:cNvPr>
          <p:cNvSpPr>
            <a:spLocks noGrp="1"/>
          </p:cNvSpPr>
          <p:nvPr>
            <p:ph type="sldNum" sz="quarter" idx="7"/>
          </p:nvPr>
        </p:nvSpPr>
        <p:spPr/>
        <p:txBody>
          <a:bodyPr/>
          <a:lstStyle/>
          <a:p>
            <a:fld id="{B6F15528-21DE-4FAA-801E-634DDDAF4B2B}" type="slidenum">
              <a:rPr lang="fr-FR" smtClean="0"/>
              <a:t>78</a:t>
            </a:fld>
            <a:endParaRPr lang="fr-FR"/>
          </a:p>
        </p:txBody>
      </p:sp>
    </p:spTree>
    <p:extLst>
      <p:ext uri="{BB962C8B-B14F-4D97-AF65-F5344CB8AC3E}">
        <p14:creationId xmlns:p14="http://schemas.microsoft.com/office/powerpoint/2010/main" val="12256578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54703" y="1290319"/>
            <a:ext cx="4478528" cy="4476496"/>
          </a:xfrm>
          <a:prstGeom prst="rect">
            <a:avLst/>
          </a:prstGeom>
          <a:blipFill>
            <a:blip r:embed="rId2" cstate="print"/>
            <a:stretch>
              <a:fillRect/>
            </a:stretch>
          </a:blipFill>
        </p:spPr>
        <p:txBody>
          <a:bodyPr wrap="square" lIns="0" tIns="0" rIns="0" bIns="0" rtlCol="0"/>
          <a:lstStyle/>
          <a:p>
            <a:endParaRPr sz="2400"/>
          </a:p>
        </p:txBody>
      </p:sp>
      <p:sp>
        <p:nvSpPr>
          <p:cNvPr id="3" name="object 3"/>
          <p:cNvSpPr/>
          <p:nvPr/>
        </p:nvSpPr>
        <p:spPr>
          <a:xfrm>
            <a:off x="6026913" y="3472688"/>
            <a:ext cx="4315967" cy="1794256"/>
          </a:xfrm>
          <a:prstGeom prst="rect">
            <a:avLst/>
          </a:prstGeom>
          <a:blipFill>
            <a:blip r:embed="rId3" cstate="print"/>
            <a:stretch>
              <a:fillRect/>
            </a:stretch>
          </a:blipFill>
        </p:spPr>
        <p:txBody>
          <a:bodyPr wrap="square" lIns="0" tIns="0" rIns="0" bIns="0" rtlCol="0"/>
          <a:lstStyle/>
          <a:p>
            <a:endParaRPr sz="2400"/>
          </a:p>
        </p:txBody>
      </p:sp>
      <p:sp>
        <p:nvSpPr>
          <p:cNvPr id="4" name="object 4"/>
          <p:cNvSpPr/>
          <p:nvPr/>
        </p:nvSpPr>
        <p:spPr>
          <a:xfrm>
            <a:off x="6035039" y="3807968"/>
            <a:ext cx="3139439" cy="1190752"/>
          </a:xfrm>
          <a:prstGeom prst="rect">
            <a:avLst/>
          </a:prstGeom>
          <a:blipFill>
            <a:blip r:embed="rId4" cstate="print"/>
            <a:stretch>
              <a:fillRect/>
            </a:stretch>
          </a:blipFill>
        </p:spPr>
        <p:txBody>
          <a:bodyPr wrap="square" lIns="0" tIns="0" rIns="0" bIns="0" rtlCol="0"/>
          <a:lstStyle/>
          <a:p>
            <a:endParaRPr sz="2400"/>
          </a:p>
        </p:txBody>
      </p:sp>
      <p:sp>
        <p:nvSpPr>
          <p:cNvPr id="5" name="object 5"/>
          <p:cNvSpPr/>
          <p:nvPr/>
        </p:nvSpPr>
        <p:spPr>
          <a:xfrm>
            <a:off x="6165087" y="3560065"/>
            <a:ext cx="4141893" cy="1619673"/>
          </a:xfrm>
          <a:custGeom>
            <a:avLst/>
            <a:gdLst/>
            <a:ahLst/>
            <a:cxnLst/>
            <a:rect l="l" t="t" r="r" b="b"/>
            <a:pathLst>
              <a:path w="3106420" h="1214754">
                <a:moveTo>
                  <a:pt x="0" y="1214627"/>
                </a:moveTo>
                <a:lnTo>
                  <a:pt x="3105912" y="1214627"/>
                </a:lnTo>
                <a:lnTo>
                  <a:pt x="3105912" y="0"/>
                </a:lnTo>
                <a:lnTo>
                  <a:pt x="0" y="0"/>
                </a:lnTo>
                <a:lnTo>
                  <a:pt x="0" y="1214627"/>
                </a:lnTo>
                <a:close/>
              </a:path>
            </a:pathLst>
          </a:custGeom>
          <a:solidFill>
            <a:srgbClr val="F8C83E"/>
          </a:solidFill>
        </p:spPr>
        <p:txBody>
          <a:bodyPr wrap="square" lIns="0" tIns="0" rIns="0" bIns="0" rtlCol="0"/>
          <a:lstStyle/>
          <a:p>
            <a:endParaRPr sz="2400"/>
          </a:p>
        </p:txBody>
      </p:sp>
      <p:sp>
        <p:nvSpPr>
          <p:cNvPr id="6" name="object 6"/>
          <p:cNvSpPr txBox="1"/>
          <p:nvPr/>
        </p:nvSpPr>
        <p:spPr>
          <a:xfrm>
            <a:off x="6271260" y="3874685"/>
            <a:ext cx="2759285" cy="909650"/>
          </a:xfrm>
          <a:prstGeom prst="rect">
            <a:avLst/>
          </a:prstGeom>
        </p:spPr>
        <p:txBody>
          <a:bodyPr vert="horz" wrap="square" lIns="0" tIns="67733" rIns="0" bIns="0" rtlCol="0">
            <a:spAutoFit/>
          </a:bodyPr>
          <a:lstStyle/>
          <a:p>
            <a:pPr marL="134617" indent="-117684">
              <a:spcBef>
                <a:spcPts val="533"/>
              </a:spcBef>
              <a:buFont typeface="Arial"/>
              <a:buChar char="•"/>
              <a:tabLst>
                <a:tab pos="135463" algn="l"/>
              </a:tabLst>
            </a:pPr>
            <a:r>
              <a:rPr sz="1600" b="1" spc="-33" dirty="0">
                <a:latin typeface="Calibri"/>
                <a:cs typeface="Calibri"/>
              </a:rPr>
              <a:t>L’ennuyer </a:t>
            </a:r>
            <a:r>
              <a:rPr sz="1600" b="1" spc="-20" dirty="0">
                <a:latin typeface="Calibri"/>
                <a:cs typeface="Calibri"/>
              </a:rPr>
              <a:t>avec </a:t>
            </a:r>
            <a:r>
              <a:rPr sz="1600" b="1" dirty="0">
                <a:latin typeface="Calibri"/>
                <a:cs typeface="Calibri"/>
              </a:rPr>
              <a:t>trop de</a:t>
            </a:r>
            <a:r>
              <a:rPr sz="1600" b="1" spc="-20" dirty="0">
                <a:latin typeface="Calibri"/>
                <a:cs typeface="Calibri"/>
              </a:rPr>
              <a:t> </a:t>
            </a:r>
            <a:r>
              <a:rPr sz="1600" b="1" spc="-7" dirty="0">
                <a:latin typeface="Calibri"/>
                <a:cs typeface="Calibri"/>
              </a:rPr>
              <a:t>détails</a:t>
            </a:r>
            <a:endParaRPr sz="1600">
              <a:latin typeface="Calibri"/>
              <a:cs typeface="Calibri"/>
            </a:endParaRPr>
          </a:p>
          <a:p>
            <a:pPr marL="134617" indent="-117684">
              <a:spcBef>
                <a:spcPts val="400"/>
              </a:spcBef>
              <a:buFont typeface="Arial"/>
              <a:buChar char="•"/>
              <a:tabLst>
                <a:tab pos="135463" algn="l"/>
              </a:tabLst>
            </a:pPr>
            <a:r>
              <a:rPr sz="1600" b="1" spc="-7" dirty="0">
                <a:latin typeface="Calibri"/>
                <a:cs typeface="Calibri"/>
              </a:rPr>
              <a:t>Lui imposer </a:t>
            </a:r>
            <a:r>
              <a:rPr sz="1600" b="1" dirty="0">
                <a:latin typeface="Calibri"/>
                <a:cs typeface="Calibri"/>
              </a:rPr>
              <a:t>une </a:t>
            </a:r>
            <a:r>
              <a:rPr sz="1600" b="1" spc="-7" dirty="0">
                <a:latin typeface="Calibri"/>
                <a:cs typeface="Calibri"/>
              </a:rPr>
              <a:t>routine</a:t>
            </a:r>
            <a:endParaRPr sz="1600">
              <a:latin typeface="Calibri"/>
              <a:cs typeface="Calibri"/>
            </a:endParaRPr>
          </a:p>
          <a:p>
            <a:pPr marL="134617" indent="-117684">
              <a:spcBef>
                <a:spcPts val="400"/>
              </a:spcBef>
              <a:buFont typeface="Arial"/>
              <a:buChar char="•"/>
              <a:tabLst>
                <a:tab pos="135463" algn="l"/>
              </a:tabLst>
            </a:pPr>
            <a:r>
              <a:rPr sz="1600" b="1" spc="-7" dirty="0">
                <a:latin typeface="Calibri"/>
                <a:cs typeface="Calibri"/>
              </a:rPr>
              <a:t>Lui demander </a:t>
            </a:r>
            <a:r>
              <a:rPr sz="1600" b="1" dirty="0">
                <a:latin typeface="Calibri"/>
                <a:cs typeface="Calibri"/>
              </a:rPr>
              <a:t>de </a:t>
            </a:r>
            <a:r>
              <a:rPr sz="1600" b="1" spc="-13" dirty="0">
                <a:latin typeface="Calibri"/>
                <a:cs typeface="Calibri"/>
              </a:rPr>
              <a:t>travailler</a:t>
            </a:r>
            <a:r>
              <a:rPr sz="1600" b="1" spc="-53" dirty="0">
                <a:latin typeface="Calibri"/>
                <a:cs typeface="Calibri"/>
              </a:rPr>
              <a:t> </a:t>
            </a:r>
            <a:r>
              <a:rPr sz="1600" b="1" dirty="0">
                <a:latin typeface="Calibri"/>
                <a:cs typeface="Calibri"/>
              </a:rPr>
              <a:t>seul</a:t>
            </a:r>
            <a:endParaRPr sz="1600">
              <a:latin typeface="Calibri"/>
              <a:cs typeface="Calibri"/>
            </a:endParaRPr>
          </a:p>
        </p:txBody>
      </p:sp>
      <p:sp>
        <p:nvSpPr>
          <p:cNvPr id="7" name="object 7"/>
          <p:cNvSpPr/>
          <p:nvPr/>
        </p:nvSpPr>
        <p:spPr>
          <a:xfrm>
            <a:off x="1881632" y="3472688"/>
            <a:ext cx="4313936" cy="1794256"/>
          </a:xfrm>
          <a:prstGeom prst="rect">
            <a:avLst/>
          </a:prstGeom>
          <a:blipFill>
            <a:blip r:embed="rId5" cstate="print"/>
            <a:stretch>
              <a:fillRect/>
            </a:stretch>
          </a:blipFill>
        </p:spPr>
        <p:txBody>
          <a:bodyPr wrap="square" lIns="0" tIns="0" rIns="0" bIns="0" rtlCol="0"/>
          <a:lstStyle/>
          <a:p>
            <a:endParaRPr sz="2400"/>
          </a:p>
        </p:txBody>
      </p:sp>
      <p:sp>
        <p:nvSpPr>
          <p:cNvPr id="8" name="object 8"/>
          <p:cNvSpPr/>
          <p:nvPr/>
        </p:nvSpPr>
        <p:spPr>
          <a:xfrm>
            <a:off x="2355088" y="3749039"/>
            <a:ext cx="3856736" cy="1308608"/>
          </a:xfrm>
          <a:prstGeom prst="rect">
            <a:avLst/>
          </a:prstGeom>
          <a:blipFill>
            <a:blip r:embed="rId6" cstate="print"/>
            <a:stretch>
              <a:fillRect/>
            </a:stretch>
          </a:blipFill>
        </p:spPr>
        <p:txBody>
          <a:bodyPr wrap="square" lIns="0" tIns="0" rIns="0" bIns="0" rtlCol="0"/>
          <a:lstStyle/>
          <a:p>
            <a:endParaRPr sz="2400"/>
          </a:p>
        </p:txBody>
      </p:sp>
      <p:sp>
        <p:nvSpPr>
          <p:cNvPr id="9" name="object 9"/>
          <p:cNvSpPr/>
          <p:nvPr/>
        </p:nvSpPr>
        <p:spPr>
          <a:xfrm>
            <a:off x="1918208" y="3560065"/>
            <a:ext cx="4139353" cy="1619673"/>
          </a:xfrm>
          <a:custGeom>
            <a:avLst/>
            <a:gdLst/>
            <a:ahLst/>
            <a:cxnLst/>
            <a:rect l="l" t="t" r="r" b="b"/>
            <a:pathLst>
              <a:path w="3104515" h="1214754">
                <a:moveTo>
                  <a:pt x="0" y="1214627"/>
                </a:moveTo>
                <a:lnTo>
                  <a:pt x="3104388" y="1214627"/>
                </a:lnTo>
                <a:lnTo>
                  <a:pt x="3104388" y="0"/>
                </a:lnTo>
                <a:lnTo>
                  <a:pt x="0" y="0"/>
                </a:lnTo>
                <a:lnTo>
                  <a:pt x="0" y="1214627"/>
                </a:lnTo>
                <a:close/>
              </a:path>
            </a:pathLst>
          </a:custGeom>
          <a:solidFill>
            <a:srgbClr val="80B83A"/>
          </a:solidFill>
        </p:spPr>
        <p:txBody>
          <a:bodyPr wrap="square" lIns="0" tIns="0" rIns="0" bIns="0" rtlCol="0"/>
          <a:lstStyle/>
          <a:p>
            <a:endParaRPr sz="2400"/>
          </a:p>
        </p:txBody>
      </p:sp>
      <p:sp>
        <p:nvSpPr>
          <p:cNvPr id="10" name="object 10"/>
          <p:cNvSpPr txBox="1"/>
          <p:nvPr/>
        </p:nvSpPr>
        <p:spPr>
          <a:xfrm>
            <a:off x="2502407" y="3825443"/>
            <a:ext cx="3451013" cy="1001983"/>
          </a:xfrm>
          <a:prstGeom prst="rect">
            <a:avLst/>
          </a:prstGeom>
        </p:spPr>
        <p:txBody>
          <a:bodyPr vert="horz" wrap="square" lIns="0" tIns="67733" rIns="0" bIns="0" rtlCol="0">
            <a:spAutoFit/>
          </a:bodyPr>
          <a:lstStyle/>
          <a:p>
            <a:pPr marL="1117572" indent="-132077">
              <a:spcBef>
                <a:spcPts val="533"/>
              </a:spcBef>
              <a:buFont typeface="Arial"/>
              <a:buChar char="•"/>
              <a:tabLst>
                <a:tab pos="1118419" algn="l"/>
              </a:tabLst>
            </a:pPr>
            <a:r>
              <a:rPr b="1" spc="-7" dirty="0">
                <a:solidFill>
                  <a:srgbClr val="FFFFFF"/>
                </a:solidFill>
                <a:latin typeface="Calibri"/>
                <a:cs typeface="Calibri"/>
              </a:rPr>
              <a:t>Profiter </a:t>
            </a:r>
            <a:r>
              <a:rPr b="1" dirty="0">
                <a:solidFill>
                  <a:srgbClr val="FFFFFF"/>
                </a:solidFill>
                <a:latin typeface="Calibri"/>
                <a:cs typeface="Calibri"/>
              </a:rPr>
              <a:t>de sa</a:t>
            </a:r>
            <a:r>
              <a:rPr b="1" spc="-207" dirty="0">
                <a:solidFill>
                  <a:srgbClr val="FFFFFF"/>
                </a:solidFill>
                <a:latin typeface="Calibri"/>
                <a:cs typeface="Calibri"/>
              </a:rPr>
              <a:t> </a:t>
            </a:r>
            <a:r>
              <a:rPr b="1" spc="-7" dirty="0">
                <a:solidFill>
                  <a:srgbClr val="FFFFFF"/>
                </a:solidFill>
                <a:latin typeface="Calibri"/>
                <a:cs typeface="Calibri"/>
              </a:rPr>
              <a:t>générosité</a:t>
            </a:r>
            <a:endParaRPr>
              <a:latin typeface="Calibri"/>
              <a:cs typeface="Calibri"/>
            </a:endParaRPr>
          </a:p>
          <a:p>
            <a:pPr marL="423323" indent="-132077">
              <a:spcBef>
                <a:spcPts val="400"/>
              </a:spcBef>
              <a:buFont typeface="Arial"/>
              <a:buChar char="•"/>
              <a:tabLst>
                <a:tab pos="423323" algn="l"/>
              </a:tabLst>
            </a:pPr>
            <a:r>
              <a:rPr b="1" dirty="0">
                <a:solidFill>
                  <a:srgbClr val="FFFFFF"/>
                </a:solidFill>
                <a:latin typeface="Calibri"/>
                <a:cs typeface="Calibri"/>
              </a:rPr>
              <a:t>Lui imposer une </a:t>
            </a:r>
            <a:r>
              <a:rPr b="1" spc="-7" dirty="0">
                <a:solidFill>
                  <a:srgbClr val="FFFFFF"/>
                </a:solidFill>
                <a:latin typeface="Calibri"/>
                <a:cs typeface="Calibri"/>
              </a:rPr>
              <a:t>décision</a:t>
            </a:r>
            <a:r>
              <a:rPr b="1" spc="-147" dirty="0">
                <a:solidFill>
                  <a:srgbClr val="FFFFFF"/>
                </a:solidFill>
                <a:latin typeface="Calibri"/>
                <a:cs typeface="Calibri"/>
              </a:rPr>
              <a:t> </a:t>
            </a:r>
            <a:r>
              <a:rPr b="1" spc="-7" dirty="0">
                <a:solidFill>
                  <a:srgbClr val="FFFFFF"/>
                </a:solidFill>
                <a:latin typeface="Calibri"/>
                <a:cs typeface="Calibri"/>
              </a:rPr>
              <a:t>rapide</a:t>
            </a:r>
            <a:endParaRPr>
              <a:latin typeface="Calibri"/>
              <a:cs typeface="Calibri"/>
            </a:endParaRPr>
          </a:p>
          <a:p>
            <a:pPr marL="149010" indent="-132077">
              <a:spcBef>
                <a:spcPts val="393"/>
              </a:spcBef>
              <a:buFont typeface="Arial"/>
              <a:buChar char="•"/>
              <a:tabLst>
                <a:tab pos="149010" algn="l"/>
              </a:tabLst>
            </a:pPr>
            <a:r>
              <a:rPr b="1" dirty="0">
                <a:solidFill>
                  <a:srgbClr val="FFFFFF"/>
                </a:solidFill>
                <a:latin typeface="Calibri"/>
                <a:cs typeface="Calibri"/>
              </a:rPr>
              <a:t>Le </a:t>
            </a:r>
            <a:r>
              <a:rPr b="1" spc="-7" dirty="0">
                <a:solidFill>
                  <a:srgbClr val="FFFFFF"/>
                </a:solidFill>
                <a:latin typeface="Calibri"/>
                <a:cs typeface="Calibri"/>
              </a:rPr>
              <a:t>surprendre </a:t>
            </a:r>
            <a:r>
              <a:rPr b="1" dirty="0">
                <a:solidFill>
                  <a:srgbClr val="FFFFFF"/>
                </a:solidFill>
                <a:latin typeface="Calibri"/>
                <a:cs typeface="Calibri"/>
              </a:rPr>
              <a:t>à la </a:t>
            </a:r>
            <a:r>
              <a:rPr b="1" spc="-7" dirty="0">
                <a:solidFill>
                  <a:srgbClr val="FFFFFF"/>
                </a:solidFill>
                <a:latin typeface="Calibri"/>
                <a:cs typeface="Calibri"/>
              </a:rPr>
              <a:t>dernière</a:t>
            </a:r>
            <a:r>
              <a:rPr b="1" spc="-193" dirty="0">
                <a:solidFill>
                  <a:srgbClr val="FFFFFF"/>
                </a:solidFill>
                <a:latin typeface="Calibri"/>
                <a:cs typeface="Calibri"/>
              </a:rPr>
              <a:t> </a:t>
            </a:r>
            <a:r>
              <a:rPr b="1" spc="-7" dirty="0">
                <a:solidFill>
                  <a:srgbClr val="FFFFFF"/>
                </a:solidFill>
                <a:latin typeface="Calibri"/>
                <a:cs typeface="Calibri"/>
              </a:rPr>
              <a:t>minute</a:t>
            </a:r>
            <a:endParaRPr>
              <a:latin typeface="Calibri"/>
              <a:cs typeface="Calibri"/>
            </a:endParaRPr>
          </a:p>
        </p:txBody>
      </p:sp>
      <p:sp>
        <p:nvSpPr>
          <p:cNvPr id="11" name="object 11"/>
          <p:cNvSpPr/>
          <p:nvPr/>
        </p:nvSpPr>
        <p:spPr>
          <a:xfrm>
            <a:off x="1867407" y="1780033"/>
            <a:ext cx="4313935" cy="1796287"/>
          </a:xfrm>
          <a:prstGeom prst="rect">
            <a:avLst/>
          </a:prstGeom>
          <a:blipFill>
            <a:blip r:embed="rId7" cstate="print"/>
            <a:stretch>
              <a:fillRect/>
            </a:stretch>
          </a:blipFill>
        </p:spPr>
        <p:txBody>
          <a:bodyPr wrap="square" lIns="0" tIns="0" rIns="0" bIns="0" rtlCol="0"/>
          <a:lstStyle/>
          <a:p>
            <a:endParaRPr sz="2400"/>
          </a:p>
        </p:txBody>
      </p:sp>
      <p:sp>
        <p:nvSpPr>
          <p:cNvPr id="12" name="object 12"/>
          <p:cNvSpPr/>
          <p:nvPr/>
        </p:nvSpPr>
        <p:spPr>
          <a:xfrm>
            <a:off x="2420111" y="2115311"/>
            <a:ext cx="3759199" cy="1190751"/>
          </a:xfrm>
          <a:prstGeom prst="rect">
            <a:avLst/>
          </a:prstGeom>
          <a:blipFill>
            <a:blip r:embed="rId8" cstate="print"/>
            <a:stretch>
              <a:fillRect/>
            </a:stretch>
          </a:blipFill>
        </p:spPr>
        <p:txBody>
          <a:bodyPr wrap="square" lIns="0" tIns="0" rIns="0" bIns="0" rtlCol="0"/>
          <a:lstStyle/>
          <a:p>
            <a:endParaRPr sz="2400"/>
          </a:p>
        </p:txBody>
      </p:sp>
      <p:sp>
        <p:nvSpPr>
          <p:cNvPr id="13" name="object 13"/>
          <p:cNvSpPr/>
          <p:nvPr/>
        </p:nvSpPr>
        <p:spPr>
          <a:xfrm>
            <a:off x="1918208" y="1830832"/>
            <a:ext cx="4139353" cy="1622213"/>
          </a:xfrm>
          <a:custGeom>
            <a:avLst/>
            <a:gdLst/>
            <a:ahLst/>
            <a:cxnLst/>
            <a:rect l="l" t="t" r="r" b="b"/>
            <a:pathLst>
              <a:path w="3104515" h="1216660">
                <a:moveTo>
                  <a:pt x="0" y="1216152"/>
                </a:moveTo>
                <a:lnTo>
                  <a:pt x="3104388" y="1216152"/>
                </a:lnTo>
                <a:lnTo>
                  <a:pt x="3104388" y="0"/>
                </a:lnTo>
                <a:lnTo>
                  <a:pt x="0" y="0"/>
                </a:lnTo>
                <a:lnTo>
                  <a:pt x="0" y="1216152"/>
                </a:lnTo>
                <a:close/>
              </a:path>
            </a:pathLst>
          </a:custGeom>
          <a:solidFill>
            <a:srgbClr val="1762AE"/>
          </a:solidFill>
        </p:spPr>
        <p:txBody>
          <a:bodyPr wrap="square" lIns="0" tIns="0" rIns="0" bIns="0" rtlCol="0"/>
          <a:lstStyle/>
          <a:p>
            <a:endParaRPr sz="2400"/>
          </a:p>
        </p:txBody>
      </p:sp>
      <p:sp>
        <p:nvSpPr>
          <p:cNvPr id="14" name="object 14"/>
          <p:cNvSpPr txBox="1"/>
          <p:nvPr/>
        </p:nvSpPr>
        <p:spPr>
          <a:xfrm>
            <a:off x="2569465" y="2146300"/>
            <a:ext cx="3380740" cy="909650"/>
          </a:xfrm>
          <a:prstGeom prst="rect">
            <a:avLst/>
          </a:prstGeom>
        </p:spPr>
        <p:txBody>
          <a:bodyPr vert="horz" wrap="square" lIns="0" tIns="67733" rIns="0" bIns="0" rtlCol="0">
            <a:spAutoFit/>
          </a:bodyPr>
          <a:lstStyle/>
          <a:p>
            <a:pPr marL="134617" indent="-117684">
              <a:spcBef>
                <a:spcPts val="533"/>
              </a:spcBef>
              <a:buFont typeface="Arial"/>
              <a:buChar char="•"/>
              <a:tabLst>
                <a:tab pos="135463" algn="l"/>
              </a:tabLst>
            </a:pPr>
            <a:r>
              <a:rPr sz="1600" b="1" dirty="0">
                <a:solidFill>
                  <a:srgbClr val="FFFFFF"/>
                </a:solidFill>
                <a:latin typeface="Calibri"/>
                <a:cs typeface="Calibri"/>
              </a:rPr>
              <a:t>Se </a:t>
            </a:r>
            <a:r>
              <a:rPr sz="1600" b="1" spc="-7" dirty="0">
                <a:solidFill>
                  <a:srgbClr val="FFFFFF"/>
                </a:solidFill>
                <a:latin typeface="Calibri"/>
                <a:cs typeface="Calibri"/>
              </a:rPr>
              <a:t>tenir </a:t>
            </a:r>
            <a:r>
              <a:rPr sz="1600" b="1" spc="-13" dirty="0">
                <a:solidFill>
                  <a:srgbClr val="FFFFFF"/>
                </a:solidFill>
                <a:latin typeface="Calibri"/>
                <a:cs typeface="Calibri"/>
              </a:rPr>
              <a:t>physiquement </a:t>
            </a:r>
            <a:r>
              <a:rPr sz="1600" b="1" dirty="0">
                <a:solidFill>
                  <a:srgbClr val="FFFFFF"/>
                </a:solidFill>
                <a:latin typeface="Calibri"/>
                <a:cs typeface="Calibri"/>
              </a:rPr>
              <a:t>trop </a:t>
            </a:r>
            <a:r>
              <a:rPr sz="1600" b="1" spc="-7" dirty="0">
                <a:solidFill>
                  <a:srgbClr val="FFFFFF"/>
                </a:solidFill>
                <a:latin typeface="Calibri"/>
                <a:cs typeface="Calibri"/>
              </a:rPr>
              <a:t>près </a:t>
            </a:r>
            <a:r>
              <a:rPr sz="1600" b="1" dirty="0">
                <a:solidFill>
                  <a:srgbClr val="FFFFFF"/>
                </a:solidFill>
                <a:latin typeface="Calibri"/>
                <a:cs typeface="Calibri"/>
              </a:rPr>
              <a:t>de</a:t>
            </a:r>
            <a:r>
              <a:rPr sz="1600" b="1" spc="-53" dirty="0">
                <a:solidFill>
                  <a:srgbClr val="FFFFFF"/>
                </a:solidFill>
                <a:latin typeface="Calibri"/>
                <a:cs typeface="Calibri"/>
              </a:rPr>
              <a:t> </a:t>
            </a:r>
            <a:r>
              <a:rPr sz="1600" b="1" dirty="0">
                <a:solidFill>
                  <a:srgbClr val="FFFFFF"/>
                </a:solidFill>
                <a:latin typeface="Calibri"/>
                <a:cs typeface="Calibri"/>
              </a:rPr>
              <a:t>lui</a:t>
            </a:r>
            <a:endParaRPr sz="1600">
              <a:latin typeface="Calibri"/>
              <a:cs typeface="Calibri"/>
            </a:endParaRPr>
          </a:p>
          <a:p>
            <a:pPr marL="439409" lvl="1" indent="-117684">
              <a:spcBef>
                <a:spcPts val="400"/>
              </a:spcBef>
              <a:buFont typeface="Arial"/>
              <a:buChar char="•"/>
              <a:tabLst>
                <a:tab pos="440256" algn="l"/>
              </a:tabLst>
            </a:pPr>
            <a:r>
              <a:rPr sz="1600" b="1" spc="-7" dirty="0">
                <a:solidFill>
                  <a:srgbClr val="FFFFFF"/>
                </a:solidFill>
                <a:latin typeface="Calibri"/>
                <a:cs typeface="Calibri"/>
              </a:rPr>
              <a:t>Banaliser des éléments</a:t>
            </a:r>
            <a:r>
              <a:rPr sz="1600" b="1" spc="-33" dirty="0">
                <a:solidFill>
                  <a:srgbClr val="FFFFFF"/>
                </a:solidFill>
                <a:latin typeface="Calibri"/>
                <a:cs typeface="Calibri"/>
              </a:rPr>
              <a:t> </a:t>
            </a:r>
            <a:r>
              <a:rPr sz="1600" b="1" spc="-7" dirty="0">
                <a:solidFill>
                  <a:srgbClr val="FFFFFF"/>
                </a:solidFill>
                <a:latin typeface="Calibri"/>
                <a:cs typeface="Calibri"/>
              </a:rPr>
              <a:t>importants</a:t>
            </a:r>
            <a:endParaRPr sz="1600">
              <a:latin typeface="Calibri"/>
              <a:cs typeface="Calibri"/>
            </a:endParaRPr>
          </a:p>
          <a:p>
            <a:pPr marL="400463" lvl="1" indent="-117684">
              <a:spcBef>
                <a:spcPts val="400"/>
              </a:spcBef>
              <a:buFont typeface="Arial"/>
              <a:buChar char="•"/>
              <a:tabLst>
                <a:tab pos="401310" algn="l"/>
              </a:tabLst>
            </a:pPr>
            <a:r>
              <a:rPr sz="1600" b="1" spc="-7" dirty="0">
                <a:solidFill>
                  <a:srgbClr val="FFFFFF"/>
                </a:solidFill>
                <a:latin typeface="Calibri"/>
                <a:cs typeface="Calibri"/>
              </a:rPr>
              <a:t>Changer </a:t>
            </a:r>
            <a:r>
              <a:rPr sz="1600" b="1" dirty="0">
                <a:solidFill>
                  <a:srgbClr val="FFFFFF"/>
                </a:solidFill>
                <a:latin typeface="Calibri"/>
                <a:cs typeface="Calibri"/>
              </a:rPr>
              <a:t>ses </a:t>
            </a:r>
            <a:r>
              <a:rPr sz="1600" b="1" spc="-7" dirty="0">
                <a:solidFill>
                  <a:srgbClr val="FFFFFF"/>
                </a:solidFill>
                <a:latin typeface="Calibri"/>
                <a:cs typeface="Calibri"/>
              </a:rPr>
              <a:t>habitudes sans</a:t>
            </a:r>
            <a:r>
              <a:rPr sz="1600" b="1" spc="-40" dirty="0">
                <a:solidFill>
                  <a:srgbClr val="FFFFFF"/>
                </a:solidFill>
                <a:latin typeface="Calibri"/>
                <a:cs typeface="Calibri"/>
              </a:rPr>
              <a:t> </a:t>
            </a:r>
            <a:r>
              <a:rPr sz="1600" b="1" spc="-13" dirty="0">
                <a:solidFill>
                  <a:srgbClr val="FFFFFF"/>
                </a:solidFill>
                <a:latin typeface="Calibri"/>
                <a:cs typeface="Calibri"/>
              </a:rPr>
              <a:t>préavis</a:t>
            </a:r>
            <a:endParaRPr sz="1600">
              <a:latin typeface="Calibri"/>
              <a:cs typeface="Calibri"/>
            </a:endParaRPr>
          </a:p>
        </p:txBody>
      </p:sp>
      <p:sp>
        <p:nvSpPr>
          <p:cNvPr id="15" name="object 15"/>
          <p:cNvSpPr/>
          <p:nvPr/>
        </p:nvSpPr>
        <p:spPr>
          <a:xfrm>
            <a:off x="6041136" y="1782063"/>
            <a:ext cx="4315968" cy="1796287"/>
          </a:xfrm>
          <a:prstGeom prst="rect">
            <a:avLst/>
          </a:prstGeom>
          <a:blipFill>
            <a:blip r:embed="rId9" cstate="print"/>
            <a:stretch>
              <a:fillRect/>
            </a:stretch>
          </a:blipFill>
        </p:spPr>
        <p:txBody>
          <a:bodyPr wrap="square" lIns="0" tIns="0" rIns="0" bIns="0" rtlCol="0"/>
          <a:lstStyle/>
          <a:p>
            <a:endParaRPr sz="2400"/>
          </a:p>
        </p:txBody>
      </p:sp>
      <p:sp>
        <p:nvSpPr>
          <p:cNvPr id="16" name="object 16"/>
          <p:cNvSpPr/>
          <p:nvPr/>
        </p:nvSpPr>
        <p:spPr>
          <a:xfrm>
            <a:off x="6051295" y="2117345"/>
            <a:ext cx="3572256" cy="1190751"/>
          </a:xfrm>
          <a:prstGeom prst="rect">
            <a:avLst/>
          </a:prstGeom>
          <a:blipFill>
            <a:blip r:embed="rId10" cstate="print"/>
            <a:stretch>
              <a:fillRect/>
            </a:stretch>
          </a:blipFill>
        </p:spPr>
        <p:txBody>
          <a:bodyPr wrap="square" lIns="0" tIns="0" rIns="0" bIns="0" rtlCol="0"/>
          <a:lstStyle/>
          <a:p>
            <a:endParaRPr sz="2400"/>
          </a:p>
        </p:txBody>
      </p:sp>
      <p:sp>
        <p:nvSpPr>
          <p:cNvPr id="17" name="object 17"/>
          <p:cNvSpPr/>
          <p:nvPr/>
        </p:nvSpPr>
        <p:spPr>
          <a:xfrm>
            <a:off x="6165087" y="1832863"/>
            <a:ext cx="4141893" cy="1622213"/>
          </a:xfrm>
          <a:custGeom>
            <a:avLst/>
            <a:gdLst/>
            <a:ahLst/>
            <a:cxnLst/>
            <a:rect l="l" t="t" r="r" b="b"/>
            <a:pathLst>
              <a:path w="3106420" h="1216660">
                <a:moveTo>
                  <a:pt x="0" y="1216152"/>
                </a:moveTo>
                <a:lnTo>
                  <a:pt x="3105912" y="1216152"/>
                </a:lnTo>
                <a:lnTo>
                  <a:pt x="3105912" y="0"/>
                </a:lnTo>
                <a:lnTo>
                  <a:pt x="0" y="0"/>
                </a:lnTo>
                <a:lnTo>
                  <a:pt x="0" y="1216152"/>
                </a:lnTo>
                <a:close/>
              </a:path>
            </a:pathLst>
          </a:custGeom>
          <a:solidFill>
            <a:srgbClr val="D31F25"/>
          </a:solidFill>
        </p:spPr>
        <p:txBody>
          <a:bodyPr wrap="square" lIns="0" tIns="0" rIns="0" bIns="0" rtlCol="0"/>
          <a:lstStyle/>
          <a:p>
            <a:endParaRPr sz="2400"/>
          </a:p>
        </p:txBody>
      </p:sp>
      <p:sp>
        <p:nvSpPr>
          <p:cNvPr id="18" name="object 18"/>
          <p:cNvSpPr txBox="1"/>
          <p:nvPr/>
        </p:nvSpPr>
        <p:spPr>
          <a:xfrm>
            <a:off x="6271260" y="2147994"/>
            <a:ext cx="3193627" cy="909650"/>
          </a:xfrm>
          <a:prstGeom prst="rect">
            <a:avLst/>
          </a:prstGeom>
        </p:spPr>
        <p:txBody>
          <a:bodyPr vert="horz" wrap="square" lIns="0" tIns="67733" rIns="0" bIns="0" rtlCol="0">
            <a:spAutoFit/>
          </a:bodyPr>
          <a:lstStyle/>
          <a:p>
            <a:pPr marL="134617" indent="-117684">
              <a:spcBef>
                <a:spcPts val="533"/>
              </a:spcBef>
              <a:buFont typeface="Arial"/>
              <a:buChar char="•"/>
              <a:tabLst>
                <a:tab pos="135463" algn="l"/>
              </a:tabLst>
            </a:pPr>
            <a:r>
              <a:rPr sz="1600" b="1" spc="-7" dirty="0">
                <a:solidFill>
                  <a:srgbClr val="FFFFFF"/>
                </a:solidFill>
                <a:latin typeface="Calibri"/>
                <a:cs typeface="Calibri"/>
              </a:rPr>
              <a:t>Hésiter </a:t>
            </a:r>
            <a:r>
              <a:rPr sz="1600" b="1" dirty="0">
                <a:solidFill>
                  <a:srgbClr val="FFFFFF"/>
                </a:solidFill>
                <a:latin typeface="Calibri"/>
                <a:cs typeface="Calibri"/>
              </a:rPr>
              <a:t>ou </a:t>
            </a:r>
            <a:r>
              <a:rPr sz="1600" b="1" spc="-7" dirty="0">
                <a:solidFill>
                  <a:srgbClr val="FFFFFF"/>
                </a:solidFill>
                <a:latin typeface="Calibri"/>
                <a:cs typeface="Calibri"/>
              </a:rPr>
              <a:t>parler </a:t>
            </a:r>
            <a:r>
              <a:rPr sz="1600" b="1" dirty="0">
                <a:solidFill>
                  <a:srgbClr val="FFFFFF"/>
                </a:solidFill>
                <a:latin typeface="Calibri"/>
                <a:cs typeface="Calibri"/>
              </a:rPr>
              <a:t>pour ne </a:t>
            </a:r>
            <a:r>
              <a:rPr sz="1600" b="1" spc="-7" dirty="0">
                <a:solidFill>
                  <a:srgbClr val="FFFFFF"/>
                </a:solidFill>
                <a:latin typeface="Calibri"/>
                <a:cs typeface="Calibri"/>
              </a:rPr>
              <a:t>rien</a:t>
            </a:r>
            <a:r>
              <a:rPr sz="1600" b="1" spc="-27" dirty="0">
                <a:solidFill>
                  <a:srgbClr val="FFFFFF"/>
                </a:solidFill>
                <a:latin typeface="Calibri"/>
                <a:cs typeface="Calibri"/>
              </a:rPr>
              <a:t> </a:t>
            </a:r>
            <a:r>
              <a:rPr sz="1600" b="1" spc="-7" dirty="0">
                <a:solidFill>
                  <a:srgbClr val="FFFFFF"/>
                </a:solidFill>
                <a:latin typeface="Calibri"/>
                <a:cs typeface="Calibri"/>
              </a:rPr>
              <a:t>dire</a:t>
            </a:r>
            <a:endParaRPr sz="1600">
              <a:latin typeface="Calibri"/>
              <a:cs typeface="Calibri"/>
            </a:endParaRPr>
          </a:p>
          <a:p>
            <a:pPr marL="134617" indent="-117684">
              <a:spcBef>
                <a:spcPts val="400"/>
              </a:spcBef>
              <a:buFont typeface="Arial"/>
              <a:buChar char="•"/>
              <a:tabLst>
                <a:tab pos="135463" algn="l"/>
              </a:tabLst>
            </a:pPr>
            <a:r>
              <a:rPr sz="1600" b="1" spc="-13" dirty="0">
                <a:solidFill>
                  <a:srgbClr val="FFFFFF"/>
                </a:solidFill>
                <a:latin typeface="Calibri"/>
                <a:cs typeface="Calibri"/>
              </a:rPr>
              <a:t>Parler </a:t>
            </a:r>
            <a:r>
              <a:rPr sz="1600" b="1" dirty="0">
                <a:solidFill>
                  <a:srgbClr val="FFFFFF"/>
                </a:solidFill>
                <a:latin typeface="Calibri"/>
                <a:cs typeface="Calibri"/>
              </a:rPr>
              <a:t>de </a:t>
            </a:r>
            <a:r>
              <a:rPr sz="1600" b="1" spc="-13" dirty="0">
                <a:solidFill>
                  <a:srgbClr val="FFFFFF"/>
                </a:solidFill>
                <a:latin typeface="Calibri"/>
                <a:cs typeface="Calibri"/>
              </a:rPr>
              <a:t>vos </a:t>
            </a:r>
            <a:r>
              <a:rPr sz="1600" b="1" spc="-7" dirty="0">
                <a:solidFill>
                  <a:srgbClr val="FFFFFF"/>
                </a:solidFill>
                <a:latin typeface="Calibri"/>
                <a:cs typeface="Calibri"/>
              </a:rPr>
              <a:t>sentiments</a:t>
            </a:r>
            <a:r>
              <a:rPr sz="1600" b="1" spc="-27" dirty="0">
                <a:solidFill>
                  <a:srgbClr val="FFFFFF"/>
                </a:solidFill>
                <a:latin typeface="Calibri"/>
                <a:cs typeface="Calibri"/>
              </a:rPr>
              <a:t> </a:t>
            </a:r>
            <a:r>
              <a:rPr sz="1600" b="1" spc="-7" dirty="0">
                <a:solidFill>
                  <a:srgbClr val="FFFFFF"/>
                </a:solidFill>
                <a:latin typeface="Calibri"/>
                <a:cs typeface="Calibri"/>
              </a:rPr>
              <a:t>personnels</a:t>
            </a:r>
            <a:endParaRPr sz="1600">
              <a:latin typeface="Calibri"/>
              <a:cs typeface="Calibri"/>
            </a:endParaRPr>
          </a:p>
          <a:p>
            <a:pPr marL="134617" indent="-117684">
              <a:spcBef>
                <a:spcPts val="400"/>
              </a:spcBef>
              <a:buFont typeface="Arial"/>
              <a:buChar char="•"/>
              <a:tabLst>
                <a:tab pos="135463" algn="l"/>
              </a:tabLst>
            </a:pPr>
            <a:r>
              <a:rPr sz="1600" b="1" spc="-13" dirty="0">
                <a:solidFill>
                  <a:srgbClr val="FFFFFF"/>
                </a:solidFill>
                <a:latin typeface="Calibri"/>
                <a:cs typeface="Calibri"/>
              </a:rPr>
              <a:t>Vouloir </a:t>
            </a:r>
            <a:r>
              <a:rPr sz="1600" b="1" spc="-7" dirty="0">
                <a:solidFill>
                  <a:srgbClr val="FFFFFF"/>
                </a:solidFill>
                <a:latin typeface="Calibri"/>
                <a:cs typeface="Calibri"/>
              </a:rPr>
              <a:t>prendre </a:t>
            </a:r>
            <a:r>
              <a:rPr sz="1600" b="1" dirty="0">
                <a:solidFill>
                  <a:srgbClr val="FFFFFF"/>
                </a:solidFill>
                <a:latin typeface="Calibri"/>
                <a:cs typeface="Calibri"/>
              </a:rPr>
              <a:t>sa</a:t>
            </a:r>
            <a:r>
              <a:rPr sz="1600" b="1" spc="-7" dirty="0">
                <a:solidFill>
                  <a:srgbClr val="FFFFFF"/>
                </a:solidFill>
                <a:latin typeface="Calibri"/>
                <a:cs typeface="Calibri"/>
              </a:rPr>
              <a:t> place</a:t>
            </a:r>
            <a:endParaRPr sz="1600">
              <a:latin typeface="Calibri"/>
              <a:cs typeface="Calibri"/>
            </a:endParaRPr>
          </a:p>
        </p:txBody>
      </p:sp>
      <p:sp>
        <p:nvSpPr>
          <p:cNvPr id="20" name="object 20"/>
          <p:cNvSpPr/>
          <p:nvPr/>
        </p:nvSpPr>
        <p:spPr>
          <a:xfrm>
            <a:off x="5372607" y="3271520"/>
            <a:ext cx="1442720" cy="430953"/>
          </a:xfrm>
          <a:custGeom>
            <a:avLst/>
            <a:gdLst/>
            <a:ahLst/>
            <a:cxnLst/>
            <a:rect l="l" t="t" r="r" b="b"/>
            <a:pathLst>
              <a:path w="1082039" h="323214">
                <a:moveTo>
                  <a:pt x="0" y="323088"/>
                </a:moveTo>
                <a:lnTo>
                  <a:pt x="1082039" y="323088"/>
                </a:lnTo>
                <a:lnTo>
                  <a:pt x="1082039" y="0"/>
                </a:lnTo>
                <a:lnTo>
                  <a:pt x="0" y="0"/>
                </a:lnTo>
                <a:lnTo>
                  <a:pt x="0" y="323088"/>
                </a:lnTo>
                <a:close/>
              </a:path>
            </a:pathLst>
          </a:custGeom>
          <a:solidFill>
            <a:srgbClr val="8D8D8D"/>
          </a:solidFill>
        </p:spPr>
        <p:txBody>
          <a:bodyPr wrap="square" lIns="0" tIns="0" rIns="0" bIns="0" rtlCol="0"/>
          <a:lstStyle/>
          <a:p>
            <a:endParaRPr sz="2400"/>
          </a:p>
        </p:txBody>
      </p:sp>
      <p:sp>
        <p:nvSpPr>
          <p:cNvPr id="21" name="object 21"/>
          <p:cNvSpPr/>
          <p:nvPr/>
        </p:nvSpPr>
        <p:spPr>
          <a:xfrm>
            <a:off x="5372607" y="3271520"/>
            <a:ext cx="1442720" cy="430953"/>
          </a:xfrm>
          <a:custGeom>
            <a:avLst/>
            <a:gdLst/>
            <a:ahLst/>
            <a:cxnLst/>
            <a:rect l="l" t="t" r="r" b="b"/>
            <a:pathLst>
              <a:path w="1082039" h="323214">
                <a:moveTo>
                  <a:pt x="0" y="323088"/>
                </a:moveTo>
                <a:lnTo>
                  <a:pt x="1082039" y="323088"/>
                </a:lnTo>
                <a:lnTo>
                  <a:pt x="1082039" y="0"/>
                </a:lnTo>
                <a:lnTo>
                  <a:pt x="0" y="0"/>
                </a:lnTo>
                <a:lnTo>
                  <a:pt x="0" y="323088"/>
                </a:lnTo>
                <a:close/>
              </a:path>
            </a:pathLst>
          </a:custGeom>
          <a:ln w="6096">
            <a:solidFill>
              <a:srgbClr val="000000"/>
            </a:solidFill>
          </a:ln>
        </p:spPr>
        <p:txBody>
          <a:bodyPr wrap="square" lIns="0" tIns="0" rIns="0" bIns="0" rtlCol="0"/>
          <a:lstStyle/>
          <a:p>
            <a:endParaRPr sz="2400"/>
          </a:p>
        </p:txBody>
      </p:sp>
      <p:sp>
        <p:nvSpPr>
          <p:cNvPr id="22" name="object 22"/>
          <p:cNvSpPr txBox="1"/>
          <p:nvPr/>
        </p:nvSpPr>
        <p:spPr>
          <a:xfrm>
            <a:off x="5632364" y="3324860"/>
            <a:ext cx="887307" cy="294953"/>
          </a:xfrm>
          <a:prstGeom prst="rect">
            <a:avLst/>
          </a:prstGeom>
        </p:spPr>
        <p:txBody>
          <a:bodyPr vert="horz" wrap="square" lIns="0" tIns="17780" rIns="0" bIns="0" rtlCol="0">
            <a:spAutoFit/>
          </a:bodyPr>
          <a:lstStyle/>
          <a:p>
            <a:pPr marL="16933">
              <a:spcBef>
                <a:spcPts val="140"/>
              </a:spcBef>
            </a:pPr>
            <a:r>
              <a:rPr b="1" dirty="0">
                <a:solidFill>
                  <a:srgbClr val="FFFFFF"/>
                </a:solidFill>
                <a:latin typeface="Calibri"/>
                <a:cs typeface="Calibri"/>
              </a:rPr>
              <a:t>À</a:t>
            </a:r>
            <a:r>
              <a:rPr b="1" spc="-100" dirty="0">
                <a:solidFill>
                  <a:srgbClr val="FFFFFF"/>
                </a:solidFill>
                <a:latin typeface="Calibri"/>
                <a:cs typeface="Calibri"/>
              </a:rPr>
              <a:t> </a:t>
            </a:r>
            <a:r>
              <a:rPr b="1" dirty="0">
                <a:solidFill>
                  <a:srgbClr val="FFFFFF"/>
                </a:solidFill>
                <a:latin typeface="Calibri"/>
                <a:cs typeface="Calibri"/>
              </a:rPr>
              <a:t>ÉVITER</a:t>
            </a:r>
            <a:endParaRPr>
              <a:latin typeface="Calibri"/>
              <a:cs typeface="Calibri"/>
            </a:endParaRPr>
          </a:p>
        </p:txBody>
      </p:sp>
      <p:sp>
        <p:nvSpPr>
          <p:cNvPr id="19" name="Espace réservé du numéro de diapositive 18">
            <a:extLst>
              <a:ext uri="{FF2B5EF4-FFF2-40B4-BE49-F238E27FC236}">
                <a16:creationId xmlns:a16="http://schemas.microsoft.com/office/drawing/2014/main" id="{9F2C711D-03F8-40B2-BC35-CB80127700B7}"/>
              </a:ext>
            </a:extLst>
          </p:cNvPr>
          <p:cNvSpPr>
            <a:spLocks noGrp="1"/>
          </p:cNvSpPr>
          <p:nvPr>
            <p:ph type="sldNum" sz="quarter" idx="7"/>
          </p:nvPr>
        </p:nvSpPr>
        <p:spPr/>
        <p:txBody>
          <a:bodyPr/>
          <a:lstStyle/>
          <a:p>
            <a:fld id="{B6F15528-21DE-4FAA-801E-634DDDAF4B2B}" type="slidenum">
              <a:rPr lang="fr-FR" smtClean="0"/>
              <a:t>79</a:t>
            </a:fld>
            <a:endParaRPr lang="fr-FR"/>
          </a:p>
        </p:txBody>
      </p:sp>
    </p:spTree>
    <p:extLst>
      <p:ext uri="{BB962C8B-B14F-4D97-AF65-F5344CB8AC3E}">
        <p14:creationId xmlns:p14="http://schemas.microsoft.com/office/powerpoint/2010/main" val="394191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8EE4936E-56DA-4F7D-8980-A843ED76148E}"/>
              </a:ext>
            </a:extLst>
          </p:cNvPr>
          <p:cNvSpPr>
            <a:spLocks noGrp="1"/>
          </p:cNvSpPr>
          <p:nvPr>
            <p:ph type="subTitle" idx="1"/>
          </p:nvPr>
        </p:nvSpPr>
        <p:spPr>
          <a:xfrm>
            <a:off x="562706" y="1230923"/>
            <a:ext cx="10832123" cy="5627077"/>
          </a:xfrm>
        </p:spPr>
        <p:txBody>
          <a:bodyPr/>
          <a:lstStyle/>
          <a:p>
            <a:pPr fontAlgn="base"/>
            <a:r>
              <a:rPr lang="fr-FR" sz="2400" b="1" dirty="0">
                <a:solidFill>
                  <a:schemeClr val="tx1"/>
                </a:solidFill>
              </a:rPr>
              <a:t>Un projet démarre généralement par ce qu’on appelle souvent le «</a:t>
            </a:r>
            <a:r>
              <a:rPr lang="fr-FR" sz="2400" b="1" dirty="0">
                <a:solidFill>
                  <a:srgbClr val="FFFF00"/>
                </a:solidFill>
              </a:rPr>
              <a:t> </a:t>
            </a:r>
            <a:r>
              <a:rPr lang="fr-FR" sz="2400" b="1" dirty="0">
                <a:solidFill>
                  <a:schemeClr val="tx1"/>
                </a:solidFill>
              </a:rPr>
              <a:t>sprint 0</a:t>
            </a:r>
            <a:r>
              <a:rPr lang="fr-FR" sz="2400" b="1" dirty="0">
                <a:solidFill>
                  <a:schemeClr val="bg1"/>
                </a:solidFill>
              </a:rPr>
              <a:t> » dédié aux travaux préparatoires du projet (ex : construction du</a:t>
            </a:r>
            <a:r>
              <a:rPr lang="fr-FR" sz="2400" b="1" dirty="0">
                <a:solidFill>
                  <a:schemeClr val="tx1"/>
                </a:solidFill>
              </a:rPr>
              <a:t> </a:t>
            </a:r>
            <a:r>
              <a:rPr lang="fr-FR" sz="2400" b="1" dirty="0" err="1">
                <a:solidFill>
                  <a:schemeClr val="tx1"/>
                </a:solidFill>
              </a:rPr>
              <a:t>product</a:t>
            </a:r>
            <a:r>
              <a:rPr lang="fr-FR" sz="2400" b="1" dirty="0">
                <a:solidFill>
                  <a:schemeClr val="tx1"/>
                </a:solidFill>
              </a:rPr>
              <a:t> </a:t>
            </a:r>
            <a:r>
              <a:rPr lang="fr-FR" sz="2400" b="1" dirty="0" err="1">
                <a:solidFill>
                  <a:schemeClr val="tx1"/>
                </a:solidFill>
              </a:rPr>
              <a:t>backlog</a:t>
            </a:r>
            <a:r>
              <a:rPr lang="fr-FR" sz="2400" b="1" dirty="0">
                <a:solidFill>
                  <a:schemeClr val="bg1"/>
                </a:solidFill>
              </a:rPr>
              <a:t> et de la </a:t>
            </a:r>
            <a:r>
              <a:rPr lang="fr-FR" sz="2400" b="1" dirty="0">
                <a:solidFill>
                  <a:schemeClr val="tx1"/>
                </a:solidFill>
              </a:rPr>
              <a:t>vision du produit</a:t>
            </a:r>
            <a:r>
              <a:rPr lang="fr-FR" sz="2400" b="1" dirty="0">
                <a:solidFill>
                  <a:schemeClr val="bg1"/>
                </a:solidFill>
              </a:rPr>
              <a:t>, préparation des environnements, mise en place de l’intégration continue, définition de l’architecture générale du projet, initiation des acteurs à Scrum, etc.). Exceptionnellement, la durée de ce « </a:t>
            </a:r>
            <a:r>
              <a:rPr lang="fr-FR" sz="2400" b="1" dirty="0">
                <a:solidFill>
                  <a:schemeClr val="tx1"/>
                </a:solidFill>
              </a:rPr>
              <a:t>sprint 0 </a:t>
            </a:r>
            <a:r>
              <a:rPr lang="fr-FR" sz="2400" b="1" dirty="0">
                <a:solidFill>
                  <a:schemeClr val="bg1"/>
                </a:solidFill>
              </a:rPr>
              <a:t>» N’EST PAS défini . </a:t>
            </a:r>
          </a:p>
          <a:p>
            <a:pPr fontAlgn="base"/>
            <a:r>
              <a:rPr lang="fr-FR" sz="2400" b="1" dirty="0">
                <a:solidFill>
                  <a:schemeClr val="tx1"/>
                </a:solidFill>
              </a:rPr>
              <a:t>Mais inutile de le faire durer trop longtemps, souvenez vous …..</a:t>
            </a:r>
          </a:p>
          <a:p>
            <a:pPr fontAlgn="base"/>
            <a:r>
              <a:rPr lang="fr-FR" sz="2400" b="1" dirty="0">
                <a:solidFill>
                  <a:schemeClr val="tx1"/>
                </a:solidFill>
              </a:rPr>
              <a:t>l’idée est de se lancer sans élaborer au préalable un plan et une architecture millimétrés qui risqueraient de nous enfermer, de nous frustrer, voire de nous coûter cher à courts et longs termes</a:t>
            </a:r>
            <a:r>
              <a:rPr lang="fr-FR" sz="2400" b="1" dirty="0">
                <a:solidFill>
                  <a:srgbClr val="00B0F0"/>
                </a:solidFill>
              </a:rPr>
              <a:t>.</a:t>
            </a:r>
            <a:r>
              <a:rPr lang="fr-FR" sz="2400" b="1" dirty="0">
                <a:solidFill>
                  <a:schemeClr val="bg1"/>
                </a:solidFill>
              </a:rPr>
              <a:t> L’architecture doit être souple et émerger au fil des sprints.</a:t>
            </a:r>
          </a:p>
          <a:p>
            <a:endParaRPr lang="fr-FR" dirty="0"/>
          </a:p>
        </p:txBody>
      </p:sp>
      <p:sp>
        <p:nvSpPr>
          <p:cNvPr id="4" name="Espace réservé du numéro de diapositive 3">
            <a:extLst>
              <a:ext uri="{FF2B5EF4-FFF2-40B4-BE49-F238E27FC236}">
                <a16:creationId xmlns:a16="http://schemas.microsoft.com/office/drawing/2014/main" id="{87190C2F-AEC4-443F-8AD7-148F6026623E}"/>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22735893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604CA2-FF89-472C-8568-1708B6702788}"/>
              </a:ext>
            </a:extLst>
          </p:cNvPr>
          <p:cNvSpPr>
            <a:spLocks noGrp="1"/>
          </p:cNvSpPr>
          <p:nvPr>
            <p:ph type="title"/>
          </p:nvPr>
        </p:nvSpPr>
        <p:spPr/>
        <p:txBody>
          <a:bodyPr/>
          <a:lstStyle/>
          <a:p>
            <a:r>
              <a:rPr lang="fr-FR" dirty="0"/>
              <a:t>EXPRESSION ORALE</a:t>
            </a:r>
          </a:p>
        </p:txBody>
      </p:sp>
      <p:sp>
        <p:nvSpPr>
          <p:cNvPr id="3" name="Espace réservé du contenu 2">
            <a:extLst>
              <a:ext uri="{FF2B5EF4-FFF2-40B4-BE49-F238E27FC236}">
                <a16:creationId xmlns:a16="http://schemas.microsoft.com/office/drawing/2014/main" id="{49833D7F-FC64-4D63-8256-59CFAF5C14E0}"/>
              </a:ext>
            </a:extLst>
          </p:cNvPr>
          <p:cNvSpPr>
            <a:spLocks noGrp="1"/>
          </p:cNvSpPr>
          <p:nvPr>
            <p:ph idx="1"/>
          </p:nvPr>
        </p:nvSpPr>
        <p:spPr>
          <a:xfrm>
            <a:off x="1715294" y="2617568"/>
            <a:ext cx="8761412" cy="3416300"/>
          </a:xfrm>
        </p:spPr>
        <p:txBody>
          <a:bodyPr>
            <a:normAutofit/>
          </a:bodyPr>
          <a:lstStyle/>
          <a:p>
            <a:r>
              <a:rPr lang="fr-FR" sz="2800" b="1" dirty="0">
                <a:solidFill>
                  <a:srgbClr val="0070C0"/>
                </a:solidFill>
              </a:rPr>
              <a:t>Bien communiquer à l’oral, c’est faire passer des messages à l’aide d’un langage choisi, en utilisant une voix bien placée, en jouant de ses émotions, en utilisant intelligemment son corps pour que son public, respecté et pris en compte, accepte le message émis et y adhère.</a:t>
            </a:r>
          </a:p>
        </p:txBody>
      </p:sp>
      <p:sp>
        <p:nvSpPr>
          <p:cNvPr id="4" name="Espace réservé du numéro de diapositive 3">
            <a:extLst>
              <a:ext uri="{FF2B5EF4-FFF2-40B4-BE49-F238E27FC236}">
                <a16:creationId xmlns:a16="http://schemas.microsoft.com/office/drawing/2014/main" id="{39D86B8E-2266-4C98-AE70-CE8DE1490000}"/>
              </a:ext>
            </a:extLst>
          </p:cNvPr>
          <p:cNvSpPr>
            <a:spLocks noGrp="1"/>
          </p:cNvSpPr>
          <p:nvPr>
            <p:ph type="sldNum" sz="quarter" idx="12"/>
          </p:nvPr>
        </p:nvSpPr>
        <p:spPr/>
        <p:txBody>
          <a:bodyPr/>
          <a:lstStyle/>
          <a:p>
            <a:fld id="{D57F1E4F-1CFF-5643-939E-217C01CDF565}" type="slidenum">
              <a:rPr lang="en-US" smtClean="0"/>
              <a:pPr/>
              <a:t>80</a:t>
            </a:fld>
            <a:endParaRPr lang="en-US" dirty="0"/>
          </a:p>
        </p:txBody>
      </p:sp>
    </p:spTree>
    <p:extLst>
      <p:ext uri="{BB962C8B-B14F-4D97-AF65-F5344CB8AC3E}">
        <p14:creationId xmlns:p14="http://schemas.microsoft.com/office/powerpoint/2010/main" val="19946750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4367EA0-32B0-4713-8265-192177278B4D}"/>
              </a:ext>
            </a:extLst>
          </p:cNvPr>
          <p:cNvSpPr>
            <a:spLocks noGrp="1"/>
          </p:cNvSpPr>
          <p:nvPr>
            <p:ph idx="1"/>
          </p:nvPr>
        </p:nvSpPr>
        <p:spPr>
          <a:xfrm>
            <a:off x="1715294" y="2547229"/>
            <a:ext cx="8761412" cy="3416300"/>
          </a:xfrm>
        </p:spPr>
        <p:txBody>
          <a:bodyPr/>
          <a:lstStyle/>
          <a:p>
            <a:r>
              <a:rPr lang="fr-FR" sz="2400" b="1" dirty="0">
                <a:solidFill>
                  <a:srgbClr val="0070C0"/>
                </a:solidFill>
              </a:rPr>
              <a:t>Notre monde dit « </a:t>
            </a:r>
            <a:r>
              <a:rPr lang="fr-FR" sz="2400" b="1" dirty="0">
                <a:solidFill>
                  <a:srgbClr val="002060"/>
                </a:solidFill>
              </a:rPr>
              <a:t>de la communication </a:t>
            </a:r>
            <a:r>
              <a:rPr lang="fr-FR" sz="2400" b="1" dirty="0">
                <a:solidFill>
                  <a:srgbClr val="0070C0"/>
                </a:solidFill>
              </a:rPr>
              <a:t>» est surtout un monde de l'information.</a:t>
            </a:r>
          </a:p>
          <a:p>
            <a:r>
              <a:rPr lang="fr-FR" sz="2400" b="1" dirty="0">
                <a:solidFill>
                  <a:srgbClr val="0070C0"/>
                </a:solidFill>
              </a:rPr>
              <a:t>Un monde où l’information circule comme un objet qui passe de main en main, et qui est véhiculé grâce aux nouvelles technologies. Sous prétexte de faire circuler de l’information en envoyant pléthore de mail avec des « all </a:t>
            </a:r>
            <a:r>
              <a:rPr lang="fr-FR" sz="2400" b="1" dirty="0" err="1">
                <a:solidFill>
                  <a:srgbClr val="0070C0"/>
                </a:solidFill>
              </a:rPr>
              <a:t>users</a:t>
            </a:r>
            <a:r>
              <a:rPr lang="fr-FR" sz="2400" b="1" dirty="0">
                <a:solidFill>
                  <a:srgbClr val="0070C0"/>
                </a:solidFill>
              </a:rPr>
              <a:t> », certains pensent être des communicants …</a:t>
            </a:r>
          </a:p>
          <a:p>
            <a:endParaRPr lang="fr-FR" dirty="0"/>
          </a:p>
        </p:txBody>
      </p:sp>
      <p:sp>
        <p:nvSpPr>
          <p:cNvPr id="2" name="Espace réservé du numéro de diapositive 1">
            <a:extLst>
              <a:ext uri="{FF2B5EF4-FFF2-40B4-BE49-F238E27FC236}">
                <a16:creationId xmlns:a16="http://schemas.microsoft.com/office/drawing/2014/main" id="{A11197EC-6AB0-43C4-A9EA-5B2C5DAA3510}"/>
              </a:ext>
            </a:extLst>
          </p:cNvPr>
          <p:cNvSpPr>
            <a:spLocks noGrp="1"/>
          </p:cNvSpPr>
          <p:nvPr>
            <p:ph type="sldNum" sz="quarter" idx="12"/>
          </p:nvPr>
        </p:nvSpPr>
        <p:spPr/>
        <p:txBody>
          <a:bodyPr/>
          <a:lstStyle/>
          <a:p>
            <a:fld id="{D57F1E4F-1CFF-5643-939E-217C01CDF565}" type="slidenum">
              <a:rPr lang="en-US" smtClean="0"/>
              <a:pPr/>
              <a:t>81</a:t>
            </a:fld>
            <a:endParaRPr lang="en-US" dirty="0"/>
          </a:p>
        </p:txBody>
      </p:sp>
    </p:spTree>
    <p:extLst>
      <p:ext uri="{BB962C8B-B14F-4D97-AF65-F5344CB8AC3E}">
        <p14:creationId xmlns:p14="http://schemas.microsoft.com/office/powerpoint/2010/main" val="29199202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CE9B58-7887-440E-84A3-FD20AF44AFD5}"/>
              </a:ext>
            </a:extLst>
          </p:cNvPr>
          <p:cNvSpPr>
            <a:spLocks noGrp="1"/>
          </p:cNvSpPr>
          <p:nvPr>
            <p:ph type="title"/>
          </p:nvPr>
        </p:nvSpPr>
        <p:spPr/>
        <p:txBody>
          <a:bodyPr/>
          <a:lstStyle/>
          <a:p>
            <a:r>
              <a:rPr lang="fr-FR" b="1" dirty="0">
                <a:solidFill>
                  <a:srgbClr val="FFFF00"/>
                </a:solidFill>
              </a:rPr>
              <a:t>COMMUNIQUER</a:t>
            </a:r>
          </a:p>
        </p:txBody>
      </p:sp>
      <p:sp>
        <p:nvSpPr>
          <p:cNvPr id="3" name="Espace réservé du contenu 2">
            <a:extLst>
              <a:ext uri="{FF2B5EF4-FFF2-40B4-BE49-F238E27FC236}">
                <a16:creationId xmlns:a16="http://schemas.microsoft.com/office/drawing/2014/main" id="{7F126EF0-9C72-4BEE-AF3D-E8187DFE6193}"/>
              </a:ext>
            </a:extLst>
          </p:cNvPr>
          <p:cNvSpPr>
            <a:spLocks noGrp="1"/>
          </p:cNvSpPr>
          <p:nvPr>
            <p:ph idx="1"/>
          </p:nvPr>
        </p:nvSpPr>
        <p:spPr>
          <a:xfrm>
            <a:off x="1715294" y="2716042"/>
            <a:ext cx="8761412" cy="3416300"/>
          </a:xfrm>
        </p:spPr>
        <p:txBody>
          <a:bodyPr>
            <a:normAutofit/>
          </a:bodyPr>
          <a:lstStyle/>
          <a:p>
            <a:r>
              <a:rPr lang="fr-FR" sz="2800" b="1" dirty="0">
                <a:solidFill>
                  <a:srgbClr val="002060"/>
                </a:solidFill>
              </a:rPr>
              <a:t>Communiquer</a:t>
            </a:r>
            <a:r>
              <a:rPr lang="fr-FR" sz="2800" b="1" dirty="0">
                <a:solidFill>
                  <a:srgbClr val="0070C0"/>
                </a:solidFill>
              </a:rPr>
              <a:t>, c’est aller au-delà, c’est mettre en commun. C’est </a:t>
            </a:r>
            <a:r>
              <a:rPr lang="fr-FR" sz="2800" b="1" dirty="0">
                <a:solidFill>
                  <a:srgbClr val="002060"/>
                </a:solidFill>
              </a:rPr>
              <a:t>partager</a:t>
            </a:r>
            <a:r>
              <a:rPr lang="fr-FR" sz="2800" b="1" dirty="0">
                <a:solidFill>
                  <a:srgbClr val="0070C0"/>
                </a:solidFill>
              </a:rPr>
              <a:t>. La notion d’intérêt disparaît au profit de la notion du </a:t>
            </a:r>
            <a:r>
              <a:rPr lang="fr-FR" sz="2800" b="1" dirty="0">
                <a:solidFill>
                  <a:srgbClr val="002060"/>
                </a:solidFill>
              </a:rPr>
              <a:t>respect</a:t>
            </a:r>
            <a:r>
              <a:rPr lang="fr-FR" sz="2800" b="1" dirty="0">
                <a:solidFill>
                  <a:srgbClr val="0070C0"/>
                </a:solidFill>
              </a:rPr>
              <a:t> de l’autre. L’information est proposée par l’émetteur et reçue par le récepteur qui l’accepte (ou non). </a:t>
            </a:r>
            <a:r>
              <a:rPr lang="fr-FR" sz="2800" b="1" dirty="0">
                <a:solidFill>
                  <a:srgbClr val="002060"/>
                </a:solidFill>
              </a:rPr>
              <a:t>L’individu</a:t>
            </a:r>
            <a:r>
              <a:rPr lang="fr-FR" sz="2800" b="1" dirty="0">
                <a:solidFill>
                  <a:srgbClr val="0070C0"/>
                </a:solidFill>
              </a:rPr>
              <a:t> devient plus important que l’information .</a:t>
            </a:r>
          </a:p>
        </p:txBody>
      </p:sp>
      <p:sp>
        <p:nvSpPr>
          <p:cNvPr id="4" name="Espace réservé du numéro de diapositive 3">
            <a:extLst>
              <a:ext uri="{FF2B5EF4-FFF2-40B4-BE49-F238E27FC236}">
                <a16:creationId xmlns:a16="http://schemas.microsoft.com/office/drawing/2014/main" id="{4EB57817-4CCE-45D9-B594-6E50A8114810}"/>
              </a:ext>
            </a:extLst>
          </p:cNvPr>
          <p:cNvSpPr>
            <a:spLocks noGrp="1"/>
          </p:cNvSpPr>
          <p:nvPr>
            <p:ph type="sldNum" sz="quarter" idx="12"/>
          </p:nvPr>
        </p:nvSpPr>
        <p:spPr/>
        <p:txBody>
          <a:bodyPr/>
          <a:lstStyle/>
          <a:p>
            <a:fld id="{D57F1E4F-1CFF-5643-939E-217C01CDF565}" type="slidenum">
              <a:rPr lang="en-US" smtClean="0"/>
              <a:pPr/>
              <a:t>82</a:t>
            </a:fld>
            <a:endParaRPr lang="en-US" dirty="0"/>
          </a:p>
        </p:txBody>
      </p:sp>
    </p:spTree>
    <p:extLst>
      <p:ext uri="{BB962C8B-B14F-4D97-AF65-F5344CB8AC3E}">
        <p14:creationId xmlns:p14="http://schemas.microsoft.com/office/powerpoint/2010/main" val="4615590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8102" y="704886"/>
            <a:ext cx="6598944" cy="495007"/>
          </a:xfrm>
          <a:prstGeom prst="rect">
            <a:avLst/>
          </a:prstGeom>
          <a:noFill/>
        </p:spPr>
        <p:txBody>
          <a:bodyPr vert="horz" wrap="square" lIns="0" tIns="63500" rIns="0" bIns="0" rtlCol="0" anchor="ctr">
            <a:spAutoFit/>
          </a:bodyPr>
          <a:lstStyle/>
          <a:p>
            <a:pPr marL="549910">
              <a:spcBef>
                <a:spcPts val="500"/>
              </a:spcBef>
            </a:pPr>
            <a:r>
              <a:rPr sz="2800" b="1" spc="-5" dirty="0">
                <a:solidFill>
                  <a:schemeClr val="bg1"/>
                </a:solidFill>
                <a:latin typeface="+mn-lt"/>
                <a:cs typeface="Comic Sans MS"/>
              </a:rPr>
              <a:t>Pour favoriser </a:t>
            </a:r>
            <a:r>
              <a:rPr sz="2800" b="1" dirty="0">
                <a:solidFill>
                  <a:schemeClr val="bg1"/>
                </a:solidFill>
                <a:latin typeface="+mn-lt"/>
                <a:cs typeface="Comic Sans MS"/>
              </a:rPr>
              <a:t>la </a:t>
            </a:r>
            <a:r>
              <a:rPr sz="2800" b="1" spc="-5" dirty="0">
                <a:solidFill>
                  <a:schemeClr val="bg1"/>
                </a:solidFill>
                <a:latin typeface="+mn-lt"/>
                <a:cs typeface="Comic Sans MS"/>
              </a:rPr>
              <a:t>communication</a:t>
            </a:r>
            <a:endParaRPr sz="2800" b="1" dirty="0">
              <a:solidFill>
                <a:schemeClr val="bg1"/>
              </a:solidFill>
              <a:latin typeface="+mn-lt"/>
              <a:cs typeface="Comic Sans MS"/>
            </a:endParaRPr>
          </a:p>
        </p:txBody>
      </p:sp>
      <p:sp>
        <p:nvSpPr>
          <p:cNvPr id="3" name="object 3"/>
          <p:cNvSpPr txBox="1"/>
          <p:nvPr/>
        </p:nvSpPr>
        <p:spPr>
          <a:xfrm>
            <a:off x="1893252" y="1199893"/>
            <a:ext cx="8405495" cy="5709255"/>
          </a:xfrm>
          <a:prstGeom prst="rect">
            <a:avLst/>
          </a:prstGeom>
        </p:spPr>
        <p:txBody>
          <a:bodyPr vert="horz" wrap="square" lIns="0" tIns="12700" rIns="0" bIns="0" rtlCol="0">
            <a:spAutoFit/>
          </a:bodyPr>
          <a:lstStyle/>
          <a:p>
            <a:pPr marL="12700">
              <a:spcBef>
                <a:spcPts val="100"/>
              </a:spcBef>
            </a:pPr>
            <a:r>
              <a:rPr sz="2400" b="1" spc="-5" dirty="0" err="1">
                <a:solidFill>
                  <a:srgbClr val="CC00CC"/>
                </a:solidFill>
                <a:cs typeface="Comic Sans MS"/>
              </a:rPr>
              <a:t>L’émetteur</a:t>
            </a:r>
            <a:endParaRPr sz="2400" b="1" dirty="0">
              <a:cs typeface="Comic Sans MS"/>
            </a:endParaRPr>
          </a:p>
          <a:p>
            <a:pPr marL="355600" indent="571500">
              <a:spcBef>
                <a:spcPts val="1960"/>
              </a:spcBef>
              <a:buFont typeface="Symbol"/>
              <a:buChar char=""/>
              <a:tabLst>
                <a:tab pos="1149350" algn="l"/>
              </a:tabLst>
            </a:pPr>
            <a:r>
              <a:rPr b="1" spc="-5" dirty="0">
                <a:cs typeface="Comic Sans MS"/>
              </a:rPr>
              <a:t>doit adapter son langage </a:t>
            </a:r>
            <a:r>
              <a:rPr b="1" dirty="0">
                <a:cs typeface="Comic Sans MS"/>
              </a:rPr>
              <a:t>à </a:t>
            </a:r>
            <a:r>
              <a:rPr b="1" spc="-10" dirty="0">
                <a:cs typeface="Comic Sans MS"/>
              </a:rPr>
              <a:t>celui </a:t>
            </a:r>
            <a:r>
              <a:rPr b="1" spc="-5" dirty="0">
                <a:cs typeface="Comic Sans MS"/>
              </a:rPr>
              <a:t>de son</a:t>
            </a:r>
            <a:r>
              <a:rPr b="1" spc="10" dirty="0">
                <a:cs typeface="Comic Sans MS"/>
              </a:rPr>
              <a:t> </a:t>
            </a:r>
            <a:r>
              <a:rPr b="1" spc="-10" dirty="0">
                <a:cs typeface="Comic Sans MS"/>
              </a:rPr>
              <a:t>interlocuteur</a:t>
            </a:r>
            <a:endParaRPr b="1" dirty="0">
              <a:cs typeface="Comic Sans MS"/>
            </a:endParaRPr>
          </a:p>
          <a:p>
            <a:pPr marL="355600" marR="938530" indent="571500">
              <a:spcBef>
                <a:spcPts val="470"/>
              </a:spcBef>
              <a:buFont typeface="Symbol"/>
              <a:buChar char=""/>
              <a:tabLst>
                <a:tab pos="1149350" algn="l"/>
              </a:tabLst>
            </a:pPr>
            <a:r>
              <a:rPr b="1" spc="-5" dirty="0">
                <a:cs typeface="Comic Sans MS"/>
              </a:rPr>
              <a:t>doit s’assurer par </a:t>
            </a:r>
            <a:r>
              <a:rPr b="1" spc="-10" dirty="0">
                <a:cs typeface="Comic Sans MS"/>
              </a:rPr>
              <a:t>un </a:t>
            </a:r>
            <a:r>
              <a:rPr b="1" spc="-5" dirty="0">
                <a:cs typeface="Comic Sans MS"/>
              </a:rPr>
              <a:t>questionnement </a:t>
            </a:r>
            <a:r>
              <a:rPr b="1" dirty="0">
                <a:cs typeface="Comic Sans MS"/>
              </a:rPr>
              <a:t>et </a:t>
            </a:r>
            <a:r>
              <a:rPr b="1" spc="-5" dirty="0">
                <a:cs typeface="Comic Sans MS"/>
              </a:rPr>
              <a:t>une reformulation la bonne  compréhension du </a:t>
            </a:r>
            <a:r>
              <a:rPr b="1" spc="-10" dirty="0">
                <a:cs typeface="Comic Sans MS"/>
              </a:rPr>
              <a:t>récepteur</a:t>
            </a:r>
            <a:endParaRPr b="1" dirty="0">
              <a:cs typeface="Comic Sans MS"/>
            </a:endParaRPr>
          </a:p>
          <a:p>
            <a:pPr marL="355600" indent="571500">
              <a:spcBef>
                <a:spcPts val="400"/>
              </a:spcBef>
              <a:buFont typeface="Symbol"/>
              <a:buChar char=""/>
              <a:tabLst>
                <a:tab pos="1149350" algn="l"/>
              </a:tabLst>
            </a:pPr>
            <a:r>
              <a:rPr b="1" spc="-5" dirty="0">
                <a:cs typeface="Comic Sans MS"/>
              </a:rPr>
              <a:t>doit avoir conscience </a:t>
            </a:r>
            <a:r>
              <a:rPr b="1" spc="-10" dirty="0">
                <a:cs typeface="Comic Sans MS"/>
              </a:rPr>
              <a:t>de </a:t>
            </a:r>
            <a:r>
              <a:rPr b="1" spc="-5" dirty="0">
                <a:cs typeface="Comic Sans MS"/>
              </a:rPr>
              <a:t>l’influence </a:t>
            </a:r>
            <a:r>
              <a:rPr b="1" spc="-10" dirty="0">
                <a:cs typeface="Comic Sans MS"/>
              </a:rPr>
              <a:t>de </a:t>
            </a:r>
            <a:r>
              <a:rPr b="1" spc="-5" dirty="0">
                <a:cs typeface="Comic Sans MS"/>
              </a:rPr>
              <a:t>son comportement non</a:t>
            </a:r>
            <a:r>
              <a:rPr b="1" spc="20" dirty="0">
                <a:cs typeface="Comic Sans MS"/>
              </a:rPr>
              <a:t> </a:t>
            </a:r>
            <a:r>
              <a:rPr b="1" spc="-5" dirty="0">
                <a:cs typeface="Comic Sans MS"/>
              </a:rPr>
              <a:t>verbal</a:t>
            </a:r>
            <a:endParaRPr b="1" dirty="0">
              <a:cs typeface="Comic Sans MS"/>
            </a:endParaRPr>
          </a:p>
          <a:p>
            <a:pPr>
              <a:spcBef>
                <a:spcPts val="50"/>
              </a:spcBef>
              <a:buFont typeface="Symbol"/>
              <a:buChar char=""/>
            </a:pPr>
            <a:endParaRPr sz="2400" dirty="0">
              <a:cs typeface="Times New Roman"/>
            </a:endParaRPr>
          </a:p>
          <a:p>
            <a:pPr marL="12700"/>
            <a:r>
              <a:rPr sz="2400" b="1" spc="-5" dirty="0">
                <a:solidFill>
                  <a:srgbClr val="CC00CC"/>
                </a:solidFill>
                <a:cs typeface="Comic Sans MS"/>
              </a:rPr>
              <a:t>Le lieu</a:t>
            </a:r>
            <a:endParaRPr sz="2400" b="1" dirty="0">
              <a:cs typeface="Comic Sans MS"/>
            </a:endParaRPr>
          </a:p>
          <a:p>
            <a:pPr marL="927100" marR="138430">
              <a:spcBef>
                <a:spcPts val="1560"/>
              </a:spcBef>
              <a:buFont typeface="Symbol"/>
              <a:buChar char=""/>
              <a:tabLst>
                <a:tab pos="1149350" algn="l"/>
              </a:tabLst>
            </a:pPr>
            <a:r>
              <a:rPr b="1" spc="-5" dirty="0">
                <a:cs typeface="Comic Sans MS"/>
              </a:rPr>
              <a:t>doit être adapté afin que les obstacles liés </a:t>
            </a:r>
            <a:r>
              <a:rPr b="1" dirty="0">
                <a:cs typeface="Comic Sans MS"/>
              </a:rPr>
              <a:t>à </a:t>
            </a:r>
            <a:r>
              <a:rPr b="1" spc="-5" dirty="0">
                <a:cs typeface="Comic Sans MS"/>
              </a:rPr>
              <a:t>l’environnement soient les </a:t>
            </a:r>
            <a:r>
              <a:rPr b="1" spc="-10" dirty="0">
                <a:cs typeface="Comic Sans MS"/>
              </a:rPr>
              <a:t>plus  </a:t>
            </a:r>
            <a:r>
              <a:rPr b="1" spc="-5" dirty="0">
                <a:cs typeface="Comic Sans MS"/>
              </a:rPr>
              <a:t>réduits possibles</a:t>
            </a:r>
            <a:endParaRPr b="1" dirty="0">
              <a:cs typeface="Comic Sans MS"/>
            </a:endParaRPr>
          </a:p>
          <a:p>
            <a:pPr>
              <a:spcBef>
                <a:spcPts val="40"/>
              </a:spcBef>
              <a:buFont typeface="Symbol"/>
              <a:buChar char=""/>
            </a:pPr>
            <a:endParaRPr sz="2400" dirty="0">
              <a:cs typeface="Times New Roman"/>
            </a:endParaRPr>
          </a:p>
          <a:p>
            <a:pPr marL="12700"/>
            <a:r>
              <a:rPr sz="3000" spc="277" baseline="5555" dirty="0">
                <a:solidFill>
                  <a:srgbClr val="CC00CC"/>
                </a:solidFill>
                <a:cs typeface="Times New Roman"/>
              </a:rPr>
              <a:t> </a:t>
            </a:r>
            <a:r>
              <a:rPr sz="2400" b="1" spc="-5" dirty="0">
                <a:solidFill>
                  <a:srgbClr val="CC00CC"/>
                </a:solidFill>
                <a:cs typeface="Comic Sans MS"/>
              </a:rPr>
              <a:t>Le récepteur</a:t>
            </a:r>
            <a:endParaRPr sz="2400" b="1" dirty="0">
              <a:cs typeface="Comic Sans MS"/>
            </a:endParaRPr>
          </a:p>
          <a:p>
            <a:pPr>
              <a:spcBef>
                <a:spcPts val="20"/>
              </a:spcBef>
            </a:pPr>
            <a:endParaRPr sz="3200" b="1" dirty="0">
              <a:cs typeface="Times New Roman"/>
            </a:endParaRPr>
          </a:p>
          <a:p>
            <a:pPr marL="355600" indent="571500">
              <a:buFont typeface="Symbol"/>
              <a:buChar char=""/>
              <a:tabLst>
                <a:tab pos="1149350" algn="l"/>
              </a:tabLst>
            </a:pPr>
            <a:r>
              <a:rPr b="1" spc="-5" dirty="0">
                <a:cs typeface="Comic Sans MS"/>
              </a:rPr>
              <a:t>doit faire preuve d’attention et poser des questions </a:t>
            </a:r>
            <a:r>
              <a:rPr b="1" dirty="0">
                <a:cs typeface="Comic Sans MS"/>
              </a:rPr>
              <a:t>si</a:t>
            </a:r>
            <a:r>
              <a:rPr b="1" spc="20" dirty="0">
                <a:cs typeface="Comic Sans MS"/>
              </a:rPr>
              <a:t> </a:t>
            </a:r>
            <a:r>
              <a:rPr b="1" spc="-10" dirty="0">
                <a:cs typeface="Comic Sans MS"/>
              </a:rPr>
              <a:t>besoin</a:t>
            </a:r>
            <a:endParaRPr b="1" dirty="0">
              <a:cs typeface="Comic Sans MS"/>
            </a:endParaRPr>
          </a:p>
          <a:p>
            <a:pPr marL="927100" marR="5080">
              <a:lnSpc>
                <a:spcPts val="1910"/>
              </a:lnSpc>
              <a:spcBef>
                <a:spcPts val="475"/>
              </a:spcBef>
              <a:buFont typeface="Symbol"/>
              <a:buChar char=""/>
              <a:tabLst>
                <a:tab pos="1149350" algn="l"/>
              </a:tabLst>
            </a:pPr>
            <a:r>
              <a:rPr b="1" spc="-5" dirty="0">
                <a:cs typeface="Comic Sans MS"/>
              </a:rPr>
              <a:t>doit reformuler </a:t>
            </a:r>
            <a:r>
              <a:rPr b="1" dirty="0">
                <a:cs typeface="Comic Sans MS"/>
              </a:rPr>
              <a:t>le </a:t>
            </a:r>
            <a:r>
              <a:rPr b="1" spc="-5" dirty="0">
                <a:cs typeface="Comic Sans MS"/>
              </a:rPr>
              <a:t>message pour s’assurer de </a:t>
            </a:r>
            <a:r>
              <a:rPr b="1" dirty="0">
                <a:cs typeface="Comic Sans MS"/>
              </a:rPr>
              <a:t>sa </a:t>
            </a:r>
            <a:r>
              <a:rPr b="1" spc="-5" dirty="0">
                <a:cs typeface="Comic Sans MS"/>
              </a:rPr>
              <a:t>bonne compréhension auprès  </a:t>
            </a:r>
            <a:r>
              <a:rPr b="1" spc="-10" dirty="0">
                <a:cs typeface="Comic Sans MS"/>
              </a:rPr>
              <a:t>de</a:t>
            </a:r>
            <a:r>
              <a:rPr b="1" spc="-5" dirty="0">
                <a:cs typeface="Comic Sans MS"/>
              </a:rPr>
              <a:t> </a:t>
            </a:r>
            <a:r>
              <a:rPr b="1" spc="-10" dirty="0">
                <a:cs typeface="Comic Sans MS"/>
              </a:rPr>
              <a:t>l’émetteur.</a:t>
            </a:r>
            <a:endParaRPr b="1" dirty="0">
              <a:cs typeface="Comic Sans MS"/>
            </a:endParaRPr>
          </a:p>
        </p:txBody>
      </p:sp>
      <p:sp>
        <p:nvSpPr>
          <p:cNvPr id="4" name="Espace réservé du numéro de diapositive 3">
            <a:extLst>
              <a:ext uri="{FF2B5EF4-FFF2-40B4-BE49-F238E27FC236}">
                <a16:creationId xmlns:a16="http://schemas.microsoft.com/office/drawing/2014/main" id="{BDC6CAAC-315E-4D96-8C19-25E2E1FEA357}"/>
              </a:ext>
            </a:extLst>
          </p:cNvPr>
          <p:cNvSpPr>
            <a:spLocks noGrp="1"/>
          </p:cNvSpPr>
          <p:nvPr>
            <p:ph type="sldNum" sz="quarter" idx="12"/>
          </p:nvPr>
        </p:nvSpPr>
        <p:spPr/>
        <p:txBody>
          <a:bodyPr/>
          <a:lstStyle/>
          <a:p>
            <a:fld id="{D57F1E4F-1CFF-5643-939E-217C01CDF565}" type="slidenum">
              <a:rPr lang="en-US" smtClean="0"/>
              <a:pPr/>
              <a:t>83</a:t>
            </a:fld>
            <a:endParaRPr lang="en-US" dirty="0"/>
          </a:p>
        </p:txBody>
      </p:sp>
    </p:spTree>
    <p:extLst>
      <p:ext uri="{BB962C8B-B14F-4D97-AF65-F5344CB8AC3E}">
        <p14:creationId xmlns:p14="http://schemas.microsoft.com/office/powerpoint/2010/main" val="2016559007"/>
      </p:ext>
    </p:extLst>
  </p:cSld>
  <p:clrMapOvr>
    <a:masterClrMapping/>
  </p:clrMapOvr>
  <p:transition>
    <p:dissolv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506700-E758-49D6-B87D-F307080B0CB6}"/>
              </a:ext>
            </a:extLst>
          </p:cNvPr>
          <p:cNvSpPr>
            <a:spLocks noGrp="1"/>
          </p:cNvSpPr>
          <p:nvPr>
            <p:ph type="ctrTitle"/>
          </p:nvPr>
        </p:nvSpPr>
        <p:spPr>
          <a:xfrm>
            <a:off x="1183090" y="751352"/>
            <a:ext cx="8825658" cy="2677648"/>
          </a:xfrm>
        </p:spPr>
        <p:txBody>
          <a:bodyPr/>
          <a:lstStyle/>
          <a:p>
            <a:r>
              <a:rPr lang="fr-FR" dirty="0"/>
              <a:t>ECOUTE ACTIVE </a:t>
            </a:r>
          </a:p>
        </p:txBody>
      </p:sp>
      <p:sp>
        <p:nvSpPr>
          <p:cNvPr id="3" name="Espace réservé du numéro de diapositive 2">
            <a:extLst>
              <a:ext uri="{FF2B5EF4-FFF2-40B4-BE49-F238E27FC236}">
                <a16:creationId xmlns:a16="http://schemas.microsoft.com/office/drawing/2014/main" id="{43A1832B-40A8-4D62-8B79-ED909458FC0C}"/>
              </a:ext>
            </a:extLst>
          </p:cNvPr>
          <p:cNvSpPr>
            <a:spLocks noGrp="1"/>
          </p:cNvSpPr>
          <p:nvPr>
            <p:ph type="sldNum" sz="quarter" idx="12"/>
          </p:nvPr>
        </p:nvSpPr>
        <p:spPr/>
        <p:txBody>
          <a:bodyPr/>
          <a:lstStyle/>
          <a:p>
            <a:fld id="{D57F1E4F-1CFF-5643-939E-217C01CDF565}" type="slidenum">
              <a:rPr lang="en-US" smtClean="0"/>
              <a:pPr/>
              <a:t>84</a:t>
            </a:fld>
            <a:endParaRPr lang="en-US" dirty="0"/>
          </a:p>
        </p:txBody>
      </p:sp>
    </p:spTree>
    <p:extLst>
      <p:ext uri="{BB962C8B-B14F-4D97-AF65-F5344CB8AC3E}">
        <p14:creationId xmlns:p14="http://schemas.microsoft.com/office/powerpoint/2010/main" val="40778118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688F4-C450-4626-A3F9-2194C2BB6BC5}"/>
              </a:ext>
            </a:extLst>
          </p:cNvPr>
          <p:cNvSpPr>
            <a:spLocks noGrp="1"/>
          </p:cNvSpPr>
          <p:nvPr>
            <p:ph type="title"/>
          </p:nvPr>
        </p:nvSpPr>
        <p:spPr/>
        <p:txBody>
          <a:bodyPr/>
          <a:lstStyle/>
          <a:p>
            <a:r>
              <a:rPr lang="fr-FR" b="1" u="sng" dirty="0">
                <a:solidFill>
                  <a:srgbClr val="002060"/>
                </a:solidFill>
              </a:rPr>
              <a:t>THE CHALLENGE MARSHMALLOW</a:t>
            </a:r>
          </a:p>
        </p:txBody>
      </p:sp>
      <p:sp>
        <p:nvSpPr>
          <p:cNvPr id="3" name="Espace réservé du texte 2">
            <a:extLst>
              <a:ext uri="{FF2B5EF4-FFF2-40B4-BE49-F238E27FC236}">
                <a16:creationId xmlns:a16="http://schemas.microsoft.com/office/drawing/2014/main" id="{047AC726-290B-415B-8F93-ECCD9E5AB9AC}"/>
              </a:ext>
            </a:extLst>
          </p:cNvPr>
          <p:cNvSpPr>
            <a:spLocks noGrp="1"/>
          </p:cNvSpPr>
          <p:nvPr>
            <p:ph type="body" sz="half" idx="13"/>
          </p:nvPr>
        </p:nvSpPr>
        <p:spPr/>
        <p:txBody>
          <a:bodyPr>
            <a:normAutofit fontScale="92500" lnSpcReduction="20000"/>
          </a:bodyPr>
          <a:lstStyle/>
          <a:p>
            <a:r>
              <a:rPr lang="fr-FR" sz="2000" b="1" dirty="0">
                <a:solidFill>
                  <a:schemeClr val="bg1"/>
                </a:solidFill>
              </a:rPr>
              <a:t>PRÊT A RELEVER LE DEFIS ?????</a:t>
            </a:r>
          </a:p>
        </p:txBody>
      </p:sp>
      <p:sp>
        <p:nvSpPr>
          <p:cNvPr id="4" name="Espace réservé du numéro de diapositive 3">
            <a:extLst>
              <a:ext uri="{FF2B5EF4-FFF2-40B4-BE49-F238E27FC236}">
                <a16:creationId xmlns:a16="http://schemas.microsoft.com/office/drawing/2014/main" id="{F9D6A878-B949-4DC9-BA4F-57C22701122A}"/>
              </a:ext>
            </a:extLst>
          </p:cNvPr>
          <p:cNvSpPr>
            <a:spLocks noGrp="1"/>
          </p:cNvSpPr>
          <p:nvPr>
            <p:ph type="sldNum" sz="quarter" idx="12"/>
          </p:nvPr>
        </p:nvSpPr>
        <p:spPr/>
        <p:txBody>
          <a:bodyPr/>
          <a:lstStyle/>
          <a:p>
            <a:fld id="{D57F1E4F-1CFF-5643-939E-217C01CDF565}" type="slidenum">
              <a:rPr lang="en-US" smtClean="0"/>
              <a:pPr/>
              <a:t>85</a:t>
            </a:fld>
            <a:endParaRPr lang="en-US" dirty="0"/>
          </a:p>
        </p:txBody>
      </p:sp>
    </p:spTree>
    <p:extLst>
      <p:ext uri="{BB962C8B-B14F-4D97-AF65-F5344CB8AC3E}">
        <p14:creationId xmlns:p14="http://schemas.microsoft.com/office/powerpoint/2010/main" val="19755953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D93EE5-8730-470C-B0FE-C36380621AB7}"/>
              </a:ext>
            </a:extLst>
          </p:cNvPr>
          <p:cNvSpPr>
            <a:spLocks noGrp="1"/>
          </p:cNvSpPr>
          <p:nvPr>
            <p:ph type="title"/>
          </p:nvPr>
        </p:nvSpPr>
        <p:spPr/>
        <p:txBody>
          <a:bodyPr/>
          <a:lstStyle/>
          <a:p>
            <a:r>
              <a:rPr lang="fr-FR" b="1" dirty="0"/>
              <a:t>STRATEGIE</a:t>
            </a:r>
          </a:p>
        </p:txBody>
      </p:sp>
      <p:sp>
        <p:nvSpPr>
          <p:cNvPr id="3" name="Espace réservé du texte 2">
            <a:extLst>
              <a:ext uri="{FF2B5EF4-FFF2-40B4-BE49-F238E27FC236}">
                <a16:creationId xmlns:a16="http://schemas.microsoft.com/office/drawing/2014/main" id="{9858E537-D0AD-46C9-885D-11CE8C74F5AE}"/>
              </a:ext>
            </a:extLst>
          </p:cNvPr>
          <p:cNvSpPr>
            <a:spLocks noGrp="1"/>
          </p:cNvSpPr>
          <p:nvPr>
            <p:ph type="body" idx="1"/>
          </p:nvPr>
        </p:nvSpPr>
        <p:spPr/>
        <p:txBody>
          <a:bodyPr>
            <a:normAutofit/>
          </a:bodyPr>
          <a:lstStyle/>
          <a:p>
            <a:r>
              <a:rPr lang="fr-FR" sz="4000" b="1" dirty="0">
                <a:solidFill>
                  <a:srgbClr val="0070C0"/>
                </a:solidFill>
              </a:rPr>
              <a:t>TACTIQUE</a:t>
            </a:r>
          </a:p>
        </p:txBody>
      </p:sp>
      <p:sp>
        <p:nvSpPr>
          <p:cNvPr id="4" name="Espace réservé du numéro de diapositive 3">
            <a:extLst>
              <a:ext uri="{FF2B5EF4-FFF2-40B4-BE49-F238E27FC236}">
                <a16:creationId xmlns:a16="http://schemas.microsoft.com/office/drawing/2014/main" id="{568C5F11-E72C-479E-8574-FCB11359A665}"/>
              </a:ext>
            </a:extLst>
          </p:cNvPr>
          <p:cNvSpPr>
            <a:spLocks noGrp="1"/>
          </p:cNvSpPr>
          <p:nvPr>
            <p:ph type="sldNum" sz="quarter" idx="12"/>
          </p:nvPr>
        </p:nvSpPr>
        <p:spPr/>
        <p:txBody>
          <a:bodyPr/>
          <a:lstStyle/>
          <a:p>
            <a:fld id="{D57F1E4F-1CFF-5643-939E-217C01CDF565}" type="slidenum">
              <a:rPr lang="en-US" smtClean="0"/>
              <a:pPr/>
              <a:t>86</a:t>
            </a:fld>
            <a:endParaRPr lang="en-US" dirty="0"/>
          </a:p>
        </p:txBody>
      </p:sp>
    </p:spTree>
    <p:extLst>
      <p:ext uri="{BB962C8B-B14F-4D97-AF65-F5344CB8AC3E}">
        <p14:creationId xmlns:p14="http://schemas.microsoft.com/office/powerpoint/2010/main" val="2125032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A4C0AFB2-54A1-402D-B471-9BC52A4D60C1}"/>
              </a:ext>
            </a:extLst>
          </p:cNvPr>
          <p:cNvSpPr>
            <a:spLocks noGrp="1"/>
          </p:cNvSpPr>
          <p:nvPr>
            <p:ph type="subTitle" idx="1"/>
          </p:nvPr>
        </p:nvSpPr>
        <p:spPr>
          <a:xfrm>
            <a:off x="1154955" y="1181686"/>
            <a:ext cx="10338350" cy="4457114"/>
          </a:xfrm>
        </p:spPr>
        <p:txBody>
          <a:bodyPr>
            <a:normAutofit fontScale="92500" lnSpcReduction="20000"/>
          </a:bodyPr>
          <a:lstStyle/>
          <a:p>
            <a:r>
              <a:rPr lang="fr-FR" sz="2400" b="1" dirty="0">
                <a:solidFill>
                  <a:schemeClr val="bg1"/>
                </a:solidFill>
              </a:rPr>
              <a:t>La stratégie est la projection précoce d’une globalité dans le temps.</a:t>
            </a:r>
          </a:p>
          <a:p>
            <a:endParaRPr lang="fr-FR" sz="2400" b="1" dirty="0">
              <a:solidFill>
                <a:schemeClr val="bg1"/>
              </a:solidFill>
            </a:endParaRPr>
          </a:p>
          <a:p>
            <a:r>
              <a:rPr lang="fr-FR" sz="2400" b="1" dirty="0">
                <a:solidFill>
                  <a:schemeClr val="bg1"/>
                </a:solidFill>
              </a:rPr>
              <a:t>Le stratège définit </a:t>
            </a:r>
            <a:r>
              <a:rPr lang="fr-FR" sz="2400" b="1" dirty="0">
                <a:solidFill>
                  <a:schemeClr val="tx1"/>
                </a:solidFill>
              </a:rPr>
              <a:t>un but global et anticipe </a:t>
            </a:r>
            <a:r>
              <a:rPr lang="fr-FR" sz="2400" b="1" dirty="0">
                <a:solidFill>
                  <a:schemeClr val="bg1"/>
                </a:solidFill>
              </a:rPr>
              <a:t>un résultat.</a:t>
            </a:r>
          </a:p>
          <a:p>
            <a:endParaRPr lang="fr-FR" sz="2400" b="1" dirty="0">
              <a:solidFill>
                <a:schemeClr val="bg1"/>
              </a:solidFill>
            </a:endParaRPr>
          </a:p>
          <a:p>
            <a:r>
              <a:rPr lang="fr-FR" sz="2400" b="1" dirty="0">
                <a:solidFill>
                  <a:schemeClr val="bg1"/>
                </a:solidFill>
              </a:rPr>
              <a:t>La stratégie induit une part d’imprévus et de risques.</a:t>
            </a:r>
          </a:p>
          <a:p>
            <a:endParaRPr lang="fr-FR" sz="2400" b="1" dirty="0">
              <a:solidFill>
                <a:schemeClr val="bg1"/>
              </a:solidFill>
            </a:endParaRPr>
          </a:p>
          <a:p>
            <a:r>
              <a:rPr lang="fr-FR" sz="2400" b="1" dirty="0">
                <a:solidFill>
                  <a:schemeClr val="bg1"/>
                </a:solidFill>
              </a:rPr>
              <a:t>Elle se propose d’optimiser le rapport </a:t>
            </a:r>
            <a:r>
              <a:rPr lang="fr-FR" sz="2400" b="1" dirty="0">
                <a:solidFill>
                  <a:schemeClr val="tx1"/>
                </a:solidFill>
              </a:rPr>
              <a:t>profit / risque </a:t>
            </a:r>
            <a:r>
              <a:rPr lang="fr-FR" sz="2400" b="1" dirty="0">
                <a:solidFill>
                  <a:schemeClr val="bg1"/>
                </a:solidFill>
              </a:rPr>
              <a:t>en vue d’atteindre un objectif précis.</a:t>
            </a:r>
          </a:p>
          <a:p>
            <a:endParaRPr lang="fr-FR" sz="2400" b="1" dirty="0">
              <a:solidFill>
                <a:schemeClr val="bg1"/>
              </a:solidFill>
            </a:endParaRPr>
          </a:p>
          <a:p>
            <a:r>
              <a:rPr lang="fr-FR" sz="2400" b="1" dirty="0">
                <a:solidFill>
                  <a:schemeClr val="bg1"/>
                </a:solidFill>
              </a:rPr>
              <a:t>La stratégie intègre </a:t>
            </a:r>
            <a:r>
              <a:rPr lang="fr-FR" sz="2400" b="1" dirty="0">
                <a:solidFill>
                  <a:schemeClr val="tx1"/>
                </a:solidFill>
              </a:rPr>
              <a:t>l’incertitude, le facteur chance </a:t>
            </a:r>
            <a:r>
              <a:rPr lang="fr-FR" sz="2400" b="1" dirty="0">
                <a:solidFill>
                  <a:schemeClr val="bg1"/>
                </a:solidFill>
              </a:rPr>
              <a:t>et même les comportements irrationnels.</a:t>
            </a:r>
          </a:p>
          <a:p>
            <a:endParaRPr lang="fr-FR" dirty="0"/>
          </a:p>
        </p:txBody>
      </p:sp>
      <p:sp>
        <p:nvSpPr>
          <p:cNvPr id="2" name="Espace réservé du numéro de diapositive 1">
            <a:extLst>
              <a:ext uri="{FF2B5EF4-FFF2-40B4-BE49-F238E27FC236}">
                <a16:creationId xmlns:a16="http://schemas.microsoft.com/office/drawing/2014/main" id="{FE8ED0B6-EAAF-4124-BE2F-A511CD88708A}"/>
              </a:ext>
            </a:extLst>
          </p:cNvPr>
          <p:cNvSpPr>
            <a:spLocks noGrp="1"/>
          </p:cNvSpPr>
          <p:nvPr>
            <p:ph type="sldNum" sz="quarter" idx="12"/>
          </p:nvPr>
        </p:nvSpPr>
        <p:spPr/>
        <p:txBody>
          <a:bodyPr/>
          <a:lstStyle/>
          <a:p>
            <a:fld id="{D57F1E4F-1CFF-5643-939E-217C01CDF565}" type="slidenum">
              <a:rPr lang="en-US" smtClean="0"/>
              <a:pPr/>
              <a:t>87</a:t>
            </a:fld>
            <a:endParaRPr lang="en-US" dirty="0"/>
          </a:p>
        </p:txBody>
      </p:sp>
    </p:spTree>
    <p:extLst>
      <p:ext uri="{BB962C8B-B14F-4D97-AF65-F5344CB8AC3E}">
        <p14:creationId xmlns:p14="http://schemas.microsoft.com/office/powerpoint/2010/main" val="17049760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5A36658-2BC2-48FC-82FA-6D822B4E9129}"/>
              </a:ext>
            </a:extLst>
          </p:cNvPr>
          <p:cNvSpPr>
            <a:spLocks noGrp="1"/>
          </p:cNvSpPr>
          <p:nvPr>
            <p:ph type="body" sz="half" idx="2"/>
          </p:nvPr>
        </p:nvSpPr>
        <p:spPr>
          <a:xfrm>
            <a:off x="1816133" y="3669909"/>
            <a:ext cx="8825659" cy="2476500"/>
          </a:xfrm>
        </p:spPr>
        <p:txBody>
          <a:bodyPr/>
          <a:lstStyle/>
          <a:p>
            <a:r>
              <a:rPr lang="fr-FR" sz="2400" b="1" dirty="0">
                <a:solidFill>
                  <a:srgbClr val="0070C0"/>
                </a:solidFill>
              </a:rPr>
              <a:t>la stratégie et la vision</a:t>
            </a:r>
          </a:p>
          <a:p>
            <a:r>
              <a:rPr lang="fr-FR" sz="2400" b="1" dirty="0">
                <a:solidFill>
                  <a:srgbClr val="0070C0"/>
                </a:solidFill>
              </a:rPr>
              <a:t>N’oubliez jamais ces deux aspects indispensables du métier du Product </a:t>
            </a:r>
            <a:r>
              <a:rPr lang="fr-FR" sz="2400" b="1" dirty="0" err="1">
                <a:solidFill>
                  <a:srgbClr val="0070C0"/>
                </a:solidFill>
              </a:rPr>
              <a:t>Owner</a:t>
            </a:r>
            <a:r>
              <a:rPr lang="fr-FR" sz="2400" b="1" dirty="0">
                <a:solidFill>
                  <a:srgbClr val="0070C0"/>
                </a:solidFill>
              </a:rPr>
              <a:t> :</a:t>
            </a:r>
          </a:p>
          <a:p>
            <a:r>
              <a:rPr lang="fr-FR" sz="2400" b="1" dirty="0">
                <a:solidFill>
                  <a:srgbClr val="0070C0"/>
                </a:solidFill>
              </a:rPr>
              <a:t>il gère la stratégie et la vision du produit.</a:t>
            </a:r>
          </a:p>
          <a:p>
            <a:endParaRPr lang="fr-FR" dirty="0"/>
          </a:p>
        </p:txBody>
      </p:sp>
      <p:sp>
        <p:nvSpPr>
          <p:cNvPr id="4" name="ZoneTexte 3">
            <a:extLst>
              <a:ext uri="{FF2B5EF4-FFF2-40B4-BE49-F238E27FC236}">
                <a16:creationId xmlns:a16="http://schemas.microsoft.com/office/drawing/2014/main" id="{F02EA648-5377-41DD-B7A2-BF0593079064}"/>
              </a:ext>
            </a:extLst>
          </p:cNvPr>
          <p:cNvSpPr txBox="1"/>
          <p:nvPr/>
        </p:nvSpPr>
        <p:spPr>
          <a:xfrm>
            <a:off x="1052053" y="1349327"/>
            <a:ext cx="10353821" cy="1569660"/>
          </a:xfrm>
          <a:prstGeom prst="rect">
            <a:avLst/>
          </a:prstGeom>
          <a:noFill/>
        </p:spPr>
        <p:txBody>
          <a:bodyPr wrap="square" rtlCol="0">
            <a:spAutoFit/>
          </a:bodyPr>
          <a:lstStyle/>
          <a:p>
            <a:r>
              <a:rPr lang="fr-FR" sz="2400" b="1" dirty="0">
                <a:solidFill>
                  <a:schemeClr val="bg1"/>
                </a:solidFill>
              </a:rPr>
              <a:t>Le stratège n’envisage pas la défaite. Il se projette et s’adapte. </a:t>
            </a:r>
          </a:p>
          <a:p>
            <a:r>
              <a:rPr lang="fr-FR" sz="2400" b="1" dirty="0">
                <a:solidFill>
                  <a:schemeClr val="bg1"/>
                </a:solidFill>
              </a:rPr>
              <a:t>La tactique est opérationnelle. C’est une expertise. </a:t>
            </a:r>
          </a:p>
          <a:p>
            <a:r>
              <a:rPr lang="fr-FR" sz="2400" b="1" dirty="0">
                <a:solidFill>
                  <a:schemeClr val="bg1"/>
                </a:solidFill>
              </a:rPr>
              <a:t>Le tacticien calcule et manœuvre. </a:t>
            </a:r>
          </a:p>
          <a:p>
            <a:r>
              <a:rPr lang="fr-FR" sz="2400" b="1" dirty="0">
                <a:solidFill>
                  <a:schemeClr val="bg1"/>
                </a:solidFill>
              </a:rPr>
              <a:t>Le stratège évalue et décide.</a:t>
            </a:r>
            <a:endParaRPr lang="fr-FR" b="1" dirty="0">
              <a:solidFill>
                <a:schemeClr val="bg1"/>
              </a:solidFill>
            </a:endParaRPr>
          </a:p>
        </p:txBody>
      </p:sp>
      <p:sp>
        <p:nvSpPr>
          <p:cNvPr id="2" name="Espace réservé du numéro de diapositive 1">
            <a:extLst>
              <a:ext uri="{FF2B5EF4-FFF2-40B4-BE49-F238E27FC236}">
                <a16:creationId xmlns:a16="http://schemas.microsoft.com/office/drawing/2014/main" id="{C6761C03-B664-4532-B464-97B5F66A2AA9}"/>
              </a:ext>
            </a:extLst>
          </p:cNvPr>
          <p:cNvSpPr>
            <a:spLocks noGrp="1"/>
          </p:cNvSpPr>
          <p:nvPr>
            <p:ph type="sldNum" sz="quarter" idx="12"/>
          </p:nvPr>
        </p:nvSpPr>
        <p:spPr/>
        <p:txBody>
          <a:bodyPr/>
          <a:lstStyle/>
          <a:p>
            <a:fld id="{D57F1E4F-1CFF-5643-939E-217C01CDF565}" type="slidenum">
              <a:rPr lang="en-US" smtClean="0"/>
              <a:pPr/>
              <a:t>88</a:t>
            </a:fld>
            <a:endParaRPr lang="en-US" dirty="0"/>
          </a:p>
        </p:txBody>
      </p:sp>
    </p:spTree>
    <p:extLst>
      <p:ext uri="{BB962C8B-B14F-4D97-AF65-F5344CB8AC3E}">
        <p14:creationId xmlns:p14="http://schemas.microsoft.com/office/powerpoint/2010/main" val="12401710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7CCDE-B49D-4333-A25C-F49130AAC00E}"/>
              </a:ext>
            </a:extLst>
          </p:cNvPr>
          <p:cNvSpPr>
            <a:spLocks noGrp="1"/>
          </p:cNvSpPr>
          <p:nvPr>
            <p:ph type="title"/>
          </p:nvPr>
        </p:nvSpPr>
        <p:spPr>
          <a:xfrm>
            <a:off x="828350" y="2253828"/>
            <a:ext cx="10535299" cy="3232572"/>
          </a:xfrm>
        </p:spPr>
        <p:txBody>
          <a:bodyPr/>
          <a:lstStyle/>
          <a:p>
            <a:r>
              <a:rPr lang="fr-FR" sz="2800" b="1" cap="all" dirty="0">
                <a:solidFill>
                  <a:schemeClr val="tx1"/>
                </a:solidFill>
              </a:rPr>
              <a:t>POURQUOI UN BON PRODUCT OWNER DOIT-IL SAVOIR FAIRE LA ROUE ?</a:t>
            </a:r>
            <a:br>
              <a:rPr lang="fr-FR" sz="2800" b="1" cap="all" dirty="0">
                <a:solidFill>
                  <a:schemeClr val="tx1"/>
                </a:solidFill>
              </a:rPr>
            </a:br>
            <a:r>
              <a:rPr lang="fr-FR" sz="2800" dirty="0">
                <a:solidFill>
                  <a:srgbClr val="0070C0"/>
                </a:solidFill>
              </a:rPr>
              <a:t>L’image de la roue vient du fait que le Product </a:t>
            </a:r>
            <a:r>
              <a:rPr lang="fr-FR" sz="2800" dirty="0" err="1">
                <a:solidFill>
                  <a:srgbClr val="0070C0"/>
                </a:solidFill>
              </a:rPr>
              <a:t>Owner</a:t>
            </a:r>
            <a:r>
              <a:rPr lang="fr-FR" sz="2800" dirty="0">
                <a:solidFill>
                  <a:srgbClr val="0070C0"/>
                </a:solidFill>
              </a:rPr>
              <a:t> doit savoir jongler entre « </a:t>
            </a:r>
            <a:r>
              <a:rPr lang="fr-FR" sz="2800" b="1" dirty="0">
                <a:solidFill>
                  <a:srgbClr val="0070C0"/>
                </a:solidFill>
              </a:rPr>
              <a:t>Stratégie</a:t>
            </a:r>
            <a:r>
              <a:rPr lang="fr-FR" sz="2800" dirty="0">
                <a:solidFill>
                  <a:srgbClr val="0070C0"/>
                </a:solidFill>
              </a:rPr>
              <a:t> » et « </a:t>
            </a:r>
            <a:r>
              <a:rPr lang="fr-FR" sz="2800" b="1" dirty="0">
                <a:solidFill>
                  <a:srgbClr val="0070C0"/>
                </a:solidFill>
              </a:rPr>
              <a:t>Tactique</a:t>
            </a:r>
            <a:r>
              <a:rPr lang="fr-FR" sz="2800" dirty="0">
                <a:solidFill>
                  <a:srgbClr val="0070C0"/>
                </a:solidFill>
              </a:rPr>
              <a:t> . Il doit évoluer entre l’équipe de développement et les parties prenantes qui travaillent sur le Produit.</a:t>
            </a:r>
            <a:br>
              <a:rPr lang="fr-FR" sz="2800" dirty="0">
                <a:solidFill>
                  <a:srgbClr val="0070C0"/>
                </a:solidFill>
              </a:rPr>
            </a:br>
            <a:endParaRPr lang="fr-FR" dirty="0">
              <a:solidFill>
                <a:srgbClr val="0070C0"/>
              </a:solidFill>
            </a:endParaRPr>
          </a:p>
        </p:txBody>
      </p:sp>
      <p:sp>
        <p:nvSpPr>
          <p:cNvPr id="3" name="Espace réservé du numéro de diapositive 2">
            <a:extLst>
              <a:ext uri="{FF2B5EF4-FFF2-40B4-BE49-F238E27FC236}">
                <a16:creationId xmlns:a16="http://schemas.microsoft.com/office/drawing/2014/main" id="{F2DBBAFC-A93F-4F7F-90FC-6A363DF87711}"/>
              </a:ext>
            </a:extLst>
          </p:cNvPr>
          <p:cNvSpPr>
            <a:spLocks noGrp="1"/>
          </p:cNvSpPr>
          <p:nvPr>
            <p:ph type="sldNum" sz="quarter" idx="12"/>
          </p:nvPr>
        </p:nvSpPr>
        <p:spPr/>
        <p:txBody>
          <a:bodyPr/>
          <a:lstStyle/>
          <a:p>
            <a:fld id="{D57F1E4F-1CFF-5643-939E-217C01CDF565}" type="slidenum">
              <a:rPr lang="en-US" smtClean="0"/>
              <a:pPr/>
              <a:t>89</a:t>
            </a:fld>
            <a:endParaRPr lang="en-US" dirty="0"/>
          </a:p>
        </p:txBody>
      </p:sp>
    </p:spTree>
    <p:extLst>
      <p:ext uri="{BB962C8B-B14F-4D97-AF65-F5344CB8AC3E}">
        <p14:creationId xmlns:p14="http://schemas.microsoft.com/office/powerpoint/2010/main" val="372296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7B7DB6-11FD-4E84-8BBE-43723BB929C7}"/>
              </a:ext>
            </a:extLst>
          </p:cNvPr>
          <p:cNvSpPr>
            <a:spLocks noGrp="1"/>
          </p:cNvSpPr>
          <p:nvPr>
            <p:ph type="ctrTitle"/>
          </p:nvPr>
        </p:nvSpPr>
        <p:spPr>
          <a:xfrm>
            <a:off x="762000" y="1126434"/>
            <a:ext cx="10668000" cy="3538331"/>
          </a:xfrm>
          <a:ln>
            <a:noFill/>
          </a:ln>
        </p:spPr>
        <p:txBody>
          <a:bodyPr/>
          <a:lstStyle/>
          <a:p>
            <a:r>
              <a:rPr lang="fr-FR" sz="4800" dirty="0"/>
              <a:t>Construisez votre « User Story </a:t>
            </a:r>
            <a:r>
              <a:rPr lang="fr-FR" sz="4800" dirty="0" err="1"/>
              <a:t>Map</a:t>
            </a:r>
            <a:r>
              <a:rPr lang="fr-FR" sz="4800" dirty="0"/>
              <a:t> »</a:t>
            </a:r>
            <a:br>
              <a:rPr lang="fr-FR" sz="4800" dirty="0"/>
            </a:br>
            <a:r>
              <a:rPr lang="fr-FR" sz="4800" dirty="0"/>
              <a:t>Cartographie d’histoire</a:t>
            </a:r>
            <a:br>
              <a:rPr lang="fr-FR" sz="4800" dirty="0"/>
            </a:br>
            <a:br>
              <a:rPr lang="fr-FR" sz="4800" dirty="0"/>
            </a:br>
            <a:endParaRPr lang="fr-FR" sz="4800" dirty="0"/>
          </a:p>
        </p:txBody>
      </p:sp>
      <p:sp>
        <p:nvSpPr>
          <p:cNvPr id="3" name="Espace réservé du numéro de diapositive 2">
            <a:extLst>
              <a:ext uri="{FF2B5EF4-FFF2-40B4-BE49-F238E27FC236}">
                <a16:creationId xmlns:a16="http://schemas.microsoft.com/office/drawing/2014/main" id="{F00ADFD7-C6FB-4918-B670-92EFF0D007E3}"/>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18906073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a roue du Product Owner">
            <a:extLst>
              <a:ext uri="{FF2B5EF4-FFF2-40B4-BE49-F238E27FC236}">
                <a16:creationId xmlns:a16="http://schemas.microsoft.com/office/drawing/2014/main" id="{DE5BD516-FEF0-449F-B2EE-127C191BB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702" y="-26"/>
            <a:ext cx="9425353" cy="6844432"/>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E72E1BE9-050E-438C-9F3C-17091008A785}"/>
              </a:ext>
            </a:extLst>
          </p:cNvPr>
          <p:cNvSpPr>
            <a:spLocks noGrp="1"/>
          </p:cNvSpPr>
          <p:nvPr>
            <p:ph type="sldNum" sz="quarter" idx="12"/>
          </p:nvPr>
        </p:nvSpPr>
        <p:spPr/>
        <p:txBody>
          <a:bodyPr/>
          <a:lstStyle/>
          <a:p>
            <a:fld id="{D57F1E4F-1CFF-5643-939E-217C01CDF565}" type="slidenum">
              <a:rPr lang="en-US" smtClean="0"/>
              <a:pPr/>
              <a:t>90</a:t>
            </a:fld>
            <a:endParaRPr lang="en-US" dirty="0"/>
          </a:p>
        </p:txBody>
      </p:sp>
    </p:spTree>
    <p:extLst>
      <p:ext uri="{BB962C8B-B14F-4D97-AF65-F5344CB8AC3E}">
        <p14:creationId xmlns:p14="http://schemas.microsoft.com/office/powerpoint/2010/main" val="42378411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FFDCBCE6-3385-4D72-B99D-5D77990C7337}"/>
              </a:ext>
            </a:extLst>
          </p:cNvPr>
          <p:cNvSpPr>
            <a:spLocks noGrp="1"/>
          </p:cNvSpPr>
          <p:nvPr>
            <p:ph type="subTitle" idx="1"/>
          </p:nvPr>
        </p:nvSpPr>
        <p:spPr>
          <a:xfrm>
            <a:off x="1154955" y="1237957"/>
            <a:ext cx="9958522" cy="4400843"/>
          </a:xfrm>
        </p:spPr>
        <p:txBody>
          <a:bodyPr>
            <a:normAutofit/>
          </a:bodyPr>
          <a:lstStyle/>
          <a:p>
            <a:r>
              <a:rPr lang="fr-FR" sz="2400" b="1" u="sng" dirty="0">
                <a:solidFill>
                  <a:schemeClr val="bg1"/>
                </a:solidFill>
              </a:rPr>
              <a:t>Product </a:t>
            </a:r>
            <a:r>
              <a:rPr lang="fr-FR" sz="2400" b="1" u="sng" dirty="0" err="1">
                <a:solidFill>
                  <a:schemeClr val="bg1"/>
                </a:solidFill>
              </a:rPr>
              <a:t>Owner</a:t>
            </a:r>
            <a:endParaRPr lang="fr-FR" sz="2400" b="1" u="sng" dirty="0">
              <a:solidFill>
                <a:schemeClr val="bg1"/>
              </a:solidFill>
            </a:endParaRPr>
          </a:p>
          <a:p>
            <a:pPr fontAlgn="base"/>
            <a:r>
              <a:rPr lang="fr-FR" sz="2400" b="1" dirty="0">
                <a:solidFill>
                  <a:srgbClr val="00B0F0"/>
                </a:solidFill>
              </a:rPr>
              <a:t>Le Product </a:t>
            </a:r>
            <a:r>
              <a:rPr lang="fr-FR" sz="2400" b="1" dirty="0" err="1">
                <a:solidFill>
                  <a:srgbClr val="00B0F0"/>
                </a:solidFill>
              </a:rPr>
              <a:t>Owner</a:t>
            </a:r>
            <a:r>
              <a:rPr lang="fr-FR" sz="2400" b="1" dirty="0">
                <a:solidFill>
                  <a:srgbClr val="00B0F0"/>
                </a:solidFill>
              </a:rPr>
              <a:t> est chargé de :</a:t>
            </a:r>
          </a:p>
          <a:p>
            <a:pPr fontAlgn="base"/>
            <a:r>
              <a:rPr lang="fr-FR" sz="2400" b="1" dirty="0">
                <a:solidFill>
                  <a:srgbClr val="002060"/>
                </a:solidFill>
              </a:rPr>
              <a:t>Construire le Product </a:t>
            </a:r>
            <a:r>
              <a:rPr lang="fr-FR" sz="2400" b="1" dirty="0" err="1">
                <a:solidFill>
                  <a:srgbClr val="002060"/>
                </a:solidFill>
              </a:rPr>
              <a:t>Backlog</a:t>
            </a:r>
            <a:r>
              <a:rPr lang="fr-FR" sz="2400" b="1" dirty="0">
                <a:solidFill>
                  <a:schemeClr val="bg1"/>
                </a:solidFill>
              </a:rPr>
              <a:t>.</a:t>
            </a:r>
          </a:p>
          <a:p>
            <a:pPr fontAlgn="base"/>
            <a:r>
              <a:rPr lang="fr-FR" sz="2400" b="1" dirty="0">
                <a:solidFill>
                  <a:schemeClr val="tx1"/>
                </a:solidFill>
              </a:rPr>
              <a:t>Ordonnancer ces dernières en fonction de leur importance métier.</a:t>
            </a:r>
          </a:p>
          <a:p>
            <a:pPr fontAlgn="base"/>
            <a:r>
              <a:rPr lang="fr-FR" sz="2400" b="1" dirty="0">
                <a:solidFill>
                  <a:schemeClr val="bg1"/>
                </a:solidFill>
              </a:rPr>
              <a:t>Répondre aux questions de l’équipe de développement.</a:t>
            </a:r>
          </a:p>
          <a:p>
            <a:pPr fontAlgn="base"/>
            <a:r>
              <a:rPr lang="fr-FR" sz="2400" b="1" dirty="0">
                <a:solidFill>
                  <a:schemeClr val="tx1"/>
                </a:solidFill>
              </a:rPr>
              <a:t>Valider/Rejeter une fonctionnalité « terminée ».</a:t>
            </a:r>
          </a:p>
          <a:p>
            <a:pPr fontAlgn="base"/>
            <a:r>
              <a:rPr lang="fr-FR" sz="2400" b="1" dirty="0">
                <a:solidFill>
                  <a:schemeClr val="bg1"/>
                </a:solidFill>
              </a:rPr>
              <a:t>Prendre des décisions importantes en temps voulu.</a:t>
            </a:r>
          </a:p>
          <a:p>
            <a:endParaRPr lang="fr-FR" dirty="0"/>
          </a:p>
        </p:txBody>
      </p:sp>
      <p:sp>
        <p:nvSpPr>
          <p:cNvPr id="2" name="Espace réservé du numéro de diapositive 1">
            <a:extLst>
              <a:ext uri="{FF2B5EF4-FFF2-40B4-BE49-F238E27FC236}">
                <a16:creationId xmlns:a16="http://schemas.microsoft.com/office/drawing/2014/main" id="{2B4AE602-1296-4669-8025-10AE1A62FEA2}"/>
              </a:ext>
            </a:extLst>
          </p:cNvPr>
          <p:cNvSpPr>
            <a:spLocks noGrp="1"/>
          </p:cNvSpPr>
          <p:nvPr>
            <p:ph type="sldNum" sz="quarter" idx="12"/>
          </p:nvPr>
        </p:nvSpPr>
        <p:spPr/>
        <p:txBody>
          <a:bodyPr/>
          <a:lstStyle/>
          <a:p>
            <a:fld id="{D57F1E4F-1CFF-5643-939E-217C01CDF565}" type="slidenum">
              <a:rPr lang="en-US" smtClean="0"/>
              <a:pPr/>
              <a:t>91</a:t>
            </a:fld>
            <a:endParaRPr lang="en-US" dirty="0"/>
          </a:p>
        </p:txBody>
      </p:sp>
    </p:spTree>
    <p:extLst>
      <p:ext uri="{BB962C8B-B14F-4D97-AF65-F5344CB8AC3E}">
        <p14:creationId xmlns:p14="http://schemas.microsoft.com/office/powerpoint/2010/main" val="14522554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389B81-C15D-44EC-8137-5FFF49BE4482}"/>
              </a:ext>
            </a:extLst>
          </p:cNvPr>
          <p:cNvSpPr>
            <a:spLocks noGrp="1"/>
          </p:cNvSpPr>
          <p:nvPr>
            <p:ph type="title"/>
          </p:nvPr>
        </p:nvSpPr>
        <p:spPr/>
        <p:txBody>
          <a:bodyPr/>
          <a:lstStyle/>
          <a:p>
            <a:r>
              <a:rPr lang="fr-FR" b="1" dirty="0"/>
              <a:t>VIDEO LE P.O EN BREF</a:t>
            </a:r>
          </a:p>
        </p:txBody>
      </p:sp>
      <p:sp>
        <p:nvSpPr>
          <p:cNvPr id="3" name="Espace réservé du numéro de diapositive 2">
            <a:extLst>
              <a:ext uri="{FF2B5EF4-FFF2-40B4-BE49-F238E27FC236}">
                <a16:creationId xmlns:a16="http://schemas.microsoft.com/office/drawing/2014/main" id="{7F02A2A0-F772-43BC-B089-3C3F4D0CA804}"/>
              </a:ext>
            </a:extLst>
          </p:cNvPr>
          <p:cNvSpPr>
            <a:spLocks noGrp="1"/>
          </p:cNvSpPr>
          <p:nvPr>
            <p:ph type="sldNum" sz="quarter" idx="12"/>
          </p:nvPr>
        </p:nvSpPr>
        <p:spPr/>
        <p:txBody>
          <a:bodyPr/>
          <a:lstStyle/>
          <a:p>
            <a:fld id="{D57F1E4F-1CFF-5643-939E-217C01CDF565}" type="slidenum">
              <a:rPr lang="en-US" smtClean="0"/>
              <a:pPr/>
              <a:t>92</a:t>
            </a:fld>
            <a:endParaRPr lang="en-US" dirty="0"/>
          </a:p>
        </p:txBody>
      </p:sp>
    </p:spTree>
    <p:extLst>
      <p:ext uri="{BB962C8B-B14F-4D97-AF65-F5344CB8AC3E}">
        <p14:creationId xmlns:p14="http://schemas.microsoft.com/office/powerpoint/2010/main" val="34541195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3806847-B477-430C-9047-2B2233DD1AA6}"/>
              </a:ext>
            </a:extLst>
          </p:cNvPr>
          <p:cNvSpPr>
            <a:spLocks noGrp="1"/>
          </p:cNvSpPr>
          <p:nvPr>
            <p:ph type="sldNum" sz="quarter" idx="12"/>
          </p:nvPr>
        </p:nvSpPr>
        <p:spPr/>
        <p:txBody>
          <a:bodyPr/>
          <a:lstStyle/>
          <a:p>
            <a:fld id="{D57F1E4F-1CFF-5643-939E-217C01CDF565}" type="slidenum">
              <a:rPr lang="en-US" smtClean="0"/>
              <a:pPr/>
              <a:t>93</a:t>
            </a:fld>
            <a:endParaRPr lang="en-US" dirty="0"/>
          </a:p>
        </p:txBody>
      </p:sp>
      <p:pic>
        <p:nvPicPr>
          <p:cNvPr id="3" name="product-owner-en-bref">
            <a:hlinkClick r:id="" action="ppaction://media"/>
            <a:extLst>
              <a:ext uri="{FF2B5EF4-FFF2-40B4-BE49-F238E27FC236}">
                <a16:creationId xmlns:a16="http://schemas.microsoft.com/office/drawing/2014/main" id="{353CD0AE-4415-4FFB-B573-351E1BD414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901" y="84682"/>
            <a:ext cx="11900198" cy="6688635"/>
          </a:xfrm>
          <a:prstGeom prst="rect">
            <a:avLst/>
          </a:prstGeom>
        </p:spPr>
      </p:pic>
    </p:spTree>
    <p:extLst>
      <p:ext uri="{BB962C8B-B14F-4D97-AF65-F5344CB8AC3E}">
        <p14:creationId xmlns:p14="http://schemas.microsoft.com/office/powerpoint/2010/main" val="35172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5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3001CA7B-E1D0-405D-91B3-B936F7B6504E}"/>
              </a:ext>
            </a:extLst>
          </p:cNvPr>
          <p:cNvSpPr>
            <a:spLocks noGrp="1"/>
          </p:cNvSpPr>
          <p:nvPr/>
        </p:nvSpPr>
        <p:spPr>
          <a:xfrm>
            <a:off x="528358" y="1521559"/>
            <a:ext cx="5302445" cy="381488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514350" indent="-514350">
              <a:buClr>
                <a:schemeClr val="accent2"/>
              </a:buClr>
              <a:buSzPct val="90000"/>
              <a:buFont typeface="+mj-lt"/>
              <a:buAutoNum type="arabicPeriod"/>
            </a:pPr>
            <a:r>
              <a:rPr lang="fr-FR" sz="2600" b="1" dirty="0">
                <a:solidFill>
                  <a:srgbClr val="002060"/>
                </a:solidFill>
              </a:rPr>
              <a:t>Satisfaire le client</a:t>
            </a:r>
          </a:p>
          <a:p>
            <a:pPr marL="514350" indent="-514350">
              <a:buClr>
                <a:schemeClr val="accent2"/>
              </a:buClr>
              <a:buSzPct val="90000"/>
              <a:buFont typeface="+mj-lt"/>
              <a:buAutoNum type="arabicPeriod"/>
            </a:pPr>
            <a:r>
              <a:rPr lang="fr-FR" sz="2600" b="1" dirty="0"/>
              <a:t>Accepter le changement</a:t>
            </a:r>
          </a:p>
          <a:p>
            <a:pPr marL="514350" indent="-514350">
              <a:buClr>
                <a:schemeClr val="accent2"/>
              </a:buClr>
              <a:buSzPct val="90000"/>
              <a:buFont typeface="+mj-lt"/>
              <a:buAutoNum type="arabicPeriod"/>
            </a:pPr>
            <a:r>
              <a:rPr lang="fr-FR" sz="2600" b="1" dirty="0">
                <a:solidFill>
                  <a:srgbClr val="002060"/>
                </a:solidFill>
              </a:rPr>
              <a:t>Livrer fréquemment</a:t>
            </a:r>
          </a:p>
          <a:p>
            <a:pPr marL="514350" indent="-514350">
              <a:buClr>
                <a:schemeClr val="accent2"/>
              </a:buClr>
              <a:buSzPct val="90000"/>
              <a:buFont typeface="+mj-lt"/>
              <a:buAutoNum type="arabicPeriod"/>
            </a:pPr>
            <a:r>
              <a:rPr lang="fr-FR" sz="2600" b="1" dirty="0">
                <a:solidFill>
                  <a:srgbClr val="0070C0"/>
                </a:solidFill>
              </a:rPr>
              <a:t>Travailler quotidiennement avec les utilisateurs ou leur représentants</a:t>
            </a:r>
          </a:p>
          <a:p>
            <a:pPr marL="514350" indent="-514350">
              <a:buClr>
                <a:schemeClr val="accent2"/>
              </a:buClr>
              <a:buSzPct val="90000"/>
              <a:buFont typeface="+mj-lt"/>
              <a:buAutoNum type="arabicPeriod"/>
            </a:pPr>
            <a:r>
              <a:rPr lang="fr-FR" sz="2600" b="1" dirty="0"/>
              <a:t>Créer un environnement qui soutienne l’équipe</a:t>
            </a:r>
          </a:p>
          <a:p>
            <a:pPr marL="514350" indent="-514350">
              <a:buClr>
                <a:schemeClr val="accent2"/>
              </a:buClr>
              <a:buSzPct val="90000"/>
              <a:buFont typeface="+mj-lt"/>
              <a:buAutoNum type="arabicPeriod"/>
            </a:pPr>
            <a:r>
              <a:rPr lang="fr-FR" sz="2600" b="1" dirty="0">
                <a:solidFill>
                  <a:srgbClr val="002060"/>
                </a:solidFill>
              </a:rPr>
              <a:t>Communiquer en face à face</a:t>
            </a:r>
          </a:p>
          <a:p>
            <a:pPr marL="514350" indent="-514350">
              <a:buFont typeface="+mj-lt"/>
              <a:buAutoNum type="arabicPeriod"/>
            </a:pPr>
            <a:endParaRPr lang="fr-FR" dirty="0"/>
          </a:p>
        </p:txBody>
      </p:sp>
      <p:sp>
        <p:nvSpPr>
          <p:cNvPr id="3" name="Titre 1">
            <a:extLst>
              <a:ext uri="{FF2B5EF4-FFF2-40B4-BE49-F238E27FC236}">
                <a16:creationId xmlns:a16="http://schemas.microsoft.com/office/drawing/2014/main" id="{E71CAD30-0AC2-46A3-8662-2EB00E8CE8D1}"/>
              </a:ext>
            </a:extLst>
          </p:cNvPr>
          <p:cNvSpPr txBox="1">
            <a:spLocks/>
          </p:cNvSpPr>
          <p:nvPr/>
        </p:nvSpPr>
        <p:spPr>
          <a:xfrm>
            <a:off x="310564" y="325839"/>
            <a:ext cx="7032771" cy="518223"/>
          </a:xfrm>
          <a:prstGeom prst="rect">
            <a:avLst/>
          </a:prstGeom>
          <a:ln w="28575">
            <a:solidFill>
              <a:srgbClr val="51ACB3"/>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200" b="1" dirty="0">
                <a:solidFill>
                  <a:srgbClr val="002060"/>
                </a:solidFill>
              </a:rPr>
              <a:t>12 principes des méthodes agiles</a:t>
            </a:r>
          </a:p>
        </p:txBody>
      </p:sp>
      <p:sp>
        <p:nvSpPr>
          <p:cNvPr id="7" name="Rectangle 6">
            <a:extLst>
              <a:ext uri="{FF2B5EF4-FFF2-40B4-BE49-F238E27FC236}">
                <a16:creationId xmlns:a16="http://schemas.microsoft.com/office/drawing/2014/main" id="{0124F32A-BCE8-4D66-A3C5-56717FBC8523}"/>
              </a:ext>
            </a:extLst>
          </p:cNvPr>
          <p:cNvSpPr/>
          <p:nvPr/>
        </p:nvSpPr>
        <p:spPr>
          <a:xfrm>
            <a:off x="6361199" y="1521559"/>
            <a:ext cx="5775944" cy="4524315"/>
          </a:xfrm>
          <a:prstGeom prst="rect">
            <a:avLst/>
          </a:prstGeom>
        </p:spPr>
        <p:txBody>
          <a:bodyPr wrap="square">
            <a:spAutoFit/>
          </a:bodyPr>
          <a:lstStyle/>
          <a:p>
            <a:pPr marL="514350" indent="-514350">
              <a:buClr>
                <a:schemeClr val="accent2"/>
              </a:buClr>
              <a:buSzPct val="90000"/>
              <a:buFont typeface="+mj-lt"/>
              <a:buAutoNum type="arabicPeriod" startAt="7"/>
            </a:pPr>
            <a:r>
              <a:rPr lang="fr-FR" sz="2400" b="1" dirty="0">
                <a:latin typeface="+mj-lt"/>
              </a:rPr>
              <a:t>Mesurer l’avancement sur un logiciel opérationnel</a:t>
            </a:r>
          </a:p>
          <a:p>
            <a:pPr marL="514350" indent="-514350">
              <a:buClr>
                <a:schemeClr val="accent2"/>
              </a:buClr>
              <a:buSzPct val="90000"/>
              <a:buFont typeface="+mj-lt"/>
              <a:buAutoNum type="arabicPeriod" startAt="7"/>
            </a:pPr>
            <a:r>
              <a:rPr lang="fr-FR" sz="2400" b="1" dirty="0">
                <a:solidFill>
                  <a:srgbClr val="002060"/>
                </a:solidFill>
                <a:latin typeface="+mj-lt"/>
              </a:rPr>
              <a:t>Avoir un rythme de développement soutenable</a:t>
            </a:r>
          </a:p>
          <a:p>
            <a:pPr marL="514350" indent="-514350">
              <a:buClr>
                <a:schemeClr val="accent2"/>
              </a:buClr>
              <a:buSzPct val="90000"/>
              <a:buFont typeface="+mj-lt"/>
              <a:buAutoNum type="arabicPeriod" startAt="7"/>
            </a:pPr>
            <a:r>
              <a:rPr lang="fr-FR" sz="2400" b="1" dirty="0">
                <a:solidFill>
                  <a:srgbClr val="0070C0"/>
                </a:solidFill>
                <a:latin typeface="+mj-lt"/>
              </a:rPr>
              <a:t>Porter une attention continue à l'excellence technique</a:t>
            </a:r>
          </a:p>
          <a:p>
            <a:pPr marL="514350" indent="-514350">
              <a:buClr>
                <a:schemeClr val="accent2"/>
              </a:buClr>
              <a:buSzPct val="90000"/>
              <a:buFont typeface="+mj-lt"/>
              <a:buAutoNum type="arabicPeriod" startAt="7"/>
            </a:pPr>
            <a:r>
              <a:rPr lang="fr-FR" sz="2400" b="1" dirty="0">
                <a:latin typeface="+mj-lt"/>
              </a:rPr>
              <a:t>Minimiser la quantité de travail inutile</a:t>
            </a:r>
          </a:p>
          <a:p>
            <a:pPr marL="514350" indent="-514350">
              <a:buClr>
                <a:schemeClr val="accent2"/>
              </a:buClr>
              <a:buSzPct val="90000"/>
              <a:buFont typeface="+mj-lt"/>
              <a:buAutoNum type="arabicPeriod" startAt="7"/>
            </a:pPr>
            <a:r>
              <a:rPr lang="fr-FR" sz="2400" b="1" dirty="0">
                <a:solidFill>
                  <a:srgbClr val="002060"/>
                </a:solidFill>
                <a:latin typeface="+mj-lt"/>
              </a:rPr>
              <a:t>Avoir une équipe </a:t>
            </a:r>
            <a:r>
              <a:rPr lang="fr-FR" sz="2400" b="1" dirty="0" err="1">
                <a:solidFill>
                  <a:srgbClr val="002060"/>
                </a:solidFill>
                <a:latin typeface="+mj-lt"/>
              </a:rPr>
              <a:t>auto-organisée</a:t>
            </a:r>
            <a:r>
              <a:rPr lang="fr-FR" sz="2400" b="1" dirty="0">
                <a:solidFill>
                  <a:srgbClr val="002060"/>
                </a:solidFill>
                <a:latin typeface="+mj-lt"/>
              </a:rPr>
              <a:t> pour faire émerger les solutions</a:t>
            </a:r>
          </a:p>
          <a:p>
            <a:pPr marL="514350" indent="-514350">
              <a:buClr>
                <a:schemeClr val="accent2"/>
              </a:buClr>
              <a:buSzPct val="90000"/>
              <a:buFont typeface="+mj-lt"/>
              <a:buAutoNum type="arabicPeriod" startAt="7"/>
            </a:pPr>
            <a:r>
              <a:rPr lang="fr-FR" sz="2400" b="1" dirty="0">
                <a:latin typeface="+mj-lt"/>
              </a:rPr>
              <a:t>Inspecter et s’adapter régulièrement</a:t>
            </a:r>
          </a:p>
        </p:txBody>
      </p:sp>
      <p:sp>
        <p:nvSpPr>
          <p:cNvPr id="6" name="Espace réservé du pied de page 5">
            <a:extLst>
              <a:ext uri="{FF2B5EF4-FFF2-40B4-BE49-F238E27FC236}">
                <a16:creationId xmlns:a16="http://schemas.microsoft.com/office/drawing/2014/main" id="{452C2E00-D154-4312-A9E1-E19E14FE8DE7}"/>
              </a:ext>
            </a:extLst>
          </p:cNvPr>
          <p:cNvSpPr>
            <a:spLocks noGrp="1"/>
          </p:cNvSpPr>
          <p:nvPr>
            <p:ph type="ftr" sz="quarter" idx="11"/>
          </p:nvPr>
        </p:nvSpPr>
        <p:spPr/>
        <p:txBody>
          <a:bodyPr/>
          <a:lstStyle/>
          <a:p>
            <a:r>
              <a:rPr lang="fr-FR"/>
              <a:t>Frank CANATO</a:t>
            </a:r>
          </a:p>
        </p:txBody>
      </p:sp>
      <p:sp>
        <p:nvSpPr>
          <p:cNvPr id="8" name="Espace réservé du numéro de diapositive 7">
            <a:extLst>
              <a:ext uri="{FF2B5EF4-FFF2-40B4-BE49-F238E27FC236}">
                <a16:creationId xmlns:a16="http://schemas.microsoft.com/office/drawing/2014/main" id="{17C06BAA-A3CA-4074-90C1-ECBF68309FF2}"/>
              </a:ext>
            </a:extLst>
          </p:cNvPr>
          <p:cNvSpPr>
            <a:spLocks noGrp="1"/>
          </p:cNvSpPr>
          <p:nvPr>
            <p:ph type="sldNum" sz="quarter" idx="12"/>
          </p:nvPr>
        </p:nvSpPr>
        <p:spPr/>
        <p:txBody>
          <a:bodyPr/>
          <a:lstStyle/>
          <a:p>
            <a:fld id="{69CB3F8B-9456-4F26-9B82-08CB72677B74}" type="slidenum">
              <a:rPr lang="fr-FR" smtClean="0"/>
              <a:t>94</a:t>
            </a:fld>
            <a:endParaRPr lang="fr-FR"/>
          </a:p>
        </p:txBody>
      </p:sp>
      <p:sp>
        <p:nvSpPr>
          <p:cNvPr id="4" name="Espace réservé de la date 3">
            <a:extLst>
              <a:ext uri="{FF2B5EF4-FFF2-40B4-BE49-F238E27FC236}">
                <a16:creationId xmlns:a16="http://schemas.microsoft.com/office/drawing/2014/main" id="{B0EA7004-30AC-4461-9E97-67188850DA6D}"/>
              </a:ext>
            </a:extLst>
          </p:cNvPr>
          <p:cNvSpPr>
            <a:spLocks noGrp="1"/>
          </p:cNvSpPr>
          <p:nvPr>
            <p:ph type="dt" sz="half" idx="10"/>
          </p:nvPr>
        </p:nvSpPr>
        <p:spPr/>
        <p:txBody>
          <a:bodyPr/>
          <a:lstStyle/>
          <a:p>
            <a:fld id="{7B8EB7F4-7086-4E71-B3EC-7B98A62C178E}" type="datetime1">
              <a:rPr lang="fr-FR" smtClean="0"/>
              <a:t>03/04/2018</a:t>
            </a:fld>
            <a:endParaRPr lang="fr-FR"/>
          </a:p>
        </p:txBody>
      </p:sp>
    </p:spTree>
    <p:extLst>
      <p:ext uri="{BB962C8B-B14F-4D97-AF65-F5344CB8AC3E}">
        <p14:creationId xmlns:p14="http://schemas.microsoft.com/office/powerpoint/2010/main" val="24351222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signe, journal, bouteille&#10;&#10;Description générée avec un niveau de confiance très élevé">
            <a:extLst>
              <a:ext uri="{FF2B5EF4-FFF2-40B4-BE49-F238E27FC236}">
                <a16:creationId xmlns:a16="http://schemas.microsoft.com/office/drawing/2014/main" id="{09BAB4AE-5093-4A76-A017-2DFF350434A3}"/>
              </a:ext>
            </a:extLst>
          </p:cNvPr>
          <p:cNvPicPr>
            <a:picLocks noChangeAspect="1"/>
          </p:cNvPicPr>
          <p:nvPr/>
        </p:nvPicPr>
        <p:blipFill>
          <a:blip r:embed="rId2"/>
          <a:stretch>
            <a:fillRect/>
          </a:stretch>
        </p:blipFill>
        <p:spPr>
          <a:xfrm>
            <a:off x="1743605" y="643467"/>
            <a:ext cx="8704790" cy="5571066"/>
          </a:xfrm>
          <a:prstGeom prst="rect">
            <a:avLst/>
          </a:prstGeom>
        </p:spPr>
      </p:pic>
      <p:sp>
        <p:nvSpPr>
          <p:cNvPr id="2" name="Espace réservé du numéro de diapositive 1">
            <a:extLst>
              <a:ext uri="{FF2B5EF4-FFF2-40B4-BE49-F238E27FC236}">
                <a16:creationId xmlns:a16="http://schemas.microsoft.com/office/drawing/2014/main" id="{C7A1AC14-BDCF-4DC8-9516-66048CDA1758}"/>
              </a:ext>
            </a:extLst>
          </p:cNvPr>
          <p:cNvSpPr>
            <a:spLocks noGrp="1"/>
          </p:cNvSpPr>
          <p:nvPr>
            <p:ph type="sldNum" sz="quarter" idx="12"/>
          </p:nvPr>
        </p:nvSpPr>
        <p:spPr/>
        <p:txBody>
          <a:bodyPr/>
          <a:lstStyle/>
          <a:p>
            <a:fld id="{D57F1E4F-1CFF-5643-939E-217C01CDF565}" type="slidenum">
              <a:rPr lang="en-US" smtClean="0"/>
              <a:pPr/>
              <a:t>95</a:t>
            </a:fld>
            <a:endParaRPr lang="en-US" dirty="0"/>
          </a:p>
        </p:txBody>
      </p:sp>
    </p:spTree>
    <p:extLst>
      <p:ext uri="{BB962C8B-B14F-4D97-AF65-F5344CB8AC3E}">
        <p14:creationId xmlns:p14="http://schemas.microsoft.com/office/powerpoint/2010/main" val="418143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le d’ions">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2131</TotalTime>
  <Words>2400</Words>
  <Application>Microsoft Office PowerPoint</Application>
  <PresentationFormat>Grand écran</PresentationFormat>
  <Paragraphs>481</Paragraphs>
  <Slides>95</Slides>
  <Notes>2</Notes>
  <HiddenSlides>10</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95</vt:i4>
      </vt:variant>
    </vt:vector>
  </HeadingPairs>
  <TitlesOfParts>
    <vt:vector size="106" baseType="lpstr">
      <vt:lpstr>Arial</vt:lpstr>
      <vt:lpstr>Arial Black</vt:lpstr>
      <vt:lpstr>Calibri</vt:lpstr>
      <vt:lpstr>Century Gothic</vt:lpstr>
      <vt:lpstr>Comic Sans MS</vt:lpstr>
      <vt:lpstr>Helvetica Neue</vt:lpstr>
      <vt:lpstr>Libre Franklin</vt:lpstr>
      <vt:lpstr>Symbol</vt:lpstr>
      <vt:lpstr>Times New Roman</vt:lpstr>
      <vt:lpstr>Wingdings 3</vt:lpstr>
      <vt:lpstr>Salle d’ions</vt:lpstr>
      <vt:lpstr>LE RESPONSABLE PRODUIT : SON RÔLE DANS LE PROJET AGILE</vt:lpstr>
      <vt:lpstr>La première étape consiste à formaliser la vision du produit (logiciel) que l’on souhaite réaliser. Cette vision décrit les principaux objectifs, jalons, utilisateurs visés. Elle contribuera à guider et fédérer les acteurs du projet. </vt:lpstr>
      <vt:lpstr>La suite consiste à établir la liste des exigences fonctionnelles et non fonctionnelles du produit. Chaque exigence est ensuite estimée par l’équipe de développement avec la technique de Planning Poker.  A la lueur des estimations, la liste ainsi complétée est ordonnancée.  Les exigences seront converties en fonctionnalités utilisables selon cet ordonnancement. Le principe étant de convertir en premier les exigences qui apportent le plus de valeur ajoutée au commanditaire.  Il s’agit donc de faire remonter les exigences fonctionnelles de la plus haute valeur ajoutée en haut de la liste. </vt:lpstr>
      <vt:lpstr>Présentation PowerPoint</vt:lpstr>
      <vt:lpstr>Présentation PowerPoint</vt:lpstr>
      <vt:lpstr>Présentation PowerPoint</vt:lpstr>
      <vt:lpstr>Présentation PowerPoint</vt:lpstr>
      <vt:lpstr>Présentation PowerPoint</vt:lpstr>
      <vt:lpstr>Construisez votre « User Story Map » Cartographie d’histoire  </vt:lpstr>
      <vt:lpstr>Présentation PowerPoint</vt:lpstr>
      <vt:lpstr>Présentation PowerPoint</vt:lpstr>
      <vt:lpstr>Présentation PowerPoint</vt:lpstr>
      <vt:lpstr>CARTOGRAPHIE D’HISTOIRE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TDD</vt:lpstr>
      <vt:lpstr>Acceptance Test Driven Development ATDD </vt:lpstr>
      <vt:lpstr>Développements pilotés par les tests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critères d’acceptation? </vt:lpstr>
      <vt:lpstr>Présentation PowerPoint</vt:lpstr>
      <vt:lpstr>USER STORY, PERSONAS,SE RAPPELER LE FUTUR….</vt:lpstr>
      <vt:lpstr>TEST DE JOHARI  OUVREZ LA FÊNETRE DE JOHARI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styles de  comportements</vt:lpstr>
      <vt:lpstr>Présentation PowerPoint</vt:lpstr>
      <vt:lpstr>Présentation PowerPoint</vt:lpstr>
      <vt:lpstr>Vous voulez connaître votre couleur dominante ?</vt:lpstr>
      <vt:lpstr>Présentation PowerPoint</vt:lpstr>
      <vt:lpstr>Présentation PowerPoint</vt:lpstr>
      <vt:lpstr>Présentation PowerPoint</vt:lpstr>
      <vt:lpstr>Présentation PowerPoint</vt:lpstr>
      <vt:lpstr>Présentation PowerPoint</vt:lpstr>
      <vt:lpstr>Présentation PowerPoint</vt:lpstr>
      <vt:lpstr>Patient  Doux  Méthodique Posé  À l’écoute  Tolérant  Stable</vt:lpstr>
      <vt:lpstr>Présentation PowerPoint</vt:lpstr>
      <vt:lpstr>Présentation PowerPoint</vt:lpstr>
      <vt:lpstr>Présentation PowerPoint</vt:lpstr>
      <vt:lpstr>Présentation PowerPoint</vt:lpstr>
      <vt:lpstr>Présentation PowerPoint</vt:lpstr>
      <vt:lpstr>EXPRESSION ORALE</vt:lpstr>
      <vt:lpstr>Présentation PowerPoint</vt:lpstr>
      <vt:lpstr>COMMUNIQUER</vt:lpstr>
      <vt:lpstr>Pour favoriser la communication</vt:lpstr>
      <vt:lpstr>ECOUTE ACTIVE </vt:lpstr>
      <vt:lpstr>THE CHALLENGE MARSHMALLOW</vt:lpstr>
      <vt:lpstr>STRATEGIE</vt:lpstr>
      <vt:lpstr>Présentation PowerPoint</vt:lpstr>
      <vt:lpstr>Présentation PowerPoint</vt:lpstr>
      <vt:lpstr>POURQUOI UN BON PRODUCT OWNER DOIT-IL SAVOIR FAIRE LA ROUE ? L’image de la roue vient du fait que le Product Owner doit savoir jongler entre « Stratégie » et « Tactique . Il doit évoluer entre l’équipe de développement et les parties prenantes qui travaillent sur le Produit. </vt:lpstr>
      <vt:lpstr>Présentation PowerPoint</vt:lpstr>
      <vt:lpstr>Présentation PowerPoint</vt:lpstr>
      <vt:lpstr>VIDEO LE P.O EN BREF</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RESPONSABLE PRODUIT : SON RÔLE DANS LE PROJET AGILE</dc:title>
  <dc:creator>FORMATION</dc:creator>
  <cp:lastModifiedBy>FORMATION</cp:lastModifiedBy>
  <cp:revision>62</cp:revision>
  <dcterms:created xsi:type="dcterms:W3CDTF">2018-03-10T09:46:40Z</dcterms:created>
  <dcterms:modified xsi:type="dcterms:W3CDTF">2018-04-03T15:28:45Z</dcterms:modified>
</cp:coreProperties>
</file>