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notesMasterIdLst>
    <p:notesMasterId r:id="rId247"/>
  </p:notesMasterIdLst>
  <p:sldIdLst>
    <p:sldId id="256" r:id="rId2"/>
    <p:sldId id="562" r:id="rId3"/>
    <p:sldId id="563" r:id="rId4"/>
    <p:sldId id="276" r:id="rId5"/>
    <p:sldId id="277" r:id="rId6"/>
    <p:sldId id="278" r:id="rId7"/>
    <p:sldId id="411" r:id="rId8"/>
    <p:sldId id="258" r:id="rId9"/>
    <p:sldId id="259" r:id="rId10"/>
    <p:sldId id="260" r:id="rId11"/>
    <p:sldId id="261" r:id="rId12"/>
    <p:sldId id="262" r:id="rId13"/>
    <p:sldId id="263" r:id="rId14"/>
    <p:sldId id="264" r:id="rId15"/>
    <p:sldId id="266" r:id="rId16"/>
    <p:sldId id="267" r:id="rId17"/>
    <p:sldId id="268" r:id="rId18"/>
    <p:sldId id="269" r:id="rId19"/>
    <p:sldId id="270" r:id="rId20"/>
    <p:sldId id="271" r:id="rId21"/>
    <p:sldId id="283" r:id="rId22"/>
    <p:sldId id="284" r:id="rId23"/>
    <p:sldId id="285" r:id="rId24"/>
    <p:sldId id="286" r:id="rId25"/>
    <p:sldId id="287" r:id="rId26"/>
    <p:sldId id="288" r:id="rId27"/>
    <p:sldId id="289" r:id="rId28"/>
    <p:sldId id="290" r:id="rId29"/>
    <p:sldId id="337" r:id="rId30"/>
    <p:sldId id="292" r:id="rId31"/>
    <p:sldId id="293" r:id="rId32"/>
    <p:sldId id="294" r:id="rId33"/>
    <p:sldId id="295" r:id="rId34"/>
    <p:sldId id="296" r:id="rId35"/>
    <p:sldId id="297" r:id="rId36"/>
    <p:sldId id="298" r:id="rId37"/>
    <p:sldId id="300" r:id="rId38"/>
    <p:sldId id="301" r:id="rId39"/>
    <p:sldId id="302" r:id="rId40"/>
    <p:sldId id="303"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9" r:id="rId55"/>
    <p:sldId id="318"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412" r:id="rId71"/>
    <p:sldId id="334" r:id="rId72"/>
    <p:sldId id="335"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7" r:id="rId100"/>
    <p:sldId id="364" r:id="rId101"/>
    <p:sldId id="368" r:id="rId102"/>
    <p:sldId id="366" r:id="rId103"/>
    <p:sldId id="369" r:id="rId104"/>
    <p:sldId id="370" r:id="rId105"/>
    <p:sldId id="371" r:id="rId106"/>
    <p:sldId id="372" r:id="rId107"/>
    <p:sldId id="373" r:id="rId108"/>
    <p:sldId id="374" r:id="rId109"/>
    <p:sldId id="375" r:id="rId110"/>
    <p:sldId id="376" r:id="rId111"/>
    <p:sldId id="377" r:id="rId112"/>
    <p:sldId id="378" r:id="rId113"/>
    <p:sldId id="379" r:id="rId114"/>
    <p:sldId id="380" r:id="rId115"/>
    <p:sldId id="381" r:id="rId116"/>
    <p:sldId id="382" r:id="rId117"/>
    <p:sldId id="383" r:id="rId118"/>
    <p:sldId id="384" r:id="rId119"/>
    <p:sldId id="385" r:id="rId120"/>
    <p:sldId id="386" r:id="rId121"/>
    <p:sldId id="387" r:id="rId122"/>
    <p:sldId id="388" r:id="rId123"/>
    <p:sldId id="389" r:id="rId124"/>
    <p:sldId id="390" r:id="rId125"/>
    <p:sldId id="392" r:id="rId126"/>
    <p:sldId id="391" r:id="rId127"/>
    <p:sldId id="393" r:id="rId128"/>
    <p:sldId id="394" r:id="rId129"/>
    <p:sldId id="395" r:id="rId130"/>
    <p:sldId id="396" r:id="rId131"/>
    <p:sldId id="397" r:id="rId132"/>
    <p:sldId id="398" r:id="rId133"/>
    <p:sldId id="399" r:id="rId134"/>
    <p:sldId id="400" r:id="rId135"/>
    <p:sldId id="401" r:id="rId136"/>
    <p:sldId id="402" r:id="rId137"/>
    <p:sldId id="403" r:id="rId138"/>
    <p:sldId id="404" r:id="rId139"/>
    <p:sldId id="405" r:id="rId140"/>
    <p:sldId id="406" r:id="rId141"/>
    <p:sldId id="407" r:id="rId142"/>
    <p:sldId id="408" r:id="rId143"/>
    <p:sldId id="409" r:id="rId144"/>
    <p:sldId id="413" r:id="rId145"/>
    <p:sldId id="455" r:id="rId146"/>
    <p:sldId id="463" r:id="rId147"/>
    <p:sldId id="464" r:id="rId148"/>
    <p:sldId id="465" r:id="rId149"/>
    <p:sldId id="466" r:id="rId150"/>
    <p:sldId id="467" r:id="rId151"/>
    <p:sldId id="414" r:id="rId152"/>
    <p:sldId id="415" r:id="rId153"/>
    <p:sldId id="416" r:id="rId154"/>
    <p:sldId id="418" r:id="rId155"/>
    <p:sldId id="420" r:id="rId156"/>
    <p:sldId id="421" r:id="rId157"/>
    <p:sldId id="422" r:id="rId158"/>
    <p:sldId id="423" r:id="rId159"/>
    <p:sldId id="424" r:id="rId160"/>
    <p:sldId id="425" r:id="rId161"/>
    <p:sldId id="427" r:id="rId162"/>
    <p:sldId id="428" r:id="rId163"/>
    <p:sldId id="429" r:id="rId164"/>
    <p:sldId id="430" r:id="rId165"/>
    <p:sldId id="431" r:id="rId166"/>
    <p:sldId id="432" r:id="rId167"/>
    <p:sldId id="433" r:id="rId168"/>
    <p:sldId id="434" r:id="rId169"/>
    <p:sldId id="435" r:id="rId170"/>
    <p:sldId id="436" r:id="rId171"/>
    <p:sldId id="437" r:id="rId172"/>
    <p:sldId id="438"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3" r:id="rId188"/>
    <p:sldId id="454" r:id="rId189"/>
    <p:sldId id="456" r:id="rId190"/>
    <p:sldId id="468" r:id="rId191"/>
    <p:sldId id="469" r:id="rId192"/>
    <p:sldId id="561" r:id="rId193"/>
    <p:sldId id="483" r:id="rId194"/>
    <p:sldId id="492" r:id="rId195"/>
    <p:sldId id="493" r:id="rId196"/>
    <p:sldId id="494" r:id="rId197"/>
    <p:sldId id="495" r:id="rId198"/>
    <p:sldId id="496" r:id="rId199"/>
    <p:sldId id="504" r:id="rId200"/>
    <p:sldId id="507" r:id="rId201"/>
    <p:sldId id="514" r:id="rId202"/>
    <p:sldId id="515" r:id="rId203"/>
    <p:sldId id="513" r:id="rId204"/>
    <p:sldId id="516" r:id="rId205"/>
    <p:sldId id="512" r:id="rId206"/>
    <p:sldId id="511" r:id="rId207"/>
    <p:sldId id="517" r:id="rId208"/>
    <p:sldId id="518" r:id="rId209"/>
    <p:sldId id="519" r:id="rId210"/>
    <p:sldId id="520" r:id="rId211"/>
    <p:sldId id="521" r:id="rId212"/>
    <p:sldId id="522" r:id="rId213"/>
    <p:sldId id="523" r:id="rId214"/>
    <p:sldId id="524" r:id="rId215"/>
    <p:sldId id="525" r:id="rId216"/>
    <p:sldId id="526" r:id="rId217"/>
    <p:sldId id="527" r:id="rId218"/>
    <p:sldId id="528" r:id="rId219"/>
    <p:sldId id="529" r:id="rId220"/>
    <p:sldId id="530" r:id="rId221"/>
    <p:sldId id="531" r:id="rId222"/>
    <p:sldId id="532" r:id="rId223"/>
    <p:sldId id="533" r:id="rId224"/>
    <p:sldId id="534" r:id="rId225"/>
    <p:sldId id="535" r:id="rId226"/>
    <p:sldId id="536" r:id="rId227"/>
    <p:sldId id="537" r:id="rId228"/>
    <p:sldId id="538" r:id="rId229"/>
    <p:sldId id="539" r:id="rId230"/>
    <p:sldId id="540" r:id="rId231"/>
    <p:sldId id="541" r:id="rId232"/>
    <p:sldId id="542" r:id="rId233"/>
    <p:sldId id="543" r:id="rId234"/>
    <p:sldId id="544" r:id="rId235"/>
    <p:sldId id="545" r:id="rId236"/>
    <p:sldId id="546" r:id="rId237"/>
    <p:sldId id="547" r:id="rId238"/>
    <p:sldId id="548" r:id="rId239"/>
    <p:sldId id="549" r:id="rId240"/>
    <p:sldId id="550" r:id="rId241"/>
    <p:sldId id="551" r:id="rId242"/>
    <p:sldId id="552" r:id="rId243"/>
    <p:sldId id="553" r:id="rId244"/>
    <p:sldId id="554" r:id="rId245"/>
    <p:sldId id="555" r:id="rId2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theme" Target="theme/theme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28CA8-DB79-4864-A163-0D7A443E7801}" type="datetimeFigureOut">
              <a:rPr lang="fr-FR" smtClean="0"/>
              <a:pPr/>
              <a:t>01/01/2017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58AAA-2D71-4BA7-8555-9588A9E9D5D4}" type="slidenum">
              <a:rPr lang="fr-FR" smtClean="0"/>
              <a:pPr/>
              <a:t>‹N°›</a:t>
            </a:fld>
            <a:endParaRPr lang="fr-FR"/>
          </a:p>
        </p:txBody>
      </p:sp>
    </p:spTree>
    <p:extLst>
      <p:ext uri="{BB962C8B-B14F-4D97-AF65-F5344CB8AC3E}">
        <p14:creationId xmlns:p14="http://schemas.microsoft.com/office/powerpoint/2010/main" val="72368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B6452D-1E65-4B39-99F6-4E59644D850D}" type="slidenum">
              <a:rPr lang="en-GB" smtClean="0"/>
              <a:pPr fontAlgn="base">
                <a:spcBef>
                  <a:spcPct val="0"/>
                </a:spcBef>
                <a:spcAft>
                  <a:spcPct val="0"/>
                </a:spcAft>
                <a:defRPr/>
              </a:pPr>
              <a:t>37</a:t>
            </a:fld>
            <a:endParaRPr lang="en-GB" smtClean="0"/>
          </a:p>
        </p:txBody>
      </p:sp>
    </p:spTree>
    <p:extLst>
      <p:ext uri="{BB962C8B-B14F-4D97-AF65-F5344CB8AC3E}">
        <p14:creationId xmlns:p14="http://schemas.microsoft.com/office/powerpoint/2010/main" val="2332538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47</a:t>
            </a:fld>
            <a:endParaRPr lang="en-GB" smtClean="0"/>
          </a:p>
        </p:txBody>
      </p:sp>
    </p:spTree>
    <p:extLst>
      <p:ext uri="{BB962C8B-B14F-4D97-AF65-F5344CB8AC3E}">
        <p14:creationId xmlns:p14="http://schemas.microsoft.com/office/powerpoint/2010/main" val="18812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48</a:t>
            </a:fld>
            <a:endParaRPr lang="en-GB" smtClean="0"/>
          </a:p>
        </p:txBody>
      </p:sp>
    </p:spTree>
    <p:extLst>
      <p:ext uri="{BB962C8B-B14F-4D97-AF65-F5344CB8AC3E}">
        <p14:creationId xmlns:p14="http://schemas.microsoft.com/office/powerpoint/2010/main" val="2788734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49</a:t>
            </a:fld>
            <a:endParaRPr lang="en-GB" smtClean="0"/>
          </a:p>
        </p:txBody>
      </p:sp>
    </p:spTree>
    <p:extLst>
      <p:ext uri="{BB962C8B-B14F-4D97-AF65-F5344CB8AC3E}">
        <p14:creationId xmlns:p14="http://schemas.microsoft.com/office/powerpoint/2010/main" val="3167744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50</a:t>
            </a:fld>
            <a:endParaRPr lang="en-GB" smtClean="0"/>
          </a:p>
        </p:txBody>
      </p:sp>
    </p:spTree>
    <p:extLst>
      <p:ext uri="{BB962C8B-B14F-4D97-AF65-F5344CB8AC3E}">
        <p14:creationId xmlns:p14="http://schemas.microsoft.com/office/powerpoint/2010/main" val="790209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51</a:t>
            </a:fld>
            <a:endParaRPr lang="en-GB" smtClean="0"/>
          </a:p>
        </p:txBody>
      </p:sp>
    </p:spTree>
    <p:extLst>
      <p:ext uri="{BB962C8B-B14F-4D97-AF65-F5344CB8AC3E}">
        <p14:creationId xmlns:p14="http://schemas.microsoft.com/office/powerpoint/2010/main" val="304455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52</a:t>
            </a:fld>
            <a:endParaRPr lang="en-GB" smtClean="0"/>
          </a:p>
        </p:txBody>
      </p:sp>
    </p:spTree>
    <p:extLst>
      <p:ext uri="{BB962C8B-B14F-4D97-AF65-F5344CB8AC3E}">
        <p14:creationId xmlns:p14="http://schemas.microsoft.com/office/powerpoint/2010/main" val="1395139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53</a:t>
            </a:fld>
            <a:endParaRPr lang="en-GB" smtClean="0"/>
          </a:p>
        </p:txBody>
      </p:sp>
    </p:spTree>
    <p:extLst>
      <p:ext uri="{BB962C8B-B14F-4D97-AF65-F5344CB8AC3E}">
        <p14:creationId xmlns:p14="http://schemas.microsoft.com/office/powerpoint/2010/main" val="918439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54</a:t>
            </a:fld>
            <a:endParaRPr lang="en-GB" smtClean="0"/>
          </a:p>
        </p:txBody>
      </p:sp>
    </p:spTree>
    <p:extLst>
      <p:ext uri="{BB962C8B-B14F-4D97-AF65-F5344CB8AC3E}">
        <p14:creationId xmlns:p14="http://schemas.microsoft.com/office/powerpoint/2010/main" val="2420215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55</a:t>
            </a:fld>
            <a:endParaRPr lang="en-GB" smtClean="0"/>
          </a:p>
        </p:txBody>
      </p:sp>
    </p:spTree>
    <p:extLst>
      <p:ext uri="{BB962C8B-B14F-4D97-AF65-F5344CB8AC3E}">
        <p14:creationId xmlns:p14="http://schemas.microsoft.com/office/powerpoint/2010/main" val="192131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56</a:t>
            </a:fld>
            <a:endParaRPr lang="en-GB" smtClean="0"/>
          </a:p>
        </p:txBody>
      </p:sp>
    </p:spTree>
    <p:extLst>
      <p:ext uri="{BB962C8B-B14F-4D97-AF65-F5344CB8AC3E}">
        <p14:creationId xmlns:p14="http://schemas.microsoft.com/office/powerpoint/2010/main" val="119959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2CC547-5B92-4E7A-BEA2-91E84487770D}" type="slidenum">
              <a:rPr lang="en-GB" smtClean="0"/>
              <a:pPr fontAlgn="base">
                <a:spcBef>
                  <a:spcPct val="0"/>
                </a:spcBef>
                <a:spcAft>
                  <a:spcPct val="0"/>
                </a:spcAft>
                <a:defRPr/>
              </a:pPr>
              <a:t>38</a:t>
            </a:fld>
            <a:endParaRPr lang="en-GB" smtClean="0"/>
          </a:p>
        </p:txBody>
      </p:sp>
    </p:spTree>
    <p:extLst>
      <p:ext uri="{BB962C8B-B14F-4D97-AF65-F5344CB8AC3E}">
        <p14:creationId xmlns:p14="http://schemas.microsoft.com/office/powerpoint/2010/main" val="421528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57</a:t>
            </a:fld>
            <a:endParaRPr lang="en-GB" smtClean="0"/>
          </a:p>
        </p:txBody>
      </p:sp>
    </p:spTree>
    <p:extLst>
      <p:ext uri="{BB962C8B-B14F-4D97-AF65-F5344CB8AC3E}">
        <p14:creationId xmlns:p14="http://schemas.microsoft.com/office/powerpoint/2010/main" val="352389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58</a:t>
            </a:fld>
            <a:endParaRPr lang="en-GB" smtClean="0"/>
          </a:p>
        </p:txBody>
      </p:sp>
    </p:spTree>
    <p:extLst>
      <p:ext uri="{BB962C8B-B14F-4D97-AF65-F5344CB8AC3E}">
        <p14:creationId xmlns:p14="http://schemas.microsoft.com/office/powerpoint/2010/main" val="3184580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59</a:t>
            </a:fld>
            <a:endParaRPr lang="en-GB" smtClean="0"/>
          </a:p>
        </p:txBody>
      </p:sp>
    </p:spTree>
    <p:extLst>
      <p:ext uri="{BB962C8B-B14F-4D97-AF65-F5344CB8AC3E}">
        <p14:creationId xmlns:p14="http://schemas.microsoft.com/office/powerpoint/2010/main" val="2600876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60</a:t>
            </a:fld>
            <a:endParaRPr lang="en-GB" smtClean="0"/>
          </a:p>
        </p:txBody>
      </p:sp>
    </p:spTree>
    <p:extLst>
      <p:ext uri="{BB962C8B-B14F-4D97-AF65-F5344CB8AC3E}">
        <p14:creationId xmlns:p14="http://schemas.microsoft.com/office/powerpoint/2010/main" val="2955121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61</a:t>
            </a:fld>
            <a:endParaRPr lang="en-GB" smtClean="0"/>
          </a:p>
        </p:txBody>
      </p:sp>
    </p:spTree>
    <p:extLst>
      <p:ext uri="{BB962C8B-B14F-4D97-AF65-F5344CB8AC3E}">
        <p14:creationId xmlns:p14="http://schemas.microsoft.com/office/powerpoint/2010/main" val="33601317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62</a:t>
            </a:fld>
            <a:endParaRPr lang="en-GB" smtClean="0"/>
          </a:p>
        </p:txBody>
      </p:sp>
    </p:spTree>
    <p:extLst>
      <p:ext uri="{BB962C8B-B14F-4D97-AF65-F5344CB8AC3E}">
        <p14:creationId xmlns:p14="http://schemas.microsoft.com/office/powerpoint/2010/main" val="2461611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63</a:t>
            </a:fld>
            <a:endParaRPr lang="en-GB" smtClean="0"/>
          </a:p>
        </p:txBody>
      </p:sp>
    </p:spTree>
    <p:extLst>
      <p:ext uri="{BB962C8B-B14F-4D97-AF65-F5344CB8AC3E}">
        <p14:creationId xmlns:p14="http://schemas.microsoft.com/office/powerpoint/2010/main" val="3342525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64</a:t>
            </a:fld>
            <a:endParaRPr lang="en-GB" smtClean="0"/>
          </a:p>
        </p:txBody>
      </p:sp>
    </p:spTree>
    <p:extLst>
      <p:ext uri="{BB962C8B-B14F-4D97-AF65-F5344CB8AC3E}">
        <p14:creationId xmlns:p14="http://schemas.microsoft.com/office/powerpoint/2010/main" val="3366220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65</a:t>
            </a:fld>
            <a:endParaRPr lang="en-GB" smtClean="0"/>
          </a:p>
        </p:txBody>
      </p:sp>
    </p:spTree>
    <p:extLst>
      <p:ext uri="{BB962C8B-B14F-4D97-AF65-F5344CB8AC3E}">
        <p14:creationId xmlns:p14="http://schemas.microsoft.com/office/powerpoint/2010/main" val="946921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66</a:t>
            </a:fld>
            <a:endParaRPr lang="en-GB" smtClean="0"/>
          </a:p>
        </p:txBody>
      </p:sp>
    </p:spTree>
    <p:extLst>
      <p:ext uri="{BB962C8B-B14F-4D97-AF65-F5344CB8AC3E}">
        <p14:creationId xmlns:p14="http://schemas.microsoft.com/office/powerpoint/2010/main" val="3665808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9BF904-D098-4148-A5D5-377E0102AC6A}" type="slidenum">
              <a:rPr lang="en-GB" smtClean="0"/>
              <a:pPr fontAlgn="base">
                <a:spcBef>
                  <a:spcPct val="0"/>
                </a:spcBef>
                <a:spcAft>
                  <a:spcPct val="0"/>
                </a:spcAft>
                <a:defRPr/>
              </a:pPr>
              <a:t>39</a:t>
            </a:fld>
            <a:endParaRPr lang="en-GB" smtClean="0"/>
          </a:p>
        </p:txBody>
      </p:sp>
    </p:spTree>
    <p:extLst>
      <p:ext uri="{BB962C8B-B14F-4D97-AF65-F5344CB8AC3E}">
        <p14:creationId xmlns:p14="http://schemas.microsoft.com/office/powerpoint/2010/main" val="3005027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67</a:t>
            </a:fld>
            <a:endParaRPr lang="en-GB" smtClean="0"/>
          </a:p>
        </p:txBody>
      </p:sp>
    </p:spTree>
    <p:extLst>
      <p:ext uri="{BB962C8B-B14F-4D97-AF65-F5344CB8AC3E}">
        <p14:creationId xmlns:p14="http://schemas.microsoft.com/office/powerpoint/2010/main" val="3948875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68</a:t>
            </a:fld>
            <a:endParaRPr lang="en-GB" smtClean="0"/>
          </a:p>
        </p:txBody>
      </p:sp>
    </p:spTree>
    <p:extLst>
      <p:ext uri="{BB962C8B-B14F-4D97-AF65-F5344CB8AC3E}">
        <p14:creationId xmlns:p14="http://schemas.microsoft.com/office/powerpoint/2010/main" val="4064719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4094B-E186-4E04-BBDC-3453D2A9EDF2}" type="slidenum">
              <a:rPr lang="en-GB" smtClean="0"/>
              <a:pPr fontAlgn="base">
                <a:spcBef>
                  <a:spcPct val="0"/>
                </a:spcBef>
                <a:spcAft>
                  <a:spcPct val="0"/>
                </a:spcAft>
                <a:defRPr/>
              </a:pPr>
              <a:t>69</a:t>
            </a:fld>
            <a:endParaRPr lang="en-GB" smtClean="0"/>
          </a:p>
        </p:txBody>
      </p:sp>
    </p:spTree>
    <p:extLst>
      <p:ext uri="{BB962C8B-B14F-4D97-AF65-F5344CB8AC3E}">
        <p14:creationId xmlns:p14="http://schemas.microsoft.com/office/powerpoint/2010/main" val="1433693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2CB606-4F78-4E69-A6B0-9F6E93EA57C2}" type="slidenum">
              <a:rPr lang="fr-FR"/>
              <a:pPr/>
              <a:t>191</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663385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22CB606-4F78-4E69-A6B0-9F6E93EA57C2}" type="slidenum">
              <a:rPr lang="fr-FR"/>
              <a:pPr/>
              <a:t>192</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extLst>
      <p:ext uri="{BB962C8B-B14F-4D97-AF65-F5344CB8AC3E}">
        <p14:creationId xmlns:p14="http://schemas.microsoft.com/office/powerpoint/2010/main" val="2044479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5795E-53DE-497C-87BF-F65A55934649}" type="slidenum">
              <a:rPr lang="en-GB"/>
              <a:pPr fontAlgn="base">
                <a:spcBef>
                  <a:spcPct val="0"/>
                </a:spcBef>
                <a:spcAft>
                  <a:spcPct val="0"/>
                </a:spcAft>
              </a:pPr>
              <a:t>194</a:t>
            </a:fld>
            <a:endParaRPr lang="en-GB"/>
          </a:p>
        </p:txBody>
      </p:sp>
    </p:spTree>
    <p:extLst>
      <p:ext uri="{BB962C8B-B14F-4D97-AF65-F5344CB8AC3E}">
        <p14:creationId xmlns:p14="http://schemas.microsoft.com/office/powerpoint/2010/main" val="2178357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52FAA3-F4FE-4B1D-959C-58A591B21100}" type="slidenum">
              <a:rPr lang="en-GB"/>
              <a:pPr fontAlgn="base">
                <a:spcBef>
                  <a:spcPct val="0"/>
                </a:spcBef>
                <a:spcAft>
                  <a:spcPct val="0"/>
                </a:spcAft>
              </a:pPr>
              <a:t>195</a:t>
            </a:fld>
            <a:endParaRPr lang="en-GB"/>
          </a:p>
        </p:txBody>
      </p:sp>
    </p:spTree>
    <p:extLst>
      <p:ext uri="{BB962C8B-B14F-4D97-AF65-F5344CB8AC3E}">
        <p14:creationId xmlns:p14="http://schemas.microsoft.com/office/powerpoint/2010/main" val="601406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FF6021-8381-411A-8F6E-6366212CBC83}" type="slidenum">
              <a:rPr lang="en-GB"/>
              <a:pPr fontAlgn="base">
                <a:spcBef>
                  <a:spcPct val="0"/>
                </a:spcBef>
                <a:spcAft>
                  <a:spcPct val="0"/>
                </a:spcAft>
              </a:pPr>
              <a:t>196</a:t>
            </a:fld>
            <a:endParaRPr lang="en-GB"/>
          </a:p>
        </p:txBody>
      </p:sp>
    </p:spTree>
    <p:extLst>
      <p:ext uri="{BB962C8B-B14F-4D97-AF65-F5344CB8AC3E}">
        <p14:creationId xmlns:p14="http://schemas.microsoft.com/office/powerpoint/2010/main" val="11636753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1E7ABF-46C3-414D-AA1F-A8A57F0F15C5}" type="slidenum">
              <a:rPr lang="en-GB"/>
              <a:pPr fontAlgn="base">
                <a:spcBef>
                  <a:spcPct val="0"/>
                </a:spcBef>
                <a:spcAft>
                  <a:spcPct val="0"/>
                </a:spcAft>
              </a:pPr>
              <a:t>197</a:t>
            </a:fld>
            <a:endParaRPr lang="en-GB"/>
          </a:p>
        </p:txBody>
      </p:sp>
    </p:spTree>
    <p:extLst>
      <p:ext uri="{BB962C8B-B14F-4D97-AF65-F5344CB8AC3E}">
        <p14:creationId xmlns:p14="http://schemas.microsoft.com/office/powerpoint/2010/main" val="1502462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89129-6C71-4045-AFB3-B790B7E34D34}" type="slidenum">
              <a:rPr lang="en-GB"/>
              <a:pPr fontAlgn="base">
                <a:spcBef>
                  <a:spcPct val="0"/>
                </a:spcBef>
                <a:spcAft>
                  <a:spcPct val="0"/>
                </a:spcAft>
              </a:pPr>
              <a:t>198</a:t>
            </a:fld>
            <a:endParaRPr lang="en-GB"/>
          </a:p>
        </p:txBody>
      </p:sp>
    </p:spTree>
    <p:extLst>
      <p:ext uri="{BB962C8B-B14F-4D97-AF65-F5344CB8AC3E}">
        <p14:creationId xmlns:p14="http://schemas.microsoft.com/office/powerpoint/2010/main" val="3325937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81BD6D-7373-418F-9712-635EC91AC4C1}" type="slidenum">
              <a:rPr lang="en-GB" smtClean="0"/>
              <a:pPr fontAlgn="base">
                <a:spcBef>
                  <a:spcPct val="0"/>
                </a:spcBef>
                <a:spcAft>
                  <a:spcPct val="0"/>
                </a:spcAft>
                <a:defRPr/>
              </a:pPr>
              <a:t>40</a:t>
            </a:fld>
            <a:endParaRPr lang="en-GB" smtClean="0"/>
          </a:p>
        </p:txBody>
      </p:sp>
    </p:spTree>
    <p:extLst>
      <p:ext uri="{BB962C8B-B14F-4D97-AF65-F5344CB8AC3E}">
        <p14:creationId xmlns:p14="http://schemas.microsoft.com/office/powerpoint/2010/main" val="152790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BEF2F-5A8C-4622-B871-F390DCEE8C6D}" type="slidenum">
              <a:rPr lang="en-GB" smtClean="0"/>
              <a:pPr fontAlgn="base">
                <a:spcBef>
                  <a:spcPct val="0"/>
                </a:spcBef>
                <a:spcAft>
                  <a:spcPct val="0"/>
                </a:spcAft>
                <a:defRPr/>
              </a:pPr>
              <a:t>41</a:t>
            </a:fld>
            <a:endParaRPr lang="en-GB" smtClean="0"/>
          </a:p>
        </p:txBody>
      </p:sp>
    </p:spTree>
    <p:extLst>
      <p:ext uri="{BB962C8B-B14F-4D97-AF65-F5344CB8AC3E}">
        <p14:creationId xmlns:p14="http://schemas.microsoft.com/office/powerpoint/2010/main" val="77430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064B1-A8BD-463F-89B4-7815DCFF2D0F}" type="slidenum">
              <a:rPr lang="en-GB" smtClean="0"/>
              <a:pPr fontAlgn="base">
                <a:spcBef>
                  <a:spcPct val="0"/>
                </a:spcBef>
                <a:spcAft>
                  <a:spcPct val="0"/>
                </a:spcAft>
                <a:defRPr/>
              </a:pPr>
              <a:t>42</a:t>
            </a:fld>
            <a:endParaRPr lang="en-GB" smtClean="0"/>
          </a:p>
        </p:txBody>
      </p:sp>
    </p:spTree>
    <p:extLst>
      <p:ext uri="{BB962C8B-B14F-4D97-AF65-F5344CB8AC3E}">
        <p14:creationId xmlns:p14="http://schemas.microsoft.com/office/powerpoint/2010/main" val="251030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376EE7-BFE0-499B-A602-D87E1DA56A58}" type="slidenum">
              <a:rPr lang="en-GB" smtClean="0"/>
              <a:pPr fontAlgn="base">
                <a:spcBef>
                  <a:spcPct val="0"/>
                </a:spcBef>
                <a:spcAft>
                  <a:spcPct val="0"/>
                </a:spcAft>
                <a:defRPr/>
              </a:pPr>
              <a:t>44</a:t>
            </a:fld>
            <a:endParaRPr lang="en-GB" smtClean="0"/>
          </a:p>
        </p:txBody>
      </p:sp>
    </p:spTree>
    <p:extLst>
      <p:ext uri="{BB962C8B-B14F-4D97-AF65-F5344CB8AC3E}">
        <p14:creationId xmlns:p14="http://schemas.microsoft.com/office/powerpoint/2010/main" val="408259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D8C7BF-0CB3-47DB-8111-0B6F37D54CB1}" type="slidenum">
              <a:rPr lang="en-GB" smtClean="0"/>
              <a:pPr fontAlgn="base">
                <a:spcBef>
                  <a:spcPct val="0"/>
                </a:spcBef>
                <a:spcAft>
                  <a:spcPct val="0"/>
                </a:spcAft>
                <a:defRPr/>
              </a:pPr>
              <a:t>45</a:t>
            </a:fld>
            <a:endParaRPr lang="en-GB" smtClean="0"/>
          </a:p>
        </p:txBody>
      </p:sp>
    </p:spTree>
    <p:extLst>
      <p:ext uri="{BB962C8B-B14F-4D97-AF65-F5344CB8AC3E}">
        <p14:creationId xmlns:p14="http://schemas.microsoft.com/office/powerpoint/2010/main" val="194282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0C60DD-7DEE-462A-B83B-36A1E99E5054}" type="slidenum">
              <a:rPr lang="en-GB" smtClean="0"/>
              <a:pPr fontAlgn="base">
                <a:spcBef>
                  <a:spcPct val="0"/>
                </a:spcBef>
                <a:spcAft>
                  <a:spcPct val="0"/>
                </a:spcAft>
                <a:defRPr/>
              </a:pPr>
              <a:t>46</a:t>
            </a:fld>
            <a:endParaRPr lang="en-GB" smtClean="0"/>
          </a:p>
        </p:txBody>
      </p:sp>
    </p:spTree>
    <p:extLst>
      <p:ext uri="{BB962C8B-B14F-4D97-AF65-F5344CB8AC3E}">
        <p14:creationId xmlns:p14="http://schemas.microsoft.com/office/powerpoint/2010/main" val="2934445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9F70DF40-972F-44A6-961F-DDF0D68EF949}" type="datetime1">
              <a:rPr lang="fr-FR" smtClean="0"/>
              <a:pPr/>
              <a:t>01/01/2017</a:t>
            </a:fld>
            <a:endParaRPr lang="fr-FR"/>
          </a:p>
        </p:txBody>
      </p:sp>
      <p:sp>
        <p:nvSpPr>
          <p:cNvPr id="17" name="Espace réservé du pied de page 16"/>
          <p:cNvSpPr>
            <a:spLocks noGrp="1"/>
          </p:cNvSpPr>
          <p:nvPr>
            <p:ph type="ftr" sz="quarter" idx="11"/>
          </p:nvPr>
        </p:nvSpPr>
        <p:spPr>
          <a:xfrm>
            <a:off x="2898648" y="6355080"/>
            <a:ext cx="3474720" cy="365760"/>
          </a:xfrm>
        </p:spPr>
        <p:txBody>
          <a:bodyPr/>
          <a:lstStyle/>
          <a:p>
            <a:r>
              <a:rPr lang="fr-FR" dirty="0" smtClean="0"/>
              <a:t>T. FESQ</a:t>
            </a:r>
            <a:endParaRPr lang="fr-FR" dirty="0"/>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5ADBA858-1129-41C4-BE38-66DD5B82628A}" type="slidenum">
              <a:rPr lang="fr-FR" smtClean="0"/>
              <a:pPr/>
              <a:t>‹N°›</a:t>
            </a:fld>
            <a:endParaRPr lang="fr-F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34E6E06-9468-4E9B-A728-6B8CED17E56B}" type="datetime1">
              <a:rPr lang="fr-FR" smtClean="0"/>
              <a:pPr/>
              <a:t>01/01/2017</a:t>
            </a:fld>
            <a:endParaRPr lang="fr-FR"/>
          </a:p>
        </p:txBody>
      </p:sp>
      <p:sp>
        <p:nvSpPr>
          <p:cNvPr id="5" name="Espace réservé du pied de page 4"/>
          <p:cNvSpPr>
            <a:spLocks noGrp="1"/>
          </p:cNvSpPr>
          <p:nvPr>
            <p:ph type="ftr" sz="quarter" idx="11"/>
          </p:nvPr>
        </p:nvSpPr>
        <p:spPr/>
        <p:txBody>
          <a:bodyPr/>
          <a:lstStyle/>
          <a:p>
            <a:r>
              <a:rPr lang="fr-FR" dirty="0" smtClean="0"/>
              <a:t>T. FESQ</a:t>
            </a:r>
            <a:endParaRPr lang="fr-FR" dirty="0"/>
          </a:p>
        </p:txBody>
      </p:sp>
      <p:sp>
        <p:nvSpPr>
          <p:cNvPr id="6" name="Espace réservé du numéro de diapositive 5"/>
          <p:cNvSpPr>
            <a:spLocks noGrp="1"/>
          </p:cNvSpPr>
          <p:nvPr>
            <p:ph type="sldNum" sz="quarter" idx="12"/>
          </p:nvPr>
        </p:nvSpPr>
        <p:spPr/>
        <p:txBody>
          <a:bodyPr/>
          <a:lstStyle/>
          <a:p>
            <a:fld id="{5ADBA858-1129-41C4-BE38-66DD5B82628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F7634BC6-BA53-4C1F-A405-D3625D9368CE}" type="datetime1">
              <a:rPr lang="fr-FR" smtClean="0"/>
              <a:pPr/>
              <a:t>01/01/2017</a:t>
            </a:fld>
            <a:endParaRPr lang="fr-FR"/>
          </a:p>
        </p:txBody>
      </p:sp>
      <p:sp>
        <p:nvSpPr>
          <p:cNvPr id="5" name="Espace réservé du pied de page 4"/>
          <p:cNvSpPr>
            <a:spLocks noGrp="1"/>
          </p:cNvSpPr>
          <p:nvPr>
            <p:ph type="ftr" sz="quarter" idx="11"/>
          </p:nvPr>
        </p:nvSpPr>
        <p:spPr/>
        <p:txBody>
          <a:bodyPr/>
          <a:lstStyle/>
          <a:p>
            <a:r>
              <a:rPr lang="fr-FR" dirty="0" smtClean="0"/>
              <a:t>T. FESQ</a:t>
            </a:r>
            <a:endParaRPr lang="fr-FR" dirty="0"/>
          </a:p>
        </p:txBody>
      </p:sp>
      <p:sp>
        <p:nvSpPr>
          <p:cNvPr id="6" name="Espace réservé du numéro de diapositive 5"/>
          <p:cNvSpPr>
            <a:spLocks noGrp="1"/>
          </p:cNvSpPr>
          <p:nvPr>
            <p:ph type="sldNum" sz="quarter" idx="12"/>
          </p:nvPr>
        </p:nvSpPr>
        <p:spPr/>
        <p:txBody>
          <a:bodyPr/>
          <a:lstStyle/>
          <a:p>
            <a:fld id="{5ADBA858-1129-41C4-BE38-66DD5B82628A}" type="slidenum">
              <a:rPr lang="fr-FR" smtClean="0"/>
              <a:pPr/>
              <a:t>‹N°›</a:t>
            </a:fld>
            <a:endParaRPr lang="fr-FR"/>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536504"/>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lvl1pPr>
              <a:defRPr/>
            </a:lvl1pPr>
            <a:lvl2pPr>
              <a:defRPr/>
            </a:lvl2pPr>
          </a:lstStyle>
          <a:p>
            <a:pPr lvl="0"/>
            <a:r>
              <a:rPr lang="fr-FR" smtClean="0"/>
              <a:t>Modifiez les styles du texte du masque</a:t>
            </a:r>
          </a:p>
          <a:p>
            <a:pPr lvl="1"/>
            <a:r>
              <a:rPr lang="fr-FR" smtClean="0"/>
              <a:t>Deuxième niveau</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F8F690D5-5D68-42DA-98E1-385050180B20}" type="datetime1">
              <a:rPr lang="fr-FR" smtClean="0"/>
              <a:pPr/>
              <a:t>01/01/2017</a:t>
            </a:fld>
            <a:endParaRPr lang="fr-FR"/>
          </a:p>
        </p:txBody>
      </p:sp>
      <p:sp>
        <p:nvSpPr>
          <p:cNvPr id="5" name="Espace réservé du pied de page 4"/>
          <p:cNvSpPr>
            <a:spLocks noGrp="1"/>
          </p:cNvSpPr>
          <p:nvPr>
            <p:ph type="ftr" sz="quarter" idx="11"/>
          </p:nvPr>
        </p:nvSpPr>
        <p:spPr/>
        <p:txBody>
          <a:bodyPr/>
          <a:lstStyle/>
          <a:p>
            <a:r>
              <a:rPr lang="fr-FR" dirty="0" smtClean="0"/>
              <a:t>T. FESQ</a:t>
            </a:r>
            <a:endParaRPr lang="fr-FR" dirty="0"/>
          </a:p>
        </p:txBody>
      </p:sp>
      <p:sp>
        <p:nvSpPr>
          <p:cNvPr id="6" name="Espace réservé du numéro de diapositive 5"/>
          <p:cNvSpPr>
            <a:spLocks noGrp="1"/>
          </p:cNvSpPr>
          <p:nvPr>
            <p:ph type="sldNum" sz="quarter" idx="12"/>
          </p:nvPr>
        </p:nvSpPr>
        <p:spPr/>
        <p:txBody>
          <a:bodyPr/>
          <a:lstStyle/>
          <a:p>
            <a:fld id="{5ADBA858-1129-41C4-BE38-66DD5B82628A}" type="slidenum">
              <a:rPr lang="fr-FR" smtClean="0"/>
              <a:pPr/>
              <a:t>‹N°›</a:t>
            </a:fld>
            <a:endParaRPr lang="fr-FR"/>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61486AC3-8419-4A0D-A727-5C04E49CD5AA}" type="datetime1">
              <a:rPr lang="fr-FR" smtClean="0"/>
              <a:pPr/>
              <a:t>01/01/2017</a:t>
            </a:fld>
            <a:endParaRPr lang="fr-FR"/>
          </a:p>
        </p:txBody>
      </p:sp>
      <p:sp>
        <p:nvSpPr>
          <p:cNvPr id="5" name="Espace réservé du pied de page 4"/>
          <p:cNvSpPr>
            <a:spLocks noGrp="1"/>
          </p:cNvSpPr>
          <p:nvPr>
            <p:ph type="ftr" sz="quarter" idx="11"/>
          </p:nvPr>
        </p:nvSpPr>
        <p:spPr>
          <a:xfrm>
            <a:off x="2898648" y="6355080"/>
            <a:ext cx="3474720" cy="365760"/>
          </a:xfrm>
        </p:spPr>
        <p:txBody>
          <a:bodyPr/>
          <a:lstStyle/>
          <a:p>
            <a:r>
              <a:rPr lang="fr-FR" dirty="0" smtClean="0"/>
              <a:t>T. FESQ</a:t>
            </a:r>
            <a:endParaRPr lang="fr-FR" dirty="0"/>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5ADBA858-1129-41C4-BE38-66DD5B82628A}" type="slidenum">
              <a:rPr lang="fr-FR" smtClean="0"/>
              <a:pPr/>
              <a:t>‹N°›</a:t>
            </a:fld>
            <a:endParaRPr lang="fr-F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F875E3E6-DCDD-495F-B6FD-C687F0979B1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‹N°›</a:t>
            </a:fld>
            <a:endParaRPr lang="fr-FR"/>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319629E3-F74E-4CBE-A2AA-FD8F89883FD9}" type="datetime1">
              <a:rPr lang="fr-FR" smtClean="0"/>
              <a:pPr/>
              <a:t>01/01/2017</a:t>
            </a:fld>
            <a:endParaRPr lang="fr-FR"/>
          </a:p>
        </p:txBody>
      </p:sp>
      <p:sp>
        <p:nvSpPr>
          <p:cNvPr id="8" name="Espace réservé du pied de page 7"/>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‹N°›</a:t>
            </a:fld>
            <a:endParaRPr lang="fr-FR"/>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D87AAA52-EC80-4C87-B527-00A3231BA742}"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‹N°›</a:t>
            </a:fld>
            <a:endParaRPr lang="fr-FR"/>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C7FE9E-BC65-4F83-9A6D-29716F20646F}" type="datetime1">
              <a:rPr lang="fr-FR" smtClean="0"/>
              <a:pPr/>
              <a:t>01/01/2017</a:t>
            </a:fld>
            <a:endParaRPr lang="fr-FR"/>
          </a:p>
        </p:txBody>
      </p:sp>
      <p:sp>
        <p:nvSpPr>
          <p:cNvPr id="3" name="Espace réservé du pied de page 2"/>
          <p:cNvSpPr>
            <a:spLocks noGrp="1"/>
          </p:cNvSpPr>
          <p:nvPr>
            <p:ph type="ftr" sz="quarter" idx="11"/>
          </p:nvPr>
        </p:nvSpPr>
        <p:spPr/>
        <p:txBody>
          <a:bodyPr/>
          <a:lstStyle/>
          <a:p>
            <a:r>
              <a:rPr lang="fr-FR" dirty="0" smtClean="0"/>
              <a:t>T. FESQ</a:t>
            </a:r>
            <a:endParaRPr lang="fr-FR" dirty="0"/>
          </a:p>
        </p:txBody>
      </p:sp>
      <p:sp>
        <p:nvSpPr>
          <p:cNvPr id="4" name="Espace réservé du numéro de diapositive 3"/>
          <p:cNvSpPr>
            <a:spLocks noGrp="1"/>
          </p:cNvSpPr>
          <p:nvPr>
            <p:ph type="sldNum" sz="quarter" idx="12"/>
          </p:nvPr>
        </p:nvSpPr>
        <p:spPr/>
        <p:txBody>
          <a:bodyPr/>
          <a:lstStyle/>
          <a:p>
            <a:fld id="{5ADBA858-1129-41C4-BE38-66DD5B82628A}" type="slidenum">
              <a:rPr lang="fr-FR" smtClean="0"/>
              <a:pPr/>
              <a:t>‹N°›</a:t>
            </a:fld>
            <a:endParaRPr lang="fr-FR"/>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22DCCF30-1641-4A93-A738-7BB04FAC6AD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DD05543-B860-4372-BF52-2C2DDA43589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‹N°›</a:t>
            </a:fld>
            <a:endParaRPr lang="fr-FR"/>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2200787-793E-4FFA-BC9D-ACB64E9E00E4}" type="datetime1">
              <a:rPr lang="fr-FR" smtClean="0"/>
              <a:pPr/>
              <a:t>01/01/2017</a:t>
            </a:fld>
            <a:endParaRPr lang="fr-FR"/>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fr-FR" dirty="0" smtClean="0"/>
              <a:t>T. FESQ</a:t>
            </a:r>
            <a:endParaRPr lang="fr-FR" dirty="0"/>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ADBA858-1129-41C4-BE38-66DD5B82628A}" type="slidenum">
              <a:rPr lang="fr-FR" smtClean="0"/>
              <a:pPr/>
              <a:t>‹N°›</a:t>
            </a:fld>
            <a:endParaRPr lang="fr-FR"/>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hf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ccess-dev.com/tag/cascade/"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qualitystreet.fr/2011/02/05/au-fait-cest-quoi-lagilite-quest-ce-quune-organisation-agile/" TargetMode="External"/><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qualitystreet.fr/2010/11/25/truc-de-coach-le-scrummaster-et-lequipe-etape-4-on-ne-fait-quun/" TargetMode="External"/><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 Id="rId5" Type="http://schemas.openxmlformats.org/officeDocument/2006/relationships/hyperlink" Target="http://www.qualitystreet.fr/2009/02/27/agile-manifesto-12-principes-a-ne-pas-perdre-de-vue/" TargetMode="External"/><Relationship Id="rId4" Type="http://schemas.openxmlformats.org/officeDocument/2006/relationships/hyperlink" Target="http://www.qualitystreet.fr/2011/02/05/au-fait-cest-quoi-lagilite-quest-ce-quune-organisation-agile/"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www.qualitystreet.fr/2008/10/09/scrum-methode-agile-la-plus-populaire/" TargetMode="External"/><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qualitystreet.fr/2011/02/18/notre-manager-agile-soutient-les-projets-et-les-equipes-agile-auto-organise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qualitystreet.fr/2009/07/29/la-vision-du-produit/"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 Id="rId4" Type="http://schemas.openxmlformats.org/officeDocument/2006/relationships/hyperlink" Target="http://www.qualitystreet.fr/2010/12/10/notre-manager-agile-initie-et-soutient-les-communautes-de-pratique/"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5" Type="http://schemas.openxmlformats.org/officeDocument/2006/relationships/hyperlink" Target="http://www.qualitystreet.fr/2011/04/13/mon-manager-agile-cree-une-relation-de-confiance-developpe-et-motive-les-personnes/" TargetMode="External"/><Relationship Id="rId4" Type="http://schemas.openxmlformats.org/officeDocument/2006/relationships/hyperlink" Target="http://www.qualitystreet.fr/2007/11/20/methodes-agiles-un-belle-definitio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5.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6.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7.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qualitystreet.fr/2009/06/05/alerte-agile-n%C2%B0-7-notre-product-owner-va-craquer/"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4" Type="http://schemas.openxmlformats.org/officeDocument/2006/relationships/hyperlink" Target="http://www.qualitystreet.fr/2009/09/28/agile-des-stantards-pour-changer-et-sameliorer/"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www.qualitystreet.fr/2011/02/18/notre-manager-agile-soutient-les-projets-et-les-equipes-agile-auto-organisees/"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 Id="rId4" Type="http://schemas.openxmlformats.org/officeDocument/2006/relationships/hyperlink" Target="http://www.nytimes.com/2011/03/13/business/13hire.html?_r=2&amp;adxnnl=1&amp;adxnnlx=1330745130-foFxG2d+N8lc2BExO+pF+w" TargetMode="External"/></Relationships>
</file>

<file path=ppt/slides/_rels/slide134.xml.rels><?xml version="1.0" encoding="UTF-8" standalone="yes"?>
<Relationships xmlns="http://schemas.openxmlformats.org/package/2006/relationships"><Relationship Id="rId2" Type="http://schemas.openxmlformats.org/officeDocument/2006/relationships/hyperlink" Target="http://www.qualitystreet.fr/2010/12/10/notre-manager-agile-initie-et-soutient-les-communautes-de-pratique/"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hyperlink" Target="http://www.qualitystreet.fr/2010/12/10/notre-manager-agile-initie-et-soutient-les-communautes-de-pratique/"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hyperlink" Target="http://www.qualitystreet.fr/2010/12/10/notre-manager-agile-initie-et-soutient-les-communautes-de-pratique/" TargetMode="Externa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hyperlink" Target="http://www.qualitystreet.fr/2010/12/10/notre-manager-agile-initie-et-soutient-les-communautes-de-pratique/"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hyperlink" Target="http://www.qualitystreet.fr/2007/11/07/iso-9126-iso-square-de-la-qualite-et-une-aubaine-pour-l-ergonome/" TargetMode="Externa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hyperlink" Target="http://www.qualitystreet.fr/2008/07/11/alerte-agile-2-mon-backlog-quel-backlog/" TargetMode="External"/><Relationship Id="rId2" Type="http://schemas.openxmlformats.org/officeDocument/2006/relationships/hyperlink" Target="http://www.qualitystreet.fr/2009/07/29/la-vision-du-produit/" TargetMode="External"/><Relationship Id="rId1" Type="http://schemas.openxmlformats.org/officeDocument/2006/relationships/slideLayout" Target="../slideLayouts/slideLayout2.xml"/><Relationship Id="rId5" Type="http://schemas.openxmlformats.org/officeDocument/2006/relationships/hyperlink" Target="http://www.qualitystreet.fr/2009/06/05/alerte-agile-n%C2%B0-7-notre-product-owner-va-craquer/" TargetMode="External"/><Relationship Id="rId4" Type="http://schemas.openxmlformats.org/officeDocument/2006/relationships/hyperlink" Target="http://www.qualitystreet.fr/2007/03/26/use-cases-user-stories/"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www.qualitystreet.fr/2008/06/23/sprint-0-et-si-on-en-parlait/"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www.qualitystreet.fr/2009/09/28/agile-des-stantards-pour-changer-et-sameliorer/"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hyperlink" Target="http://www.qualitystreet.fr/2008/02/16/5-s-dorenavant-c-est-promis/" TargetMode="External"/><Relationship Id="rId2" Type="http://schemas.openxmlformats.org/officeDocument/2006/relationships/hyperlink" Target="http://www.qualitystreet.fr/2009/09/18/toyota-way-les-14-principes-du-lean-management/"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qualitystreet.fr/2010/11/08/management-30-dans-la-peau-du-manager-agile/"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ccess-dev.com/tag/3c/" TargetMode="External"/><Relationship Id="rId2" Type="http://schemas.openxmlformats.org/officeDocument/2006/relationships/hyperlink" Target="http://www.access-dev.com/tag/gestion-de-projet/"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qualitystreet.fr/2010/11/08/management-30-dans-la-peau-du-manager-agile/"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www.qualitystreet.fr/2010/11/08/management-30-dans-la-peau-du-manager-agile/" TargetMode="External"/><Relationship Id="rId2" Type="http://schemas.openxmlformats.org/officeDocument/2006/relationships/hyperlink" Target="http://www.qualitystreet.fr/2011/04/13/mon-manager-agile-cree-une-relation-de-confiance-developpe-et-motive-les-personne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qualitystreet.fr/2010/07/12/forum-ouvert-open-space-technology/" TargetMode="External"/><Relationship Id="rId2" Type="http://schemas.openxmlformats.org/officeDocument/2006/relationships/hyperlink" Target="http://www.qualitystreet.fr/2012/03/03/notre-manager-agile-cree-un-environnement-organisationnel-propice-au-succes-et-booste-le-chan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4414" y="3786190"/>
            <a:ext cx="6858000" cy="990600"/>
          </a:xfrm>
        </p:spPr>
        <p:txBody>
          <a:bodyPr/>
          <a:lstStyle/>
          <a:p>
            <a:r>
              <a:rPr lang="fr-FR" dirty="0" smtClean="0"/>
              <a:t>Formation « agile »</a:t>
            </a:r>
            <a:endParaRPr lang="fr-FR" dirty="0"/>
          </a:p>
        </p:txBody>
      </p:sp>
      <p:sp>
        <p:nvSpPr>
          <p:cNvPr id="4" name="Espace réservé de la date 3"/>
          <p:cNvSpPr>
            <a:spLocks noGrp="1"/>
          </p:cNvSpPr>
          <p:nvPr>
            <p:ph type="dt" sz="half" idx="10"/>
          </p:nvPr>
        </p:nvSpPr>
        <p:spPr/>
        <p:txBody>
          <a:bodyPr/>
          <a:lstStyle/>
          <a:p>
            <a:fld id="{48619D41-1152-4E27-9671-E70127222A47}" type="datetime1">
              <a:rPr lang="fr-FR" smtClean="0"/>
              <a:pPr/>
              <a:t>01/01/2017</a:t>
            </a:fld>
            <a:endParaRPr lang="fr-FR" dirty="0"/>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a:t>
            </a:fld>
            <a:endParaRPr lang="fr-FR"/>
          </a:p>
        </p:txBody>
      </p:sp>
      <p:sp>
        <p:nvSpPr>
          <p:cNvPr id="7" name="ZoneTexte 6"/>
          <p:cNvSpPr txBox="1"/>
          <p:nvPr/>
        </p:nvSpPr>
        <p:spPr>
          <a:xfrm>
            <a:off x="1142976" y="5214950"/>
            <a:ext cx="7000924" cy="369332"/>
          </a:xfrm>
          <a:prstGeom prst="rect">
            <a:avLst/>
          </a:prstGeom>
          <a:noFill/>
        </p:spPr>
        <p:txBody>
          <a:bodyPr wrap="square" rtlCol="0">
            <a:spAutoFit/>
          </a:bodyPr>
          <a:lstStyle/>
          <a:p>
            <a:r>
              <a:rPr lang="fr-FR" dirty="0" smtClean="0"/>
              <a:t>Support d’animation de Thomas FESQ</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02A8EE72-214F-4345-879A-FF32D0080AD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a:t>
            </a:fld>
            <a:endParaRPr lang="fr-FR"/>
          </a:p>
        </p:txBody>
      </p:sp>
      <p:sp>
        <p:nvSpPr>
          <p:cNvPr id="3" name="Espace réservé du contenu 2"/>
          <p:cNvSpPr>
            <a:spLocks noGrp="1"/>
          </p:cNvSpPr>
          <p:nvPr>
            <p:ph sz="quarter" idx="1"/>
          </p:nvPr>
        </p:nvSpPr>
        <p:spPr>
          <a:xfrm>
            <a:off x="0" y="1600200"/>
            <a:ext cx="9144000" cy="4709160"/>
          </a:xfrm>
        </p:spPr>
        <p:txBody>
          <a:bodyPr>
            <a:normAutofit lnSpcReduction="10000"/>
          </a:bodyPr>
          <a:lstStyle/>
          <a:p>
            <a:r>
              <a:rPr lang="fr-FR" dirty="0" smtClean="0"/>
              <a:t>Pour atteindre son objectif, le chef de projet peut avoir recours à plusieurs méthodes de gestion de projet.</a:t>
            </a:r>
          </a:p>
          <a:p>
            <a:pPr>
              <a:buNone/>
            </a:pPr>
            <a:r>
              <a:rPr lang="fr-FR" dirty="0" smtClean="0"/>
              <a:t/>
            </a:r>
            <a:br>
              <a:rPr lang="fr-FR" dirty="0" smtClean="0"/>
            </a:br>
            <a:r>
              <a:rPr lang="fr-FR" dirty="0" smtClean="0">
                <a:solidFill>
                  <a:srgbClr val="002060"/>
                </a:solidFill>
              </a:rPr>
              <a:t>LES METHODES CLASSIQUES.</a:t>
            </a:r>
          </a:p>
          <a:p>
            <a:pPr>
              <a:buNone/>
            </a:pPr>
            <a:r>
              <a:rPr lang="fr-FR" dirty="0" smtClean="0"/>
              <a:t/>
            </a:r>
            <a:br>
              <a:rPr lang="fr-FR" dirty="0" smtClean="0"/>
            </a:br>
            <a:endParaRPr lang="fr-FR" dirty="0" smtClean="0"/>
          </a:p>
          <a:p>
            <a:r>
              <a:rPr lang="fr-FR" dirty="0" smtClean="0"/>
              <a:t>Depuis toujours, les projets sont gérés avec la méthode dite « classique » qui se caractérise par recueillir les besoins, définir le produit, le développer et le tester avant de le livrer. On parle alors ici d’une approche prédictive « cycle en </a:t>
            </a:r>
            <a:r>
              <a:rPr lang="fr-FR" b="1" dirty="0" smtClean="0">
                <a:hlinkClick r:id="rId2" tooltip="Voir les articles classés avec cascade"/>
              </a:rPr>
              <a:t>cascade</a:t>
            </a:r>
            <a:r>
              <a:rPr lang="fr-FR" dirty="0" smtClean="0"/>
              <a:t>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F77C548-EC5C-44C6-9B2C-0148F753E46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100</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a:t>
            </a:r>
            <a:r>
              <a:rPr lang="en-US" sz="2000" dirty="0" smtClean="0"/>
              <a:t> </a:t>
            </a:r>
            <a:r>
              <a:rPr lang="en-US" sz="2000" b="1" dirty="0" smtClean="0">
                <a:solidFill>
                  <a:srgbClr val="002060"/>
                </a:solidFill>
              </a:rPr>
              <a:t>Le ONE ON ONE</a:t>
            </a:r>
            <a:endParaRPr lang="fr-FR" sz="2000" b="1" dirty="0" smtClean="0">
              <a:solidFill>
                <a:srgbClr val="002060"/>
              </a:solidFill>
            </a:endParaRPr>
          </a:p>
        </p:txBody>
      </p:sp>
      <p:sp>
        <p:nvSpPr>
          <p:cNvPr id="9" name="Rectangle 8"/>
          <p:cNvSpPr/>
          <p:nvPr/>
        </p:nvSpPr>
        <p:spPr>
          <a:xfrm>
            <a:off x="0" y="2000240"/>
            <a:ext cx="9144000" cy="1754326"/>
          </a:xfrm>
          <a:prstGeom prst="rect">
            <a:avLst/>
          </a:prstGeom>
        </p:spPr>
        <p:txBody>
          <a:bodyPr wrap="square">
            <a:spAutoFit/>
          </a:bodyPr>
          <a:lstStyle/>
          <a:p>
            <a:pPr fontAlgn="base"/>
            <a:r>
              <a:rPr lang="fr-FR" dirty="0" smtClean="0">
                <a:solidFill>
                  <a:srgbClr val="C00000"/>
                </a:solidFill>
              </a:rPr>
              <a:t>Le One-on-One </a:t>
            </a:r>
            <a:r>
              <a:rPr lang="fr-FR" dirty="0" smtClean="0"/>
              <a:t>est une conversation d’environ 20 minutes en face à face entre le manager et son collaborateur. Le One-on-One se mène </a:t>
            </a:r>
            <a:r>
              <a:rPr lang="fr-FR" b="1" dirty="0" smtClean="0"/>
              <a:t>chaque semaine</a:t>
            </a:r>
            <a:r>
              <a:rPr lang="fr-FR" dirty="0" smtClean="0"/>
              <a:t> avec</a:t>
            </a:r>
            <a:r>
              <a:rPr lang="fr-FR" b="1" dirty="0" smtClean="0"/>
              <a:t> chaque collaborateur</a:t>
            </a:r>
            <a:r>
              <a:rPr lang="fr-FR" dirty="0" smtClean="0"/>
              <a:t>…</a:t>
            </a:r>
          </a:p>
          <a:p>
            <a:pPr fontAlgn="base"/>
            <a:r>
              <a:rPr lang="fr-FR" dirty="0" smtClean="0"/>
              <a:t>C’est tout simplement la démonstration que le manager se rend ENFIN DISPONIBLE pour l’autre, dans un mode Ecoute Active, sans perturbations extérieures «</a:t>
            </a:r>
            <a:r>
              <a:rPr lang="fr-FR" i="1" dirty="0" smtClean="0"/>
              <a:t>Vous êtes important, vous êtes ma priorité!</a:t>
            </a:r>
            <a:r>
              <a:rPr lang="fr-FR" dirty="0" smtClean="0"/>
              <a:t>»</a:t>
            </a:r>
            <a:endParaRPr lang="fr-FR" dirty="0"/>
          </a:p>
        </p:txBody>
      </p:sp>
      <p:sp>
        <p:nvSpPr>
          <p:cNvPr id="10" name="Rectangle 9"/>
          <p:cNvSpPr/>
          <p:nvPr/>
        </p:nvSpPr>
        <p:spPr>
          <a:xfrm>
            <a:off x="0" y="3929066"/>
            <a:ext cx="9144000" cy="2031325"/>
          </a:xfrm>
          <a:prstGeom prst="rect">
            <a:avLst/>
          </a:prstGeom>
        </p:spPr>
        <p:txBody>
          <a:bodyPr wrap="square">
            <a:spAutoFit/>
          </a:bodyPr>
          <a:lstStyle/>
          <a:p>
            <a:pPr fontAlgn="base"/>
            <a:r>
              <a:rPr lang="fr-FR" b="1" dirty="0" smtClean="0">
                <a:solidFill>
                  <a:srgbClr val="C00000"/>
                </a:solidFill>
              </a:rPr>
              <a:t>Pourquoi ?</a:t>
            </a:r>
          </a:p>
          <a:p>
            <a:pPr fontAlgn="base"/>
            <a:endParaRPr lang="fr-FR" b="1" dirty="0" smtClean="0"/>
          </a:p>
          <a:p>
            <a:pPr fontAlgn="base"/>
            <a:r>
              <a:rPr lang="fr-FR" dirty="0" smtClean="0"/>
              <a:t>Etablir </a:t>
            </a:r>
            <a:r>
              <a:rPr lang="fr-FR" b="1" dirty="0" smtClean="0"/>
              <a:t>une véritable relation de confiance</a:t>
            </a:r>
            <a:r>
              <a:rPr lang="fr-FR" dirty="0" smtClean="0"/>
              <a:t> ou restaurer la confiance perdue</a:t>
            </a:r>
          </a:p>
          <a:p>
            <a:pPr fontAlgn="base"/>
            <a:r>
              <a:rPr lang="fr-FR" dirty="0" smtClean="0"/>
              <a:t>Mieux connaître son collaborateur, son travail mais aussi la façon dont il fonctionne pour notamment ajuster son style de management</a:t>
            </a:r>
          </a:p>
          <a:p>
            <a:pPr fontAlgn="base"/>
            <a:r>
              <a:rPr lang="fr-FR" dirty="0" smtClean="0"/>
              <a:t>Donner du Feedback et de signes de reconnaissance sources de motivation</a:t>
            </a:r>
          </a:p>
          <a:p>
            <a:pPr fontAlgn="base"/>
            <a:r>
              <a:rPr lang="fr-FR" dirty="0" smtClean="0"/>
              <a:t>Donner simplement la parole aux collaborateurs</a:t>
            </a:r>
            <a:endParaRPr lang="fr-FR"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E9282523-6207-47E8-9C1B-5343E76AC50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101</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a:t>
            </a:r>
            <a:r>
              <a:rPr lang="en-US" sz="2000" dirty="0" smtClean="0"/>
              <a:t> </a:t>
            </a:r>
            <a:r>
              <a:rPr lang="en-US" sz="2000" b="1" dirty="0" smtClean="0">
                <a:solidFill>
                  <a:srgbClr val="002060"/>
                </a:solidFill>
              </a:rPr>
              <a:t>Le ONE ON ONE</a:t>
            </a:r>
            <a:endParaRPr lang="fr-FR" sz="2000" b="1" dirty="0" smtClean="0">
              <a:solidFill>
                <a:srgbClr val="002060"/>
              </a:solidFill>
            </a:endParaRPr>
          </a:p>
        </p:txBody>
      </p:sp>
      <p:sp>
        <p:nvSpPr>
          <p:cNvPr id="9" name="Rectangle 8"/>
          <p:cNvSpPr/>
          <p:nvPr/>
        </p:nvSpPr>
        <p:spPr>
          <a:xfrm>
            <a:off x="0" y="2000240"/>
            <a:ext cx="9144000" cy="4247317"/>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Démarrer par un check-in</a:t>
            </a:r>
          </a:p>
          <a:p>
            <a:pPr fontAlgn="base"/>
            <a:r>
              <a:rPr lang="fr-FR" dirty="0" smtClean="0"/>
              <a:t>Enchaîner par un point sur les activités en cours ou à venir, évoquer les obstacles ou problèmes potentiels…</a:t>
            </a:r>
          </a:p>
          <a:p>
            <a:pPr fontAlgn="base"/>
            <a:endParaRPr lang="fr-FR" dirty="0" smtClean="0"/>
          </a:p>
          <a:p>
            <a:pPr fontAlgn="base"/>
            <a:r>
              <a:rPr lang="fr-FR" dirty="0" smtClean="0"/>
              <a:t>Donner du feedback et sa perception de la situation</a:t>
            </a:r>
          </a:p>
          <a:p>
            <a:pPr fontAlgn="base"/>
            <a:r>
              <a:rPr lang="fr-FR" dirty="0" smtClean="0"/>
              <a:t>Établir conjointement des mini plan d’actions que ces RDV permettront de suivre</a:t>
            </a:r>
          </a:p>
          <a:p>
            <a:pPr fontAlgn="base"/>
            <a:r>
              <a:rPr lang="fr-FR" dirty="0" smtClean="0"/>
              <a:t>Dans tous les cas, il s’agit pour le manager d’être à l’écoute, mais aussi de prendre des notes pour ne pas perdre le fil et constituer les éléments de base du développement de la personne.</a:t>
            </a:r>
          </a:p>
          <a:p>
            <a:pPr fontAlgn="base"/>
            <a:endParaRPr lang="fr-FR" dirty="0" smtClean="0"/>
          </a:p>
          <a:p>
            <a:pPr fontAlgn="base"/>
            <a:r>
              <a:rPr lang="fr-FR" dirty="0" smtClean="0"/>
              <a:t>Etre en soutien, proposer son aide, mais aussi, et tout simplement, laisser de la place, dans une posture de coach « </a:t>
            </a:r>
            <a:r>
              <a:rPr lang="fr-FR" i="1" dirty="0" smtClean="0"/>
              <a:t>de quoi aimerais-tu parler cette semaine ? </a:t>
            </a:r>
            <a:r>
              <a:rPr lang="fr-FR" dirty="0" smtClean="0"/>
              <a:t>» : c’est à la fois le programme et tout l’enjeu du One-on-One, l »outil # 1 de la </a:t>
            </a:r>
            <a:r>
              <a:rPr lang="fr-FR" dirty="0" err="1" smtClean="0"/>
              <a:t>Toolbox</a:t>
            </a:r>
            <a:r>
              <a:rPr lang="fr-FR" dirty="0" smtClean="0"/>
              <a:t> du Manager Agile!</a:t>
            </a:r>
            <a:endParaRPr lang="fr-FR"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95446CB-62D2-4234-8EF0-85258E2C194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102</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a:t>
            </a:r>
          </a:p>
        </p:txBody>
      </p:sp>
      <p:sp>
        <p:nvSpPr>
          <p:cNvPr id="12" name="Rectangle 11"/>
          <p:cNvSpPr/>
          <p:nvPr/>
        </p:nvSpPr>
        <p:spPr>
          <a:xfrm>
            <a:off x="0" y="1571612"/>
            <a:ext cx="9144000" cy="3416320"/>
          </a:xfrm>
          <a:prstGeom prst="rect">
            <a:avLst/>
          </a:prstGeom>
        </p:spPr>
        <p:txBody>
          <a:bodyPr wrap="square">
            <a:spAutoFit/>
          </a:bodyPr>
          <a:lstStyle/>
          <a:p>
            <a:pPr fontAlgn="base"/>
            <a:r>
              <a:rPr lang="fr-FR" b="1" dirty="0" smtClean="0">
                <a:solidFill>
                  <a:srgbClr val="C00000"/>
                </a:solidFill>
              </a:rPr>
              <a:t>Dans un seul but : la réussite des équipes</a:t>
            </a:r>
          </a:p>
          <a:p>
            <a:pPr fontAlgn="base"/>
            <a:endParaRPr lang="fr-FR" dirty="0" smtClean="0"/>
          </a:p>
          <a:p>
            <a:pPr fontAlgn="base"/>
            <a:r>
              <a:rPr lang="fr-FR" dirty="0" smtClean="0"/>
              <a:t>Le mode de management « Command &amp; Control » issu du Taylorisme et de l’organisation scientifique du travail (OST) , avec sa vision appauvrie de l’Homme au Travail a montré ses limites; </a:t>
            </a:r>
          </a:p>
          <a:p>
            <a:pPr fontAlgn="base"/>
            <a:r>
              <a:rPr lang="fr-FR" dirty="0" smtClean="0"/>
              <a:t>le manager agile explore de nouvelles dimensions pour </a:t>
            </a:r>
            <a:r>
              <a:rPr lang="fr-FR" b="1" dirty="0" smtClean="0">
                <a:solidFill>
                  <a:srgbClr val="C00000"/>
                </a:solidFill>
              </a:rPr>
              <a:t>garantir le succès de tous</a:t>
            </a:r>
            <a:r>
              <a:rPr lang="fr-FR" dirty="0" smtClean="0"/>
              <a:t>. Le métier de </a:t>
            </a:r>
            <a:r>
              <a:rPr lang="fr-FR" b="1" dirty="0" smtClean="0">
                <a:solidFill>
                  <a:srgbClr val="C00000"/>
                </a:solidFill>
              </a:rPr>
              <a:t>Manager Agile</a:t>
            </a:r>
            <a:r>
              <a:rPr lang="fr-FR" dirty="0" smtClean="0"/>
              <a:t> (au sein d’une organisation agile) est donc un savant compromis entre:</a:t>
            </a:r>
          </a:p>
          <a:p>
            <a:pPr fontAlgn="base"/>
            <a:endParaRPr lang="fr-FR" dirty="0" smtClean="0"/>
          </a:p>
          <a:p>
            <a:pPr algn="ctr" fontAlgn="base"/>
            <a:r>
              <a:rPr lang="fr-FR" dirty="0" smtClean="0">
                <a:solidFill>
                  <a:srgbClr val="002060"/>
                </a:solidFill>
              </a:rPr>
              <a:t>le maintien de certaines responsabilités,</a:t>
            </a:r>
          </a:p>
          <a:p>
            <a:pPr algn="ctr" fontAlgn="base"/>
            <a:r>
              <a:rPr lang="fr-FR" dirty="0" smtClean="0">
                <a:solidFill>
                  <a:srgbClr val="002060"/>
                </a:solidFill>
              </a:rPr>
              <a:t>l’abandon de certaines autres (par exemple distribution des tâches)</a:t>
            </a:r>
          </a:p>
          <a:p>
            <a:pPr algn="ctr" fontAlgn="base"/>
            <a:r>
              <a:rPr lang="fr-FR" dirty="0" smtClean="0">
                <a:solidFill>
                  <a:srgbClr val="002060"/>
                </a:solidFill>
              </a:rPr>
              <a:t>et l’acquisition de nouveaux savoir-faire et savoir-être.</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5979C4A-A9C6-45BC-BECB-61F0B80CD3E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103</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a:t>
            </a:r>
          </a:p>
        </p:txBody>
      </p:sp>
      <p:sp>
        <p:nvSpPr>
          <p:cNvPr id="12" name="Rectangle 11"/>
          <p:cNvSpPr/>
          <p:nvPr/>
        </p:nvSpPr>
        <p:spPr>
          <a:xfrm>
            <a:off x="0" y="1571612"/>
            <a:ext cx="9144000" cy="2585323"/>
          </a:xfrm>
          <a:prstGeom prst="rect">
            <a:avLst/>
          </a:prstGeom>
        </p:spPr>
        <p:txBody>
          <a:bodyPr wrap="square">
            <a:spAutoFit/>
          </a:bodyPr>
          <a:lstStyle/>
          <a:p>
            <a:pPr fontAlgn="base"/>
            <a:r>
              <a:rPr lang="fr-FR" b="1" dirty="0" smtClean="0">
                <a:solidFill>
                  <a:srgbClr val="C00000"/>
                </a:solidFill>
              </a:rPr>
              <a:t>Dans un seul but : la réussite des équipes</a:t>
            </a:r>
          </a:p>
          <a:p>
            <a:pPr fontAlgn="base"/>
            <a:endParaRPr lang="fr-FR" dirty="0" smtClean="0"/>
          </a:p>
          <a:p>
            <a:pPr fontAlgn="base"/>
            <a:r>
              <a:rPr lang="fr-FR" dirty="0" smtClean="0"/>
              <a:t>Alors même si les frontières du rôle de Manager sont propres à chaque individu et à chaque organisation, </a:t>
            </a:r>
            <a:r>
              <a:rPr lang="fr-FR" b="1" dirty="0" smtClean="0"/>
              <a:t>voici 6 pistes à privilégier</a:t>
            </a:r>
            <a:r>
              <a:rPr lang="fr-FR" dirty="0" smtClean="0"/>
              <a:t>:</a:t>
            </a:r>
          </a:p>
          <a:p>
            <a:pPr fontAlgn="base"/>
            <a:endParaRPr lang="fr-FR" dirty="0" smtClean="0"/>
          </a:p>
          <a:p>
            <a:pPr fontAlgn="base"/>
            <a:r>
              <a:rPr lang="fr-FR" dirty="0" smtClean="0">
                <a:solidFill>
                  <a:srgbClr val="002060"/>
                </a:solidFill>
              </a:rPr>
              <a:t>(Toujours) </a:t>
            </a:r>
            <a:r>
              <a:rPr lang="fr-FR" b="1" dirty="0" smtClean="0">
                <a:solidFill>
                  <a:srgbClr val="002060"/>
                </a:solidFill>
              </a:rPr>
              <a:t>Gérer le portefeuille de projets</a:t>
            </a:r>
            <a:r>
              <a:rPr lang="fr-FR" dirty="0" smtClean="0">
                <a:solidFill>
                  <a:srgbClr val="002060"/>
                </a:solidFill>
              </a:rPr>
              <a:t> (priorités, stratégies, budget, ressources)  et se </a:t>
            </a:r>
            <a:r>
              <a:rPr lang="fr-FR" b="1" dirty="0" smtClean="0">
                <a:solidFill>
                  <a:srgbClr val="002060"/>
                </a:solidFill>
              </a:rPr>
              <a:t>coordonner</a:t>
            </a:r>
            <a:r>
              <a:rPr lang="fr-FR" dirty="0" smtClean="0">
                <a:solidFill>
                  <a:srgbClr val="002060"/>
                </a:solidFill>
              </a:rPr>
              <a:t>, travailler en équipe avec les autres managers</a:t>
            </a:r>
          </a:p>
          <a:p>
            <a:pPr fontAlgn="base"/>
            <a:endParaRPr lang="fr-FR" dirty="0" smtClean="0">
              <a:solidFill>
                <a:srgbClr val="002060"/>
              </a:solidFill>
            </a:endParaRPr>
          </a:p>
          <a:p>
            <a:pPr fontAlgn="base"/>
            <a:r>
              <a:rPr lang="fr-FR" dirty="0" smtClean="0">
                <a:solidFill>
                  <a:srgbClr val="002060"/>
                </a:solidFill>
              </a:rPr>
              <a:t>(Toujours) </a:t>
            </a:r>
            <a:r>
              <a:rPr lang="fr-FR" b="1" dirty="0" smtClean="0">
                <a:solidFill>
                  <a:srgbClr val="002060"/>
                </a:solidFill>
              </a:rPr>
              <a:t>Gérer les recrutements </a:t>
            </a:r>
            <a:r>
              <a:rPr lang="fr-FR" dirty="0" smtClean="0">
                <a:solidFill>
                  <a:srgbClr val="002060"/>
                </a:solidFill>
              </a:rPr>
              <a:t>(les départs et éventuels conflits)</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D1B7E04-D8C6-477D-BD2D-CEF2190413E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104</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12" name="Rectangle 11"/>
          <p:cNvSpPr/>
          <p:nvPr/>
        </p:nvSpPr>
        <p:spPr>
          <a:xfrm>
            <a:off x="0" y="1857364"/>
            <a:ext cx="9144000" cy="369332"/>
          </a:xfrm>
          <a:prstGeom prst="rect">
            <a:avLst/>
          </a:prstGeom>
        </p:spPr>
        <p:txBody>
          <a:bodyPr wrap="square">
            <a:spAutoFit/>
          </a:bodyPr>
          <a:lstStyle/>
          <a:p>
            <a:pPr fontAlgn="base"/>
            <a:r>
              <a:rPr lang="fr-FR" b="1" dirty="0" smtClean="0">
                <a:solidFill>
                  <a:srgbClr val="C00000"/>
                </a:solidFill>
              </a:rPr>
              <a:t>Soutenir les projets et les équipes Agile auto-organisées</a:t>
            </a:r>
            <a:endParaRPr lang="fr-FR" b="1" dirty="0">
              <a:solidFill>
                <a:srgbClr val="C00000"/>
              </a:solidFill>
            </a:endParaRPr>
          </a:p>
        </p:txBody>
      </p:sp>
      <p:sp>
        <p:nvSpPr>
          <p:cNvPr id="8" name="Rectangle 7"/>
          <p:cNvSpPr/>
          <p:nvPr/>
        </p:nvSpPr>
        <p:spPr>
          <a:xfrm>
            <a:off x="0" y="2357430"/>
            <a:ext cx="9144000" cy="1754326"/>
          </a:xfrm>
          <a:prstGeom prst="rect">
            <a:avLst/>
          </a:prstGeom>
        </p:spPr>
        <p:txBody>
          <a:bodyPr wrap="square">
            <a:spAutoFit/>
          </a:bodyPr>
          <a:lstStyle/>
          <a:p>
            <a:pPr fontAlgn="base"/>
            <a:r>
              <a:rPr lang="fr-FR" dirty="0" smtClean="0"/>
              <a:t>C’est promouvoir autonomie, responsabilisation et auto-organisation</a:t>
            </a:r>
          </a:p>
          <a:p>
            <a:pPr fontAlgn="base"/>
            <a:r>
              <a:rPr lang="fr-FR" dirty="0" smtClean="0"/>
              <a:t>C’est lever les obstacles que l’équipe (au sens large) ne peut lever</a:t>
            </a:r>
          </a:p>
          <a:p>
            <a:pPr fontAlgn="base"/>
            <a:r>
              <a:rPr lang="fr-FR" dirty="0" smtClean="0"/>
              <a:t>C’est protéger l’Equipe</a:t>
            </a:r>
          </a:p>
          <a:p>
            <a:pPr fontAlgn="base"/>
            <a:r>
              <a:rPr lang="fr-FR" dirty="0" smtClean="0"/>
              <a:t>C’est gérer la logistique (notamment pour mettre en place un Environnement Agile)</a:t>
            </a:r>
          </a:p>
          <a:p>
            <a:pPr fontAlgn="base"/>
            <a:r>
              <a:rPr lang="fr-FR" dirty="0" smtClean="0"/>
              <a:t>C’est challenger l’Equipe et l’aider à s’améliorer sur le produit, la techno, les méthodes ou encore les outils</a:t>
            </a:r>
            <a:endParaRPr lang="fr-FR" dirty="0"/>
          </a:p>
        </p:txBody>
      </p:sp>
      <p:sp>
        <p:nvSpPr>
          <p:cNvPr id="9" name="Rectangle 8"/>
          <p:cNvSpPr/>
          <p:nvPr/>
        </p:nvSpPr>
        <p:spPr>
          <a:xfrm>
            <a:off x="0" y="4572008"/>
            <a:ext cx="9144000" cy="646331"/>
          </a:xfrm>
          <a:prstGeom prst="rect">
            <a:avLst/>
          </a:prstGeom>
        </p:spPr>
        <p:txBody>
          <a:bodyPr wrap="square">
            <a:spAutoFit/>
          </a:bodyPr>
          <a:lstStyle/>
          <a:p>
            <a:r>
              <a:rPr lang="fr-FR" dirty="0" smtClean="0"/>
              <a:t>Bref, c’est accompagner l’équipe vers le succès, dans </a:t>
            </a:r>
            <a:r>
              <a:rPr lang="fr-FR" b="1" dirty="0" smtClean="0"/>
              <a:t>l’</a:t>
            </a:r>
            <a:r>
              <a:rPr lang="fr-FR" b="1" dirty="0" smtClean="0">
                <a:hlinkClick r:id="rId3"/>
              </a:rPr>
              <a:t>agilité</a:t>
            </a:r>
            <a:r>
              <a:rPr lang="fr-FR" dirty="0" smtClean="0"/>
              <a:t>, dans sa quête de</a:t>
            </a:r>
            <a:r>
              <a:rPr lang="fr-FR" b="1" dirty="0" smtClean="0"/>
              <a:t> </a:t>
            </a:r>
            <a:r>
              <a:rPr lang="fr-FR" b="1" dirty="0" smtClean="0">
                <a:solidFill>
                  <a:srgbClr val="C00000"/>
                </a:solidFill>
              </a:rPr>
              <a:t>création de valeur et de ravissement du client</a:t>
            </a:r>
            <a:r>
              <a:rPr lang="fr-FR" dirty="0" smtClean="0">
                <a:solidFill>
                  <a:srgbClr val="C00000"/>
                </a:solidFill>
              </a:rPr>
              <a:t>…</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B6A7742A-0DAF-43C3-B59C-B459432A26F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105</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12" name="Rectangle 11"/>
          <p:cNvSpPr/>
          <p:nvPr/>
        </p:nvSpPr>
        <p:spPr>
          <a:xfrm>
            <a:off x="0" y="1857364"/>
            <a:ext cx="9144000" cy="369332"/>
          </a:xfrm>
          <a:prstGeom prst="rect">
            <a:avLst/>
          </a:prstGeom>
        </p:spPr>
        <p:txBody>
          <a:bodyPr wrap="square">
            <a:spAutoFit/>
          </a:bodyPr>
          <a:lstStyle/>
          <a:p>
            <a:pPr fontAlgn="base"/>
            <a:r>
              <a:rPr lang="fr-FR" b="1" dirty="0" smtClean="0">
                <a:solidFill>
                  <a:srgbClr val="C00000"/>
                </a:solidFill>
              </a:rPr>
              <a:t>« Equipes auto-organisées »</a:t>
            </a:r>
            <a:endParaRPr lang="fr-FR" b="1" dirty="0">
              <a:solidFill>
                <a:srgbClr val="C00000"/>
              </a:solidFill>
            </a:endParaRPr>
          </a:p>
        </p:txBody>
      </p:sp>
      <p:sp>
        <p:nvSpPr>
          <p:cNvPr id="8" name="Rectangle 7"/>
          <p:cNvSpPr/>
          <p:nvPr/>
        </p:nvSpPr>
        <p:spPr>
          <a:xfrm>
            <a:off x="0" y="2285992"/>
            <a:ext cx="9144000" cy="3970318"/>
          </a:xfrm>
          <a:prstGeom prst="rect">
            <a:avLst/>
          </a:prstGeom>
        </p:spPr>
        <p:txBody>
          <a:bodyPr wrap="square">
            <a:spAutoFit/>
          </a:bodyPr>
          <a:lstStyle/>
          <a:p>
            <a:pPr fontAlgn="base"/>
            <a:r>
              <a:rPr lang="fr-FR" dirty="0" smtClean="0"/>
              <a:t>L’auto-organisation est la capacité d’une équipe à décider de l’organisation de ses propres activités pour atteindre les objectifs fixés  ou pour résoudre les problèmes auxquels elle est confrontée.</a:t>
            </a:r>
          </a:p>
          <a:p>
            <a:pPr fontAlgn="base"/>
            <a:endParaRPr lang="fr-FR" dirty="0" smtClean="0"/>
          </a:p>
          <a:p>
            <a:pPr fontAlgn="base"/>
            <a:r>
              <a:rPr lang="fr-FR" dirty="0" smtClean="0"/>
              <a:t>Synonyme d’anarchie, de laisser faire ou de perte de contrôle pour certains, modèle par défaut </a:t>
            </a:r>
            <a:r>
              <a:rPr lang="fr-FR" b="1" dirty="0" smtClean="0"/>
              <a:t>ULTRA PERFORMANT </a:t>
            </a:r>
            <a:r>
              <a:rPr lang="fr-FR" dirty="0" smtClean="0"/>
              <a:t>pour d’autres, « l’auto-organisation » d’une équipe suscite étonnamment encore bien des interrogations. Pourtant, son efficacité n’est plus à prouver… et dans de bonnes conditions, les équipes auto-organisées évoluent vers des </a:t>
            </a:r>
            <a:r>
              <a:rPr lang="fr-FR" dirty="0" smtClean="0">
                <a:hlinkClick r:id="rId3"/>
              </a:rPr>
              <a:t>EQUIPES ULTRA PERFORMANTES </a:t>
            </a:r>
            <a:r>
              <a:rPr lang="fr-FR" dirty="0" smtClean="0"/>
              <a:t>.</a:t>
            </a:r>
          </a:p>
          <a:p>
            <a:pPr fontAlgn="base"/>
            <a:endParaRPr lang="fr-FR" dirty="0" smtClean="0"/>
          </a:p>
          <a:p>
            <a:pPr fontAlgn="base"/>
            <a:r>
              <a:rPr lang="fr-FR" dirty="0" smtClean="0"/>
              <a:t>L’auto-organisation est au cœur de l</a:t>
            </a:r>
            <a:r>
              <a:rPr lang="fr-FR" dirty="0" smtClean="0">
                <a:hlinkClick r:id="rId4"/>
              </a:rPr>
              <a:t>‘AGILITE</a:t>
            </a:r>
            <a:r>
              <a:rPr lang="fr-FR" dirty="0" smtClean="0"/>
              <a:t>… C’est bien sûr l’un des </a:t>
            </a:r>
            <a:r>
              <a:rPr lang="fr-FR" dirty="0" smtClean="0">
                <a:hlinkClick r:id="rId5"/>
              </a:rPr>
              <a:t>12 principes</a:t>
            </a:r>
            <a:r>
              <a:rPr lang="fr-FR" dirty="0" smtClean="0"/>
              <a:t> du Manifeste Agile:</a:t>
            </a:r>
          </a:p>
          <a:p>
            <a:pPr fontAlgn="base"/>
            <a:endParaRPr lang="fr-FR" dirty="0" smtClean="0"/>
          </a:p>
          <a:p>
            <a:pPr fontAlgn="base"/>
            <a:r>
              <a:rPr lang="fr-FR" i="1" dirty="0" smtClean="0">
                <a:solidFill>
                  <a:srgbClr val="C00000"/>
                </a:solidFill>
              </a:rPr>
              <a:t>« Les meilleures architectures, spécifications et conception émergent d’équipes auto-organisées ».</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A3DE7FB6-FF32-440D-B54B-BA46082DFAB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106</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1859340"/>
            <a:ext cx="9144000" cy="1477328"/>
          </a:xfrm>
          <a:prstGeom prst="rect">
            <a:avLst/>
          </a:prstGeom>
        </p:spPr>
        <p:txBody>
          <a:bodyPr wrap="square">
            <a:spAutoFit/>
          </a:bodyPr>
          <a:lstStyle/>
          <a:p>
            <a:r>
              <a:rPr lang="fr-FR" dirty="0" smtClean="0"/>
              <a:t>« The self-</a:t>
            </a:r>
            <a:r>
              <a:rPr lang="fr-FR" dirty="0" err="1" smtClean="0"/>
              <a:t>organized</a:t>
            </a:r>
            <a:r>
              <a:rPr lang="fr-FR" dirty="0" smtClean="0"/>
              <a:t> </a:t>
            </a:r>
            <a:r>
              <a:rPr lang="fr-FR" dirty="0" err="1" smtClean="0"/>
              <a:t>project</a:t>
            </a:r>
            <a:r>
              <a:rPr lang="fr-FR" dirty="0" smtClean="0"/>
              <a:t> team » est aussi une pratique gagnante relevée dés 1986 par </a:t>
            </a:r>
            <a:r>
              <a:rPr lang="fr-FR" dirty="0" err="1" smtClean="0"/>
              <a:t>Takeushi</a:t>
            </a:r>
            <a:r>
              <a:rPr lang="fr-FR" dirty="0" smtClean="0"/>
              <a:t> et </a:t>
            </a:r>
            <a:r>
              <a:rPr lang="fr-FR" dirty="0" err="1" smtClean="0"/>
              <a:t>Nonaka</a:t>
            </a:r>
            <a:r>
              <a:rPr lang="fr-FR" dirty="0" smtClean="0"/>
              <a:t> et qui a inspiré </a:t>
            </a:r>
            <a:r>
              <a:rPr lang="fr-FR" dirty="0" smtClean="0">
                <a:hlinkClick r:id="rId3"/>
              </a:rPr>
              <a:t>SCRUM (méthode agile la plus populaire)</a:t>
            </a:r>
            <a:r>
              <a:rPr lang="fr-FR" dirty="0" smtClean="0"/>
              <a:t>. Dans le </a:t>
            </a:r>
            <a:r>
              <a:rPr lang="fr-FR" b="1" i="1" dirty="0" smtClean="0"/>
              <a:t>The New Product </a:t>
            </a:r>
            <a:r>
              <a:rPr lang="fr-FR" b="1" i="1" dirty="0" err="1" smtClean="0"/>
              <a:t>Development</a:t>
            </a:r>
            <a:r>
              <a:rPr lang="fr-FR" b="1" i="1" dirty="0" smtClean="0"/>
              <a:t> Game</a:t>
            </a:r>
            <a:r>
              <a:rPr lang="fr-FR" dirty="0" smtClean="0"/>
              <a:t>,  les auteurs pointaient déjà à l’époque les bienfaits (innovation et productivité) des équipes auto-organisées chez Toyota, Honda, Fuji-Xerox, 3M ou encore HP. Depuis, d’autres exemples se sont succédés.</a:t>
            </a:r>
            <a:endParaRPr lang="fr-FR" dirty="0"/>
          </a:p>
        </p:txBody>
      </p:sp>
      <p:sp>
        <p:nvSpPr>
          <p:cNvPr id="10" name="ZoneTexte 9"/>
          <p:cNvSpPr txBox="1"/>
          <p:nvPr/>
        </p:nvSpPr>
        <p:spPr>
          <a:xfrm>
            <a:off x="0" y="3429000"/>
            <a:ext cx="4214842" cy="400110"/>
          </a:xfrm>
          <a:prstGeom prst="rect">
            <a:avLst/>
          </a:prstGeom>
          <a:noFill/>
        </p:spPr>
        <p:txBody>
          <a:bodyPr wrap="square" rtlCol="0">
            <a:spAutoFit/>
          </a:bodyPr>
          <a:lstStyle/>
          <a:p>
            <a:r>
              <a:rPr lang="fr-FR" sz="2000" b="1" dirty="0" smtClean="0">
                <a:solidFill>
                  <a:srgbClr val="C00000"/>
                </a:solidFill>
              </a:rPr>
              <a:t>Les besoins du Manager</a:t>
            </a:r>
            <a:r>
              <a:rPr lang="fr-FR" b="1" dirty="0" smtClean="0">
                <a:solidFill>
                  <a:srgbClr val="C00000"/>
                </a:solidFill>
              </a:rPr>
              <a:t>.</a:t>
            </a:r>
            <a:endParaRPr lang="fr-FR" b="1" dirty="0">
              <a:solidFill>
                <a:srgbClr val="C00000"/>
              </a:solidFill>
            </a:endParaRPr>
          </a:p>
        </p:txBody>
      </p:sp>
      <p:sp>
        <p:nvSpPr>
          <p:cNvPr id="11" name="Rectangle 10"/>
          <p:cNvSpPr/>
          <p:nvPr/>
        </p:nvSpPr>
        <p:spPr>
          <a:xfrm>
            <a:off x="0" y="3857628"/>
            <a:ext cx="9144000" cy="2308324"/>
          </a:xfrm>
          <a:prstGeom prst="rect">
            <a:avLst/>
          </a:prstGeom>
        </p:spPr>
        <p:txBody>
          <a:bodyPr wrap="square">
            <a:spAutoFit/>
          </a:bodyPr>
          <a:lstStyle/>
          <a:p>
            <a:pPr fontAlgn="base"/>
            <a:r>
              <a:rPr lang="fr-FR" b="1" dirty="0" smtClean="0">
                <a:solidFill>
                  <a:srgbClr val="002060"/>
                </a:solidFill>
              </a:rPr>
              <a:t>Besoin N°1: Donner un cadre, rappeler le contexte</a:t>
            </a:r>
          </a:p>
          <a:p>
            <a:pPr fontAlgn="base"/>
            <a:endParaRPr lang="fr-FR" dirty="0" smtClean="0">
              <a:solidFill>
                <a:srgbClr val="002060"/>
              </a:solidFill>
            </a:endParaRPr>
          </a:p>
          <a:p>
            <a:pPr fontAlgn="base"/>
            <a:r>
              <a:rPr lang="fr-FR" dirty="0" smtClean="0"/>
              <a:t>C’est justement  le rôle de l’organisation et du middle-management de partager une VISION. A eux, de définir le contexte en fixant </a:t>
            </a:r>
            <a:r>
              <a:rPr lang="fr-FR" b="1" dirty="0" smtClean="0"/>
              <a:t>les limites et les contraintes</a:t>
            </a:r>
            <a:r>
              <a:rPr lang="fr-FR" dirty="0" smtClean="0"/>
              <a:t> et de soutenir l’Equipe Agile auto-organisée, pour que celle-ci puisse s’épanouir et donner sa pleine puissance.  Pourtant, force est de constater que peu de managers aujourd’hui sont en mesure de le faire… L’équipe Agile auto-organisée ne peut s’inscrire qu’en contexte ; </a:t>
            </a:r>
            <a:r>
              <a:rPr lang="fr-FR" b="1" dirty="0" smtClean="0"/>
              <a:t>elle doit s’aligner et évoluer avec les objectifs d’organisation</a:t>
            </a:r>
            <a:r>
              <a:rPr lang="fr-FR" dirty="0" smtClean="0"/>
              <a:t>.</a:t>
            </a:r>
            <a:endParaRPr lang="fr-FR"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3312C291-EA28-41B4-9663-35487FD5B44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107</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10" name="ZoneTexte 9"/>
          <p:cNvSpPr txBox="1"/>
          <p:nvPr/>
        </p:nvSpPr>
        <p:spPr>
          <a:xfrm>
            <a:off x="0" y="1714488"/>
            <a:ext cx="4214842" cy="400110"/>
          </a:xfrm>
          <a:prstGeom prst="rect">
            <a:avLst/>
          </a:prstGeom>
          <a:noFill/>
        </p:spPr>
        <p:txBody>
          <a:bodyPr wrap="square" rtlCol="0">
            <a:spAutoFit/>
          </a:bodyPr>
          <a:lstStyle/>
          <a:p>
            <a:r>
              <a:rPr lang="fr-FR" sz="2000" b="1" dirty="0" smtClean="0">
                <a:solidFill>
                  <a:srgbClr val="C00000"/>
                </a:solidFill>
              </a:rPr>
              <a:t>Les besoins du Manager</a:t>
            </a:r>
            <a:r>
              <a:rPr lang="fr-FR" b="1" dirty="0" smtClean="0">
                <a:solidFill>
                  <a:srgbClr val="C00000"/>
                </a:solidFill>
              </a:rPr>
              <a:t>.</a:t>
            </a:r>
            <a:endParaRPr lang="fr-FR" b="1" dirty="0">
              <a:solidFill>
                <a:srgbClr val="C00000"/>
              </a:solidFill>
            </a:endParaRPr>
          </a:p>
        </p:txBody>
      </p:sp>
      <p:sp>
        <p:nvSpPr>
          <p:cNvPr id="12" name="Rectangle 11"/>
          <p:cNvSpPr/>
          <p:nvPr/>
        </p:nvSpPr>
        <p:spPr>
          <a:xfrm>
            <a:off x="0" y="2214554"/>
            <a:ext cx="9144000" cy="2031325"/>
          </a:xfrm>
          <a:prstGeom prst="rect">
            <a:avLst/>
          </a:prstGeom>
        </p:spPr>
        <p:txBody>
          <a:bodyPr wrap="square">
            <a:spAutoFit/>
          </a:bodyPr>
          <a:lstStyle/>
          <a:p>
            <a:pPr fontAlgn="base"/>
            <a:r>
              <a:rPr lang="fr-FR" b="1" dirty="0" smtClean="0"/>
              <a:t>Besoin N°2: Soutenir pour lancer l’équipe et surtout maintenir un bon niveau d’auto-organisation</a:t>
            </a:r>
            <a:endParaRPr lang="fr-FR" dirty="0" smtClean="0"/>
          </a:p>
          <a:p>
            <a:pPr fontAlgn="base"/>
            <a:r>
              <a:rPr lang="fr-FR" dirty="0" smtClean="0"/>
              <a:t>Auto-organisation ne signifie pas absence de contexte et de relations. Les personnes ne donneront le meilleur d’eux même que si elles y croient ! Savoir articuler ce que fait l’équipe et ses propres objectifs avec ceux de l’Organisation </a:t>
            </a:r>
            <a:r>
              <a:rPr lang="fr-FR" b="1" dirty="0" smtClean="0"/>
              <a:t>est donc indispensable</a:t>
            </a:r>
            <a:r>
              <a:rPr lang="fr-FR" dirty="0" smtClean="0"/>
              <a:t>, tout comme connaitre la personne, son travail et offrir, aux moments opportuns, ces précieuses marques de reconnaissance dont nous avons tous besoin pour avancer.</a:t>
            </a:r>
            <a:endParaRPr lang="fr-F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747AB94-B2BA-4A5D-B0E9-96023F19F53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108</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10" name="ZoneTexte 9"/>
          <p:cNvSpPr txBox="1"/>
          <p:nvPr/>
        </p:nvSpPr>
        <p:spPr>
          <a:xfrm>
            <a:off x="0" y="1714488"/>
            <a:ext cx="6143636" cy="400110"/>
          </a:xfrm>
          <a:prstGeom prst="rect">
            <a:avLst/>
          </a:prstGeom>
          <a:noFill/>
        </p:spPr>
        <p:txBody>
          <a:bodyPr wrap="square" rtlCol="0">
            <a:spAutoFit/>
          </a:bodyPr>
          <a:lstStyle/>
          <a:p>
            <a:r>
              <a:rPr lang="fr-FR" sz="2000" b="1" dirty="0" smtClean="0">
                <a:solidFill>
                  <a:srgbClr val="C00000"/>
                </a:solidFill>
              </a:rPr>
              <a:t>La position managériale du manager </a:t>
            </a:r>
            <a:endParaRPr lang="fr-FR" b="1" dirty="0">
              <a:solidFill>
                <a:srgbClr val="C00000"/>
              </a:solidFill>
            </a:endParaRPr>
          </a:p>
        </p:txBody>
      </p:sp>
      <p:sp>
        <p:nvSpPr>
          <p:cNvPr id="9" name="Rectangle 8"/>
          <p:cNvSpPr/>
          <p:nvPr/>
        </p:nvSpPr>
        <p:spPr>
          <a:xfrm>
            <a:off x="0" y="2143116"/>
            <a:ext cx="9144000" cy="1754326"/>
          </a:xfrm>
          <a:prstGeom prst="rect">
            <a:avLst/>
          </a:prstGeom>
        </p:spPr>
        <p:txBody>
          <a:bodyPr wrap="square">
            <a:spAutoFit/>
          </a:bodyPr>
          <a:lstStyle/>
          <a:p>
            <a:pPr fontAlgn="base"/>
            <a:r>
              <a:rPr lang="fr-FR" b="1" dirty="0" smtClean="0"/>
              <a:t>le manager doit effectivement trouver sa place.</a:t>
            </a:r>
            <a:endParaRPr lang="fr-FR" dirty="0" smtClean="0"/>
          </a:p>
          <a:p>
            <a:pPr fontAlgn="base"/>
            <a:r>
              <a:rPr lang="fr-FR" dirty="0" smtClean="0"/>
              <a:t>Certains s’adaptent déjà, pour d’autres c’est plus difficile. Dans tous les cas, le middle management doit faire preuve de Leadership, et laisser derrière lui des habitudes héritées du passé qui n’ont guère de sens aujourd’hui : contrôle, surveillance, micro-management, exercice du pouvoir, omniprésence ou a contrario absence totale, ignorance et indifférence marquées…</a:t>
            </a:r>
            <a:endParaRPr lang="fr-FR" dirty="0"/>
          </a:p>
        </p:txBody>
      </p:sp>
      <p:sp>
        <p:nvSpPr>
          <p:cNvPr id="11" name="Rectangle 10"/>
          <p:cNvSpPr/>
          <p:nvPr/>
        </p:nvSpPr>
        <p:spPr>
          <a:xfrm>
            <a:off x="0" y="3929066"/>
            <a:ext cx="9144000" cy="646331"/>
          </a:xfrm>
          <a:prstGeom prst="rect">
            <a:avLst/>
          </a:prstGeom>
        </p:spPr>
        <p:txBody>
          <a:bodyPr wrap="square">
            <a:spAutoFit/>
          </a:bodyPr>
          <a:lstStyle/>
          <a:p>
            <a:r>
              <a:rPr lang="fr-FR" b="1" dirty="0" smtClean="0">
                <a:solidFill>
                  <a:srgbClr val="002060"/>
                </a:solidFill>
              </a:rPr>
              <a:t>Challenger sans contrôler, soutenir sans Commander, faire savoir qu’on peut compter sur lui: voilà le défi du manager engagé dans un projet de transformation agile.</a:t>
            </a:r>
            <a:endParaRPr lang="fr-FR" dirty="0">
              <a:solidFill>
                <a:srgbClr val="002060"/>
              </a:solidFill>
            </a:endParaRPr>
          </a:p>
        </p:txBody>
      </p:sp>
      <p:sp>
        <p:nvSpPr>
          <p:cNvPr id="13" name="Rectangle 12"/>
          <p:cNvSpPr/>
          <p:nvPr/>
        </p:nvSpPr>
        <p:spPr>
          <a:xfrm>
            <a:off x="0" y="4714884"/>
            <a:ext cx="9144000" cy="1477328"/>
          </a:xfrm>
          <a:prstGeom prst="rect">
            <a:avLst/>
          </a:prstGeom>
        </p:spPr>
        <p:txBody>
          <a:bodyPr wrap="square">
            <a:spAutoFit/>
          </a:bodyPr>
          <a:lstStyle/>
          <a:p>
            <a:r>
              <a:rPr lang="fr-FR" dirty="0" smtClean="0"/>
              <a:t>En cela, soutenir les projets et les équipes Agile auto-organisées va donc constituer un pan important de l’activité du manager agile. L’avantage est que l’organisation agile &amp; Lean offre au manager l’opportunité inégalée de </a:t>
            </a:r>
            <a:r>
              <a:rPr lang="fr-FR" b="1" dirty="0" smtClean="0"/>
              <a:t>déléguer</a:t>
            </a:r>
            <a:r>
              <a:rPr lang="fr-FR" dirty="0" smtClean="0"/>
              <a:t>, </a:t>
            </a:r>
            <a:r>
              <a:rPr lang="fr-FR" dirty="0" err="1" smtClean="0"/>
              <a:t>de</a:t>
            </a:r>
            <a:r>
              <a:rPr lang="fr-FR" b="1" dirty="0" err="1" smtClean="0"/>
              <a:t>responsabiliser</a:t>
            </a:r>
            <a:r>
              <a:rPr lang="fr-FR" dirty="0" smtClean="0"/>
              <a:t> pour de vrai, les personnes, membres des équipes, de leur donner l’autonomie nécessaire… pour se consacrer enfin au volet Humain (longtemps passé sous silence) de son activité.</a:t>
            </a:r>
            <a:endParaRPr lang="fr-FR"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820D88E-B7CB-44E4-BFF9-7C68BEDD75F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109</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1: </a:t>
            </a:r>
            <a:r>
              <a:rPr lang="fr-FR" sz="2000" b="1" dirty="0" smtClean="0">
                <a:solidFill>
                  <a:srgbClr val="002060"/>
                </a:solidFill>
                <a:hlinkClick r:id="rId2"/>
              </a:rPr>
              <a:t>Soutenir les  projets et Equipes Agiles Auto-organisées</a:t>
            </a:r>
            <a:r>
              <a:rPr lang="fr-FR" sz="2000" b="1" dirty="0" smtClean="0">
                <a:hlinkClick r:id="rId2"/>
              </a:rPr>
              <a:t> </a:t>
            </a:r>
            <a:endParaRPr lang="fr-FR" sz="2000" b="1" dirty="0" smtClean="0">
              <a:solidFill>
                <a:srgbClr val="002060"/>
              </a:solidFill>
            </a:endParaRPr>
          </a:p>
          <a:p>
            <a:pPr fontAlgn="base"/>
            <a:r>
              <a:rPr lang="fr-FR" sz="2000" b="1" dirty="0" smtClean="0">
                <a:solidFill>
                  <a:srgbClr val="002060"/>
                </a:solidFill>
              </a:rPr>
              <a:t>	</a:t>
            </a:r>
          </a:p>
        </p:txBody>
      </p:sp>
      <p:sp>
        <p:nvSpPr>
          <p:cNvPr id="10" name="ZoneTexte 9"/>
          <p:cNvSpPr txBox="1"/>
          <p:nvPr/>
        </p:nvSpPr>
        <p:spPr>
          <a:xfrm>
            <a:off x="0" y="1714488"/>
            <a:ext cx="6143636" cy="400110"/>
          </a:xfrm>
          <a:prstGeom prst="rect">
            <a:avLst/>
          </a:prstGeom>
          <a:noFill/>
        </p:spPr>
        <p:txBody>
          <a:bodyPr wrap="square" rtlCol="0">
            <a:spAutoFit/>
          </a:bodyPr>
          <a:lstStyle/>
          <a:p>
            <a:r>
              <a:rPr lang="fr-FR" sz="2000" b="1" dirty="0" smtClean="0">
                <a:solidFill>
                  <a:srgbClr val="C00000"/>
                </a:solidFill>
              </a:rPr>
              <a:t>La position managériale du manager </a:t>
            </a:r>
            <a:endParaRPr lang="fr-FR" b="1" dirty="0">
              <a:solidFill>
                <a:srgbClr val="C00000"/>
              </a:solidFill>
            </a:endParaRPr>
          </a:p>
        </p:txBody>
      </p:sp>
      <p:sp>
        <p:nvSpPr>
          <p:cNvPr id="12" name="Rectangle 11"/>
          <p:cNvSpPr/>
          <p:nvPr/>
        </p:nvSpPr>
        <p:spPr>
          <a:xfrm>
            <a:off x="0" y="2071678"/>
            <a:ext cx="9144000" cy="4524315"/>
          </a:xfrm>
          <a:prstGeom prst="rect">
            <a:avLst/>
          </a:prstGeom>
        </p:spPr>
        <p:txBody>
          <a:bodyPr wrap="square">
            <a:spAutoFit/>
          </a:bodyPr>
          <a:lstStyle/>
          <a:p>
            <a:pPr fontAlgn="base"/>
            <a:r>
              <a:rPr lang="fr-FR" dirty="0" smtClean="0"/>
              <a:t>L’auto-organisation agile remet clairement sur le devant de la scène,</a:t>
            </a:r>
            <a:r>
              <a:rPr lang="fr-FR" dirty="0" smtClean="0">
                <a:solidFill>
                  <a:srgbClr val="002060"/>
                </a:solidFill>
              </a:rPr>
              <a:t> </a:t>
            </a:r>
            <a:r>
              <a:rPr lang="fr-FR" b="1" dirty="0" smtClean="0">
                <a:solidFill>
                  <a:srgbClr val="002060"/>
                </a:solidFill>
              </a:rPr>
              <a:t>l’ETRE HUMAIN et ses ASPIRATIONS</a:t>
            </a:r>
            <a:r>
              <a:rPr lang="fr-FR" dirty="0" smtClean="0">
                <a:solidFill>
                  <a:srgbClr val="002060"/>
                </a:solidFill>
              </a:rPr>
              <a:t>, </a:t>
            </a:r>
            <a:r>
              <a:rPr lang="fr-FR" dirty="0" smtClean="0"/>
              <a:t>certes dans toute sa complexité mais aussi avec toute sa force et son génie créatif.</a:t>
            </a:r>
          </a:p>
          <a:p>
            <a:pPr fontAlgn="base"/>
            <a:endParaRPr lang="fr-FR" dirty="0" smtClean="0"/>
          </a:p>
          <a:p>
            <a:pPr fontAlgn="base"/>
            <a:r>
              <a:rPr lang="fr-FR" dirty="0" smtClean="0"/>
              <a:t>Elle met en lumière aussi le rôle déterminant du manager agile:</a:t>
            </a:r>
          </a:p>
          <a:p>
            <a:pPr fontAlgn="base"/>
            <a:r>
              <a:rPr lang="fr-FR" dirty="0" smtClean="0"/>
              <a:t>	d’une part en soutien des équipes agissant avant tout en facilitateur,</a:t>
            </a:r>
          </a:p>
          <a:p>
            <a:pPr fontAlgn="base"/>
            <a:r>
              <a:rPr lang="fr-FR" dirty="0" smtClean="0"/>
              <a:t>	et d’autre part acteur fort du développement des personnes, de leurs compétences et de leurs motivations.</a:t>
            </a:r>
          </a:p>
          <a:p>
            <a:pPr fontAlgn="base"/>
            <a:endParaRPr lang="fr-FR" dirty="0" smtClean="0"/>
          </a:p>
          <a:p>
            <a:pPr fontAlgn="base"/>
            <a:r>
              <a:rPr lang="fr-FR" dirty="0" smtClean="0"/>
              <a:t> Car oui, l’agilité vécue dans le quotidien des projets, ouvre de nouvelles perspectives et génère des attentes qu’il conviendra de satisfaire…</a:t>
            </a:r>
          </a:p>
          <a:p>
            <a:pPr fontAlgn="base"/>
            <a:endParaRPr lang="fr-FR" dirty="0" smtClean="0"/>
          </a:p>
          <a:p>
            <a:pPr algn="just" fontAlgn="base"/>
            <a:r>
              <a:rPr lang="fr-FR" b="1" dirty="0" smtClean="0">
                <a:solidFill>
                  <a:schemeClr val="bg1"/>
                </a:solidFill>
              </a:rPr>
              <a:t>La conclusion est simple: les managers sont des acteurs clés du changement et le relais essentiel de la mutation Agile. C’est autour d’eux et avec eux que se construiront les deux piliers du management Agile: la  confiance (réciproque) et l’authenticité.</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07D4E576-06ED-41D9-B714-F647EC38C5C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11</a:t>
            </a:fld>
            <a:endParaRPr lang="fr-FR"/>
          </a:p>
        </p:txBody>
      </p:sp>
      <p:pic>
        <p:nvPicPr>
          <p:cNvPr id="8" name="Image 7" descr="cascade"/>
          <p:cNvPicPr/>
          <p:nvPr/>
        </p:nvPicPr>
        <p:blipFill>
          <a:blip r:embed="rId2"/>
          <a:srcRect/>
          <a:stretch>
            <a:fillRect/>
          </a:stretch>
        </p:blipFill>
        <p:spPr bwMode="auto">
          <a:xfrm>
            <a:off x="642910" y="1681162"/>
            <a:ext cx="7572427" cy="4248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C60D78C-0A8B-41A3-9B07-9A33C120091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110</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11" name="Rectangle 10"/>
          <p:cNvSpPr/>
          <p:nvPr/>
        </p:nvSpPr>
        <p:spPr>
          <a:xfrm>
            <a:off x="0" y="2214554"/>
            <a:ext cx="6072198" cy="369332"/>
          </a:xfrm>
          <a:prstGeom prst="rect">
            <a:avLst/>
          </a:prstGeom>
        </p:spPr>
        <p:txBody>
          <a:bodyPr wrap="square">
            <a:spAutoFit/>
          </a:bodyPr>
          <a:lstStyle/>
          <a:p>
            <a:pPr fontAlgn="base"/>
            <a:r>
              <a:rPr lang="fr-FR" b="1" dirty="0" smtClean="0">
                <a:solidFill>
                  <a:srgbClr val="C00000"/>
                </a:solidFill>
              </a:rPr>
              <a:t>Relations de confiance et Respect</a:t>
            </a:r>
            <a:endParaRPr lang="fr-FR" b="1" dirty="0">
              <a:solidFill>
                <a:srgbClr val="C00000"/>
              </a:solidFill>
            </a:endParaRPr>
          </a:p>
        </p:txBody>
      </p:sp>
      <p:sp>
        <p:nvSpPr>
          <p:cNvPr id="13" name="Rectangle 12"/>
          <p:cNvSpPr/>
          <p:nvPr/>
        </p:nvSpPr>
        <p:spPr>
          <a:xfrm>
            <a:off x="0" y="2643182"/>
            <a:ext cx="9144000" cy="3139321"/>
          </a:xfrm>
          <a:prstGeom prst="rect">
            <a:avLst/>
          </a:prstGeom>
        </p:spPr>
        <p:txBody>
          <a:bodyPr wrap="square">
            <a:spAutoFit/>
          </a:bodyPr>
          <a:lstStyle/>
          <a:p>
            <a:pPr fontAlgn="base"/>
            <a:r>
              <a:rPr lang="fr-FR" dirty="0" smtClean="0"/>
              <a:t>La confiance est le carburant de notre relation à autrui, source de motivation, d’engagement, de bien être et de plaisir. Comme chacun sait  la confiance ne se décrète pas mais se construit, se gagne petit à petit par le biais de renforcements positifs, d’engagements et de paroles tenus. La confiance entachée, et c’est instantanément toute la relation qui s’en voit ébranlée…</a:t>
            </a:r>
          </a:p>
          <a:p>
            <a:pPr fontAlgn="base"/>
            <a:endParaRPr lang="fr-FR" dirty="0" smtClean="0"/>
          </a:p>
          <a:p>
            <a:pPr fontAlgn="base"/>
            <a:r>
              <a:rPr lang="fr-FR" dirty="0" smtClean="0"/>
              <a:t>Ce qui est vrai sur le plan personnel l’est aussi au sein d’une </a:t>
            </a:r>
            <a:r>
              <a:rPr lang="fr-FR" b="1" dirty="0" smtClean="0"/>
              <a:t>équipe agile</a:t>
            </a:r>
            <a:r>
              <a:rPr lang="fr-FR" dirty="0" smtClean="0"/>
              <a:t> (chez qui le manque de confiance apparait comme le principal dysfonctionnement) et l’est tout autant dans </a:t>
            </a:r>
            <a:r>
              <a:rPr lang="fr-FR" b="1" dirty="0" smtClean="0"/>
              <a:t>notre relation au management</a:t>
            </a:r>
            <a:r>
              <a:rPr lang="fr-FR" dirty="0" smtClean="0"/>
              <a:t>. Cette  relation de confiance, qui se veut réciproque, se joue bien évidemment à deux, mais le manager agile, volontairement actif et proactif, détient les clés pour l’instaurer, l’accentuer et la faire durer.</a:t>
            </a:r>
            <a:endParaRPr lang="fr-F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180079EC-8BA4-4AF5-B2B5-4359CE1A15E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111</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11" name="Rectangle 10"/>
          <p:cNvSpPr/>
          <p:nvPr/>
        </p:nvSpPr>
        <p:spPr>
          <a:xfrm>
            <a:off x="0" y="2214554"/>
            <a:ext cx="6072198" cy="369332"/>
          </a:xfrm>
          <a:prstGeom prst="rect">
            <a:avLst/>
          </a:prstGeom>
        </p:spPr>
        <p:txBody>
          <a:bodyPr wrap="square">
            <a:spAutoFit/>
          </a:bodyPr>
          <a:lstStyle/>
          <a:p>
            <a:pPr fontAlgn="base"/>
            <a:r>
              <a:rPr lang="fr-FR" b="1" dirty="0" smtClean="0">
                <a:solidFill>
                  <a:srgbClr val="C00000"/>
                </a:solidFill>
              </a:rPr>
              <a:t>Relations de confiance et Respect</a:t>
            </a:r>
            <a:endParaRPr lang="fr-FR" b="1" dirty="0">
              <a:solidFill>
                <a:srgbClr val="C00000"/>
              </a:solidFill>
            </a:endParaRPr>
          </a:p>
        </p:txBody>
      </p:sp>
      <p:sp>
        <p:nvSpPr>
          <p:cNvPr id="10" name="Rectangle 9"/>
          <p:cNvSpPr/>
          <p:nvPr/>
        </p:nvSpPr>
        <p:spPr>
          <a:xfrm>
            <a:off x="0" y="2690336"/>
            <a:ext cx="9144000" cy="3139321"/>
          </a:xfrm>
          <a:prstGeom prst="rect">
            <a:avLst/>
          </a:prstGeom>
        </p:spPr>
        <p:txBody>
          <a:bodyPr wrap="square">
            <a:spAutoFit/>
          </a:bodyPr>
          <a:lstStyle/>
          <a:p>
            <a:pPr fontAlgn="base"/>
            <a:r>
              <a:rPr lang="fr-FR" b="1" dirty="0" smtClean="0">
                <a:solidFill>
                  <a:srgbClr val="C00000"/>
                </a:solidFill>
              </a:rPr>
              <a:t>Comment procéder </a:t>
            </a:r>
            <a:r>
              <a:rPr lang="fr-FR" b="1" dirty="0" smtClean="0"/>
              <a:t>?</a:t>
            </a:r>
          </a:p>
          <a:p>
            <a:pPr fontAlgn="base"/>
            <a:endParaRPr lang="fr-FR" dirty="0" smtClean="0"/>
          </a:p>
          <a:p>
            <a:pPr algn="ctr" fontAlgn="base">
              <a:buFont typeface="Arial" pitchFamily="34" charset="0"/>
              <a:buChar char="•"/>
            </a:pPr>
            <a:r>
              <a:rPr lang="fr-FR" dirty="0" smtClean="0"/>
              <a:t>Avant tout miser sur</a:t>
            </a:r>
            <a:r>
              <a:rPr lang="fr-FR" b="1" dirty="0" smtClean="0"/>
              <a:t> l’authenticité.</a:t>
            </a:r>
            <a:r>
              <a:rPr lang="fr-FR" dirty="0" smtClean="0"/>
              <a:t>.. mais aussi</a:t>
            </a:r>
          </a:p>
          <a:p>
            <a:pPr algn="ctr" fontAlgn="base">
              <a:buFont typeface="Arial" pitchFamily="34" charset="0"/>
              <a:buChar char="•"/>
            </a:pPr>
            <a:r>
              <a:rPr lang="fr-FR" dirty="0" smtClean="0"/>
              <a:t>Se rendre disponible…</a:t>
            </a:r>
          </a:p>
          <a:p>
            <a:pPr algn="ctr" fontAlgn="base">
              <a:buFont typeface="Arial" pitchFamily="34" charset="0"/>
              <a:buChar char="•"/>
            </a:pPr>
            <a:r>
              <a:rPr lang="fr-FR" dirty="0" smtClean="0"/>
              <a:t>Tenir ses engagements </a:t>
            </a:r>
          </a:p>
          <a:p>
            <a:pPr algn="ctr" fontAlgn="base">
              <a:buFont typeface="Arial" pitchFamily="34" charset="0"/>
              <a:buChar char="•"/>
            </a:pPr>
            <a:r>
              <a:rPr lang="fr-FR" dirty="0" smtClean="0"/>
              <a:t>Solliciter du feedback (ce qui implique d’accepter de se mettre quelque peu en danger pour s’améliorer)</a:t>
            </a:r>
          </a:p>
          <a:p>
            <a:pPr algn="ctr" fontAlgn="base">
              <a:buFont typeface="Arial" pitchFamily="34" charset="0"/>
              <a:buChar char="•"/>
            </a:pPr>
            <a:r>
              <a:rPr lang="fr-FR" dirty="0" smtClean="0"/>
              <a:t>Donner du feedback (ô combien crucial!)</a:t>
            </a:r>
          </a:p>
          <a:p>
            <a:pPr algn="ctr" fontAlgn="base">
              <a:buFont typeface="Arial" pitchFamily="34" charset="0"/>
              <a:buChar char="•"/>
            </a:pPr>
            <a:r>
              <a:rPr lang="fr-FR" dirty="0" smtClean="0"/>
              <a:t>Respecter les personnes, apprendre à les connaitre (leurs forces, leurs intérêts, leurs attentes), respecter et </a:t>
            </a:r>
            <a:r>
              <a:rPr lang="fr-FR" b="1" dirty="0" smtClean="0"/>
              <a:t>comprendre leur travail</a:t>
            </a:r>
            <a:endParaRPr lang="fr-FR" dirty="0" smtClean="0"/>
          </a:p>
          <a:p>
            <a:pPr fontAlgn="base">
              <a:buFont typeface="Arial" pitchFamily="34" charset="0"/>
              <a:buChar char="•"/>
            </a:pPr>
            <a:endParaRPr lang="fr-FR"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7E52F0F-7F8C-461C-BF88-A674C9188E1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112</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11" name="Rectangle 10"/>
          <p:cNvSpPr/>
          <p:nvPr/>
        </p:nvSpPr>
        <p:spPr>
          <a:xfrm>
            <a:off x="0" y="2143116"/>
            <a:ext cx="6072198" cy="369332"/>
          </a:xfrm>
          <a:prstGeom prst="rect">
            <a:avLst/>
          </a:prstGeom>
        </p:spPr>
        <p:txBody>
          <a:bodyPr wrap="square">
            <a:spAutoFit/>
          </a:bodyPr>
          <a:lstStyle/>
          <a:p>
            <a:pPr fontAlgn="base"/>
            <a:r>
              <a:rPr lang="fr-FR" b="1" dirty="0" smtClean="0">
                <a:solidFill>
                  <a:srgbClr val="C00000"/>
                </a:solidFill>
              </a:rPr>
              <a:t>Relations de confiance et Respect</a:t>
            </a:r>
            <a:endParaRPr lang="fr-FR" b="1" dirty="0">
              <a:solidFill>
                <a:srgbClr val="C00000"/>
              </a:solidFill>
            </a:endParaRPr>
          </a:p>
        </p:txBody>
      </p:sp>
      <p:sp>
        <p:nvSpPr>
          <p:cNvPr id="9" name="Rectangle 8"/>
          <p:cNvSpPr/>
          <p:nvPr/>
        </p:nvSpPr>
        <p:spPr>
          <a:xfrm>
            <a:off x="0" y="2500306"/>
            <a:ext cx="9144000" cy="1477328"/>
          </a:xfrm>
          <a:prstGeom prst="rect">
            <a:avLst/>
          </a:prstGeom>
        </p:spPr>
        <p:txBody>
          <a:bodyPr wrap="square">
            <a:spAutoFit/>
          </a:bodyPr>
          <a:lstStyle/>
          <a:p>
            <a:pPr fontAlgn="base"/>
            <a:r>
              <a:rPr lang="fr-FR" b="1" dirty="0" smtClean="0"/>
              <a:t>Un brin d’effort et trois outils simples pour le manager agile :</a:t>
            </a:r>
          </a:p>
          <a:p>
            <a:pPr fontAlgn="base"/>
            <a:r>
              <a:rPr lang="fr-FR" b="1" dirty="0" smtClean="0"/>
              <a:t>Entretiens One-on-One</a:t>
            </a:r>
            <a:r>
              <a:rPr lang="fr-FR" dirty="0" smtClean="0"/>
              <a:t>, les manager agile vont passer du temps, environ 15-20 minutes au minimum, </a:t>
            </a:r>
          </a:p>
          <a:p>
            <a:pPr fontAlgn="base"/>
            <a:r>
              <a:rPr lang="fr-FR" b="1" dirty="0" smtClean="0"/>
              <a:t>CHAQUE SEMAINE</a:t>
            </a:r>
            <a:r>
              <a:rPr lang="fr-FR" dirty="0" smtClean="0"/>
              <a:t> avec </a:t>
            </a:r>
            <a:r>
              <a:rPr lang="fr-FR" b="1" dirty="0" smtClean="0"/>
              <a:t>CHAQUE PERSONNE</a:t>
            </a:r>
            <a:r>
              <a:rPr lang="fr-FR" dirty="0" smtClean="0"/>
              <a:t>… écouter (activement) et donner du Feedback</a:t>
            </a:r>
            <a:endParaRPr lang="fr-FR" dirty="0"/>
          </a:p>
        </p:txBody>
      </p:sp>
      <p:sp>
        <p:nvSpPr>
          <p:cNvPr id="12" name="Rectangle 11"/>
          <p:cNvSpPr/>
          <p:nvPr/>
        </p:nvSpPr>
        <p:spPr>
          <a:xfrm>
            <a:off x="0" y="4000504"/>
            <a:ext cx="9144000" cy="2585323"/>
          </a:xfrm>
          <a:prstGeom prst="rect">
            <a:avLst/>
          </a:prstGeom>
        </p:spPr>
        <p:txBody>
          <a:bodyPr wrap="square">
            <a:spAutoFit/>
          </a:bodyPr>
          <a:lstStyle/>
          <a:p>
            <a:pPr fontAlgn="base"/>
            <a:r>
              <a:rPr lang="fr-FR" b="1" dirty="0" smtClean="0"/>
              <a:t>Mini- buts individuels</a:t>
            </a:r>
            <a:r>
              <a:rPr lang="fr-FR" dirty="0" smtClean="0"/>
              <a:t> (fixés pour chaque personne)… le manager agile et la personne construisent de petits plan d’action, simples et pragmatiques, envisageant ensemble les différentes options</a:t>
            </a:r>
          </a:p>
          <a:p>
            <a:pPr fontAlgn="base"/>
            <a:r>
              <a:rPr lang="fr-FR" b="1" dirty="0" smtClean="0"/>
              <a:t>MBWAL</a:t>
            </a:r>
            <a:r>
              <a:rPr lang="fr-FR" dirty="0" smtClean="0"/>
              <a:t> («</a:t>
            </a:r>
            <a:r>
              <a:rPr lang="fr-FR" dirty="0" err="1" smtClean="0"/>
              <a:t>Managing</a:t>
            </a:r>
            <a:r>
              <a:rPr lang="fr-FR" dirty="0" smtClean="0"/>
              <a:t> by </a:t>
            </a:r>
            <a:r>
              <a:rPr lang="fr-FR" dirty="0" err="1" smtClean="0"/>
              <a:t>walking</a:t>
            </a:r>
            <a:r>
              <a:rPr lang="fr-FR" dirty="0" smtClean="0"/>
              <a:t> </a:t>
            </a:r>
            <a:r>
              <a:rPr lang="fr-FR" dirty="0" err="1" smtClean="0"/>
              <a:t>around</a:t>
            </a:r>
            <a:r>
              <a:rPr lang="fr-FR" dirty="0" smtClean="0"/>
              <a:t> and </a:t>
            </a:r>
            <a:r>
              <a:rPr lang="fr-FR" dirty="0" err="1" smtClean="0"/>
              <a:t>Listening</a:t>
            </a:r>
            <a:r>
              <a:rPr lang="fr-FR" dirty="0" smtClean="0"/>
              <a:t>»)… encore et toujours </a:t>
            </a:r>
            <a:r>
              <a:rPr lang="fr-FR" b="1" i="1" dirty="0" smtClean="0"/>
              <a:t>Go and </a:t>
            </a:r>
            <a:r>
              <a:rPr lang="fr-FR" b="1" i="1" dirty="0" err="1" smtClean="0"/>
              <a:t>See</a:t>
            </a:r>
            <a:r>
              <a:rPr lang="fr-FR" dirty="0" smtClean="0"/>
              <a:t>, aller et voir sur le terrain, là où tout se passe, auprès des troupes. Les managers agiles ouvrent leurs portes, bougent, se baladent, prennent quotidiennement la température auprès des équipes. Ils observent ce qui se passent, montrent leur présence et leur intérêt. Oubliez le micro-management, SOYEZ JUSTE CURIEUX! Au début ça fait bizarre, après on s’y fait!</a:t>
            </a:r>
            <a:endParaRPr lang="fr-FR"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ED221DA8-7B77-42F9-AE77-F6A4025BA3B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113</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11" name="Rectangle 10"/>
          <p:cNvSpPr/>
          <p:nvPr/>
        </p:nvSpPr>
        <p:spPr>
          <a:xfrm>
            <a:off x="0" y="2143116"/>
            <a:ext cx="6072198" cy="369332"/>
          </a:xfrm>
          <a:prstGeom prst="rect">
            <a:avLst/>
          </a:prstGeom>
        </p:spPr>
        <p:txBody>
          <a:bodyPr wrap="square">
            <a:spAutoFit/>
          </a:bodyPr>
          <a:lstStyle/>
          <a:p>
            <a:pPr fontAlgn="base"/>
            <a:r>
              <a:rPr lang="fr-FR" b="1" dirty="0" smtClean="0">
                <a:solidFill>
                  <a:srgbClr val="C00000"/>
                </a:solidFill>
              </a:rPr>
              <a:t>Relations de confiance et Respect</a:t>
            </a:r>
            <a:endParaRPr lang="fr-FR" b="1" dirty="0">
              <a:solidFill>
                <a:srgbClr val="C00000"/>
              </a:solidFill>
            </a:endParaRPr>
          </a:p>
        </p:txBody>
      </p:sp>
      <p:sp>
        <p:nvSpPr>
          <p:cNvPr id="9" name="Rectangle 8"/>
          <p:cNvSpPr/>
          <p:nvPr/>
        </p:nvSpPr>
        <p:spPr>
          <a:xfrm>
            <a:off x="0" y="2500306"/>
            <a:ext cx="9144000" cy="1477328"/>
          </a:xfrm>
          <a:prstGeom prst="rect">
            <a:avLst/>
          </a:prstGeom>
        </p:spPr>
        <p:txBody>
          <a:bodyPr wrap="square">
            <a:spAutoFit/>
          </a:bodyPr>
          <a:lstStyle/>
          <a:p>
            <a:pPr fontAlgn="base"/>
            <a:r>
              <a:rPr lang="fr-FR" b="1" dirty="0" smtClean="0"/>
              <a:t>Un brin d’effort et trois outils simples pour le manager agile :</a:t>
            </a:r>
          </a:p>
          <a:p>
            <a:pPr fontAlgn="base"/>
            <a:r>
              <a:rPr lang="fr-FR" b="1" dirty="0" smtClean="0"/>
              <a:t>Entretiens One-on-One</a:t>
            </a:r>
            <a:r>
              <a:rPr lang="fr-FR" dirty="0" smtClean="0"/>
              <a:t>, les manager agile vont passer du temps, environ 15-20 minutes au minimum, </a:t>
            </a:r>
          </a:p>
          <a:p>
            <a:pPr fontAlgn="base"/>
            <a:r>
              <a:rPr lang="fr-FR" b="1" dirty="0" smtClean="0"/>
              <a:t>CHAQUE SEMAINE</a:t>
            </a:r>
            <a:r>
              <a:rPr lang="fr-FR" dirty="0" smtClean="0"/>
              <a:t> avec </a:t>
            </a:r>
            <a:r>
              <a:rPr lang="fr-FR" b="1" dirty="0" smtClean="0"/>
              <a:t>CHAQUE PERSONNE</a:t>
            </a:r>
            <a:r>
              <a:rPr lang="fr-FR" dirty="0" smtClean="0"/>
              <a:t>… écouter (activement) et donner du Feedback</a:t>
            </a:r>
            <a:endParaRPr lang="fr-FR" dirty="0"/>
          </a:p>
        </p:txBody>
      </p:sp>
      <p:sp>
        <p:nvSpPr>
          <p:cNvPr id="12" name="Rectangle 11"/>
          <p:cNvSpPr/>
          <p:nvPr/>
        </p:nvSpPr>
        <p:spPr>
          <a:xfrm>
            <a:off x="0" y="4000504"/>
            <a:ext cx="9144000" cy="2585323"/>
          </a:xfrm>
          <a:prstGeom prst="rect">
            <a:avLst/>
          </a:prstGeom>
        </p:spPr>
        <p:txBody>
          <a:bodyPr wrap="square">
            <a:spAutoFit/>
          </a:bodyPr>
          <a:lstStyle/>
          <a:p>
            <a:pPr fontAlgn="base"/>
            <a:r>
              <a:rPr lang="fr-FR" b="1" dirty="0" smtClean="0"/>
              <a:t>Mini- buts individuels</a:t>
            </a:r>
            <a:r>
              <a:rPr lang="fr-FR" dirty="0" smtClean="0"/>
              <a:t> (fixés pour chaque personne)… le manager agile et la personne construisent de petits plan d’action, simples et pragmatiques, envisageant ensemble les différentes options</a:t>
            </a:r>
          </a:p>
          <a:p>
            <a:pPr fontAlgn="base"/>
            <a:r>
              <a:rPr lang="fr-FR" b="1" dirty="0" smtClean="0"/>
              <a:t>MBWAL</a:t>
            </a:r>
            <a:r>
              <a:rPr lang="fr-FR" dirty="0" smtClean="0"/>
              <a:t> («</a:t>
            </a:r>
            <a:r>
              <a:rPr lang="fr-FR" dirty="0" err="1" smtClean="0"/>
              <a:t>Managing</a:t>
            </a:r>
            <a:r>
              <a:rPr lang="fr-FR" dirty="0" smtClean="0"/>
              <a:t> by </a:t>
            </a:r>
            <a:r>
              <a:rPr lang="fr-FR" dirty="0" err="1" smtClean="0"/>
              <a:t>walking</a:t>
            </a:r>
            <a:r>
              <a:rPr lang="fr-FR" dirty="0" smtClean="0"/>
              <a:t> </a:t>
            </a:r>
            <a:r>
              <a:rPr lang="fr-FR" dirty="0" err="1" smtClean="0"/>
              <a:t>around</a:t>
            </a:r>
            <a:r>
              <a:rPr lang="fr-FR" dirty="0" smtClean="0"/>
              <a:t> and </a:t>
            </a:r>
            <a:r>
              <a:rPr lang="fr-FR" dirty="0" err="1" smtClean="0"/>
              <a:t>Listening</a:t>
            </a:r>
            <a:r>
              <a:rPr lang="fr-FR" dirty="0" smtClean="0"/>
              <a:t>»)… encore et toujours </a:t>
            </a:r>
            <a:r>
              <a:rPr lang="fr-FR" b="1" i="1" dirty="0" smtClean="0"/>
              <a:t>Go and </a:t>
            </a:r>
            <a:r>
              <a:rPr lang="fr-FR" b="1" i="1" dirty="0" err="1" smtClean="0"/>
              <a:t>See</a:t>
            </a:r>
            <a:r>
              <a:rPr lang="fr-FR" dirty="0" smtClean="0"/>
              <a:t>, aller et voir sur le terrain, là où tout se passe, auprès des troupes. Les managers agiles ouvrent leurs portes, bougent, se baladent, prennent quotidiennement la température auprès des équipes. Ils observent ce qui se passent, montrent leur présence et leur intérêt. Oubliez le micro-management, SOYEZ JUSTE CURIEUX! Au début ça fait bizarre, après on s’y fait!</a:t>
            </a:r>
            <a:endParaRPr lang="fr-FR"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D82F6A8-274B-48FA-A1D5-716767CBFD2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114</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11" name="Rectangle 10"/>
          <p:cNvSpPr/>
          <p:nvPr/>
        </p:nvSpPr>
        <p:spPr>
          <a:xfrm>
            <a:off x="0" y="2143116"/>
            <a:ext cx="6072198" cy="369332"/>
          </a:xfrm>
          <a:prstGeom prst="rect">
            <a:avLst/>
          </a:prstGeom>
        </p:spPr>
        <p:txBody>
          <a:bodyPr wrap="square">
            <a:spAutoFit/>
          </a:bodyPr>
          <a:lstStyle/>
          <a:p>
            <a:pPr fontAlgn="base"/>
            <a:r>
              <a:rPr lang="fr-FR" b="1" dirty="0" smtClean="0">
                <a:solidFill>
                  <a:srgbClr val="C00000"/>
                </a:solidFill>
              </a:rPr>
              <a:t>Relations de confiance et Respect</a:t>
            </a:r>
            <a:endParaRPr lang="fr-FR" b="1" dirty="0">
              <a:solidFill>
                <a:srgbClr val="C00000"/>
              </a:solidFill>
            </a:endParaRPr>
          </a:p>
        </p:txBody>
      </p:sp>
      <p:sp>
        <p:nvSpPr>
          <p:cNvPr id="10" name="Rectangle 9"/>
          <p:cNvSpPr/>
          <p:nvPr/>
        </p:nvSpPr>
        <p:spPr>
          <a:xfrm>
            <a:off x="0" y="3143248"/>
            <a:ext cx="9144000" cy="1754326"/>
          </a:xfrm>
          <a:prstGeom prst="rect">
            <a:avLst/>
          </a:prstGeom>
        </p:spPr>
        <p:txBody>
          <a:bodyPr wrap="square">
            <a:spAutoFit/>
          </a:bodyPr>
          <a:lstStyle/>
          <a:p>
            <a:pPr algn="just"/>
            <a:r>
              <a:rPr lang="fr-FR" b="1" dirty="0" smtClean="0"/>
              <a:t>Le pire manager n’est pas toujours celui qu’on croit. C’est tout simplement celui qui n’est pas disponible, celui qui n’est pas prêt à passer du temps, à donner du temps à ses collaborateurs. Mon premier travail de coach avec un manager est donc de l’amener à investir le temps qu’il va gagner avec ses équipes agiles auto-organisées, sur la relation avec les personnes. Il y a certes un coût d’entrée mais aussi des gains énormes à la clé.</a:t>
            </a:r>
            <a:endParaRPr lang="fr-FR" b="1"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F6802FA-4D9D-4270-AA64-0B2BB998569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115</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357430"/>
            <a:ext cx="9144000" cy="4031873"/>
          </a:xfrm>
          <a:prstGeom prst="rect">
            <a:avLst/>
          </a:prstGeom>
        </p:spPr>
        <p:txBody>
          <a:bodyPr wrap="square">
            <a:spAutoFit/>
          </a:bodyPr>
          <a:lstStyle/>
          <a:p>
            <a:pPr fontAlgn="base"/>
            <a:r>
              <a:rPr lang="fr-FR" sz="2000" b="1" dirty="0" smtClean="0">
                <a:solidFill>
                  <a:srgbClr val="C00000"/>
                </a:solidFill>
              </a:rPr>
              <a:t>Motivation des personnes</a:t>
            </a:r>
          </a:p>
          <a:p>
            <a:pPr fontAlgn="base"/>
            <a:endParaRPr lang="fr-FR" sz="2000" b="1" dirty="0" smtClean="0">
              <a:solidFill>
                <a:srgbClr val="C00000"/>
              </a:solidFill>
            </a:endParaRPr>
          </a:p>
          <a:p>
            <a:pPr fontAlgn="base"/>
            <a:r>
              <a:rPr lang="fr-FR" dirty="0" smtClean="0"/>
              <a:t>L’agilité propose aux managers d’incroyables leviers motivationnels… Et en matière de motivation le monde s’avère être plutôt bipolaire. Il y a ce qui </a:t>
            </a:r>
            <a:r>
              <a:rPr lang="fr-FR" b="1" dirty="0" smtClean="0"/>
              <a:t>MOTIVE </a:t>
            </a:r>
            <a:r>
              <a:rPr lang="fr-FR" dirty="0" smtClean="0"/>
              <a:t>; il y a ce qui </a:t>
            </a:r>
            <a:r>
              <a:rPr lang="fr-FR" b="1" dirty="0" smtClean="0"/>
              <a:t>DEMOTIVE, </a:t>
            </a:r>
            <a:r>
              <a:rPr lang="fr-FR" dirty="0" smtClean="0"/>
              <a:t>bref des facteurs différents (intrinsèques / extrinsèques) et indépendants </a:t>
            </a:r>
            <a:r>
              <a:rPr lang="fr-FR" b="1" dirty="0" smtClean="0"/>
              <a:t>: </a:t>
            </a:r>
            <a:r>
              <a:rPr lang="fr-FR" dirty="0" smtClean="0"/>
              <a:t>travailler et réduire les éléments de démotivation </a:t>
            </a:r>
            <a:r>
              <a:rPr lang="fr-FR" b="1" dirty="0" smtClean="0"/>
              <a:t>N’EST PAS SOURCE DE MOTIVATION</a:t>
            </a:r>
            <a:r>
              <a:rPr lang="fr-FR" dirty="0" smtClean="0"/>
              <a:t>.</a:t>
            </a:r>
          </a:p>
          <a:p>
            <a:pPr fontAlgn="base"/>
            <a:r>
              <a:rPr lang="fr-FR" dirty="0" smtClean="0"/>
              <a:t>Par exemple, bénéficier du bon niveau de salaire, celui qu’on pense mériter, est satisfaisant mais </a:t>
            </a:r>
            <a:r>
              <a:rPr lang="fr-FR" b="1" dirty="0" smtClean="0"/>
              <a:t>pas motivant</a:t>
            </a:r>
            <a:r>
              <a:rPr lang="fr-FR" dirty="0" smtClean="0"/>
              <a:t>… cela nous empêchera juste d’être </a:t>
            </a:r>
            <a:r>
              <a:rPr lang="fr-FR" b="1" dirty="0" smtClean="0"/>
              <a:t>démotivé</a:t>
            </a:r>
            <a:r>
              <a:rPr lang="fr-FR" dirty="0" smtClean="0"/>
              <a:t>. Travailler dans un bel environnement de travail ; c’est bien, agréable, ce n’est donc pas démotivant, ouf…  mais </a:t>
            </a:r>
            <a:r>
              <a:rPr lang="fr-FR" b="1" dirty="0" smtClean="0"/>
              <a:t>ce n’est, là non plus, pas motivant</a:t>
            </a:r>
            <a:r>
              <a:rPr lang="fr-FR" dirty="0" smtClean="0"/>
              <a:t>. En somme, tous ces facteurs extrinsèques (sur lesquels les pratiques managériales et RH se plaisent maladroitement à insister) ne motivent pas ; ils servent uniquement à ne pas nous démotiver.</a:t>
            </a:r>
            <a:endParaRPr lang="fr-FR"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9A08DBEB-595E-4E9C-8A8B-32F96617320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116</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3477875"/>
          </a:xfrm>
          <a:prstGeom prst="rect">
            <a:avLst/>
          </a:prstGeom>
        </p:spPr>
        <p:txBody>
          <a:bodyPr wrap="square">
            <a:spAutoFit/>
          </a:bodyPr>
          <a:lstStyle/>
          <a:p>
            <a:pPr fontAlgn="base"/>
            <a:r>
              <a:rPr lang="fr-FR" sz="2000" b="1" dirty="0" smtClean="0">
                <a:solidFill>
                  <a:srgbClr val="C00000"/>
                </a:solidFill>
              </a:rPr>
              <a:t>Motivation des personnes</a:t>
            </a:r>
          </a:p>
          <a:p>
            <a:pPr fontAlgn="base"/>
            <a:endParaRPr lang="fr-FR" sz="2000" b="1" dirty="0" smtClean="0">
              <a:solidFill>
                <a:srgbClr val="C00000"/>
              </a:solidFill>
            </a:endParaRPr>
          </a:p>
          <a:p>
            <a:pPr fontAlgn="base"/>
            <a:r>
              <a:rPr lang="fr-FR" b="1" dirty="0" smtClean="0">
                <a:solidFill>
                  <a:srgbClr val="C00000"/>
                </a:solidFill>
              </a:rPr>
              <a:t>Comment procéder alors?</a:t>
            </a:r>
            <a:endParaRPr lang="fr-FR" dirty="0" smtClean="0">
              <a:solidFill>
                <a:srgbClr val="C00000"/>
              </a:solidFill>
            </a:endParaRPr>
          </a:p>
          <a:p>
            <a:pPr fontAlgn="base"/>
            <a:r>
              <a:rPr lang="fr-FR" dirty="0" smtClean="0"/>
              <a:t>Non! Ce qui marche, ce qui motive, on le sait depuis des années (cf. Herzberg), ce sont les facteurs qu’on nomme intrinsèques. Et, pour reprendre l’excellent travail de Daniel </a:t>
            </a:r>
            <a:r>
              <a:rPr lang="fr-FR" dirty="0" err="1" smtClean="0"/>
              <a:t>Pink</a:t>
            </a:r>
            <a:r>
              <a:rPr lang="fr-FR" dirty="0" smtClean="0"/>
              <a:t>:</a:t>
            </a:r>
          </a:p>
          <a:p>
            <a:pPr fontAlgn="base"/>
            <a:endParaRPr lang="fr-FR" dirty="0" smtClean="0"/>
          </a:p>
          <a:p>
            <a:pPr algn="ctr" fontAlgn="base"/>
            <a:r>
              <a:rPr lang="fr-FR" b="1" dirty="0" smtClean="0"/>
              <a:t>AUTONOMIE</a:t>
            </a:r>
            <a:r>
              <a:rPr lang="fr-FR" dirty="0" smtClean="0"/>
              <a:t> (sur la façon de faire son travail pour atteindre les objectifs fixés</a:t>
            </a:r>
          </a:p>
          <a:p>
            <a:pPr algn="ctr" fontAlgn="base"/>
            <a:endParaRPr lang="fr-FR" dirty="0" smtClean="0"/>
          </a:p>
          <a:p>
            <a:pPr algn="ctr" fontAlgn="base"/>
            <a:r>
              <a:rPr lang="fr-FR" b="1" dirty="0" smtClean="0"/>
              <a:t>MAITRISE </a:t>
            </a:r>
            <a:r>
              <a:rPr lang="fr-FR" dirty="0" smtClean="0"/>
              <a:t>(de son travail avec cette aspiration terriblement humaine à se surpasser, à mieux faire)</a:t>
            </a:r>
          </a:p>
          <a:p>
            <a:pPr algn="ctr" fontAlgn="base"/>
            <a:endParaRPr lang="fr-FR" dirty="0" smtClean="0"/>
          </a:p>
          <a:p>
            <a:pPr algn="ctr" fontAlgn="base"/>
            <a:r>
              <a:rPr lang="fr-FR" b="1" dirty="0" smtClean="0"/>
              <a:t>SENS</a:t>
            </a:r>
            <a:r>
              <a:rPr lang="fr-FR" dirty="0" smtClean="0"/>
              <a:t> (du travail, c’est à dire faire des choses qui ont du sens, utiles…)</a:t>
            </a:r>
            <a:endParaRPr lang="fr-FR"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B182519E-6AA8-4E64-9766-DDB3E6D73D1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117</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3724096"/>
          </a:xfrm>
          <a:prstGeom prst="rect">
            <a:avLst/>
          </a:prstGeom>
        </p:spPr>
        <p:txBody>
          <a:bodyPr wrap="square">
            <a:spAutoFit/>
          </a:bodyPr>
          <a:lstStyle/>
          <a:p>
            <a:pPr fontAlgn="base"/>
            <a:r>
              <a:rPr lang="fr-FR" sz="2000" b="1" dirty="0" smtClean="0">
                <a:solidFill>
                  <a:srgbClr val="C00000"/>
                </a:solidFill>
              </a:rPr>
              <a:t>Motivation des personnes</a:t>
            </a:r>
          </a:p>
          <a:p>
            <a:pPr fontAlgn="base"/>
            <a:r>
              <a:rPr lang="fr-FR" b="1" dirty="0" smtClean="0">
                <a:solidFill>
                  <a:srgbClr val="C00000"/>
                </a:solidFill>
              </a:rPr>
              <a:t>Comment procéder alors?</a:t>
            </a:r>
          </a:p>
          <a:p>
            <a:pPr fontAlgn="base"/>
            <a:endParaRPr lang="fr-FR" dirty="0" smtClean="0"/>
          </a:p>
          <a:p>
            <a:pPr fontAlgn="base"/>
            <a:r>
              <a:rPr lang="fr-FR" b="1" dirty="0" smtClean="0"/>
              <a:t>L’art du management agile, c’est justement d’activer pour chaque personne, ces trois leviers motivationnels, et sortir de l’éternel schéma « carotte / bâton »…</a:t>
            </a:r>
          </a:p>
          <a:p>
            <a:pPr fontAlgn="base"/>
            <a:endParaRPr lang="fr-FR" dirty="0" smtClean="0">
              <a:solidFill>
                <a:schemeClr val="bg1"/>
              </a:solidFill>
            </a:endParaRPr>
          </a:p>
          <a:p>
            <a:pPr fontAlgn="base"/>
            <a:r>
              <a:rPr lang="fr-FR" dirty="0" smtClean="0"/>
              <a:t>Pour cela, et notamment pour les deux premiers facteurs, autonomie et maitrise, le manager agile peut s’appuyer fortement sur les méthodes agiles, et compter au quotidien sur l’Equipe Agile. En effet, faire partie d’une équipe agile, c’est avant tout rechercher l’auto-organisation (capacité d’une équipe à décider de l’organisation de ses propres activités pour atteindre les objectifs fixés  ou pour résoudre les problèmes auxquels elle est confrontée). C’est aussi s’engager dans une démarche de </a:t>
            </a:r>
            <a:r>
              <a:rPr lang="fr-FR" b="1" dirty="0" smtClean="0"/>
              <a:t>réflexion continue</a:t>
            </a:r>
            <a:r>
              <a:rPr lang="fr-FR" dirty="0" smtClean="0"/>
              <a:t> (« </a:t>
            </a:r>
            <a:r>
              <a:rPr lang="fr-FR" dirty="0" err="1" smtClean="0"/>
              <a:t>Hansei</a:t>
            </a:r>
            <a:r>
              <a:rPr lang="fr-FR" dirty="0" smtClean="0"/>
              <a:t> ») et </a:t>
            </a:r>
            <a:r>
              <a:rPr lang="fr-FR" b="1" dirty="0" smtClean="0"/>
              <a:t>d’amélioration continue (« </a:t>
            </a:r>
            <a:r>
              <a:rPr lang="fr-FR" b="1" dirty="0" err="1" smtClean="0"/>
              <a:t>Kaizen</a:t>
            </a:r>
            <a:r>
              <a:rPr lang="fr-FR" b="1" dirty="0" smtClean="0"/>
              <a:t> ») </a:t>
            </a:r>
            <a:r>
              <a:rPr lang="fr-FR" dirty="0" smtClean="0"/>
              <a:t>de ses propres pratiques.</a:t>
            </a:r>
            <a:endParaRPr lang="fr-FR"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AFE30BE-488F-48F9-B422-34F04D8FC3B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118</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339102"/>
          </a:xfrm>
          <a:prstGeom prst="rect">
            <a:avLst/>
          </a:prstGeom>
        </p:spPr>
        <p:txBody>
          <a:bodyPr wrap="square">
            <a:spAutoFit/>
          </a:bodyPr>
          <a:lstStyle/>
          <a:p>
            <a:pPr fontAlgn="base"/>
            <a:r>
              <a:rPr lang="fr-FR" sz="2000" b="1" dirty="0" smtClean="0">
                <a:solidFill>
                  <a:srgbClr val="C00000"/>
                </a:solidFill>
              </a:rPr>
              <a:t>Motivation des personnes</a:t>
            </a:r>
          </a:p>
          <a:p>
            <a:pPr fontAlgn="base"/>
            <a:r>
              <a:rPr lang="fr-FR" b="1" dirty="0" smtClean="0">
                <a:solidFill>
                  <a:srgbClr val="C00000"/>
                </a:solidFill>
              </a:rPr>
              <a:t>Comment procéder alors?</a:t>
            </a:r>
          </a:p>
          <a:p>
            <a:pPr fontAlgn="base"/>
            <a:endParaRPr lang="fr-FR" dirty="0" smtClean="0">
              <a:solidFill>
                <a:srgbClr val="C00000"/>
              </a:solidFill>
            </a:endParaRPr>
          </a:p>
          <a:p>
            <a:pPr fontAlgn="base"/>
            <a:endParaRPr lang="fr-FR" dirty="0" smtClean="0"/>
          </a:p>
          <a:p>
            <a:pPr algn="ctr" fontAlgn="base"/>
            <a:r>
              <a:rPr lang="fr-FR" dirty="0" smtClean="0"/>
              <a:t>Au manager de jouer sur le 3ème facteur, et de </a:t>
            </a:r>
            <a:r>
              <a:rPr lang="fr-FR" b="1" dirty="0" smtClean="0"/>
              <a:t>DONNER DU SENS</a:t>
            </a:r>
            <a:r>
              <a:rPr lang="fr-FR" dirty="0" smtClean="0"/>
              <a:t>.</a:t>
            </a:r>
          </a:p>
          <a:p>
            <a:pPr algn="ctr" fontAlgn="base"/>
            <a:r>
              <a:rPr lang="fr-FR" dirty="0" smtClean="0"/>
              <a:t>Donner du sens à la fois sur le travail effectué au quotidien mais aussi et plus globalement </a:t>
            </a:r>
            <a:r>
              <a:rPr lang="fr-FR" b="1" dirty="0" smtClean="0"/>
              <a:t>du sens au Travail</a:t>
            </a:r>
            <a:r>
              <a:rPr lang="fr-FR" dirty="0" smtClean="0"/>
              <a:t> (c’est le concept de</a:t>
            </a:r>
          </a:p>
          <a:p>
            <a:pPr algn="ctr" fontAlgn="base"/>
            <a:r>
              <a:rPr lang="fr-FR" dirty="0" smtClean="0"/>
              <a:t> « </a:t>
            </a:r>
            <a:r>
              <a:rPr lang="fr-FR" i="1" dirty="0" err="1" smtClean="0"/>
              <a:t>meaning</a:t>
            </a:r>
            <a:r>
              <a:rPr lang="fr-FR" i="1" dirty="0" smtClean="0"/>
              <a:t> in </a:t>
            </a:r>
            <a:r>
              <a:rPr lang="fr-FR" i="1" dirty="0" err="1" smtClean="0"/>
              <a:t>work</a:t>
            </a:r>
            <a:r>
              <a:rPr lang="fr-FR" dirty="0" smtClean="0"/>
              <a:t> / </a:t>
            </a:r>
            <a:r>
              <a:rPr lang="fr-FR" dirty="0" err="1" smtClean="0"/>
              <a:t>at</a:t>
            </a:r>
            <a:r>
              <a:rPr lang="fr-FR" dirty="0" smtClean="0"/>
              <a:t> </a:t>
            </a:r>
            <a:r>
              <a:rPr lang="fr-FR" dirty="0" err="1" smtClean="0"/>
              <a:t>work</a:t>
            </a:r>
            <a:r>
              <a:rPr lang="fr-FR" dirty="0" smtClean="0"/>
              <a:t> » cher aux anglo-saxons…).</a:t>
            </a:r>
            <a:endParaRPr lang="fr-FR"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C86AAD4-B97B-4585-98ED-16C46E1EC17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119</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231106"/>
          </a:xfrm>
          <a:prstGeom prst="rect">
            <a:avLst/>
          </a:prstGeom>
        </p:spPr>
        <p:txBody>
          <a:bodyPr wrap="square">
            <a:spAutoFit/>
          </a:bodyPr>
          <a:lstStyle/>
          <a:p>
            <a:pPr fontAlgn="base"/>
            <a:r>
              <a:rPr lang="fr-FR" sz="2000" b="1" dirty="0" smtClean="0">
                <a:solidFill>
                  <a:srgbClr val="C00000"/>
                </a:solidFill>
              </a:rPr>
              <a:t>Motivation des personnes</a:t>
            </a:r>
          </a:p>
          <a:p>
            <a:pPr fontAlgn="base"/>
            <a:r>
              <a:rPr lang="fr-FR" b="1" dirty="0" smtClean="0">
                <a:solidFill>
                  <a:srgbClr val="C00000"/>
                </a:solidFill>
              </a:rPr>
              <a:t>Comment procéder alors?</a:t>
            </a:r>
          </a:p>
          <a:p>
            <a:pPr fontAlgn="base"/>
            <a:endParaRPr lang="fr-FR" dirty="0" smtClean="0">
              <a:solidFill>
                <a:srgbClr val="C00000"/>
              </a:solidFill>
            </a:endParaRPr>
          </a:p>
          <a:p>
            <a:pPr fontAlgn="base"/>
            <a:r>
              <a:rPr lang="fr-FR" dirty="0" smtClean="0"/>
              <a:t>La vision d’Entreprise est de ce point de vue un élément clé:</a:t>
            </a:r>
            <a:endParaRPr lang="fr-FR" dirty="0"/>
          </a:p>
        </p:txBody>
      </p:sp>
      <p:pic>
        <p:nvPicPr>
          <p:cNvPr id="167938" name="Picture 2" descr="Vision de l'Entreprise... un élément qui donne du sens (extrait de ma présentation aux derniers Valtech Days)"/>
          <p:cNvPicPr>
            <a:picLocks noChangeAspect="1" noChangeArrowheads="1"/>
          </p:cNvPicPr>
          <p:nvPr/>
        </p:nvPicPr>
        <p:blipFill>
          <a:blip r:embed="rId4"/>
          <a:srcRect/>
          <a:stretch>
            <a:fillRect/>
          </a:stretch>
        </p:blipFill>
        <p:spPr bwMode="auto">
          <a:xfrm>
            <a:off x="2428860" y="3286124"/>
            <a:ext cx="4500594" cy="32095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928670"/>
          </a:xfrm>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14970063-F8A6-49CF-B40C-880F45BC830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a:t>
            </a:fld>
            <a:endParaRPr lang="fr-FR"/>
          </a:p>
        </p:txBody>
      </p:sp>
      <p:sp>
        <p:nvSpPr>
          <p:cNvPr id="3" name="Espace réservé du contenu 2"/>
          <p:cNvSpPr>
            <a:spLocks noGrp="1"/>
          </p:cNvSpPr>
          <p:nvPr>
            <p:ph sz="quarter" idx="1"/>
          </p:nvPr>
        </p:nvSpPr>
        <p:spPr>
          <a:xfrm>
            <a:off x="0" y="1191558"/>
            <a:ext cx="9144000" cy="5666442"/>
          </a:xfrm>
        </p:spPr>
        <p:txBody>
          <a:bodyPr>
            <a:noAutofit/>
          </a:bodyPr>
          <a:lstStyle/>
          <a:p>
            <a:r>
              <a:rPr lang="fr-FR" sz="2000" dirty="0" smtClean="0"/>
              <a:t>Comme son nom l’indique, il s’agit ici de prévoir des phases séquentielles où il faut </a:t>
            </a:r>
            <a:r>
              <a:rPr lang="fr-FR" sz="2000" b="1" dirty="0" smtClean="0"/>
              <a:t>valider l’étape précédente pour passer à la suivante</a:t>
            </a:r>
            <a:r>
              <a:rPr lang="fr-FR" sz="2000" dirty="0" smtClean="0"/>
              <a:t>. Le chef de projet doit alors s’engager sur </a:t>
            </a:r>
            <a:r>
              <a:rPr lang="fr-FR" sz="2000" b="1" dirty="0" smtClean="0"/>
              <a:t>un planning précis</a:t>
            </a:r>
            <a:r>
              <a:rPr lang="fr-FR" sz="2000" dirty="0" smtClean="0"/>
              <a:t> de réalisation du projet en prévoyant des jalons de débuts et fins de phases ainsi que les tâches à effectuer.</a:t>
            </a:r>
          </a:p>
          <a:p>
            <a:pPr marL="0" indent="0">
              <a:buNone/>
            </a:pPr>
            <a:endParaRPr lang="fr-FR" sz="2000" dirty="0" smtClean="0"/>
          </a:p>
          <a:p>
            <a:r>
              <a:rPr lang="fr-FR" sz="2000" b="1" dirty="0" smtClean="0"/>
              <a:t>Il faut tout faire bien du premier coup</a:t>
            </a:r>
            <a:r>
              <a:rPr lang="fr-FR" sz="2000" dirty="0" smtClean="0"/>
              <a:t> car elle ne peut pas permettre de retours en arrière. Une décision ou un problème rencontré dans une phase peuvent remettre en cause partiellement ou totalement les phases précédentes validées.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5755453-7C59-4626-AE8A-70EA7B94362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120</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508105"/>
          </a:xfrm>
          <a:prstGeom prst="rect">
            <a:avLst/>
          </a:prstGeom>
        </p:spPr>
        <p:txBody>
          <a:bodyPr wrap="square">
            <a:spAutoFit/>
          </a:bodyPr>
          <a:lstStyle/>
          <a:p>
            <a:pPr fontAlgn="base"/>
            <a:r>
              <a:rPr lang="fr-FR" sz="2000" b="1" dirty="0" smtClean="0">
                <a:solidFill>
                  <a:srgbClr val="C00000"/>
                </a:solidFill>
              </a:rPr>
              <a:t>Motivation des personnes</a:t>
            </a:r>
          </a:p>
          <a:p>
            <a:pPr fontAlgn="base"/>
            <a:r>
              <a:rPr lang="fr-FR" b="1" dirty="0" smtClean="0">
                <a:solidFill>
                  <a:srgbClr val="C00000"/>
                </a:solidFill>
              </a:rPr>
              <a:t>Comment procéder alors?</a:t>
            </a:r>
          </a:p>
          <a:p>
            <a:pPr fontAlgn="base"/>
            <a:endParaRPr lang="fr-FR" dirty="0" smtClean="0">
              <a:solidFill>
                <a:srgbClr val="C00000"/>
              </a:solidFill>
            </a:endParaRPr>
          </a:p>
          <a:p>
            <a:pPr fontAlgn="base"/>
            <a:r>
              <a:rPr lang="fr-FR" dirty="0" smtClean="0"/>
              <a:t>La </a:t>
            </a:r>
            <a:r>
              <a:rPr lang="fr-FR" dirty="0" smtClean="0">
                <a:hlinkClick r:id="rId4"/>
              </a:rPr>
              <a:t>vison du produit</a:t>
            </a:r>
            <a:r>
              <a:rPr lang="fr-FR" dirty="0" smtClean="0"/>
              <a:t>, s’inscrivant elle aussi dans le quotidien de la personne, est elle aussi essentielle:</a:t>
            </a:r>
            <a:endParaRPr lang="fr-FR" dirty="0"/>
          </a:p>
        </p:txBody>
      </p:sp>
      <p:pic>
        <p:nvPicPr>
          <p:cNvPr id="176130" name="Picture 2" descr="Vision du Produit... un élément qui donne du sens à l'équipe et au travail de chacun au quotidien (extrait de ma présentation aux derniers Valtech Days)"/>
          <p:cNvPicPr>
            <a:picLocks noChangeAspect="1" noChangeArrowheads="1"/>
          </p:cNvPicPr>
          <p:nvPr/>
        </p:nvPicPr>
        <p:blipFill>
          <a:blip r:embed="rId5"/>
          <a:srcRect/>
          <a:stretch>
            <a:fillRect/>
          </a:stretch>
        </p:blipFill>
        <p:spPr bwMode="auto">
          <a:xfrm>
            <a:off x="2143107" y="3357561"/>
            <a:ext cx="4916343" cy="3500439"/>
          </a:xfrm>
          <a:prstGeom prst="rect">
            <a:avLst/>
          </a:prstGeom>
          <a:noFill/>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E8B39012-0F96-497C-BA12-B05685A6FE7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121</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062103"/>
          </a:xfrm>
          <a:prstGeom prst="rect">
            <a:avLst/>
          </a:prstGeom>
        </p:spPr>
        <p:txBody>
          <a:bodyPr wrap="square">
            <a:spAutoFit/>
          </a:bodyPr>
          <a:lstStyle/>
          <a:p>
            <a:pPr fontAlgn="base"/>
            <a:r>
              <a:rPr lang="fr-FR" sz="2000" b="1" dirty="0" smtClean="0">
                <a:solidFill>
                  <a:srgbClr val="C00000"/>
                </a:solidFill>
              </a:rPr>
              <a:t>Développement des compétences, carrière, délégation</a:t>
            </a:r>
          </a:p>
          <a:p>
            <a:pPr fontAlgn="base"/>
            <a:endParaRPr lang="fr-FR" dirty="0" smtClean="0">
              <a:solidFill>
                <a:srgbClr val="C00000"/>
              </a:solidFill>
            </a:endParaRPr>
          </a:p>
          <a:p>
            <a:pPr fontAlgn="base"/>
            <a:r>
              <a:rPr lang="fr-FR" dirty="0" smtClean="0"/>
              <a:t>Développer les talents est au final la première responsabilité du manager agile qui fait écho aux attentes n°1 des employés vis-à-vis de leurs managers : </a:t>
            </a:r>
            <a:r>
              <a:rPr lang="fr-FR" b="1" dirty="0" smtClean="0"/>
              <a:t>être accompagné dans leur carrière</a:t>
            </a:r>
            <a:r>
              <a:rPr lang="fr-FR" dirty="0" smtClean="0"/>
              <a:t> et </a:t>
            </a:r>
            <a:r>
              <a:rPr lang="fr-FR" b="1" dirty="0" smtClean="0"/>
              <a:t>recevoir du feedback sur leur performance</a:t>
            </a:r>
            <a:r>
              <a:rPr lang="fr-FR" dirty="0" smtClean="0"/>
              <a:t>. </a:t>
            </a:r>
          </a:p>
          <a:p>
            <a:pPr fontAlgn="base"/>
            <a:r>
              <a:rPr lang="fr-FR" dirty="0" smtClean="0"/>
              <a:t>Que ces employés fassent partie d’une équipe agile ou non; le quotidien est certes diffèrent mais le besoin reste le même.</a:t>
            </a:r>
            <a:endParaRPr lang="fr-FR"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55FC88E9-B391-4912-8B6F-98DA3405474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122</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2: </a:t>
            </a:r>
            <a:r>
              <a:rPr lang="fr-FR" sz="2000" dirty="0" smtClean="0"/>
              <a:t> </a:t>
            </a:r>
            <a:r>
              <a:rPr lang="fr-FR" sz="2000" b="1" dirty="0" smtClean="0">
                <a:hlinkClick r:id="rId2"/>
              </a:rPr>
              <a:t>Créer une relation de confiance, développer (carrière) les personnes et mettre en place un environnement source de motivation</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4278094"/>
          </a:xfrm>
          <a:prstGeom prst="rect">
            <a:avLst/>
          </a:prstGeom>
        </p:spPr>
        <p:txBody>
          <a:bodyPr wrap="square">
            <a:spAutoFit/>
          </a:bodyPr>
          <a:lstStyle/>
          <a:p>
            <a:pPr fontAlgn="base"/>
            <a:r>
              <a:rPr lang="fr-FR" sz="2000" b="1" dirty="0" smtClean="0">
                <a:solidFill>
                  <a:srgbClr val="C00000"/>
                </a:solidFill>
              </a:rPr>
              <a:t>Développement des compétences, carrière, délégation</a:t>
            </a:r>
          </a:p>
          <a:p>
            <a:pPr fontAlgn="base"/>
            <a:endParaRPr lang="fr-FR" dirty="0" smtClean="0">
              <a:solidFill>
                <a:srgbClr val="C00000"/>
              </a:solidFill>
            </a:endParaRPr>
          </a:p>
          <a:p>
            <a:pPr fontAlgn="base"/>
            <a:r>
              <a:rPr lang="fr-FR" b="1" dirty="0" smtClean="0">
                <a:solidFill>
                  <a:srgbClr val="C00000"/>
                </a:solidFill>
              </a:rPr>
              <a:t>Comment procéder?</a:t>
            </a:r>
          </a:p>
          <a:p>
            <a:pPr fontAlgn="base"/>
            <a:endParaRPr lang="fr-FR" dirty="0" smtClean="0"/>
          </a:p>
          <a:p>
            <a:pPr fontAlgn="base"/>
            <a:r>
              <a:rPr lang="fr-FR" dirty="0" smtClean="0"/>
              <a:t>Leur donner du feedback sur ce qu’ils font!!! (en engageant une conversation moins formelle mais continue, sur la base des pratiques précédentes)</a:t>
            </a:r>
          </a:p>
          <a:p>
            <a:pPr fontAlgn="base"/>
            <a:endParaRPr lang="fr-FR" dirty="0" smtClean="0"/>
          </a:p>
          <a:p>
            <a:pPr fontAlgn="base"/>
            <a:r>
              <a:rPr lang="fr-FR" dirty="0" smtClean="0"/>
              <a:t>Aider les personnes à formuler un plan de carrière</a:t>
            </a:r>
          </a:p>
          <a:p>
            <a:pPr fontAlgn="base"/>
            <a:endParaRPr lang="fr-FR" dirty="0" smtClean="0"/>
          </a:p>
          <a:p>
            <a:pPr fontAlgn="base"/>
            <a:r>
              <a:rPr lang="fr-FR" dirty="0" smtClean="0"/>
              <a:t>Les aider à choisir les modes d’apprentissage les plus appropriés</a:t>
            </a:r>
          </a:p>
          <a:p>
            <a:pPr fontAlgn="base"/>
            <a:endParaRPr lang="fr-FR" dirty="0" smtClean="0"/>
          </a:p>
          <a:p>
            <a:pPr fontAlgn="base"/>
            <a:r>
              <a:rPr lang="fr-FR" dirty="0" smtClean="0"/>
              <a:t>Les aider à nouer des contacts pour leur apprentissage, par exemple en s’appuyant sur les </a:t>
            </a:r>
            <a:r>
              <a:rPr lang="fr-FR" dirty="0" smtClean="0">
                <a:hlinkClick r:id="rId4"/>
              </a:rPr>
              <a:t>communautés de pratiques</a:t>
            </a:r>
            <a:endParaRPr lang="fr-FR" dirty="0" smtClean="0"/>
          </a:p>
          <a:p>
            <a:pPr fontAlgn="base"/>
            <a:r>
              <a:rPr lang="fr-FR" dirty="0" smtClean="0"/>
              <a:t>Le cas échéant les faire monter directement en compétences (feedback, formation, conseils, </a:t>
            </a:r>
            <a:r>
              <a:rPr lang="fr-FR" dirty="0" err="1" smtClean="0"/>
              <a:t>mentoring</a:t>
            </a:r>
            <a:r>
              <a:rPr lang="fr-FR" dirty="0" smtClean="0"/>
              <a:t>, coaching)</a:t>
            </a:r>
            <a:endParaRPr lang="fr-FR"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92D21A93-6BA3-4F13-B2A8-99814382871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123</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062103"/>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Culture  d’entreprise? Culture Agile</a:t>
            </a:r>
          </a:p>
          <a:p>
            <a:pPr fontAlgn="base"/>
            <a:r>
              <a:rPr lang="fr-FR" b="1" dirty="0" smtClean="0">
                <a:solidFill>
                  <a:srgbClr val="002060"/>
                </a:solidFill>
              </a:rPr>
              <a:t>Diversité</a:t>
            </a:r>
            <a:r>
              <a:rPr lang="fr-FR" dirty="0" smtClean="0">
                <a:solidFill>
                  <a:srgbClr val="002060"/>
                </a:solidFill>
              </a:rPr>
              <a:t> et </a:t>
            </a:r>
            <a:r>
              <a:rPr lang="fr-FR" b="1" dirty="0" smtClean="0">
                <a:solidFill>
                  <a:srgbClr val="002060"/>
                </a:solidFill>
              </a:rPr>
              <a:t>proximité</a:t>
            </a:r>
            <a:r>
              <a:rPr lang="fr-FR" dirty="0" smtClean="0"/>
              <a:t> sont des éléments majeurs de la culture d’entreprise intimement liés à l’agilité. Ce sont deux forces considérables que le manager agile doit pousser de manière inconditionnelle, y compris dans les grandes organisations, celles-là même qui ont la fâcheuse tendance d’éloigner les personnes plutôt que de les rapprocher.</a:t>
            </a:r>
            <a:endParaRPr lang="fr-FR" dirty="0"/>
          </a:p>
        </p:txBody>
      </p:sp>
      <p:sp>
        <p:nvSpPr>
          <p:cNvPr id="8" name="Rectangle 7"/>
          <p:cNvSpPr/>
          <p:nvPr/>
        </p:nvSpPr>
        <p:spPr>
          <a:xfrm>
            <a:off x="0" y="4143380"/>
            <a:ext cx="9144000" cy="2308324"/>
          </a:xfrm>
          <a:prstGeom prst="rect">
            <a:avLst/>
          </a:prstGeom>
        </p:spPr>
        <p:txBody>
          <a:bodyPr wrap="square">
            <a:spAutoFit/>
          </a:bodyPr>
          <a:lstStyle/>
          <a:p>
            <a:r>
              <a:rPr lang="fr-FR" dirty="0" smtClean="0"/>
              <a:t>Les </a:t>
            </a:r>
            <a:r>
              <a:rPr lang="fr-FR" dirty="0" smtClean="0">
                <a:hlinkClick r:id="rId4"/>
              </a:rPr>
              <a:t>méthodes agiles</a:t>
            </a:r>
            <a:r>
              <a:rPr lang="fr-FR" dirty="0" smtClean="0"/>
              <a:t> permettent d’assurer la proximité intra équipe, l’action du manager agile pour </a:t>
            </a:r>
            <a:r>
              <a:rPr lang="fr-FR" dirty="0" smtClean="0">
                <a:hlinkClick r:id="rId5"/>
              </a:rPr>
              <a:t>établir une relation de confiance</a:t>
            </a:r>
            <a:r>
              <a:rPr lang="fr-FR" dirty="0" smtClean="0"/>
              <a:t> permet de réduire la distance entre ses collaborateurs et lui-même. Plus largement, le manager agile peut désormais s’appuyer sur une approche Agile &amp; Lean pour </a:t>
            </a:r>
            <a:r>
              <a:rPr lang="fr-FR" b="1" dirty="0" smtClean="0"/>
              <a:t>DÉCLOISONNER</a:t>
            </a:r>
            <a:r>
              <a:rPr lang="fr-FR" dirty="0" smtClean="0"/>
              <a:t>, sortir de la logique des silos en facilitant la collaboration entre des entités qui jusqu’alors communiquaient peu et peinaient à travailler efficacement ensemble…. Là encore entre opportunités et nécessités, l’agilité casse les cloisons et pousse à la collaboration dans toute l’organisation </a:t>
            </a:r>
            <a:endParaRPr lang="fr-FR"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CD6355A-D917-431C-9C83-EFA028028B1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124</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508105"/>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Culture  d’entreprise? Culture Agile</a:t>
            </a:r>
          </a:p>
          <a:p>
            <a:pPr fontAlgn="base"/>
            <a:r>
              <a:rPr lang="fr-FR" dirty="0" smtClean="0"/>
              <a:t>Favoriser la diversité en termes d’expériences, de savoirs, d’idées et de point de vue est le second enjeu du manager agile.</a:t>
            </a:r>
            <a:endParaRPr lang="fr-FR" dirty="0"/>
          </a:p>
        </p:txBody>
      </p:sp>
      <p:pic>
        <p:nvPicPr>
          <p:cNvPr id="177154" name="Picture 2" descr="Googleplex: ouverture et interactions"/>
          <p:cNvPicPr>
            <a:picLocks noChangeAspect="1" noChangeArrowheads="1"/>
          </p:cNvPicPr>
          <p:nvPr/>
        </p:nvPicPr>
        <p:blipFill>
          <a:blip r:embed="rId4"/>
          <a:srcRect/>
          <a:stretch>
            <a:fillRect/>
          </a:stretch>
        </p:blipFill>
        <p:spPr bwMode="auto">
          <a:xfrm>
            <a:off x="4286248" y="3695699"/>
            <a:ext cx="4857752" cy="3162301"/>
          </a:xfrm>
          <a:prstGeom prst="rect">
            <a:avLst/>
          </a:prstGeom>
          <a:noFill/>
        </p:spPr>
      </p:pic>
      <p:sp>
        <p:nvSpPr>
          <p:cNvPr id="10" name="Rectangle 9"/>
          <p:cNvSpPr/>
          <p:nvPr/>
        </p:nvSpPr>
        <p:spPr>
          <a:xfrm>
            <a:off x="0" y="4143380"/>
            <a:ext cx="4572000" cy="1477328"/>
          </a:xfrm>
          <a:prstGeom prst="rect">
            <a:avLst/>
          </a:prstGeom>
        </p:spPr>
        <p:txBody>
          <a:bodyPr>
            <a:spAutoFit/>
          </a:bodyPr>
          <a:lstStyle/>
          <a:p>
            <a:r>
              <a:rPr lang="fr-FR" b="1" i="1" dirty="0" smtClean="0">
                <a:solidFill>
                  <a:srgbClr val="002060"/>
                </a:solidFill>
              </a:rPr>
              <a:t>Soutenir la diversité n’est pas seulement un réflexe humaniste, c’est croire avant tout en une pensée constructiviste et adaptative</a:t>
            </a:r>
          </a:p>
          <a:p>
            <a:r>
              <a:rPr lang="fr-FR" b="1" i="1" dirty="0" smtClean="0">
                <a:solidFill>
                  <a:srgbClr val="002060"/>
                </a:solidFill>
              </a:rPr>
              <a:t> conduisant au succès.</a:t>
            </a:r>
            <a:endParaRPr lang="fr-FR" b="1" dirty="0">
              <a:solidFill>
                <a:srgbClr val="00206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4AC2F15-B6F0-4D39-8CC6-089376EF262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125</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785104"/>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Culture  d’entreprise? Culture Agile</a:t>
            </a:r>
          </a:p>
          <a:p>
            <a:pPr fontAlgn="base"/>
            <a:r>
              <a:rPr lang="fr-FR" dirty="0" smtClean="0"/>
              <a:t>Pour beaucoup de managers, cela passera par la mise en place d’espaces d’échanges, pas seulement virtuels mais physiques, pour lesquels le management visuel sera d’une aide précieuse</a:t>
            </a:r>
            <a:endParaRPr lang="fr-FR" dirty="0"/>
          </a:p>
        </p:txBody>
      </p:sp>
      <p:pic>
        <p:nvPicPr>
          <p:cNvPr id="181250" name="Picture 2" descr="Googleplex: Diversité, ouverture.."/>
          <p:cNvPicPr>
            <a:picLocks noChangeAspect="1" noChangeArrowheads="1"/>
          </p:cNvPicPr>
          <p:nvPr/>
        </p:nvPicPr>
        <p:blipFill>
          <a:blip r:embed="rId4"/>
          <a:srcRect/>
          <a:stretch>
            <a:fillRect/>
          </a:stretch>
        </p:blipFill>
        <p:spPr bwMode="auto">
          <a:xfrm>
            <a:off x="2362532" y="3714752"/>
            <a:ext cx="4209707" cy="3143248"/>
          </a:xfrm>
          <a:prstGeom prst="rect">
            <a:avLst/>
          </a:prstGeo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086A920-4F34-468F-9DEA-69E65E933E2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126</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785104"/>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Culture  d’entreprise? Culture Agile</a:t>
            </a:r>
          </a:p>
          <a:p>
            <a:pPr fontAlgn="base"/>
            <a:r>
              <a:rPr lang="fr-FR" dirty="0" smtClean="0"/>
              <a:t>Cela sera aussi par tous les moyens faciliter les moyens d’échanges et d’interaction (</a:t>
            </a:r>
            <a:r>
              <a:rPr lang="fr-FR" dirty="0" err="1" smtClean="0"/>
              <a:t>Zappos</a:t>
            </a:r>
            <a:r>
              <a:rPr lang="fr-FR" dirty="0" smtClean="0"/>
              <a:t>, Google) en multipliant les points de rencontre informels ou événementiels (type Open Space </a:t>
            </a:r>
            <a:r>
              <a:rPr lang="fr-FR" dirty="0" err="1" smtClean="0"/>
              <a:t>Technology</a:t>
            </a:r>
            <a:r>
              <a:rPr lang="fr-FR" dirty="0" smtClean="0"/>
              <a:t>).</a:t>
            </a:r>
            <a:endParaRPr lang="fr-FR" dirty="0"/>
          </a:p>
        </p:txBody>
      </p:sp>
      <p:pic>
        <p:nvPicPr>
          <p:cNvPr id="182274" name="Picture 2" descr="Tout était prêt !!!"/>
          <p:cNvPicPr>
            <a:picLocks noChangeAspect="1" noChangeArrowheads="1"/>
          </p:cNvPicPr>
          <p:nvPr/>
        </p:nvPicPr>
        <p:blipFill>
          <a:blip r:embed="rId4"/>
          <a:srcRect/>
          <a:stretch>
            <a:fillRect/>
          </a:stretch>
        </p:blipFill>
        <p:spPr bwMode="auto">
          <a:xfrm>
            <a:off x="0" y="3933824"/>
            <a:ext cx="3895725" cy="2924176"/>
          </a:xfrm>
          <a:prstGeom prst="rect">
            <a:avLst/>
          </a:prstGeom>
          <a:noFill/>
        </p:spPr>
      </p:pic>
      <p:pic>
        <p:nvPicPr>
          <p:cNvPr id="182276" name="Picture 4" descr="Many subjects"/>
          <p:cNvPicPr>
            <a:picLocks noChangeAspect="1" noChangeArrowheads="1"/>
          </p:cNvPicPr>
          <p:nvPr/>
        </p:nvPicPr>
        <p:blipFill>
          <a:blip r:embed="rId5"/>
          <a:srcRect/>
          <a:stretch>
            <a:fillRect/>
          </a:stretch>
        </p:blipFill>
        <p:spPr bwMode="auto">
          <a:xfrm>
            <a:off x="3929058" y="3643314"/>
            <a:ext cx="5214942" cy="3214686"/>
          </a:xfrm>
          <a:prstGeom prst="rect">
            <a:avLst/>
          </a:prstGeom>
          <a:noFill/>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E923735-E7CA-4FD7-A8F3-8074DA01B93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127</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062103"/>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Partager la Vison d’Entreprise</a:t>
            </a:r>
          </a:p>
          <a:p>
            <a:pPr fontAlgn="base"/>
            <a:r>
              <a:rPr lang="fr-FR" dirty="0" smtClean="0"/>
              <a:t>La vison; ça se joue à deux niveaux, et dans les deux cas, cela s’avère essentielle .</a:t>
            </a:r>
          </a:p>
          <a:p>
            <a:pPr fontAlgn="base"/>
            <a:r>
              <a:rPr lang="fr-FR" dirty="0" smtClean="0"/>
              <a:t>Niveau produit, la Vision est portée par un </a:t>
            </a:r>
            <a:r>
              <a:rPr lang="fr-FR" dirty="0" smtClean="0">
                <a:hlinkClick r:id="rId4"/>
              </a:rPr>
              <a:t>Product </a:t>
            </a:r>
            <a:r>
              <a:rPr lang="fr-FR" dirty="0" err="1" smtClean="0">
                <a:hlinkClick r:id="rId4"/>
              </a:rPr>
              <a:t>Owner</a:t>
            </a:r>
            <a:r>
              <a:rPr lang="fr-FR" dirty="0" smtClean="0"/>
              <a:t>. Elle donne une direction moyen /long terme, fixe le cap et donne du sens dans les tâches quotidiennes du développeur par exemple.</a:t>
            </a:r>
            <a:endParaRPr lang="fr-FR" dirty="0"/>
          </a:p>
        </p:txBody>
      </p:sp>
      <p:pic>
        <p:nvPicPr>
          <p:cNvPr id="183298" name="Picture 2" descr="On parlera de Vision Agile..."/>
          <p:cNvPicPr>
            <a:picLocks noChangeAspect="1" noChangeArrowheads="1"/>
          </p:cNvPicPr>
          <p:nvPr/>
        </p:nvPicPr>
        <p:blipFill>
          <a:blip r:embed="rId5"/>
          <a:srcRect/>
          <a:stretch>
            <a:fillRect/>
          </a:stretch>
        </p:blipFill>
        <p:spPr bwMode="auto">
          <a:xfrm>
            <a:off x="3000364" y="3857604"/>
            <a:ext cx="4211565" cy="3000396"/>
          </a:xfrm>
          <a:prstGeom prst="rect">
            <a:avLst/>
          </a:prstGeom>
          <a:noFill/>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6A18DE3-CFAC-4453-8136-40B92DC5351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128</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616101"/>
          </a:xfrm>
          <a:prstGeom prst="rect">
            <a:avLst/>
          </a:prstGeom>
        </p:spPr>
        <p:txBody>
          <a:bodyPr wrap="square">
            <a:spAutoFit/>
          </a:bodyPr>
          <a:lstStyle/>
          <a:p>
            <a:pPr fontAlgn="base"/>
            <a:r>
              <a:rPr lang="fr-FR" sz="2000" b="1" dirty="0" smtClean="0">
                <a:solidFill>
                  <a:srgbClr val="C00000"/>
                </a:solidFill>
              </a:rPr>
              <a:t>Environnement Agile, Environnement propice au succès</a:t>
            </a:r>
          </a:p>
          <a:p>
            <a:pPr fontAlgn="base"/>
            <a:endParaRPr lang="fr-FR" dirty="0" smtClean="0">
              <a:solidFill>
                <a:srgbClr val="C00000"/>
              </a:solidFill>
            </a:endParaRPr>
          </a:p>
          <a:p>
            <a:pPr fontAlgn="base"/>
            <a:r>
              <a:rPr lang="fr-FR" b="1" dirty="0" smtClean="0">
                <a:solidFill>
                  <a:srgbClr val="C00000"/>
                </a:solidFill>
              </a:rPr>
              <a:t>Partager la Vison d’Entreprise</a:t>
            </a:r>
          </a:p>
          <a:p>
            <a:pPr fontAlgn="base"/>
            <a:endParaRPr lang="fr-FR" b="1" dirty="0" smtClean="0">
              <a:solidFill>
                <a:srgbClr val="C00000"/>
              </a:solidFill>
            </a:endParaRPr>
          </a:p>
          <a:p>
            <a:pPr fontAlgn="base"/>
            <a:r>
              <a:rPr lang="fr-FR" dirty="0" smtClean="0"/>
              <a:t>Au niveau de l’Entreprise, la Vision permet quant à elle de donner du sens au Travail, d’apprécier sa boite, son environnement de travail et de se sentir bien dans son job. Quand on ne croit pas à son entreprise, qu’elle ne vous inspire pas, ça ne va jamais très loin… Au management de jouer sur ce gros levier de motivation, source de performance et de bien être</a:t>
            </a:r>
            <a:endParaRPr lang="fr-FR"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A03BF68-D8D0-4539-976A-DAAB5DAA2C3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129</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1785104"/>
          </a:xfrm>
          <a:prstGeom prst="rect">
            <a:avLst/>
          </a:prstGeom>
        </p:spPr>
        <p:txBody>
          <a:bodyPr wrap="square">
            <a:spAutoFit/>
          </a:bodyPr>
          <a:lstStyle/>
          <a:p>
            <a:pPr fontAlgn="base"/>
            <a:r>
              <a:rPr lang="fr-FR" sz="2000" b="1" dirty="0" smtClean="0">
                <a:solidFill>
                  <a:srgbClr val="C00000"/>
                </a:solidFill>
              </a:rPr>
              <a:t>Booster le changement.</a:t>
            </a:r>
          </a:p>
          <a:p>
            <a:pPr fontAlgn="base"/>
            <a:r>
              <a:rPr lang="fr-FR" dirty="0" smtClean="0"/>
              <a:t>La manager agile n’est plus simplement un acteur (parmi tant d’autres) du changement. Cette nouvelle posture managériale, Agile &amp; Lean, l’amène à en devenir le premier supporter, et plus encore, à le booster voire l’anticiper.</a:t>
            </a:r>
          </a:p>
          <a:p>
            <a:pPr fontAlgn="base"/>
            <a:r>
              <a:rPr lang="fr-FR" dirty="0" smtClean="0"/>
              <a:t>A la fois </a:t>
            </a:r>
            <a:r>
              <a:rPr lang="fr-FR" b="1" dirty="0" smtClean="0">
                <a:solidFill>
                  <a:srgbClr val="002060"/>
                </a:solidFill>
              </a:rPr>
              <a:t>Actif,</a:t>
            </a:r>
            <a:r>
              <a:rPr lang="fr-FR" dirty="0" smtClean="0">
                <a:solidFill>
                  <a:srgbClr val="002060"/>
                </a:solidFill>
              </a:rPr>
              <a:t> </a:t>
            </a:r>
            <a:r>
              <a:rPr lang="fr-FR" b="1" dirty="0" smtClean="0">
                <a:solidFill>
                  <a:srgbClr val="002060"/>
                </a:solidFill>
              </a:rPr>
              <a:t>Réactif </a:t>
            </a:r>
            <a:r>
              <a:rPr lang="fr-FR" dirty="0" smtClean="0">
                <a:solidFill>
                  <a:srgbClr val="002060"/>
                </a:solidFill>
              </a:rPr>
              <a:t>et </a:t>
            </a:r>
            <a:r>
              <a:rPr lang="fr-FR" b="1" dirty="0" smtClean="0">
                <a:solidFill>
                  <a:srgbClr val="002060"/>
                </a:solidFill>
              </a:rPr>
              <a:t>Pro Actif</a:t>
            </a:r>
            <a:r>
              <a:rPr lang="fr-FR" dirty="0" smtClean="0"/>
              <a:t> …  et sur les chantiers de transformation Agile de l’organisation.</a:t>
            </a:r>
            <a:endParaRPr lang="fr-FR" dirty="0"/>
          </a:p>
        </p:txBody>
      </p:sp>
      <p:pic>
        <p:nvPicPr>
          <p:cNvPr id="184322" name="Picture 2" descr="Le Manager Agile: Un chef d'orchestre"/>
          <p:cNvPicPr>
            <a:picLocks noChangeAspect="1" noChangeArrowheads="1"/>
          </p:cNvPicPr>
          <p:nvPr/>
        </p:nvPicPr>
        <p:blipFill>
          <a:blip r:embed="rId4"/>
          <a:srcRect/>
          <a:stretch>
            <a:fillRect/>
          </a:stretch>
        </p:blipFill>
        <p:spPr bwMode="auto">
          <a:xfrm>
            <a:off x="2814729" y="3857628"/>
            <a:ext cx="3114573" cy="300037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9484F0E4-9823-44D8-B70F-662CB384FBE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a:t>
            </a:fld>
            <a:endParaRPr lang="fr-FR"/>
          </a:p>
        </p:txBody>
      </p:sp>
      <p:sp>
        <p:nvSpPr>
          <p:cNvPr id="3" name="Espace réservé du contenu 2"/>
          <p:cNvSpPr>
            <a:spLocks noGrp="1"/>
          </p:cNvSpPr>
          <p:nvPr>
            <p:ph sz="quarter" idx="1"/>
          </p:nvPr>
        </p:nvSpPr>
        <p:spPr>
          <a:xfrm>
            <a:off x="0" y="1600200"/>
            <a:ext cx="9144000" cy="4709160"/>
          </a:xfrm>
        </p:spPr>
        <p:txBody>
          <a:bodyPr>
            <a:normAutofit fontScale="85000" lnSpcReduction="10000"/>
          </a:bodyPr>
          <a:lstStyle/>
          <a:p>
            <a:r>
              <a:rPr lang="fr-FR" dirty="0" smtClean="0"/>
              <a:t>Dans un cycle « en cascade » </a:t>
            </a:r>
            <a:r>
              <a:rPr lang="fr-FR" b="1" dirty="0" smtClean="0"/>
              <a:t>les risques sont détectés tardivement</a:t>
            </a:r>
            <a:r>
              <a:rPr lang="fr-FR" dirty="0" smtClean="0"/>
              <a:t> puisqu’il faut attendre la fin du développement pour effectuer la phase de test. Plus le projet avance, plus l’impact des risques augmente : </a:t>
            </a:r>
            <a:r>
              <a:rPr lang="fr-FR" b="1" dirty="0" smtClean="0"/>
              <a:t>il sera toujours plus difficile et coûteux de revenir en arrière lorsqu’on découvre une anomalie tardivement.</a:t>
            </a:r>
          </a:p>
          <a:p>
            <a:endParaRPr lang="fr-FR" dirty="0" smtClean="0"/>
          </a:p>
          <a:p>
            <a:r>
              <a:rPr lang="fr-FR" dirty="0" smtClean="0"/>
              <a:t>Afin d’anticiper au mieux ces risques il est nécessaire de produire </a:t>
            </a:r>
            <a:r>
              <a:rPr lang="fr-FR" b="1" dirty="0" smtClean="0"/>
              <a:t>des documents très détaillés en amont</a:t>
            </a:r>
            <a:r>
              <a:rPr lang="fr-FR" dirty="0" smtClean="0"/>
              <a:t>(recueil des besoins, cahier des charges, zoning, </a:t>
            </a:r>
            <a:r>
              <a:rPr lang="fr-FR" dirty="0" err="1" smtClean="0"/>
              <a:t>wireframe</a:t>
            </a:r>
            <a:r>
              <a:rPr lang="fr-FR" dirty="0" smtClean="0"/>
              <a:t> </a:t>
            </a:r>
            <a:r>
              <a:rPr lang="fr-FR" dirty="0" err="1" smtClean="0"/>
              <a:t>etc</a:t>
            </a:r>
            <a:r>
              <a:rPr lang="fr-FR" dirty="0" smtClean="0"/>
              <a:t>…) qui seront validés par le client. Néanmoins, ces documents restent théoriques et conceptuels jusqu’à ce que le dispositif soit testé dans des conditions réelles ; le client validera le contenu papier (conception, maquette, développement fonctionnalités </a:t>
            </a:r>
            <a:r>
              <a:rPr lang="fr-FR" dirty="0" err="1" smtClean="0"/>
              <a:t>etc</a:t>
            </a:r>
            <a:r>
              <a:rPr lang="fr-FR" dirty="0" smtClean="0"/>
              <a:t>…) mais sera toujours plus sensible à ce qu’il verra sur son écran.</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F622FA4D-2487-47F1-B42B-38F70BB3CCD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130</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923877"/>
          </a:xfrm>
          <a:prstGeom prst="rect">
            <a:avLst/>
          </a:prstGeom>
        </p:spPr>
        <p:txBody>
          <a:bodyPr wrap="square">
            <a:spAutoFit/>
          </a:bodyPr>
          <a:lstStyle/>
          <a:p>
            <a:pPr fontAlgn="base"/>
            <a:r>
              <a:rPr lang="fr-FR" sz="2000" b="1" dirty="0" smtClean="0">
                <a:solidFill>
                  <a:srgbClr val="C00000"/>
                </a:solidFill>
              </a:rPr>
              <a:t>Booster le changement.</a:t>
            </a:r>
          </a:p>
          <a:p>
            <a:pPr fontAlgn="base"/>
            <a:endParaRPr lang="fr-FR" sz="2000" b="1" dirty="0" smtClean="0">
              <a:solidFill>
                <a:srgbClr val="C00000"/>
              </a:solidFill>
            </a:endParaRPr>
          </a:p>
          <a:p>
            <a:pPr fontAlgn="base"/>
            <a:r>
              <a:rPr lang="fr-FR" dirty="0" smtClean="0"/>
              <a:t>Au quotidien, c’est encourager les nouvelles idées, challenger et défendre, informer, expliquer dans des RDV collectifs ou individuels (One on One).</a:t>
            </a:r>
          </a:p>
          <a:p>
            <a:pPr fontAlgn="base"/>
            <a:r>
              <a:rPr lang="fr-FR" dirty="0" smtClean="0"/>
              <a:t>C’est promouvoir, évangéliser, convaincre les sceptiques, communiquer en interne, en externe, flairer les tendances </a:t>
            </a:r>
          </a:p>
          <a:p>
            <a:pPr fontAlgn="base"/>
            <a:endParaRPr lang="fr-FR" dirty="0" smtClean="0"/>
          </a:p>
          <a:p>
            <a:pPr fontAlgn="base"/>
            <a:r>
              <a:rPr lang="fr-FR" dirty="0" smtClean="0"/>
              <a:t>vaste programme certes mais un travail qui à terme porte ses fruits. Certains managers agiles l’ont donc compris et commencent à se faire connaître et à partager leurs expériences.</a:t>
            </a:r>
            <a:endParaRPr lang="fr-FR"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8EBCB30-1C77-4441-B578-62FE1695FD1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131</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4585871"/>
          </a:xfrm>
          <a:prstGeom prst="rect">
            <a:avLst/>
          </a:prstGeom>
        </p:spPr>
        <p:txBody>
          <a:bodyPr wrap="square">
            <a:spAutoFit/>
          </a:bodyPr>
          <a:lstStyle/>
          <a:p>
            <a:pPr fontAlgn="base"/>
            <a:r>
              <a:rPr lang="fr-FR" sz="2000" b="1" dirty="0" smtClean="0">
                <a:solidFill>
                  <a:srgbClr val="C00000"/>
                </a:solidFill>
              </a:rPr>
              <a:t>Booster le changement.</a:t>
            </a:r>
          </a:p>
          <a:p>
            <a:pPr fontAlgn="base"/>
            <a:endParaRPr lang="fr-FR" sz="2000" b="1" dirty="0" smtClean="0">
              <a:solidFill>
                <a:srgbClr val="C00000"/>
              </a:solidFill>
            </a:endParaRPr>
          </a:p>
          <a:p>
            <a:pPr fontAlgn="base"/>
            <a:r>
              <a:rPr lang="fr-FR" b="1" dirty="0" smtClean="0">
                <a:solidFill>
                  <a:srgbClr val="C00000"/>
                </a:solidFill>
              </a:rPr>
              <a:t>Vers une entreprise apprenante</a:t>
            </a:r>
          </a:p>
          <a:p>
            <a:pPr fontAlgn="base"/>
            <a:r>
              <a:rPr lang="fr-FR" dirty="0" smtClean="0"/>
              <a:t>Le manager est l’élément clé du dispositif d’apprentissage et d’amélioration continus, fondement du Lean Management :</a:t>
            </a:r>
          </a:p>
          <a:p>
            <a:pPr algn="ctr" fontAlgn="base"/>
            <a:r>
              <a:rPr lang="fr-FR" b="1" i="1" dirty="0" err="1" smtClean="0">
                <a:solidFill>
                  <a:srgbClr val="002060"/>
                </a:solidFill>
              </a:rPr>
              <a:t>Hansei</a:t>
            </a:r>
            <a:r>
              <a:rPr lang="fr-FR" b="1" dirty="0" smtClean="0">
                <a:solidFill>
                  <a:srgbClr val="002060"/>
                </a:solidFill>
              </a:rPr>
              <a:t> réflexion continue</a:t>
            </a:r>
          </a:p>
          <a:p>
            <a:pPr algn="ctr" fontAlgn="base"/>
            <a:r>
              <a:rPr lang="fr-FR" b="1" i="1" dirty="0" err="1" smtClean="0">
                <a:solidFill>
                  <a:srgbClr val="002060"/>
                </a:solidFill>
              </a:rPr>
              <a:t>Kaisen</a:t>
            </a:r>
            <a:r>
              <a:rPr lang="fr-FR" b="1" dirty="0" smtClean="0">
                <a:solidFill>
                  <a:srgbClr val="002060"/>
                </a:solidFill>
              </a:rPr>
              <a:t> l’amélioration continue</a:t>
            </a:r>
          </a:p>
          <a:p>
            <a:pPr fontAlgn="base"/>
            <a:r>
              <a:rPr lang="fr-FR" dirty="0" smtClean="0"/>
              <a:t>Concrètement pour le manager, il va s’agir de:</a:t>
            </a:r>
          </a:p>
          <a:p>
            <a:pPr fontAlgn="base"/>
            <a:endParaRPr lang="fr-FR" dirty="0" smtClean="0"/>
          </a:p>
          <a:p>
            <a:pPr fontAlgn="base"/>
            <a:r>
              <a:rPr lang="fr-FR" dirty="0" smtClean="0"/>
              <a:t>	favoriser le partage de connaissance,</a:t>
            </a:r>
          </a:p>
          <a:p>
            <a:pPr fontAlgn="base"/>
            <a:r>
              <a:rPr lang="fr-FR" dirty="0" smtClean="0"/>
              <a:t>	donner du temps pour innover (comme chez Google, WL Gore, </a:t>
            </a:r>
            <a:r>
              <a:rPr lang="fr-FR" dirty="0" err="1" smtClean="0"/>
              <a:t>Altassian</a:t>
            </a:r>
            <a:r>
              <a:rPr lang="fr-FR" dirty="0" smtClean="0"/>
              <a:t>…)</a:t>
            </a:r>
          </a:p>
          <a:p>
            <a:pPr fontAlgn="base"/>
            <a:r>
              <a:rPr lang="fr-FR" dirty="0" smtClean="0"/>
              <a:t>	encourager toutes les formes d’apprentissage,</a:t>
            </a:r>
          </a:p>
          <a:p>
            <a:pPr fontAlgn="base"/>
            <a:r>
              <a:rPr lang="fr-FR" dirty="0" smtClean="0"/>
              <a:t>	récompenser ceux qui pointent les axes d’amélioration ou découvrent les problèmes (</a:t>
            </a:r>
            <a:r>
              <a:rPr lang="fr-FR" b="1" dirty="0" smtClean="0"/>
              <a:t>on apprend par la pratique</a:t>
            </a:r>
            <a:r>
              <a:rPr lang="fr-FR" dirty="0" smtClean="0"/>
              <a:t>(et donc) </a:t>
            </a:r>
            <a:r>
              <a:rPr lang="fr-FR" b="1" dirty="0" smtClean="0"/>
              <a:t>on apprend aussi de ses erreurs) ,</a:t>
            </a:r>
            <a:endParaRPr lang="fr-FR" dirty="0" smtClean="0"/>
          </a:p>
          <a:p>
            <a:pPr fontAlgn="base"/>
            <a:r>
              <a:rPr lang="fr-FR" dirty="0" smtClean="0"/>
              <a:t>	exploiter le résultat des différentes rétrospectives agiles (s’il n’y participe pas),</a:t>
            </a:r>
          </a:p>
          <a:p>
            <a:pPr fontAlgn="base"/>
            <a:r>
              <a:rPr lang="fr-FR" dirty="0" smtClean="0"/>
              <a:t>capitaliser et </a:t>
            </a:r>
            <a:r>
              <a:rPr lang="fr-FR" dirty="0" smtClean="0">
                <a:hlinkClick r:id="rId4"/>
              </a:rPr>
              <a:t>standardiser</a:t>
            </a:r>
            <a:endParaRPr lang="fr-FR"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C96BD9E5-F0F7-4502-89B1-EBF3FD58A36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132</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71678"/>
            <a:ext cx="9144000" cy="2923877"/>
          </a:xfrm>
          <a:prstGeom prst="rect">
            <a:avLst/>
          </a:prstGeom>
        </p:spPr>
        <p:txBody>
          <a:bodyPr wrap="square">
            <a:spAutoFit/>
          </a:bodyPr>
          <a:lstStyle/>
          <a:p>
            <a:pPr fontAlgn="base"/>
            <a:r>
              <a:rPr lang="fr-FR" sz="2000" b="1" dirty="0" smtClean="0">
                <a:solidFill>
                  <a:srgbClr val="C00000"/>
                </a:solidFill>
              </a:rPr>
              <a:t>Booster le changement.</a:t>
            </a:r>
          </a:p>
          <a:p>
            <a:pPr fontAlgn="base"/>
            <a:endParaRPr lang="fr-FR" sz="2000" b="1" dirty="0" smtClean="0">
              <a:solidFill>
                <a:srgbClr val="C00000"/>
              </a:solidFill>
            </a:endParaRPr>
          </a:p>
          <a:p>
            <a:pPr fontAlgn="base"/>
            <a:r>
              <a:rPr lang="fr-FR" b="1" dirty="0" smtClean="0">
                <a:solidFill>
                  <a:srgbClr val="C00000"/>
                </a:solidFill>
              </a:rPr>
              <a:t>Un style de management adapté à des configurations nécessairement multiples</a:t>
            </a:r>
          </a:p>
          <a:p>
            <a:pPr fontAlgn="base"/>
            <a:endParaRPr lang="fr-FR" b="1" dirty="0" smtClean="0">
              <a:solidFill>
                <a:srgbClr val="C00000"/>
              </a:solidFill>
            </a:endParaRPr>
          </a:p>
          <a:p>
            <a:pPr fontAlgn="base"/>
            <a:r>
              <a:rPr lang="fr-FR" dirty="0" smtClean="0"/>
              <a:t>Parce que l’Homme au travail</a:t>
            </a:r>
          </a:p>
          <a:p>
            <a:pPr fontAlgn="base"/>
            <a:r>
              <a:rPr lang="fr-FR" dirty="0" smtClean="0"/>
              <a:t>… a sa propre </a:t>
            </a:r>
            <a:r>
              <a:rPr lang="fr-FR" b="1" dirty="0" smtClean="0"/>
              <a:t>personnalité</a:t>
            </a:r>
            <a:r>
              <a:rPr lang="fr-FR" dirty="0" smtClean="0"/>
              <a:t>,</a:t>
            </a:r>
          </a:p>
          <a:p>
            <a:pPr fontAlgn="base"/>
            <a:r>
              <a:rPr lang="fr-FR" dirty="0" smtClean="0"/>
              <a:t>… qu’il s’intègre dans </a:t>
            </a:r>
            <a:r>
              <a:rPr lang="fr-FR" b="1" dirty="0" smtClean="0"/>
              <a:t>une Equipe</a:t>
            </a:r>
            <a:r>
              <a:rPr lang="fr-FR" dirty="0" smtClean="0"/>
              <a:t>,</a:t>
            </a:r>
          </a:p>
          <a:p>
            <a:pPr fontAlgn="base"/>
            <a:r>
              <a:rPr lang="fr-FR" dirty="0" smtClean="0"/>
              <a:t>… elle-même située dans </a:t>
            </a:r>
            <a:r>
              <a:rPr lang="fr-FR" b="1" dirty="0" smtClean="0"/>
              <a:t>une Organisation</a:t>
            </a:r>
            <a:r>
              <a:rPr lang="fr-FR" dirty="0" smtClean="0"/>
              <a:t> (qui a sa propre culture d’Entreprise)</a:t>
            </a:r>
          </a:p>
          <a:p>
            <a:pPr fontAlgn="base"/>
            <a:r>
              <a:rPr lang="fr-FR" dirty="0" smtClean="0"/>
              <a:t>… au sein d’une </a:t>
            </a:r>
            <a:r>
              <a:rPr lang="fr-FR" b="1" dirty="0" smtClean="0"/>
              <a:t>Culture Nationale</a:t>
            </a:r>
            <a:r>
              <a:rPr lang="fr-FR" dirty="0" smtClean="0"/>
              <a:t>,</a:t>
            </a:r>
          </a:p>
          <a:p>
            <a:pPr fontAlgn="base"/>
            <a:r>
              <a:rPr lang="fr-FR" dirty="0" smtClean="0"/>
              <a:t>le mode de management ne peut être que situationnel et non pas unique !</a:t>
            </a:r>
            <a:endParaRPr lang="fr-FR" dirty="0"/>
          </a:p>
        </p:txBody>
      </p:sp>
      <p:sp>
        <p:nvSpPr>
          <p:cNvPr id="8" name="Rectangle 7"/>
          <p:cNvSpPr/>
          <p:nvPr/>
        </p:nvSpPr>
        <p:spPr>
          <a:xfrm>
            <a:off x="0" y="5072074"/>
            <a:ext cx="9144000" cy="1200329"/>
          </a:xfrm>
          <a:prstGeom prst="rect">
            <a:avLst/>
          </a:prstGeom>
        </p:spPr>
        <p:txBody>
          <a:bodyPr wrap="square">
            <a:spAutoFit/>
          </a:bodyPr>
          <a:lstStyle/>
          <a:p>
            <a:r>
              <a:rPr lang="fr-FR" dirty="0" smtClean="0">
                <a:solidFill>
                  <a:srgbClr val="002060"/>
                </a:solidFill>
              </a:rPr>
              <a:t>Et c’est bien là tout la difficulté mais aussi</a:t>
            </a:r>
            <a:r>
              <a:rPr lang="fr-FR" b="1" dirty="0" smtClean="0">
                <a:solidFill>
                  <a:srgbClr val="002060"/>
                </a:solidFill>
              </a:rPr>
              <a:t> l’art du manager</a:t>
            </a:r>
            <a:r>
              <a:rPr lang="fr-FR" dirty="0" smtClean="0">
                <a:solidFill>
                  <a:srgbClr val="002060"/>
                </a:solidFill>
              </a:rPr>
              <a:t> dont vous êtes peut être familier:  </a:t>
            </a:r>
            <a:r>
              <a:rPr lang="fr-FR" b="1" dirty="0" smtClean="0">
                <a:solidFill>
                  <a:srgbClr val="002060"/>
                </a:solidFill>
              </a:rPr>
              <a:t>AJUSTER son style de management</a:t>
            </a:r>
            <a:r>
              <a:rPr lang="fr-FR" dirty="0" smtClean="0">
                <a:solidFill>
                  <a:srgbClr val="002060"/>
                </a:solidFill>
              </a:rPr>
              <a:t> selon la personne qu’il a en face de lui, selon la situation et le contexte… c’est à dire de la somme de tous les éléments cités précédemment.</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B7715904-25C4-4322-991E-0FE61CC3003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133</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3: </a:t>
            </a:r>
            <a:r>
              <a:rPr lang="fr-FR" sz="2000" dirty="0" smtClean="0"/>
              <a:t>  </a:t>
            </a:r>
            <a:r>
              <a:rPr lang="fr-FR" sz="2000" b="1" dirty="0" smtClean="0">
                <a:hlinkClick r:id="rId2"/>
              </a:rPr>
              <a:t>Créer un environnement organisationnel propice au succès</a:t>
            </a:r>
            <a:r>
              <a:rPr lang="fr-FR" sz="2000" dirty="0" smtClean="0">
                <a:hlinkClick r:id="rId2"/>
              </a:rPr>
              <a:t> </a:t>
            </a:r>
            <a:r>
              <a:rPr lang="fr-FR" sz="2000" b="1" dirty="0" smtClean="0">
                <a:hlinkClick r:id="rId2"/>
              </a:rPr>
              <a:t>et Booster le changement</a:t>
            </a:r>
            <a:r>
              <a:rPr lang="fr-FR" sz="2000" b="1" dirty="0" smtClean="0">
                <a:hlinkClick r:id="rId3"/>
              </a:rPr>
              <a:t> </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00240"/>
            <a:ext cx="9144000" cy="4308872"/>
          </a:xfrm>
          <a:prstGeom prst="rect">
            <a:avLst/>
          </a:prstGeom>
        </p:spPr>
        <p:txBody>
          <a:bodyPr wrap="square">
            <a:spAutoFit/>
          </a:bodyPr>
          <a:lstStyle/>
          <a:p>
            <a:pPr fontAlgn="base"/>
            <a:r>
              <a:rPr lang="fr-FR" sz="2000" b="1" dirty="0" smtClean="0">
                <a:solidFill>
                  <a:srgbClr val="C00000"/>
                </a:solidFill>
              </a:rPr>
              <a:t>Booster le changement.</a:t>
            </a:r>
          </a:p>
          <a:p>
            <a:pPr fontAlgn="base"/>
            <a:endParaRPr lang="fr-FR" sz="2000" b="1" dirty="0" smtClean="0">
              <a:solidFill>
                <a:srgbClr val="C00000"/>
              </a:solidFill>
            </a:endParaRPr>
          </a:p>
          <a:p>
            <a:pPr fontAlgn="base"/>
            <a:r>
              <a:rPr lang="fr-FR" b="1" dirty="0" smtClean="0">
                <a:solidFill>
                  <a:srgbClr val="C00000"/>
                </a:solidFill>
              </a:rPr>
              <a:t>Un style de management adapté à des configurations nécessairement multiples</a:t>
            </a:r>
          </a:p>
          <a:p>
            <a:pPr fontAlgn="base"/>
            <a:endParaRPr lang="fr-FR" b="1" dirty="0" smtClean="0">
              <a:solidFill>
                <a:srgbClr val="C00000"/>
              </a:solidFill>
            </a:endParaRPr>
          </a:p>
          <a:p>
            <a:pPr fontAlgn="base"/>
            <a:r>
              <a:rPr lang="fr-FR" dirty="0" smtClean="0"/>
              <a:t>Difficile certes mais pas insurmontable ! Dans tous les cas, apprendre à connaître la personne et établir une véritable relation de confiance restent les clés pour adapter son style de management. Le style </a:t>
            </a:r>
            <a:r>
              <a:rPr lang="fr-FR" b="1" dirty="0" smtClean="0"/>
              <a:t>Manager-Coach</a:t>
            </a:r>
            <a:r>
              <a:rPr lang="fr-FR" dirty="0" smtClean="0"/>
              <a:t>, « c</a:t>
            </a:r>
            <a:r>
              <a:rPr lang="fr-FR" i="1" dirty="0" smtClean="0"/>
              <a:t>elui qui va faire progresser les autres</a:t>
            </a:r>
            <a:r>
              <a:rPr lang="fr-FR" dirty="0" smtClean="0"/>
              <a:t>« , a apparemment le vent en poupe (y compris chez Google avec le </a:t>
            </a:r>
            <a:r>
              <a:rPr lang="fr-FR" dirty="0" smtClean="0">
                <a:hlinkClick r:id="rId4"/>
              </a:rPr>
              <a:t>programme </a:t>
            </a:r>
            <a:r>
              <a:rPr lang="fr-FR" dirty="0" err="1" smtClean="0">
                <a:hlinkClick r:id="rId4"/>
              </a:rPr>
              <a:t>Oxygen</a:t>
            </a:r>
            <a:r>
              <a:rPr lang="fr-FR" dirty="0" smtClean="0"/>
              <a:t>). Je dirais, à juste titre , mais sur le terrain, est-il le plus utilisé ? Nous en sommes loin, malheureusement !</a:t>
            </a:r>
          </a:p>
          <a:p>
            <a:pPr fontAlgn="base"/>
            <a:r>
              <a:rPr lang="fr-FR" dirty="0" smtClean="0"/>
              <a:t>Maintenant, doit-il être utilisé partout et en toutes circonstances. Est-t-il la réponse miracle, universelle ? Là encore, non! car d’autres styles de management  (type meneur, démocratique, partenaire voire directif) peuvent s’avérer tout à fait approprié selon les cas (et le triptyque: personne – situation – contexte). Et puis, tout est ensuite une question de mesure…</a:t>
            </a:r>
            <a:endParaRPr lang="fr-FR"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9E06F21-66ED-4326-AC14-31218ACA1C0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134</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4: </a:t>
            </a:r>
            <a:r>
              <a:rPr lang="fr-FR" sz="2000" dirty="0" smtClean="0"/>
              <a:t>  </a:t>
            </a:r>
            <a:r>
              <a:rPr lang="fr-FR" sz="2000" b="1" dirty="0" smtClean="0"/>
              <a:t> </a:t>
            </a:r>
            <a:r>
              <a:rPr lang="fr-FR" sz="2000" b="1" dirty="0" smtClean="0">
                <a:hlinkClick r:id="rId2"/>
              </a:rPr>
              <a:t>Initier, Soutenir et animer les INDISPENSABLES communautés de pratiques</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00240"/>
            <a:ext cx="9144000" cy="2769989"/>
          </a:xfrm>
          <a:prstGeom prst="rect">
            <a:avLst/>
          </a:prstGeom>
        </p:spPr>
        <p:txBody>
          <a:bodyPr wrap="square">
            <a:spAutoFit/>
          </a:bodyPr>
          <a:lstStyle/>
          <a:p>
            <a:pPr fontAlgn="base"/>
            <a:r>
              <a:rPr lang="fr-FR" sz="2000" dirty="0" smtClean="0"/>
              <a:t>Les communautés de pratique constituent un dispositif essentiel des chantiers de transformation agile que nous menons.</a:t>
            </a:r>
          </a:p>
          <a:p>
            <a:pPr fontAlgn="base"/>
            <a:r>
              <a:rPr lang="fr-FR" sz="2000" dirty="0" smtClean="0"/>
              <a:t> Elles concrétisent admirablement bien le </a:t>
            </a:r>
            <a:r>
              <a:rPr lang="fr-FR" sz="2000" b="1" dirty="0" smtClean="0">
                <a:solidFill>
                  <a:srgbClr val="002060"/>
                </a:solidFill>
              </a:rPr>
              <a:t>YOKOTEN</a:t>
            </a:r>
            <a:r>
              <a:rPr lang="fr-FR" sz="2000" dirty="0" smtClean="0"/>
              <a:t> qu’on retrouve dans la pensée AGILE, c’est à dire le transfert horizontal de l’information et des connaissances dans toute l’entreprise.</a:t>
            </a:r>
          </a:p>
          <a:p>
            <a:pPr fontAlgn="base"/>
            <a:endParaRPr lang="fr-FR" sz="2000" dirty="0" smtClean="0"/>
          </a:p>
          <a:p>
            <a:pPr fontAlgn="base"/>
            <a:r>
              <a:rPr lang="fr-FR" b="1" dirty="0" smtClean="0">
                <a:solidFill>
                  <a:srgbClr val="C00000"/>
                </a:solidFill>
              </a:rPr>
              <a:t>qu’est ce qu’une communauté de pratique Agile ?</a:t>
            </a:r>
          </a:p>
          <a:p>
            <a:pPr fontAlgn="base"/>
            <a:endParaRPr lang="fr-FR" b="1" dirty="0" smtClean="0">
              <a:solidFill>
                <a:srgbClr val="C00000"/>
              </a:solidFill>
            </a:endParaRPr>
          </a:p>
          <a:p>
            <a:pPr fontAlgn="base"/>
            <a:endParaRPr lang="fr-FR" dirty="0"/>
          </a:p>
        </p:txBody>
      </p:sp>
      <p:sp>
        <p:nvSpPr>
          <p:cNvPr id="8" name="Rectangle 7"/>
          <p:cNvSpPr/>
          <p:nvPr/>
        </p:nvSpPr>
        <p:spPr>
          <a:xfrm>
            <a:off x="0" y="4286256"/>
            <a:ext cx="9144000" cy="1200329"/>
          </a:xfrm>
          <a:prstGeom prst="rect">
            <a:avLst/>
          </a:prstGeom>
        </p:spPr>
        <p:txBody>
          <a:bodyPr wrap="square">
            <a:spAutoFit/>
          </a:bodyPr>
          <a:lstStyle/>
          <a:p>
            <a:r>
              <a:rPr lang="fr-FR" b="1" i="1" dirty="0" smtClean="0"/>
              <a:t>Une communauté de pratique est un groupe dont les membres s’engagent régulièrement dans des activités de partage de connaissances et d’apprentissage à partir d’intérêts communs ». </a:t>
            </a:r>
          </a:p>
          <a:p>
            <a:r>
              <a:rPr lang="fr-FR" b="1" i="1" dirty="0" smtClean="0"/>
              <a:t>Etienne </a:t>
            </a:r>
            <a:r>
              <a:rPr lang="fr-FR" b="1" i="1" dirty="0" err="1" smtClean="0"/>
              <a:t>Wenger</a:t>
            </a:r>
            <a:endParaRPr lang="fr-FR" b="1"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6CB88DE-695D-41F1-BA6A-49FEBFC42E3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135</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4: </a:t>
            </a:r>
            <a:r>
              <a:rPr lang="fr-FR" sz="2000" dirty="0" smtClean="0"/>
              <a:t>  </a:t>
            </a:r>
            <a:r>
              <a:rPr lang="fr-FR" sz="2000" b="1" dirty="0" smtClean="0"/>
              <a:t> </a:t>
            </a:r>
            <a:r>
              <a:rPr lang="fr-FR" sz="2000" b="1" dirty="0" smtClean="0">
                <a:hlinkClick r:id="rId2"/>
              </a:rPr>
              <a:t>Initier, Soutenir et animer les INDISPENSABLES communautés de pratiques</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00240"/>
            <a:ext cx="9144000" cy="3724096"/>
          </a:xfrm>
          <a:prstGeom prst="rect">
            <a:avLst/>
          </a:prstGeom>
        </p:spPr>
        <p:txBody>
          <a:bodyPr wrap="square">
            <a:spAutoFit/>
          </a:bodyPr>
          <a:lstStyle/>
          <a:p>
            <a:pPr fontAlgn="base"/>
            <a:r>
              <a:rPr lang="fr-FR" sz="2000" dirty="0" smtClean="0"/>
              <a:t>L’idée n’est pas nouvelle mais prend tout son sens aujourd’hui, à l’heure où les entreprises se reconfigurent pour devenir AGILE, et cherchent à développer sur le terrain des équipes dédiées, auto-organisées. </a:t>
            </a:r>
          </a:p>
          <a:p>
            <a:pPr fontAlgn="base"/>
            <a:r>
              <a:rPr lang="fr-FR" sz="2000" dirty="0" smtClean="0"/>
              <a:t>Dans le prolongement de cette volonté, les communautés  de pratiques Agile vont permettre de :</a:t>
            </a:r>
          </a:p>
          <a:p>
            <a:pPr fontAlgn="base"/>
            <a:endParaRPr lang="fr-FR" sz="2000" dirty="0" smtClean="0"/>
          </a:p>
          <a:p>
            <a:pPr algn="ctr" fontAlgn="base"/>
            <a:r>
              <a:rPr lang="fr-FR" sz="2000" dirty="0" smtClean="0"/>
              <a:t>Échanger sur les pratiques</a:t>
            </a:r>
          </a:p>
          <a:p>
            <a:pPr algn="ctr" fontAlgn="base"/>
            <a:r>
              <a:rPr lang="fr-FR" sz="2000" dirty="0" smtClean="0"/>
              <a:t>Propager les bonnes idées (outils…) dans l’organisation</a:t>
            </a:r>
          </a:p>
          <a:p>
            <a:pPr algn="ctr" fontAlgn="base"/>
            <a:r>
              <a:rPr lang="fr-FR" sz="2000" dirty="0" smtClean="0"/>
              <a:t>Rassembler des personnes par delà les équipes ou les lignes produits</a:t>
            </a:r>
          </a:p>
          <a:p>
            <a:pPr algn="ctr" fontAlgn="base"/>
            <a:r>
              <a:rPr lang="fr-FR" sz="2000" dirty="0" smtClean="0"/>
              <a:t>Coordonner et assurer la nécessaire cohérence entre les équipes</a:t>
            </a:r>
          </a:p>
          <a:p>
            <a:pPr fontAlgn="base"/>
            <a:endParaRPr lang="fr-FR" b="1" dirty="0" smtClean="0"/>
          </a:p>
          <a:p>
            <a:pPr fontAlgn="base"/>
            <a:endParaRPr lang="fr-F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1B3E9F91-50B3-444B-BACA-1B69DCCC7CB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136</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4: </a:t>
            </a:r>
            <a:r>
              <a:rPr lang="fr-FR" sz="2000" dirty="0" smtClean="0"/>
              <a:t>  </a:t>
            </a:r>
            <a:r>
              <a:rPr lang="fr-FR" sz="2000" b="1" dirty="0" smtClean="0"/>
              <a:t> </a:t>
            </a:r>
            <a:r>
              <a:rPr lang="fr-FR" sz="2000" b="1" dirty="0" smtClean="0">
                <a:hlinkClick r:id="rId2"/>
              </a:rPr>
              <a:t>Initier, Soutenir et animer les INDISPENSABLES communautés de pratiques</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00240"/>
            <a:ext cx="9144000" cy="954107"/>
          </a:xfrm>
          <a:prstGeom prst="rect">
            <a:avLst/>
          </a:prstGeom>
        </p:spPr>
        <p:txBody>
          <a:bodyPr wrap="square">
            <a:spAutoFit/>
          </a:bodyPr>
          <a:lstStyle/>
          <a:p>
            <a:pPr fontAlgn="base"/>
            <a:r>
              <a:rPr lang="fr-FR" sz="2000" b="1" dirty="0" smtClean="0">
                <a:solidFill>
                  <a:srgbClr val="C00000"/>
                </a:solidFill>
              </a:rPr>
              <a:t>La communauté de pratique Agile</a:t>
            </a:r>
          </a:p>
          <a:p>
            <a:pPr fontAlgn="base"/>
            <a:endParaRPr lang="fr-FR" b="1" dirty="0" smtClean="0">
              <a:solidFill>
                <a:srgbClr val="C00000"/>
              </a:solidFill>
            </a:endParaRPr>
          </a:p>
          <a:p>
            <a:pPr fontAlgn="base"/>
            <a:endParaRPr lang="fr-FR" dirty="0"/>
          </a:p>
        </p:txBody>
      </p:sp>
      <p:sp>
        <p:nvSpPr>
          <p:cNvPr id="8" name="Rectangle 7"/>
          <p:cNvSpPr/>
          <p:nvPr/>
        </p:nvSpPr>
        <p:spPr>
          <a:xfrm>
            <a:off x="0" y="2500306"/>
            <a:ext cx="9144000" cy="3693319"/>
          </a:xfrm>
          <a:prstGeom prst="rect">
            <a:avLst/>
          </a:prstGeom>
        </p:spPr>
        <p:txBody>
          <a:bodyPr wrap="square">
            <a:spAutoFit/>
          </a:bodyPr>
          <a:lstStyle/>
          <a:p>
            <a:r>
              <a:rPr lang="fr-FR" dirty="0" smtClean="0"/>
              <a:t>Son identité se construit autour de cet intérêt commun pour </a:t>
            </a:r>
            <a:r>
              <a:rPr lang="fr-FR" b="1" dirty="0" smtClean="0"/>
              <a:t>UN DOMAINE SPECIFIQUE</a:t>
            </a:r>
            <a:r>
              <a:rPr lang="fr-FR" dirty="0" smtClean="0"/>
              <a:t> et de l’envie d’apprendre. Passion, apprentissage et volontariat. Il y a de l’engagement derrière. </a:t>
            </a:r>
          </a:p>
          <a:p>
            <a:endParaRPr lang="fr-FR" dirty="0" smtClean="0"/>
          </a:p>
          <a:p>
            <a:r>
              <a:rPr lang="fr-FR" b="1" dirty="0" smtClean="0"/>
              <a:t>PROGRESSER SUR LES PRATIQUES</a:t>
            </a:r>
            <a:r>
              <a:rPr lang="fr-FR" dirty="0" smtClean="0"/>
              <a:t> pour le </a:t>
            </a:r>
            <a:r>
              <a:rPr lang="fr-FR" dirty="0" err="1" smtClean="0"/>
              <a:t>ScrumMaster</a:t>
            </a:r>
            <a:r>
              <a:rPr lang="fr-FR" dirty="0" smtClean="0"/>
              <a:t>. Parfois seul, isolé avec l’équipe, il a le besoin de se challenger et souhaite partager avec d’autres </a:t>
            </a:r>
            <a:r>
              <a:rPr lang="fr-FR" dirty="0" err="1" smtClean="0"/>
              <a:t>ScrumMasters</a:t>
            </a:r>
            <a:r>
              <a:rPr lang="fr-FR" dirty="0" smtClean="0"/>
              <a:t> de l’organisation, sur ce qui marche, de nouveaux exercices ou certains écueils… Des éléments qu’on retrouve chez les Product </a:t>
            </a:r>
            <a:r>
              <a:rPr lang="fr-FR" dirty="0" err="1" smtClean="0"/>
              <a:t>Owners</a:t>
            </a:r>
            <a:r>
              <a:rPr lang="fr-FR" dirty="0" smtClean="0"/>
              <a:t>.</a:t>
            </a:r>
          </a:p>
          <a:p>
            <a:endParaRPr lang="fr-FR" dirty="0" smtClean="0"/>
          </a:p>
          <a:p>
            <a:r>
              <a:rPr lang="fr-FR" dirty="0" smtClean="0"/>
              <a:t> La communauté de pratique est donc avant tout orientée pratiques, retour d’expérience, problèmes, solutions, vision, terrain. Le tout est mené dans une dynamique collective, collaborative, d’entraide, bref comme son l’indique dans un esprit </a:t>
            </a:r>
            <a:r>
              <a:rPr lang="fr-FR" b="1" dirty="0" smtClean="0"/>
              <a:t>COMMUNAUTAIRE.</a:t>
            </a:r>
            <a:endParaRPr lang="fr-F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579588C5-6F2B-411B-A7FA-D2F33125487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137</a:t>
            </a:fld>
            <a:endParaRPr lang="fr-FR"/>
          </a:p>
        </p:txBody>
      </p:sp>
      <p:sp>
        <p:nvSpPr>
          <p:cNvPr id="7" name="Rectangle 6"/>
          <p:cNvSpPr/>
          <p:nvPr/>
        </p:nvSpPr>
        <p:spPr>
          <a:xfrm>
            <a:off x="0" y="1000108"/>
            <a:ext cx="9144000" cy="1323439"/>
          </a:xfrm>
          <a:prstGeom prst="rect">
            <a:avLst/>
          </a:prstGeom>
        </p:spPr>
        <p:txBody>
          <a:bodyPr wrap="square">
            <a:spAutoFit/>
          </a:bodyPr>
          <a:lstStyle/>
          <a:p>
            <a:pPr fontAlgn="base"/>
            <a:r>
              <a:rPr lang="fr-FR" sz="2000" b="1" dirty="0" smtClean="0">
                <a:solidFill>
                  <a:srgbClr val="002060"/>
                </a:solidFill>
              </a:rPr>
              <a:t>Comment devenir un manager AGILE et faire évoluer son métier.</a:t>
            </a:r>
          </a:p>
          <a:p>
            <a:pPr fontAlgn="base"/>
            <a:r>
              <a:rPr lang="fr-FR" sz="2000" b="1" dirty="0" smtClean="0">
                <a:solidFill>
                  <a:srgbClr val="002060"/>
                </a:solidFill>
              </a:rPr>
              <a:t>	Thème 4: </a:t>
            </a:r>
            <a:r>
              <a:rPr lang="fr-FR" sz="2000" dirty="0" smtClean="0"/>
              <a:t>  </a:t>
            </a:r>
            <a:r>
              <a:rPr lang="fr-FR" sz="2000" b="1" dirty="0" smtClean="0"/>
              <a:t> </a:t>
            </a:r>
            <a:r>
              <a:rPr lang="fr-FR" sz="2000" b="1" dirty="0" smtClean="0">
                <a:hlinkClick r:id="rId2"/>
              </a:rPr>
              <a:t>Initier, Soutenir et animer les INDISPENSABLES communautés de pratiques</a:t>
            </a:r>
            <a:endParaRPr lang="fr-FR" sz="2000" b="1" dirty="0" smtClean="0">
              <a:solidFill>
                <a:srgbClr val="002060"/>
              </a:solidFill>
            </a:endParaRPr>
          </a:p>
          <a:p>
            <a:pPr fontAlgn="base"/>
            <a:r>
              <a:rPr lang="fr-FR" sz="2000" b="1" dirty="0" smtClean="0">
                <a:solidFill>
                  <a:srgbClr val="002060"/>
                </a:solidFill>
              </a:rPr>
              <a:t>	</a:t>
            </a:r>
          </a:p>
        </p:txBody>
      </p:sp>
      <p:sp>
        <p:nvSpPr>
          <p:cNvPr id="9" name="Rectangle 8"/>
          <p:cNvSpPr/>
          <p:nvPr/>
        </p:nvSpPr>
        <p:spPr>
          <a:xfrm>
            <a:off x="0" y="2000240"/>
            <a:ext cx="9144000" cy="954107"/>
          </a:xfrm>
          <a:prstGeom prst="rect">
            <a:avLst/>
          </a:prstGeom>
        </p:spPr>
        <p:txBody>
          <a:bodyPr wrap="square">
            <a:spAutoFit/>
          </a:bodyPr>
          <a:lstStyle/>
          <a:p>
            <a:pPr fontAlgn="base"/>
            <a:r>
              <a:rPr lang="fr-FR" sz="2000" b="1" dirty="0" smtClean="0">
                <a:solidFill>
                  <a:srgbClr val="C00000"/>
                </a:solidFill>
              </a:rPr>
              <a:t>Le manager AGILE</a:t>
            </a:r>
          </a:p>
          <a:p>
            <a:pPr fontAlgn="base"/>
            <a:endParaRPr lang="fr-FR" b="1" dirty="0" smtClean="0">
              <a:solidFill>
                <a:srgbClr val="C00000"/>
              </a:solidFill>
            </a:endParaRPr>
          </a:p>
          <a:p>
            <a:pPr fontAlgn="base"/>
            <a:endParaRPr lang="fr-FR" dirty="0"/>
          </a:p>
        </p:txBody>
      </p:sp>
      <p:sp>
        <p:nvSpPr>
          <p:cNvPr id="8" name="Rectangle 7"/>
          <p:cNvSpPr/>
          <p:nvPr/>
        </p:nvSpPr>
        <p:spPr>
          <a:xfrm>
            <a:off x="0" y="2500306"/>
            <a:ext cx="9144000" cy="2585323"/>
          </a:xfrm>
          <a:prstGeom prst="rect">
            <a:avLst/>
          </a:prstGeom>
        </p:spPr>
        <p:txBody>
          <a:bodyPr wrap="square">
            <a:spAutoFit/>
          </a:bodyPr>
          <a:lstStyle/>
          <a:p>
            <a:pPr fontAlgn="base"/>
            <a:r>
              <a:rPr lang="fr-FR" dirty="0" smtClean="0"/>
              <a:t>L’action du manager est en effet  primordiale face aux défis (organisationnels, managériaux, communautaires, personnels et techniques) liés à la mise en place de ce type de communautés dans l’entreprise.</a:t>
            </a:r>
          </a:p>
          <a:p>
            <a:pPr fontAlgn="base"/>
            <a:endParaRPr lang="fr-FR" dirty="0" smtClean="0"/>
          </a:p>
          <a:p>
            <a:pPr fontAlgn="base"/>
            <a:r>
              <a:rPr lang="fr-FR" dirty="0" smtClean="0"/>
              <a:t>Cette activité consiste  notamment à poser de nouvelles règles pour l’organisation, à encourager et inciter à participer aux communautés, à donner du feedback et mettre à disposition le dispositif technique et logistique permettant aux communautés </a:t>
            </a:r>
            <a:r>
              <a:rPr lang="fr-FR" b="1" dirty="0" smtClean="0"/>
              <a:t>de s’exprimer online et en face à face</a:t>
            </a:r>
            <a:r>
              <a:rPr lang="fr-FR" dirty="0" smtClean="0"/>
              <a:t>.</a:t>
            </a:r>
          </a:p>
          <a:p>
            <a:pPr fontAlgn="base"/>
            <a:endParaRPr lang="fr-FR"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FEA4C1B5-9E01-480E-A1D2-91AC25CFF8A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138</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la nécessité « d’être » un Manager Agile !</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sp>
        <p:nvSpPr>
          <p:cNvPr id="10" name="Rectangle 9"/>
          <p:cNvSpPr/>
          <p:nvPr/>
        </p:nvSpPr>
        <p:spPr>
          <a:xfrm>
            <a:off x="0" y="1785926"/>
            <a:ext cx="9144000" cy="3139321"/>
          </a:xfrm>
          <a:prstGeom prst="rect">
            <a:avLst/>
          </a:prstGeom>
        </p:spPr>
        <p:txBody>
          <a:bodyPr wrap="square">
            <a:spAutoFit/>
          </a:bodyPr>
          <a:lstStyle/>
          <a:p>
            <a:pPr fontAlgn="base"/>
            <a:r>
              <a:rPr lang="fr-FR" dirty="0" smtClean="0"/>
              <a:t>De nombreux éléments concourent à cette</a:t>
            </a:r>
            <a:r>
              <a:rPr lang="fr-FR" b="1" dirty="0" smtClean="0"/>
              <a:t> prise de conscience </a:t>
            </a:r>
            <a:r>
              <a:rPr lang="fr-FR" dirty="0" smtClean="0"/>
              <a:t>et</a:t>
            </a:r>
            <a:r>
              <a:rPr lang="fr-FR" b="1" dirty="0" smtClean="0"/>
              <a:t> </a:t>
            </a:r>
            <a:r>
              <a:rPr lang="fr-FR" dirty="0" smtClean="0"/>
              <a:t>à la naissance </a:t>
            </a:r>
            <a:r>
              <a:rPr lang="fr-FR" b="1" dirty="0" smtClean="0"/>
              <a:t>d’un sentiment d’urgence</a:t>
            </a:r>
            <a:r>
              <a:rPr lang="fr-FR" dirty="0" smtClean="0"/>
              <a:t>, seuls véritables points de départ d’une volonté de changer:</a:t>
            </a:r>
          </a:p>
          <a:p>
            <a:pPr fontAlgn="base"/>
            <a:endParaRPr lang="fr-FR" dirty="0" smtClean="0"/>
          </a:p>
          <a:p>
            <a:pPr fontAlgn="base"/>
            <a:r>
              <a:rPr lang="fr-FR" dirty="0" smtClean="0"/>
              <a:t>Tout d’abord, </a:t>
            </a:r>
            <a:r>
              <a:rPr lang="fr-FR" b="1" dirty="0" smtClean="0">
                <a:solidFill>
                  <a:srgbClr val="C00000"/>
                </a:solidFill>
              </a:rPr>
              <a:t>l’environnement externe de l’entreprise</a:t>
            </a:r>
            <a:r>
              <a:rPr lang="fr-FR" dirty="0" smtClean="0"/>
              <a:t> fait de changement rapide, de complexité dynamique et de concurrence accrue retentit à l’intérieur même de l’entreprise.</a:t>
            </a:r>
          </a:p>
          <a:p>
            <a:pPr fontAlgn="base"/>
            <a:r>
              <a:rPr lang="fr-FR" dirty="0" smtClean="0"/>
              <a:t> Poussée à revoir son mode de gouvernance et ses processus, l’organisation est amenée à se différentier en termes de connaissances, de partage d’informations, de gestion de compétences ou d’évolution des collaborateurs.</a:t>
            </a:r>
          </a:p>
          <a:p>
            <a:pPr fontAlgn="base"/>
            <a:r>
              <a:rPr lang="fr-FR" dirty="0" smtClean="0"/>
              <a:t> </a:t>
            </a:r>
            <a:r>
              <a:rPr lang="fr-FR" b="1" dirty="0" smtClean="0"/>
              <a:t>L’entreprise Globale, Agile</a:t>
            </a:r>
            <a:r>
              <a:rPr lang="fr-FR" dirty="0" smtClean="0"/>
              <a:t> est une réponse évidente à cette vaste problématique, et le </a:t>
            </a:r>
            <a:r>
              <a:rPr lang="fr-FR" b="1" dirty="0" smtClean="0"/>
              <a:t>manager est en première ligne de ces chantiers</a:t>
            </a:r>
            <a:r>
              <a:rPr lang="fr-FR" dirty="0" smtClean="0"/>
              <a:t>.</a:t>
            </a:r>
            <a:endParaRPr lang="fr-FR"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305D309-7F28-4696-A8F3-ADE36D8F61D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139</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la nécessité « d’être » un Manager Agile !</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sp>
        <p:nvSpPr>
          <p:cNvPr id="10" name="Rectangle 9"/>
          <p:cNvSpPr/>
          <p:nvPr/>
        </p:nvSpPr>
        <p:spPr>
          <a:xfrm>
            <a:off x="0" y="1785926"/>
            <a:ext cx="9144000" cy="3139321"/>
          </a:xfrm>
          <a:prstGeom prst="rect">
            <a:avLst/>
          </a:prstGeom>
        </p:spPr>
        <p:txBody>
          <a:bodyPr wrap="square">
            <a:spAutoFit/>
          </a:bodyPr>
          <a:lstStyle/>
          <a:p>
            <a:pPr fontAlgn="base"/>
            <a:r>
              <a:rPr lang="fr-FR" dirty="0" smtClean="0"/>
              <a:t>Le middle management constate aujourd’hui à </a:t>
            </a:r>
            <a:r>
              <a:rPr lang="fr-FR" b="1" dirty="0" smtClean="0"/>
              <a:t>la montée en puissance d’une Agilité de terrain</a:t>
            </a:r>
            <a:r>
              <a:rPr lang="fr-FR" dirty="0" smtClean="0"/>
              <a:t>, imposée ou non par sa hiérarchie.</a:t>
            </a:r>
          </a:p>
          <a:p>
            <a:pPr fontAlgn="base"/>
            <a:r>
              <a:rPr lang="fr-FR" dirty="0" smtClean="0"/>
              <a:t> Les méthodes Agiles s’incrustent dans les  projets, dans le quotidien des personnes. Très populaires dans les projets IT, il est difficile de les éviter et  de ne pas s’y intéresser, en tant que responsable de personnes fortement impliquées dans l’agilité.</a:t>
            </a:r>
          </a:p>
          <a:p>
            <a:pPr fontAlgn="base"/>
            <a:endParaRPr lang="fr-FR" dirty="0" smtClean="0"/>
          </a:p>
          <a:p>
            <a:pPr fontAlgn="base"/>
            <a:r>
              <a:rPr lang="fr-FR" dirty="0" smtClean="0"/>
              <a:t>D’autant que cette nouvelle façon de concevoir des produits, d’envisager et de mener un projet informatique </a:t>
            </a:r>
            <a:r>
              <a:rPr lang="fr-FR" b="1" dirty="0" smtClean="0"/>
              <a:t>FAIT DU BRUIT</a:t>
            </a:r>
            <a:r>
              <a:rPr lang="fr-FR" dirty="0" smtClean="0"/>
              <a:t>,  </a:t>
            </a:r>
            <a:r>
              <a:rPr lang="fr-FR" b="1" dirty="0" smtClean="0"/>
              <a:t>avec des résultats concrets</a:t>
            </a:r>
            <a:r>
              <a:rPr lang="fr-FR" dirty="0" smtClean="0"/>
              <a:t> et des bénéfices réels et  visibles : </a:t>
            </a:r>
          </a:p>
          <a:p>
            <a:pPr algn="ctr" fontAlgn="base"/>
            <a:r>
              <a:rPr lang="fr-FR" b="1" dirty="0" smtClean="0"/>
              <a:t>réduction des délais de mise en marché, qualité, productivité, visibilité, satisfaction des équipes. L’agilité, ça marche et ça va s’étendre.</a:t>
            </a:r>
            <a:endParaRPr lang="fr-FR"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711EE64C-ECD9-472F-A62B-8D2C8D07C3D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a:t>
            </a:fld>
            <a:endParaRPr lang="fr-FR"/>
          </a:p>
        </p:txBody>
      </p:sp>
      <p:sp>
        <p:nvSpPr>
          <p:cNvPr id="3" name="Espace réservé du contenu 2"/>
          <p:cNvSpPr>
            <a:spLocks noGrp="1"/>
          </p:cNvSpPr>
          <p:nvPr>
            <p:ph sz="quarter" idx="1"/>
          </p:nvPr>
        </p:nvSpPr>
        <p:spPr>
          <a:xfrm>
            <a:off x="0" y="1600200"/>
            <a:ext cx="9144000" cy="4709160"/>
          </a:xfrm>
        </p:spPr>
        <p:txBody>
          <a:bodyPr>
            <a:normAutofit fontScale="92500" lnSpcReduction="20000"/>
          </a:bodyPr>
          <a:lstStyle/>
          <a:p>
            <a:r>
              <a:rPr lang="fr-FR" dirty="0" smtClean="0"/>
              <a:t>Au final, du point de vue du client, c’est le chef de projet qui aurait dû anticiper ce problème alors qu’il est impossible de tout prévoir à l’avance surtout dans un environnement instable qui évolue constamment où il y a sans cesse de nouvelles technologies qui font leur apparition. </a:t>
            </a:r>
            <a:br>
              <a:rPr lang="fr-FR" dirty="0" smtClean="0"/>
            </a:br>
            <a:r>
              <a:rPr lang="fr-FR" dirty="0" smtClean="0"/>
              <a:t>Par exemple une société qui investi un gros budget dans la création de son site internet en flash car c’est tendance ; l’année suivante l’</a:t>
            </a:r>
            <a:r>
              <a:rPr lang="fr-FR" dirty="0" err="1" smtClean="0"/>
              <a:t>iPhone</a:t>
            </a:r>
            <a:r>
              <a:rPr lang="fr-FR" dirty="0" smtClean="0"/>
              <a:t> débarque mais est incapable de lire le flash, l’entreprise doit à nouveau réinvestir dans une version HTML de son site web pour être visible sur </a:t>
            </a:r>
            <a:r>
              <a:rPr lang="fr-FR" dirty="0" err="1" smtClean="0"/>
              <a:t>iPhone</a:t>
            </a:r>
            <a:r>
              <a:rPr lang="fr-FR" dirty="0" smtClean="0"/>
              <a:t>.</a:t>
            </a:r>
          </a:p>
          <a:p>
            <a:r>
              <a:rPr lang="fr-FR" dirty="0" smtClean="0"/>
              <a:t>Par conséquent, comment peut-on augmenter la satisfaction du client en facilitant la gestion de projet et améliorant la qualité de développement ? Comment mieux s’adapter aux imprévus du projet ? Les méthodes dites « agiles » vont nous permettre de répondre à toutes ces questions.</a:t>
            </a:r>
            <a:endParaRPr lang="fr-FR"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FC759807-C82B-42E7-9011-F50725AD83C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140</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la nécessité « d’être » un Manager Agile !</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sp>
        <p:nvSpPr>
          <p:cNvPr id="10" name="Rectangle 9"/>
          <p:cNvSpPr/>
          <p:nvPr/>
        </p:nvSpPr>
        <p:spPr>
          <a:xfrm>
            <a:off x="0" y="1785926"/>
            <a:ext cx="9144000" cy="2308324"/>
          </a:xfrm>
          <a:prstGeom prst="rect">
            <a:avLst/>
          </a:prstGeom>
        </p:spPr>
        <p:txBody>
          <a:bodyPr wrap="square">
            <a:spAutoFit/>
          </a:bodyPr>
          <a:lstStyle/>
          <a:p>
            <a:pPr fontAlgn="base"/>
            <a:r>
              <a:rPr lang="fr-FR" dirty="0" smtClean="0">
                <a:solidFill>
                  <a:srgbClr val="C00000"/>
                </a:solidFill>
              </a:rPr>
              <a:t>Enfin,</a:t>
            </a:r>
            <a:r>
              <a:rPr lang="fr-FR" b="1" dirty="0" smtClean="0">
                <a:solidFill>
                  <a:srgbClr val="C00000"/>
                </a:solidFill>
              </a:rPr>
              <a:t> les attentes des personnes évoluent.</a:t>
            </a:r>
            <a:endParaRPr lang="fr-FR" b="1" dirty="0" smtClean="0"/>
          </a:p>
          <a:p>
            <a:pPr fontAlgn="base"/>
            <a:endParaRPr lang="fr-FR" b="1" dirty="0" smtClean="0"/>
          </a:p>
          <a:p>
            <a:pPr fontAlgn="base"/>
            <a:r>
              <a:rPr lang="fr-FR" dirty="0" smtClean="0"/>
              <a:t> L’esprit AGILE gagne les collaborateurs qui goûtent aux projets Agiles, </a:t>
            </a:r>
            <a:r>
              <a:rPr lang="fr-FR" dirty="0" err="1" smtClean="0"/>
              <a:t>Scrum</a:t>
            </a:r>
            <a:r>
              <a:rPr lang="fr-FR" dirty="0" smtClean="0"/>
              <a:t> ou autres, avec un rapport aux autres, au travail et à l’organisation forcément changé.</a:t>
            </a:r>
          </a:p>
          <a:p>
            <a:pPr fontAlgn="base"/>
            <a:r>
              <a:rPr lang="fr-FR" dirty="0" smtClean="0"/>
              <a:t> Dans le même temps et d’un point de vue générationnel,  l’Entreprise change de visage avec la présence de plus en plus marquée de la génération Y, ces digital natives nés à partir des années 78-79, dont les maîtres mots sont collaboration, réseaux et communautés…</a:t>
            </a:r>
          </a:p>
          <a:p>
            <a:pPr fontAlgn="base"/>
            <a:r>
              <a:rPr lang="fr-FR" dirty="0" smtClean="0"/>
              <a:t> Dans les deux cas, l</a:t>
            </a:r>
            <a:r>
              <a:rPr lang="fr-FR" b="1" dirty="0" smtClean="0"/>
              <a:t>e style de management agile et ouvert est une attente forte.</a:t>
            </a:r>
            <a:endParaRPr lang="fr-FR"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19ED1545-C1C4-4B59-B836-43676D7BED0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141</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Manager Agile la (r)évolution en marche</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sp>
        <p:nvSpPr>
          <p:cNvPr id="10" name="Rectangle 9"/>
          <p:cNvSpPr/>
          <p:nvPr/>
        </p:nvSpPr>
        <p:spPr>
          <a:xfrm>
            <a:off x="0" y="1785926"/>
            <a:ext cx="9144000" cy="646331"/>
          </a:xfrm>
          <a:prstGeom prst="rect">
            <a:avLst/>
          </a:prstGeom>
        </p:spPr>
        <p:txBody>
          <a:bodyPr wrap="square">
            <a:spAutoFit/>
          </a:bodyPr>
          <a:lstStyle/>
          <a:p>
            <a:pPr fontAlgn="base"/>
            <a:r>
              <a:rPr lang="fr-FR" b="1" dirty="0" smtClean="0">
                <a:solidFill>
                  <a:srgbClr val="C00000"/>
                </a:solidFill>
              </a:rPr>
              <a:t>HUMANITÉ, PROXIMITÉ, FACILITATION, COLLABORATION  &amp; LEADERSHIP</a:t>
            </a:r>
            <a:r>
              <a:rPr lang="fr-FR" dirty="0" smtClean="0">
                <a:solidFill>
                  <a:srgbClr val="C00000"/>
                </a:solidFill>
              </a:rPr>
              <a:t> , voilà ce qui concrétise le mieux le manager Agile au quotidien</a:t>
            </a:r>
            <a:r>
              <a:rPr lang="fr-FR" dirty="0" smtClean="0"/>
              <a:t>.</a:t>
            </a:r>
            <a:endParaRPr lang="fr-FR" dirty="0">
              <a:solidFill>
                <a:schemeClr val="bg1"/>
              </a:solidFill>
            </a:endParaRPr>
          </a:p>
        </p:txBody>
      </p:sp>
      <p:sp>
        <p:nvSpPr>
          <p:cNvPr id="8" name="Rectangle 7"/>
          <p:cNvSpPr/>
          <p:nvPr/>
        </p:nvSpPr>
        <p:spPr>
          <a:xfrm>
            <a:off x="0" y="2786058"/>
            <a:ext cx="9144000" cy="3139321"/>
          </a:xfrm>
          <a:prstGeom prst="rect">
            <a:avLst/>
          </a:prstGeom>
        </p:spPr>
        <p:txBody>
          <a:bodyPr wrap="square">
            <a:spAutoFit/>
          </a:bodyPr>
          <a:lstStyle/>
          <a:p>
            <a:pPr fontAlgn="base"/>
            <a:r>
              <a:rPr lang="fr-FR" dirty="0" smtClean="0"/>
              <a:t>Un manager « Chef d’orchestre », à la fois actif, réactif et proactif, qui peut facilement et dans un premier temps, trouver l’inspiration dans ces quelques principes du Lean Management :</a:t>
            </a:r>
          </a:p>
          <a:p>
            <a:pPr fontAlgn="base"/>
            <a:endParaRPr lang="fr-FR" dirty="0" smtClean="0"/>
          </a:p>
          <a:p>
            <a:pPr fontAlgn="base"/>
            <a:r>
              <a:rPr lang="fr-FR" b="1" i="1" dirty="0" smtClean="0"/>
              <a:t>Penser sur le long terme</a:t>
            </a:r>
            <a:r>
              <a:rPr lang="fr-FR" dirty="0" smtClean="0"/>
              <a:t> (c’est à dire fonder ses décisions sur une philosophie à long terme même si cela affecte la réalisation de certains objectifs financiers à court terme)</a:t>
            </a:r>
          </a:p>
          <a:p>
            <a:pPr fontAlgn="base"/>
            <a:endParaRPr lang="fr-FR" dirty="0" smtClean="0"/>
          </a:p>
          <a:p>
            <a:pPr fontAlgn="base"/>
            <a:r>
              <a:rPr lang="fr-FR" b="1" i="1" dirty="0" smtClean="0"/>
              <a:t>Cultiver les leaders</a:t>
            </a:r>
            <a:r>
              <a:rPr lang="fr-FR" dirty="0" smtClean="0"/>
              <a:t> (c’est à dire faire grandir les leaders qui comprennent et connaissent le travail, vivent la philosophie, et l’enseignent aux autres)</a:t>
            </a:r>
          </a:p>
          <a:p>
            <a:pPr fontAlgn="base"/>
            <a:endParaRPr lang="fr-FR" dirty="0" smtClean="0"/>
          </a:p>
          <a:p>
            <a:pPr fontAlgn="base"/>
            <a:r>
              <a:rPr lang="fr-FR" b="1" i="1" dirty="0" smtClean="0"/>
              <a:t>Faire monter en compétences les personnes</a:t>
            </a:r>
            <a:r>
              <a:rPr lang="fr-FR" dirty="0" smtClean="0"/>
              <a:t> (c’est-à-dire développer les personnes et équipes exceptionnelles (« les talents ») qui suivent la philosophie de l’entreprise</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075CF13-9302-4E41-9E0E-8BAC4F77C59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142</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Manager Agile la (r)évolution en marche</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sp>
        <p:nvSpPr>
          <p:cNvPr id="10" name="Rectangle 9"/>
          <p:cNvSpPr/>
          <p:nvPr/>
        </p:nvSpPr>
        <p:spPr>
          <a:xfrm>
            <a:off x="0" y="1785926"/>
            <a:ext cx="9144000" cy="646331"/>
          </a:xfrm>
          <a:prstGeom prst="rect">
            <a:avLst/>
          </a:prstGeom>
        </p:spPr>
        <p:txBody>
          <a:bodyPr wrap="square">
            <a:spAutoFit/>
          </a:bodyPr>
          <a:lstStyle/>
          <a:p>
            <a:pPr fontAlgn="base"/>
            <a:r>
              <a:rPr lang="fr-FR" b="1" dirty="0" smtClean="0">
                <a:solidFill>
                  <a:srgbClr val="C00000"/>
                </a:solidFill>
              </a:rPr>
              <a:t>HUMANITÉ, PROXIMITÉ, FACILITATION, COLLABORATION  &amp; LEADERSHIP</a:t>
            </a:r>
            <a:r>
              <a:rPr lang="fr-FR" dirty="0" smtClean="0">
                <a:solidFill>
                  <a:srgbClr val="C00000"/>
                </a:solidFill>
              </a:rPr>
              <a:t> , voilà ce qui concrétise le mieux le manager Agile au quotidien</a:t>
            </a:r>
            <a:r>
              <a:rPr lang="fr-FR" dirty="0" smtClean="0"/>
              <a:t>.</a:t>
            </a:r>
            <a:endParaRPr lang="fr-FR" dirty="0">
              <a:solidFill>
                <a:schemeClr val="bg1"/>
              </a:solidFill>
            </a:endParaRPr>
          </a:p>
        </p:txBody>
      </p:sp>
      <p:sp>
        <p:nvSpPr>
          <p:cNvPr id="8" name="Rectangle 7"/>
          <p:cNvSpPr/>
          <p:nvPr/>
        </p:nvSpPr>
        <p:spPr>
          <a:xfrm>
            <a:off x="0" y="2500306"/>
            <a:ext cx="9144000" cy="2862322"/>
          </a:xfrm>
          <a:prstGeom prst="rect">
            <a:avLst/>
          </a:prstGeom>
        </p:spPr>
        <p:txBody>
          <a:bodyPr wrap="square">
            <a:spAutoFit/>
          </a:bodyPr>
          <a:lstStyle/>
          <a:p>
            <a:pPr fontAlgn="base"/>
            <a:r>
              <a:rPr lang="fr-FR" b="1" i="1" dirty="0" smtClean="0"/>
              <a:t>Respecter et motiver ses partenaires</a:t>
            </a:r>
            <a:r>
              <a:rPr lang="fr-FR" dirty="0" smtClean="0"/>
              <a:t> (c’est à dire respecter son réseau étendu de partenaires et de fournisseurs  en les challengeant et en les aidant à s’améliorer)</a:t>
            </a:r>
          </a:p>
          <a:p>
            <a:pPr fontAlgn="base"/>
            <a:r>
              <a:rPr lang="fr-FR" b="1" i="1" dirty="0" smtClean="0"/>
              <a:t>Aller toujours sur le terrain</a:t>
            </a:r>
            <a:r>
              <a:rPr lang="fr-FR" dirty="0" smtClean="0"/>
              <a:t> (c’est à dire aller et voir par soi même pour comprendre les situations en profondeur)</a:t>
            </a:r>
          </a:p>
          <a:p>
            <a:pPr fontAlgn="base"/>
            <a:endParaRPr lang="fr-FR" dirty="0" smtClean="0"/>
          </a:p>
          <a:p>
            <a:pPr fontAlgn="base"/>
            <a:r>
              <a:rPr lang="fr-FR" b="1" i="1" dirty="0" smtClean="0"/>
              <a:t>Prendre les décisions en consensus</a:t>
            </a:r>
            <a:r>
              <a:rPr lang="fr-FR" dirty="0" smtClean="0"/>
              <a:t> (c’est-à-dire prendre les décisions lentement en consensus en considérant toutes les options puis mettre en œuvre rapidement les décisions choisies)</a:t>
            </a:r>
          </a:p>
          <a:p>
            <a:pPr fontAlgn="base"/>
            <a:endParaRPr lang="fr-FR" dirty="0" smtClean="0"/>
          </a:p>
          <a:p>
            <a:pPr fontAlgn="base"/>
            <a:r>
              <a:rPr lang="fr-FR" b="1" i="1" dirty="0" smtClean="0"/>
              <a:t>S’améliorer en continu </a:t>
            </a:r>
            <a:r>
              <a:rPr lang="fr-FR" dirty="0" smtClean="0"/>
              <a:t>(c’est-à-dire devenir une organisation apprenante au travers de la réflexion et de l’amélioration continue – </a:t>
            </a:r>
            <a:r>
              <a:rPr lang="fr-FR" dirty="0" err="1" smtClean="0"/>
              <a:t>Hansei</a:t>
            </a:r>
            <a:r>
              <a:rPr lang="fr-FR" dirty="0" smtClean="0"/>
              <a:t> &amp; </a:t>
            </a:r>
            <a:r>
              <a:rPr lang="fr-FR" dirty="0" err="1" smtClean="0"/>
              <a:t>Kaizen</a:t>
            </a:r>
            <a:r>
              <a:rPr lang="fr-FR" dirty="0" smtClean="0"/>
              <a:t>)</a:t>
            </a:r>
            <a:endParaRPr lang="fr-FR"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331DDC0-8633-4DA1-B2F1-8DC3C2EA8C4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143</a:t>
            </a:fld>
            <a:endParaRPr lang="fr-FR"/>
          </a:p>
        </p:txBody>
      </p:sp>
      <p:sp>
        <p:nvSpPr>
          <p:cNvPr id="7" name="Rectangle 6"/>
          <p:cNvSpPr/>
          <p:nvPr/>
        </p:nvSpPr>
        <p:spPr>
          <a:xfrm>
            <a:off x="0" y="1000108"/>
            <a:ext cx="9144000" cy="1384995"/>
          </a:xfrm>
          <a:prstGeom prst="rect">
            <a:avLst/>
          </a:prstGeom>
        </p:spPr>
        <p:txBody>
          <a:bodyPr wrap="square">
            <a:spAutoFit/>
          </a:bodyPr>
          <a:lstStyle/>
          <a:p>
            <a:pPr fontAlgn="base"/>
            <a:r>
              <a:rPr lang="fr-FR" sz="2400" b="1" dirty="0" smtClean="0">
                <a:solidFill>
                  <a:srgbClr val="002060"/>
                </a:solidFill>
              </a:rPr>
              <a:t>Manager Agile la (r)évolution en marche</a:t>
            </a:r>
          </a:p>
          <a:p>
            <a:pPr fontAlgn="base"/>
            <a:endParaRPr lang="fr-FR" sz="2000" b="1" dirty="0" smtClean="0">
              <a:solidFill>
                <a:srgbClr val="002060"/>
              </a:solidFill>
            </a:endParaRPr>
          </a:p>
          <a:p>
            <a:pPr fontAlgn="base"/>
            <a:r>
              <a:rPr lang="fr-FR" sz="2000" b="1" dirty="0" smtClean="0">
                <a:solidFill>
                  <a:srgbClr val="002060"/>
                </a:solidFill>
              </a:rPr>
              <a:t>	</a:t>
            </a:r>
          </a:p>
          <a:p>
            <a:pPr fontAlgn="base"/>
            <a:r>
              <a:rPr lang="fr-FR" sz="2000" b="1" dirty="0" smtClean="0">
                <a:solidFill>
                  <a:srgbClr val="002060"/>
                </a:solidFill>
              </a:rPr>
              <a:t>	</a:t>
            </a:r>
          </a:p>
        </p:txBody>
      </p:sp>
      <p:pic>
        <p:nvPicPr>
          <p:cNvPr id="186370" name="Picture 2" descr="Roue du Manager Agile"/>
          <p:cNvPicPr>
            <a:picLocks noChangeAspect="1" noChangeArrowheads="1"/>
          </p:cNvPicPr>
          <p:nvPr/>
        </p:nvPicPr>
        <p:blipFill>
          <a:blip r:embed="rId2"/>
          <a:srcRect/>
          <a:stretch>
            <a:fillRect/>
          </a:stretch>
        </p:blipFill>
        <p:spPr bwMode="auto">
          <a:xfrm>
            <a:off x="0" y="1437264"/>
            <a:ext cx="5475490" cy="5420736"/>
          </a:xfrm>
          <a:prstGeom prst="rect">
            <a:avLst/>
          </a:prstGeom>
          <a:noFill/>
        </p:spPr>
      </p:pic>
      <p:sp>
        <p:nvSpPr>
          <p:cNvPr id="11" name="Rectangle 10"/>
          <p:cNvSpPr/>
          <p:nvPr/>
        </p:nvSpPr>
        <p:spPr>
          <a:xfrm>
            <a:off x="5429256" y="1357298"/>
            <a:ext cx="3714744" cy="5355312"/>
          </a:xfrm>
          <a:prstGeom prst="rect">
            <a:avLst/>
          </a:prstGeom>
        </p:spPr>
        <p:txBody>
          <a:bodyPr wrap="square">
            <a:spAutoFit/>
          </a:bodyPr>
          <a:lstStyle/>
          <a:p>
            <a:pPr fontAlgn="base"/>
            <a:r>
              <a:rPr lang="fr-FR" dirty="0" smtClean="0"/>
              <a:t>Il s’agit avant tout d’un outil d’autoévaluation, ouvrant la discussion et permettant au manager de se positionner par rapport aux différentes dimensions de son Métier. C’est souvent un bon point de départ…</a:t>
            </a:r>
          </a:p>
          <a:p>
            <a:pPr fontAlgn="base"/>
            <a:r>
              <a:rPr lang="fr-FR" b="1" dirty="0" smtClean="0"/>
              <a:t>Comment l’utiliser ?</a:t>
            </a:r>
          </a:p>
          <a:p>
            <a:pPr fontAlgn="base"/>
            <a:r>
              <a:rPr lang="fr-FR" dirty="0" smtClean="0"/>
              <a:t>Après avoir expliqué chaque dimension, demander au manager </a:t>
            </a:r>
            <a:r>
              <a:rPr lang="fr-FR" b="1" dirty="0" smtClean="0"/>
              <a:t>d’indiquer son degré de satisfaction</a:t>
            </a:r>
            <a:r>
              <a:rPr lang="fr-FR" dirty="0" smtClean="0"/>
              <a:t> (de </a:t>
            </a:r>
            <a:r>
              <a:rPr lang="fr-FR" b="1" dirty="0" smtClean="0"/>
              <a:t>0 à 10</a:t>
            </a:r>
            <a:r>
              <a:rPr lang="fr-FR" dirty="0" smtClean="0"/>
              <a:t>) par rapport à chacune d’entre elles</a:t>
            </a:r>
          </a:p>
          <a:p>
            <a:pPr fontAlgn="base"/>
            <a:r>
              <a:rPr lang="fr-FR" b="1" dirty="0" smtClean="0"/>
              <a:t>Questionner</a:t>
            </a:r>
            <a:r>
              <a:rPr lang="fr-FR" dirty="0" smtClean="0"/>
              <a:t>… Qu’avez vous remarqué en complétant la roue? De quelles dimensions êtes vous satisfaits? Laquelle souhaitez vous améliorer en priorité?</a:t>
            </a:r>
            <a:endParaRPr lang="fr-FR"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3643314"/>
            <a:ext cx="7715304" cy="1828800"/>
          </a:xfrm>
        </p:spPr>
        <p:txBody>
          <a:bodyPr>
            <a:normAutofit/>
          </a:bodyPr>
          <a:lstStyle/>
          <a:p>
            <a:r>
              <a:rPr lang="fr-FR" dirty="0" smtClean="0"/>
              <a:t>AGILE POUR Gérer des exigences</a:t>
            </a:r>
            <a:r>
              <a:rPr lang="fr-FR" dirty="0" smtClean="0">
                <a:solidFill>
                  <a:schemeClr val="accent3"/>
                </a:solidFill>
              </a:rPr>
              <a:t>.</a:t>
            </a:r>
            <a:endParaRPr lang="fr-FR" dirty="0">
              <a:solidFill>
                <a:schemeClr val="accent3"/>
              </a:solidFill>
            </a:endParaRPr>
          </a:p>
        </p:txBody>
      </p:sp>
      <p:sp>
        <p:nvSpPr>
          <p:cNvPr id="3" name="Espace réservé de la date 2"/>
          <p:cNvSpPr>
            <a:spLocks noGrp="1"/>
          </p:cNvSpPr>
          <p:nvPr>
            <p:ph type="dt" sz="half" idx="10"/>
          </p:nvPr>
        </p:nvSpPr>
        <p:spPr/>
        <p:txBody>
          <a:bodyPr/>
          <a:lstStyle/>
          <a:p>
            <a:fld id="{8D2499A4-5A5D-4736-8807-3104B5D44F07}"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144</a:t>
            </a:fld>
            <a:endParaRPr lang="fr-F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gestiondeprojetsagilesavecscrumv2-110628155030-phpapp01/95/gestion-de-projets-agiles-avec-scrum-13-728.jpg?cb=130927645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e la date 2"/>
          <p:cNvSpPr>
            <a:spLocks noGrp="1"/>
          </p:cNvSpPr>
          <p:nvPr>
            <p:ph type="dt" sz="half" idx="10"/>
          </p:nvPr>
        </p:nvSpPr>
        <p:spPr/>
        <p:txBody>
          <a:bodyPr/>
          <a:lstStyle/>
          <a:p>
            <a:fld id="{FA80905F-A3C2-48CC-ADA3-4498602C25E7}" type="datetime1">
              <a:rPr lang="fr-FR" smtClean="0"/>
              <a:pPr/>
              <a:t>01/01/2017</a:t>
            </a:fld>
            <a:endParaRPr lang="fr-FR"/>
          </a:p>
        </p:txBody>
      </p:sp>
      <p:sp>
        <p:nvSpPr>
          <p:cNvPr id="5" name="Espace réservé du pied de page 4"/>
          <p:cNvSpPr>
            <a:spLocks noGrp="1"/>
          </p:cNvSpPr>
          <p:nvPr>
            <p:ph type="ftr" sz="quarter" idx="11"/>
          </p:nvPr>
        </p:nvSpPr>
        <p:spPr/>
        <p:txBody>
          <a:bodyPr/>
          <a:lstStyle/>
          <a:p>
            <a:r>
              <a:rPr lang="fr-FR" dirty="0" smtClean="0"/>
              <a:t>T. FESQ</a:t>
            </a:r>
            <a:endParaRPr lang="fr-FR" dirty="0"/>
          </a:p>
        </p:txBody>
      </p:sp>
      <p:sp>
        <p:nvSpPr>
          <p:cNvPr id="4" name="Espace réservé du numéro de diapositive 3"/>
          <p:cNvSpPr>
            <a:spLocks noGrp="1"/>
          </p:cNvSpPr>
          <p:nvPr>
            <p:ph type="sldNum" sz="quarter" idx="12"/>
          </p:nvPr>
        </p:nvSpPr>
        <p:spPr/>
        <p:txBody>
          <a:bodyPr/>
          <a:lstStyle/>
          <a:p>
            <a:fld id="{5ADBA858-1129-41C4-BE38-66DD5B82628A}" type="slidenum">
              <a:rPr lang="fr-FR" smtClean="0"/>
              <a:pPr/>
              <a:t>145</a:t>
            </a:fld>
            <a:endParaRPr lang="fr-F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7A5824DA-214C-4CDF-922C-410CB7F3308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146</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L’organisation d’un projet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b="1" dirty="0" smtClean="0">
                <a:solidFill>
                  <a:srgbClr val="C00000"/>
                </a:solidFill>
              </a:rPr>
              <a:t>Les rôles de l’organisation.</a:t>
            </a:r>
            <a:endParaRPr lang="fr-FR" b="1" dirty="0">
              <a:solidFill>
                <a:srgbClr val="002060"/>
              </a:solidFill>
            </a:endParaRPr>
          </a:p>
        </p:txBody>
      </p:sp>
      <p:sp>
        <p:nvSpPr>
          <p:cNvPr id="8" name="Rectangle 7"/>
          <p:cNvSpPr/>
          <p:nvPr/>
        </p:nvSpPr>
        <p:spPr>
          <a:xfrm>
            <a:off x="0" y="2000240"/>
            <a:ext cx="9144000" cy="3970318"/>
          </a:xfrm>
          <a:prstGeom prst="rect">
            <a:avLst/>
          </a:prstGeom>
        </p:spPr>
        <p:txBody>
          <a:bodyPr wrap="square">
            <a:spAutoFit/>
          </a:bodyPr>
          <a:lstStyle/>
          <a:p>
            <a:pPr algn="ctr"/>
            <a:r>
              <a:rPr lang="fr-FR" b="1" dirty="0" smtClean="0">
                <a:solidFill>
                  <a:srgbClr val="C00000"/>
                </a:solidFill>
              </a:rPr>
              <a:t>Product </a:t>
            </a:r>
            <a:r>
              <a:rPr lang="fr-FR" b="1" dirty="0" err="1" smtClean="0">
                <a:solidFill>
                  <a:srgbClr val="C00000"/>
                </a:solidFill>
              </a:rPr>
              <a:t>Owner</a:t>
            </a:r>
            <a:endParaRPr lang="fr-FR" b="1" dirty="0" smtClean="0">
              <a:solidFill>
                <a:srgbClr val="C00000"/>
              </a:solidFill>
            </a:endParaRPr>
          </a:p>
          <a:p>
            <a:pPr algn="ctr"/>
            <a:endParaRPr lang="fr-FR" dirty="0" smtClean="0">
              <a:solidFill>
                <a:srgbClr val="C00000"/>
              </a:solidFill>
            </a:endParaRPr>
          </a:p>
          <a:p>
            <a:pPr fontAlgn="base"/>
            <a:r>
              <a:rPr lang="fr-FR" dirty="0" smtClean="0"/>
              <a:t>Le Product </a:t>
            </a:r>
            <a:r>
              <a:rPr lang="fr-FR" dirty="0" err="1" smtClean="0"/>
              <a:t>Owner</a:t>
            </a:r>
            <a:r>
              <a:rPr lang="fr-FR" dirty="0" smtClean="0"/>
              <a:t> est le représentant du client, il :</a:t>
            </a:r>
          </a:p>
          <a:p>
            <a:pPr fontAlgn="base"/>
            <a:endParaRPr lang="fr-FR" dirty="0" smtClean="0"/>
          </a:p>
          <a:p>
            <a:pPr algn="ctr" fontAlgn="base"/>
            <a:r>
              <a:rPr lang="fr-FR" b="1" dirty="0" smtClean="0"/>
              <a:t>Définit les fonctionnalités du produit.</a:t>
            </a:r>
          </a:p>
          <a:p>
            <a:pPr algn="ctr" fontAlgn="base"/>
            <a:r>
              <a:rPr lang="fr-FR" b="1" dirty="0" smtClean="0"/>
              <a:t>Décide des dates de livraison et de leur contenu.</a:t>
            </a:r>
          </a:p>
          <a:p>
            <a:pPr algn="ctr" fontAlgn="base"/>
            <a:r>
              <a:rPr lang="fr-FR" b="1" dirty="0" smtClean="0"/>
              <a:t>Est responsable de la rentabilité du produit (ROI).</a:t>
            </a:r>
          </a:p>
          <a:p>
            <a:pPr algn="ctr" fontAlgn="base"/>
            <a:r>
              <a:rPr lang="fr-FR" b="1" dirty="0" smtClean="0"/>
              <a:t>Priorise les fonctionnalités en fonction de la valeur métier.</a:t>
            </a:r>
          </a:p>
          <a:p>
            <a:pPr algn="ctr" fontAlgn="base"/>
            <a:r>
              <a:rPr lang="fr-FR" b="1" dirty="0" smtClean="0"/>
              <a:t>Ajuste les fonctionnalités et leur priorité avant chaque planification d’itération.</a:t>
            </a:r>
          </a:p>
          <a:p>
            <a:pPr algn="ctr" fontAlgn="base"/>
            <a:r>
              <a:rPr lang="fr-FR" b="1" dirty="0" smtClean="0"/>
              <a:t>Accepte ou rejette les fonctionnalités réalisées.</a:t>
            </a:r>
          </a:p>
          <a:p>
            <a:pPr algn="ctr" fontAlgn="base"/>
            <a:r>
              <a:rPr lang="fr-FR" b="1" dirty="0" smtClean="0"/>
              <a:t>Anime la réunion de planification de sprint.</a:t>
            </a:r>
          </a:p>
          <a:p>
            <a:pPr algn="ctr" fontAlgn="base"/>
            <a:r>
              <a:rPr lang="fr-FR" b="1" dirty="0" smtClean="0"/>
              <a:t>Le rôle du Product </a:t>
            </a:r>
            <a:r>
              <a:rPr lang="fr-FR" b="1" dirty="0" err="1" smtClean="0"/>
              <a:t>Owner</a:t>
            </a:r>
            <a:r>
              <a:rPr lang="fr-FR" b="1" dirty="0" smtClean="0"/>
              <a:t> est assuré par un membre de l’équipe métier (MOA) et au besoin une assistance (AMOA).</a:t>
            </a:r>
          </a:p>
          <a:p>
            <a:pPr algn="ctr" fontAlgn="base"/>
            <a:r>
              <a:rPr lang="fr-FR" dirty="0" smtClean="0"/>
              <a:t>.</a:t>
            </a:r>
            <a:endParaRPr lang="fr-FR"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3EB7160A-5420-45FA-9575-60B15D99C98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147</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L’organisation d’un projet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b="1" dirty="0" smtClean="0">
                <a:solidFill>
                  <a:srgbClr val="C00000"/>
                </a:solidFill>
              </a:rPr>
              <a:t>Les rôles de l’organisation.</a:t>
            </a:r>
            <a:endParaRPr lang="fr-FR" b="1" dirty="0">
              <a:solidFill>
                <a:srgbClr val="002060"/>
              </a:solidFill>
            </a:endParaRPr>
          </a:p>
        </p:txBody>
      </p:sp>
      <p:sp>
        <p:nvSpPr>
          <p:cNvPr id="8" name="Rectangle 7"/>
          <p:cNvSpPr/>
          <p:nvPr/>
        </p:nvSpPr>
        <p:spPr>
          <a:xfrm>
            <a:off x="0" y="2000240"/>
            <a:ext cx="9144000" cy="4247317"/>
          </a:xfrm>
          <a:prstGeom prst="rect">
            <a:avLst/>
          </a:prstGeom>
        </p:spPr>
        <p:txBody>
          <a:bodyPr wrap="square">
            <a:spAutoFit/>
          </a:bodyPr>
          <a:lstStyle/>
          <a:p>
            <a:pPr algn="ctr"/>
            <a:r>
              <a:rPr lang="fr-FR" b="1" dirty="0" smtClean="0">
                <a:solidFill>
                  <a:srgbClr val="C00000"/>
                </a:solidFill>
              </a:rPr>
              <a:t>Equipe d’assistance au Product </a:t>
            </a:r>
            <a:r>
              <a:rPr lang="fr-FR" b="1" dirty="0" err="1" smtClean="0">
                <a:solidFill>
                  <a:srgbClr val="C00000"/>
                </a:solidFill>
              </a:rPr>
              <a:t>Owner</a:t>
            </a:r>
            <a:endParaRPr lang="fr-FR" b="1" dirty="0" smtClean="0">
              <a:solidFill>
                <a:srgbClr val="C00000"/>
              </a:solidFill>
            </a:endParaRPr>
          </a:p>
          <a:p>
            <a:pPr algn="ctr"/>
            <a:endParaRPr lang="fr-FR" b="1" dirty="0" smtClean="0"/>
          </a:p>
          <a:p>
            <a:pPr algn="ctr" fontAlgn="base"/>
            <a:r>
              <a:rPr lang="fr-FR" b="1" dirty="0" smtClean="0"/>
              <a:t>Elle assiste le Product </a:t>
            </a:r>
            <a:r>
              <a:rPr lang="fr-FR" b="1" dirty="0" err="1" smtClean="0"/>
              <a:t>Owner</a:t>
            </a:r>
            <a:r>
              <a:rPr lang="fr-FR" b="1" dirty="0" smtClean="0"/>
              <a:t> et à ce titre peut intervenir dans le cadre des activités associées aux responsabilités de ce dernier.</a:t>
            </a:r>
          </a:p>
          <a:p>
            <a:pPr algn="ctr" fontAlgn="base"/>
            <a:r>
              <a:rPr lang="fr-FR" b="1" dirty="0" smtClean="0"/>
              <a:t/>
            </a:r>
            <a:br>
              <a:rPr lang="fr-FR" b="1" dirty="0" smtClean="0"/>
            </a:br>
            <a:r>
              <a:rPr lang="fr-FR" b="1" dirty="0" smtClean="0"/>
              <a:t>Plus concrètement, elle :</a:t>
            </a:r>
          </a:p>
          <a:p>
            <a:pPr algn="ctr" fontAlgn="base"/>
            <a:r>
              <a:rPr lang="fr-FR" b="1" dirty="0" smtClean="0"/>
              <a:t>Alimente et maintient le Product </a:t>
            </a:r>
            <a:r>
              <a:rPr lang="fr-FR" b="1" dirty="0" err="1" smtClean="0"/>
              <a:t>Backlog</a:t>
            </a:r>
            <a:r>
              <a:rPr lang="fr-FR" b="1" dirty="0" smtClean="0"/>
              <a:t>, et pré priorise les éléments de ce dernier.</a:t>
            </a:r>
          </a:p>
          <a:p>
            <a:pPr algn="ctr" fontAlgn="base"/>
            <a:endParaRPr lang="fr-FR" b="1" dirty="0" smtClean="0"/>
          </a:p>
          <a:p>
            <a:pPr algn="ctr" fontAlgn="base"/>
            <a:r>
              <a:rPr lang="fr-FR" b="1" dirty="0" smtClean="0"/>
              <a:t>Ajuste les fonctionnalités prioritaires du Product </a:t>
            </a:r>
            <a:r>
              <a:rPr lang="fr-FR" b="1" dirty="0" err="1" smtClean="0"/>
              <a:t>Backlog</a:t>
            </a:r>
            <a:r>
              <a:rPr lang="fr-FR" b="1" dirty="0" smtClean="0"/>
              <a:t> (candidates au périmètre du prochain sprint) </a:t>
            </a:r>
          </a:p>
          <a:p>
            <a:pPr algn="ctr" fontAlgn="base"/>
            <a:endParaRPr lang="fr-FR" b="1" dirty="0" smtClean="0"/>
          </a:p>
          <a:p>
            <a:pPr algn="ctr" fontAlgn="base"/>
            <a:r>
              <a:rPr lang="fr-FR" b="1" dirty="0" smtClean="0"/>
              <a:t>et s’assure que les pré-requis aux développements associés seront disponibles en temps voulu (exemples : décisions métier, jeux de données du SI amont,…).</a:t>
            </a:r>
          </a:p>
          <a:p>
            <a:pPr fontAlgn="base"/>
            <a:endParaRPr lang="fr-FR" dirty="0"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FF3F685C-0C67-4E2E-B810-3A78854A673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148</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L’organisation d’un projet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b="1" dirty="0" smtClean="0">
                <a:solidFill>
                  <a:srgbClr val="C00000"/>
                </a:solidFill>
              </a:rPr>
              <a:t>Les rôles de l’organisation.</a:t>
            </a:r>
            <a:endParaRPr lang="fr-FR" b="1" dirty="0">
              <a:solidFill>
                <a:srgbClr val="002060"/>
              </a:solidFill>
            </a:endParaRPr>
          </a:p>
        </p:txBody>
      </p:sp>
      <p:sp>
        <p:nvSpPr>
          <p:cNvPr id="8" name="Rectangle 7"/>
          <p:cNvSpPr/>
          <p:nvPr/>
        </p:nvSpPr>
        <p:spPr>
          <a:xfrm>
            <a:off x="0" y="2000240"/>
            <a:ext cx="9144000" cy="4247317"/>
          </a:xfrm>
          <a:prstGeom prst="rect">
            <a:avLst/>
          </a:prstGeom>
        </p:spPr>
        <p:txBody>
          <a:bodyPr wrap="square">
            <a:spAutoFit/>
          </a:bodyPr>
          <a:lstStyle/>
          <a:p>
            <a:pPr algn="ctr"/>
            <a:r>
              <a:rPr lang="fr-FR" b="1" dirty="0" smtClean="0">
                <a:solidFill>
                  <a:srgbClr val="C00000"/>
                </a:solidFill>
              </a:rPr>
              <a:t>Equipe d’assistance au Product </a:t>
            </a:r>
            <a:r>
              <a:rPr lang="fr-FR" b="1" dirty="0" err="1" smtClean="0">
                <a:solidFill>
                  <a:srgbClr val="C00000"/>
                </a:solidFill>
              </a:rPr>
              <a:t>Owner</a:t>
            </a:r>
            <a:endParaRPr lang="fr-FR" b="1" dirty="0" smtClean="0">
              <a:solidFill>
                <a:srgbClr val="C00000"/>
              </a:solidFill>
            </a:endParaRPr>
          </a:p>
          <a:p>
            <a:pPr algn="ctr"/>
            <a:endParaRPr lang="fr-FR" b="1" dirty="0" smtClean="0"/>
          </a:p>
          <a:p>
            <a:pPr algn="ctr" fontAlgn="base"/>
            <a:r>
              <a:rPr lang="fr-FR" b="1" dirty="0" smtClean="0"/>
              <a:t>Rédige les User Stories associées aux fonctionnalités prioritaires et dessine au besoin des maquettes d’écran.</a:t>
            </a:r>
          </a:p>
          <a:p>
            <a:pPr algn="ctr" fontAlgn="base"/>
            <a:endParaRPr lang="fr-FR" b="1" dirty="0" smtClean="0"/>
          </a:p>
          <a:p>
            <a:pPr algn="ctr" fontAlgn="base"/>
            <a:r>
              <a:rPr lang="fr-FR" b="1" dirty="0" smtClean="0"/>
              <a:t>Répond aux questions soulevées par l’équipe de développement en cours de Sprint et complète au besoin les User Stories associées.</a:t>
            </a:r>
          </a:p>
          <a:p>
            <a:pPr algn="ctr" fontAlgn="base"/>
            <a:endParaRPr lang="fr-FR" b="1" dirty="0" smtClean="0"/>
          </a:p>
          <a:p>
            <a:pPr algn="ctr" fontAlgn="base"/>
            <a:r>
              <a:rPr lang="fr-FR" b="1" dirty="0" smtClean="0"/>
              <a:t>Vérifie en cours de Sprint la bonne couverture du besoin des fonctionnalités terminées en collaboration avec l’équipe de développement.</a:t>
            </a:r>
          </a:p>
          <a:p>
            <a:pPr algn="ctr" fontAlgn="base"/>
            <a:r>
              <a:rPr lang="fr-FR" b="1" dirty="0" smtClean="0"/>
              <a:t>Rédige les plans de tests.</a:t>
            </a:r>
          </a:p>
          <a:p>
            <a:pPr algn="ctr" fontAlgn="base"/>
            <a:endParaRPr lang="fr-FR" b="1" dirty="0" smtClean="0"/>
          </a:p>
          <a:p>
            <a:pPr algn="ctr" fontAlgn="base"/>
            <a:r>
              <a:rPr lang="fr-FR" b="1" dirty="0" smtClean="0"/>
              <a:t>Participe à la réunion de revue de sprint au cours de laquelle, elle aide le Product </a:t>
            </a:r>
            <a:r>
              <a:rPr lang="fr-FR" b="1" dirty="0" err="1" smtClean="0"/>
              <a:t>Owner</a:t>
            </a:r>
            <a:r>
              <a:rPr lang="fr-FR" b="1" dirty="0" smtClean="0"/>
              <a:t> à accepter ou rejeter les fonctionnalités présentées.</a:t>
            </a:r>
          </a:p>
          <a:p>
            <a:pPr algn="ctr" fontAlgn="base"/>
            <a:r>
              <a:rPr lang="fr-FR" b="1" dirty="0" smtClean="0"/>
              <a:t>Teste avant mise en production la conformité du produit dans son ensemble.</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FE613A00-2AA4-49F7-BBCB-1250ACA1545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149</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L’organisation d’un projet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b="1" dirty="0" smtClean="0">
                <a:solidFill>
                  <a:srgbClr val="C00000"/>
                </a:solidFill>
              </a:rPr>
              <a:t>Les rôles de l’organisation.</a:t>
            </a:r>
            <a:endParaRPr lang="fr-FR" b="1" dirty="0">
              <a:solidFill>
                <a:srgbClr val="002060"/>
              </a:solidFill>
            </a:endParaRPr>
          </a:p>
        </p:txBody>
      </p:sp>
      <p:sp>
        <p:nvSpPr>
          <p:cNvPr id="8" name="Rectangle 7"/>
          <p:cNvSpPr/>
          <p:nvPr/>
        </p:nvSpPr>
        <p:spPr>
          <a:xfrm>
            <a:off x="0" y="2000240"/>
            <a:ext cx="9144000" cy="3693319"/>
          </a:xfrm>
          <a:prstGeom prst="rect">
            <a:avLst/>
          </a:prstGeom>
        </p:spPr>
        <p:txBody>
          <a:bodyPr wrap="square">
            <a:spAutoFit/>
          </a:bodyPr>
          <a:lstStyle/>
          <a:p>
            <a:pPr algn="ctr"/>
            <a:r>
              <a:rPr lang="fr-FR" b="1" dirty="0" err="1" smtClean="0">
                <a:solidFill>
                  <a:srgbClr val="C00000"/>
                </a:solidFill>
              </a:rPr>
              <a:t>Scrum</a:t>
            </a:r>
            <a:r>
              <a:rPr lang="fr-FR" b="1" dirty="0" smtClean="0">
                <a:solidFill>
                  <a:srgbClr val="C00000"/>
                </a:solidFill>
              </a:rPr>
              <a:t> Master</a:t>
            </a:r>
          </a:p>
          <a:p>
            <a:pPr algn="ctr"/>
            <a:endParaRPr lang="fr-FR" b="1" dirty="0" smtClean="0"/>
          </a:p>
          <a:p>
            <a:pPr algn="ctr" fontAlgn="base"/>
            <a:r>
              <a:rPr lang="fr-FR" b="1" dirty="0" smtClean="0"/>
              <a:t>Le </a:t>
            </a:r>
            <a:r>
              <a:rPr lang="fr-FR" b="1" dirty="0" err="1" smtClean="0"/>
              <a:t>Scrum</a:t>
            </a:r>
            <a:r>
              <a:rPr lang="fr-FR" b="1" dirty="0" smtClean="0"/>
              <a:t> Master appartient à l’équipe de développement (MOE), il :</a:t>
            </a:r>
          </a:p>
          <a:p>
            <a:pPr algn="ctr" fontAlgn="base"/>
            <a:endParaRPr lang="fr-FR" b="1" dirty="0" smtClean="0"/>
          </a:p>
          <a:p>
            <a:pPr algn="ctr" fontAlgn="base"/>
            <a:r>
              <a:rPr lang="fr-FR" b="1" dirty="0" smtClean="0"/>
              <a:t>S’assure que l’équipe est pleinement opérationnelle et productive.</a:t>
            </a:r>
          </a:p>
          <a:p>
            <a:pPr algn="ctr" fontAlgn="base"/>
            <a:endParaRPr lang="fr-FR" b="1" dirty="0" smtClean="0"/>
          </a:p>
          <a:p>
            <a:pPr algn="ctr" fontAlgn="base"/>
            <a:r>
              <a:rPr lang="fr-FR" b="1" dirty="0" smtClean="0"/>
              <a:t>Établit une collaboration étroite entre l’ensemble des rôles et fonctions.</a:t>
            </a:r>
          </a:p>
          <a:p>
            <a:pPr algn="ctr" fontAlgn="base"/>
            <a:endParaRPr lang="fr-FR" b="1" dirty="0" smtClean="0"/>
          </a:p>
          <a:p>
            <a:pPr algn="ctr" fontAlgn="base"/>
            <a:r>
              <a:rPr lang="fr-FR" b="1" dirty="0" smtClean="0"/>
              <a:t>Supprime les obstacles rencontrés par l’équipe de développement.</a:t>
            </a:r>
          </a:p>
          <a:p>
            <a:pPr algn="ctr" fontAlgn="base"/>
            <a:endParaRPr lang="fr-FR" b="1" dirty="0" smtClean="0"/>
          </a:p>
          <a:p>
            <a:pPr algn="ctr" fontAlgn="base"/>
            <a:r>
              <a:rPr lang="fr-FR" b="1" dirty="0" smtClean="0"/>
              <a:t>Protège l’équipe des interférences extérieures.</a:t>
            </a:r>
          </a:p>
          <a:p>
            <a:pPr algn="ctr" fontAlgn="base"/>
            <a:endParaRPr lang="fr-FR" b="1" dirty="0" smtClean="0"/>
          </a:p>
          <a:p>
            <a:pPr algn="ctr" fontAlgn="base"/>
            <a:r>
              <a:rPr lang="fr-FR" b="1" dirty="0" smtClean="0"/>
              <a:t>Assure le suivi du processus.</a:t>
            </a:r>
            <a:endParaRPr lang="fr-FR"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78A88EED-E2B8-49EC-BAAF-9A584E1AFC1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a:t>
            </a:fld>
            <a:endParaRPr lang="fr-FR"/>
          </a:p>
        </p:txBody>
      </p:sp>
      <p:sp>
        <p:nvSpPr>
          <p:cNvPr id="3" name="Espace réservé du contenu 2"/>
          <p:cNvSpPr>
            <a:spLocks noGrp="1"/>
          </p:cNvSpPr>
          <p:nvPr>
            <p:ph sz="quarter" idx="1"/>
          </p:nvPr>
        </p:nvSpPr>
        <p:spPr>
          <a:xfrm>
            <a:off x="0" y="1600200"/>
            <a:ext cx="9144000" cy="4709160"/>
          </a:xfrm>
        </p:spPr>
        <p:txBody>
          <a:bodyPr>
            <a:normAutofit/>
          </a:bodyPr>
          <a:lstStyle/>
          <a:p>
            <a:r>
              <a:rPr lang="fr-FR" dirty="0" smtClean="0">
                <a:solidFill>
                  <a:srgbClr val="002060"/>
                </a:solidFill>
              </a:rPr>
              <a:t>LA METHODE AGILE</a:t>
            </a:r>
          </a:p>
          <a:p>
            <a:pPr>
              <a:buNone/>
            </a:pPr>
            <a:endParaRPr lang="fr-FR" dirty="0" smtClean="0"/>
          </a:p>
          <a:p>
            <a:r>
              <a:rPr lang="fr-FR" dirty="0" smtClean="0">
                <a:solidFill>
                  <a:srgbClr val="C00000"/>
                </a:solidFill>
              </a:rPr>
              <a:t>Le mouvement des méthodes agiles a commencé en 2001 aux Etats-Unis. Dix-sept experts en développement logiciel se sont réunis afin de mettre au point ces méthodes suite à un taux d’échec important des projets observés dans les années 90.</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0DE62944-0C11-4B41-928B-9D4C0795BA3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150</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L’organisation d’un projet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b="1" dirty="0" smtClean="0">
                <a:solidFill>
                  <a:srgbClr val="C00000"/>
                </a:solidFill>
              </a:rPr>
              <a:t>Les rôles de l’organisation.</a:t>
            </a:r>
            <a:endParaRPr lang="fr-FR" b="1" dirty="0">
              <a:solidFill>
                <a:srgbClr val="002060"/>
              </a:solidFill>
            </a:endParaRPr>
          </a:p>
        </p:txBody>
      </p:sp>
      <p:sp>
        <p:nvSpPr>
          <p:cNvPr id="8" name="Rectangle 7"/>
          <p:cNvSpPr/>
          <p:nvPr/>
        </p:nvSpPr>
        <p:spPr>
          <a:xfrm>
            <a:off x="0" y="2000240"/>
            <a:ext cx="9144000" cy="3416320"/>
          </a:xfrm>
          <a:prstGeom prst="rect">
            <a:avLst/>
          </a:prstGeom>
        </p:spPr>
        <p:txBody>
          <a:bodyPr wrap="square">
            <a:spAutoFit/>
          </a:bodyPr>
          <a:lstStyle/>
          <a:p>
            <a:pPr algn="ctr"/>
            <a:r>
              <a:rPr lang="fr-FR" b="1" dirty="0" smtClean="0">
                <a:solidFill>
                  <a:srgbClr val="C00000"/>
                </a:solidFill>
              </a:rPr>
              <a:t>Equipe de développement</a:t>
            </a:r>
          </a:p>
          <a:p>
            <a:pPr algn="ctr"/>
            <a:endParaRPr lang="fr-FR" b="1" dirty="0" smtClean="0"/>
          </a:p>
          <a:p>
            <a:pPr algn="ctr" fontAlgn="base"/>
            <a:r>
              <a:rPr lang="fr-FR" b="1" dirty="0" smtClean="0"/>
              <a:t>L’équipe de développement :</a:t>
            </a:r>
          </a:p>
          <a:p>
            <a:pPr algn="ctr" fontAlgn="base"/>
            <a:endParaRPr lang="fr-FR" b="1" dirty="0" smtClean="0"/>
          </a:p>
          <a:p>
            <a:pPr algn="ctr" fontAlgn="base"/>
            <a:r>
              <a:rPr lang="fr-FR" b="1" dirty="0" smtClean="0"/>
              <a:t>Réalise les fonctionnalités du produit.</a:t>
            </a:r>
          </a:p>
          <a:p>
            <a:pPr algn="ctr" fontAlgn="base"/>
            <a:endParaRPr lang="fr-FR" b="1" dirty="0" smtClean="0"/>
          </a:p>
          <a:p>
            <a:pPr algn="ctr" fontAlgn="base"/>
            <a:r>
              <a:rPr lang="fr-FR" b="1" dirty="0" smtClean="0"/>
              <a:t>Présente au Product </a:t>
            </a:r>
            <a:r>
              <a:rPr lang="fr-FR" b="1" dirty="0" err="1" smtClean="0"/>
              <a:t>Owner</a:t>
            </a:r>
            <a:r>
              <a:rPr lang="fr-FR" b="1" dirty="0" smtClean="0"/>
              <a:t> les résultats de son travail sous forme de démonstrations.</a:t>
            </a:r>
          </a:p>
          <a:p>
            <a:pPr algn="ctr" fontAlgn="base"/>
            <a:endParaRPr lang="fr-FR" b="1" dirty="0" smtClean="0"/>
          </a:p>
          <a:p>
            <a:pPr algn="ctr" fontAlgn="base"/>
            <a:r>
              <a:rPr lang="fr-FR" b="1" dirty="0" smtClean="0"/>
              <a:t>Maintient à jour les spécifications détaillées du produit.</a:t>
            </a:r>
          </a:p>
          <a:p>
            <a:pPr algn="ctr" fontAlgn="base"/>
            <a:endParaRPr lang="fr-FR" b="1" dirty="0" smtClean="0"/>
          </a:p>
          <a:p>
            <a:pPr algn="ctr" fontAlgn="base"/>
            <a:r>
              <a:rPr lang="fr-FR" b="1" dirty="0" smtClean="0"/>
              <a:t>Package et livre le produit.</a:t>
            </a:r>
            <a:endParaRPr lang="fr-FR" b="1"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2C020233-1E03-4E1A-8068-FA34AF5A9F4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151</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2357430"/>
            <a:ext cx="9144000" cy="2862322"/>
          </a:xfrm>
          <a:prstGeom prst="rect">
            <a:avLst/>
          </a:prstGeom>
        </p:spPr>
        <p:txBody>
          <a:bodyPr wrap="square">
            <a:spAutoFit/>
          </a:bodyPr>
          <a:lstStyle/>
          <a:p>
            <a:endParaRPr lang="fr-FR" sz="2000" dirty="0" smtClean="0"/>
          </a:p>
          <a:p>
            <a:r>
              <a:rPr lang="fr-FR" sz="2000" dirty="0" smtClean="0"/>
              <a:t>Méfiez-vous des dessins, écrans… à reproduire</a:t>
            </a:r>
          </a:p>
          <a:p>
            <a:endParaRPr lang="fr-FR" sz="2000" dirty="0" smtClean="0"/>
          </a:p>
          <a:p>
            <a:r>
              <a:rPr lang="fr-FR" sz="2000" dirty="0" smtClean="0"/>
              <a:t>On ne sait pas ce qui est important</a:t>
            </a:r>
          </a:p>
          <a:p>
            <a:endParaRPr lang="fr-FR" sz="2000" dirty="0" smtClean="0"/>
          </a:p>
          <a:p>
            <a:r>
              <a:rPr lang="fr-FR" sz="2000" dirty="0" smtClean="0"/>
              <a:t>Ne foncez pas bille en tête sans comprendre ce que veut </a:t>
            </a:r>
            <a:r>
              <a:rPr lang="fr-FR" sz="2000" b="1" dirty="0" smtClean="0"/>
              <a:t>vraiment le client</a:t>
            </a:r>
          </a:p>
          <a:p>
            <a:r>
              <a:rPr lang="fr-FR" sz="2000" dirty="0" smtClean="0"/>
              <a:t>Même si le client est très pressé</a:t>
            </a:r>
          </a:p>
          <a:p>
            <a:endParaRPr lang="fr-FR" sz="2000" dirty="0" smtClean="0"/>
          </a:p>
          <a:p>
            <a:r>
              <a:rPr lang="fr-FR" sz="2000" dirty="0" smtClean="0"/>
              <a:t>Le client exprime rarement ce qu’il veut de manière claire et exhaustive</a:t>
            </a:r>
            <a:endParaRPr lang="fr-FR" sz="2000" dirty="0"/>
          </a:p>
        </p:txBody>
      </p:sp>
      <p:sp>
        <p:nvSpPr>
          <p:cNvPr id="12" name="ZoneTexte 11"/>
          <p:cNvSpPr txBox="1"/>
          <p:nvPr/>
        </p:nvSpPr>
        <p:spPr>
          <a:xfrm>
            <a:off x="2928926" y="1785926"/>
            <a:ext cx="2357454" cy="400110"/>
          </a:xfrm>
          <a:prstGeom prst="rect">
            <a:avLst/>
          </a:prstGeom>
          <a:noFill/>
        </p:spPr>
        <p:txBody>
          <a:bodyPr wrap="square" rtlCol="0">
            <a:spAutoFit/>
          </a:bodyPr>
          <a:lstStyle/>
          <a:p>
            <a:pPr algn="ctr"/>
            <a:r>
              <a:rPr lang="fr-FR" sz="2000" dirty="0" smtClean="0"/>
              <a:t>Débriefing</a:t>
            </a:r>
            <a:endParaRPr lang="fr-FR" sz="2000"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B410CA78-F9C5-43E1-8532-2CDCE6D757F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152</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3170099"/>
          </a:xfrm>
          <a:prstGeom prst="rect">
            <a:avLst/>
          </a:prstGeom>
        </p:spPr>
        <p:txBody>
          <a:bodyPr wrap="square">
            <a:spAutoFit/>
          </a:bodyPr>
          <a:lstStyle/>
          <a:p>
            <a:endParaRPr lang="fr-FR" sz="2000" dirty="0" smtClean="0"/>
          </a:p>
          <a:p>
            <a:pPr marL="457200" indent="-457200">
              <a:buAutoNum type="arabicPeriod"/>
            </a:pPr>
            <a:r>
              <a:rPr lang="fr-FR" sz="2000" dirty="0" smtClean="0"/>
              <a:t>Condition ou capacité nécessaire à un utilisateur pour résoudre un problème ou atteindre un objectif</a:t>
            </a:r>
          </a:p>
          <a:p>
            <a:pPr marL="457200" indent="-457200">
              <a:buAutoNum type="arabicPeriod"/>
            </a:pPr>
            <a:endParaRPr lang="fr-FR" sz="2000" dirty="0" smtClean="0"/>
          </a:p>
          <a:p>
            <a:r>
              <a:rPr lang="fr-FR" sz="2000" dirty="0" smtClean="0"/>
              <a:t>2. Condition ou capacité qui doit être assurée par un produit pour satisfaire à un contrat, une norme, une spécification ou à d’autres documents imposés formellement.</a:t>
            </a:r>
          </a:p>
          <a:p>
            <a:endParaRPr lang="fr-FR" sz="2000" dirty="0" smtClean="0"/>
          </a:p>
          <a:p>
            <a:r>
              <a:rPr lang="fr-FR" sz="2000" dirty="0" smtClean="0"/>
              <a:t>3. Une représentation documentée de cette condition ou capacité telle que définie en 1. ou 2.</a:t>
            </a:r>
            <a:endParaRPr lang="fr-FR" sz="2000"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E7FD2D62-F2C4-4CB5-AE3C-BDD34D28EC3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153</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10" name="Rectangle 9"/>
          <p:cNvSpPr/>
          <p:nvPr/>
        </p:nvSpPr>
        <p:spPr>
          <a:xfrm>
            <a:off x="1428728" y="1643050"/>
            <a:ext cx="4572000" cy="400110"/>
          </a:xfrm>
          <a:prstGeom prst="rect">
            <a:avLst/>
          </a:prstGeom>
        </p:spPr>
        <p:txBody>
          <a:bodyPr>
            <a:spAutoFit/>
          </a:bodyPr>
          <a:lstStyle/>
          <a:p>
            <a:r>
              <a:rPr lang="fr-FR" sz="2000" b="1" dirty="0" smtClean="0">
                <a:solidFill>
                  <a:srgbClr val="002060"/>
                </a:solidFill>
              </a:rPr>
              <a:t>Plusieurs niveaux d’exigences</a:t>
            </a:r>
            <a:endParaRPr lang="fr-FR" sz="2000" dirty="0">
              <a:solidFill>
                <a:srgbClr val="002060"/>
              </a:solidFill>
            </a:endParaRPr>
          </a:p>
        </p:txBody>
      </p:sp>
      <p:sp>
        <p:nvSpPr>
          <p:cNvPr id="11" name="Rectangle 10"/>
          <p:cNvSpPr/>
          <p:nvPr/>
        </p:nvSpPr>
        <p:spPr>
          <a:xfrm>
            <a:off x="500034" y="2214554"/>
            <a:ext cx="435771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Besoin utilisateur, envies et contraintes</a:t>
            </a:r>
            <a:endParaRPr lang="fr-FR" dirty="0"/>
          </a:p>
        </p:txBody>
      </p:sp>
      <p:sp>
        <p:nvSpPr>
          <p:cNvPr id="12" name="Rectangle 11"/>
          <p:cNvSpPr/>
          <p:nvPr/>
        </p:nvSpPr>
        <p:spPr>
          <a:xfrm>
            <a:off x="500034" y="3286124"/>
            <a:ext cx="442915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Exigences métier</a:t>
            </a:r>
            <a:endParaRPr lang="fr-FR" dirty="0"/>
          </a:p>
        </p:txBody>
      </p:sp>
      <p:sp>
        <p:nvSpPr>
          <p:cNvPr id="13" name="Rectangle 12"/>
          <p:cNvSpPr/>
          <p:nvPr/>
        </p:nvSpPr>
        <p:spPr>
          <a:xfrm>
            <a:off x="500034" y="4429132"/>
            <a:ext cx="4500594"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t>Exigences Produits ou « Solution »</a:t>
            </a:r>
            <a:endParaRPr lang="fr-FR" dirty="0"/>
          </a:p>
        </p:txBody>
      </p:sp>
      <p:sp>
        <p:nvSpPr>
          <p:cNvPr id="14" name="Ellipse 13"/>
          <p:cNvSpPr/>
          <p:nvPr/>
        </p:nvSpPr>
        <p:spPr>
          <a:xfrm>
            <a:off x="857224" y="5500702"/>
            <a:ext cx="2428892"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Solution fonctionnelle</a:t>
            </a:r>
            <a:endParaRPr lang="fr-FR" dirty="0"/>
          </a:p>
        </p:txBody>
      </p:sp>
      <p:sp>
        <p:nvSpPr>
          <p:cNvPr id="15" name="Ellipse 14"/>
          <p:cNvSpPr/>
          <p:nvPr/>
        </p:nvSpPr>
        <p:spPr>
          <a:xfrm>
            <a:off x="5429256" y="6072206"/>
            <a:ext cx="2571768" cy="785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Solution technique.</a:t>
            </a:r>
            <a:endParaRPr lang="fr-FR" dirty="0"/>
          </a:p>
        </p:txBody>
      </p:sp>
      <p:cxnSp>
        <p:nvCxnSpPr>
          <p:cNvPr id="17" name="Connecteur droit avec flèche 16"/>
          <p:cNvCxnSpPr>
            <a:stCxn id="11" idx="2"/>
            <a:endCxn id="12" idx="0"/>
          </p:cNvCxnSpPr>
          <p:nvPr/>
        </p:nvCxnSpPr>
        <p:spPr>
          <a:xfrm rot="16200000" flipH="1">
            <a:off x="2411000" y="2982512"/>
            <a:ext cx="57150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12" idx="2"/>
            <a:endCxn id="13" idx="0"/>
          </p:cNvCxnSpPr>
          <p:nvPr/>
        </p:nvCxnSpPr>
        <p:spPr>
          <a:xfrm rot="16200000" flipH="1">
            <a:off x="2446719" y="4125520"/>
            <a:ext cx="57150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en angle 21"/>
          <p:cNvCxnSpPr>
            <a:endCxn id="14" idx="0"/>
          </p:cNvCxnSpPr>
          <p:nvPr/>
        </p:nvCxnSpPr>
        <p:spPr>
          <a:xfrm rot="16200000" flipH="1">
            <a:off x="1714480" y="5143512"/>
            <a:ext cx="357190" cy="3571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en angle 23"/>
          <p:cNvCxnSpPr>
            <a:stCxn id="14" idx="6"/>
          </p:cNvCxnSpPr>
          <p:nvPr/>
        </p:nvCxnSpPr>
        <p:spPr>
          <a:xfrm>
            <a:off x="3286116" y="5929330"/>
            <a:ext cx="2143140" cy="50006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286380" y="2214554"/>
            <a:ext cx="1928826" cy="369332"/>
          </a:xfrm>
          <a:prstGeom prst="rect">
            <a:avLst/>
          </a:prstGeom>
          <a:noFill/>
        </p:spPr>
        <p:txBody>
          <a:bodyPr wrap="square" rtlCol="0">
            <a:spAutoFit/>
          </a:bodyPr>
          <a:lstStyle/>
          <a:p>
            <a:r>
              <a:rPr lang="fr-FR" dirty="0" smtClean="0">
                <a:solidFill>
                  <a:srgbClr val="002060"/>
                </a:solidFill>
              </a:rPr>
              <a:t>TROUVER</a:t>
            </a:r>
            <a:endParaRPr lang="fr-FR" dirty="0">
              <a:solidFill>
                <a:srgbClr val="002060"/>
              </a:solidFill>
            </a:endParaRPr>
          </a:p>
        </p:txBody>
      </p:sp>
      <p:sp>
        <p:nvSpPr>
          <p:cNvPr id="26" name="ZoneTexte 25"/>
          <p:cNvSpPr txBox="1"/>
          <p:nvPr/>
        </p:nvSpPr>
        <p:spPr>
          <a:xfrm>
            <a:off x="5357818" y="3286124"/>
            <a:ext cx="1857388" cy="369332"/>
          </a:xfrm>
          <a:prstGeom prst="rect">
            <a:avLst/>
          </a:prstGeom>
          <a:noFill/>
        </p:spPr>
        <p:txBody>
          <a:bodyPr wrap="square" rtlCol="0">
            <a:spAutoFit/>
          </a:bodyPr>
          <a:lstStyle/>
          <a:p>
            <a:r>
              <a:rPr lang="fr-FR" dirty="0" smtClean="0">
                <a:solidFill>
                  <a:srgbClr val="002060"/>
                </a:solidFill>
              </a:rPr>
              <a:t>DEFINIR</a:t>
            </a:r>
            <a:endParaRPr lang="fr-FR" dirty="0">
              <a:solidFill>
                <a:srgbClr val="002060"/>
              </a:solidFill>
            </a:endParaRPr>
          </a:p>
        </p:txBody>
      </p:sp>
      <p:sp>
        <p:nvSpPr>
          <p:cNvPr id="27" name="ZoneTexte 26"/>
          <p:cNvSpPr txBox="1"/>
          <p:nvPr/>
        </p:nvSpPr>
        <p:spPr>
          <a:xfrm>
            <a:off x="3071802" y="2928934"/>
            <a:ext cx="1714512" cy="369332"/>
          </a:xfrm>
          <a:prstGeom prst="rect">
            <a:avLst/>
          </a:prstGeom>
          <a:noFill/>
        </p:spPr>
        <p:txBody>
          <a:bodyPr wrap="square" rtlCol="0">
            <a:spAutoFit/>
          </a:bodyPr>
          <a:lstStyle/>
          <a:p>
            <a:r>
              <a:rPr lang="fr-FR" dirty="0" smtClean="0">
                <a:solidFill>
                  <a:srgbClr val="FFFF00"/>
                </a:solidFill>
              </a:rPr>
              <a:t>ANALYSER</a:t>
            </a:r>
            <a:endParaRPr lang="fr-FR" dirty="0">
              <a:solidFill>
                <a:srgbClr val="FFFF00"/>
              </a:solidFill>
            </a:endParaRPr>
          </a:p>
        </p:txBody>
      </p:sp>
      <p:sp>
        <p:nvSpPr>
          <p:cNvPr id="28" name="ZoneTexte 27"/>
          <p:cNvSpPr txBox="1"/>
          <p:nvPr/>
        </p:nvSpPr>
        <p:spPr>
          <a:xfrm>
            <a:off x="3143240" y="4000504"/>
            <a:ext cx="1857388" cy="369332"/>
          </a:xfrm>
          <a:prstGeom prst="rect">
            <a:avLst/>
          </a:prstGeom>
          <a:noFill/>
        </p:spPr>
        <p:txBody>
          <a:bodyPr wrap="square" rtlCol="0">
            <a:spAutoFit/>
          </a:bodyPr>
          <a:lstStyle/>
          <a:p>
            <a:r>
              <a:rPr lang="fr-FR" dirty="0" smtClean="0">
                <a:solidFill>
                  <a:srgbClr val="FFFF00"/>
                </a:solidFill>
              </a:rPr>
              <a:t>SPECIFIER</a:t>
            </a:r>
            <a:endParaRPr lang="fr-FR" dirty="0">
              <a:solidFill>
                <a:srgbClr val="FFFF00"/>
              </a:solidFill>
            </a:endParaRPr>
          </a:p>
        </p:txBody>
      </p:sp>
      <p:sp>
        <p:nvSpPr>
          <p:cNvPr id="29" name="ZoneTexte 28"/>
          <p:cNvSpPr txBox="1"/>
          <p:nvPr/>
        </p:nvSpPr>
        <p:spPr>
          <a:xfrm>
            <a:off x="7000892" y="2071678"/>
            <a:ext cx="1857388" cy="2585323"/>
          </a:xfrm>
          <a:prstGeom prst="rect">
            <a:avLst/>
          </a:prstGeom>
          <a:noFill/>
        </p:spPr>
        <p:txBody>
          <a:bodyPr wrap="square" rtlCol="0">
            <a:spAutoFit/>
          </a:bodyPr>
          <a:lstStyle/>
          <a:p>
            <a:r>
              <a:rPr lang="fr-FR" dirty="0" smtClean="0">
                <a:solidFill>
                  <a:srgbClr val="C00000"/>
                </a:solidFill>
              </a:rPr>
              <a:t>EXIGENCES DE PROCESSUS</a:t>
            </a:r>
            <a:r>
              <a:rPr lang="fr-FR" dirty="0" smtClean="0"/>
              <a:t>.</a:t>
            </a:r>
          </a:p>
          <a:p>
            <a:endParaRPr lang="fr-FR" dirty="0" smtClean="0"/>
          </a:p>
          <a:p>
            <a:endParaRPr lang="fr-FR" dirty="0" smtClean="0"/>
          </a:p>
          <a:p>
            <a:r>
              <a:rPr lang="fr-FR" dirty="0" smtClean="0"/>
              <a:t>Exemple:</a:t>
            </a:r>
          </a:p>
          <a:p>
            <a:r>
              <a:rPr lang="fr-FR" dirty="0" smtClean="0"/>
              <a:t>Qualité, organisation, règles de codage.</a:t>
            </a:r>
            <a:endParaRPr lang="fr-FR"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C48FA4F0-AF7D-4DC0-A8A8-08C6ABDE46F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154</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1015663"/>
          </a:xfrm>
          <a:prstGeom prst="rect">
            <a:avLst/>
          </a:prstGeom>
        </p:spPr>
        <p:txBody>
          <a:bodyPr wrap="square">
            <a:spAutoFit/>
          </a:bodyPr>
          <a:lstStyle/>
          <a:p>
            <a:pPr algn="ctr"/>
            <a:r>
              <a:rPr lang="fr-FR" sz="2000" b="1" dirty="0" smtClean="0">
                <a:solidFill>
                  <a:srgbClr val="C00000"/>
                </a:solidFill>
              </a:rPr>
              <a:t>Problème.</a:t>
            </a:r>
          </a:p>
          <a:p>
            <a:r>
              <a:rPr lang="fr-FR" sz="2000" dirty="0" smtClean="0"/>
              <a:t>Les clients ont tendance à mélanger </a:t>
            </a:r>
            <a:r>
              <a:rPr lang="fr-FR" sz="2000" dirty="0" smtClean="0">
                <a:solidFill>
                  <a:srgbClr val="C00000"/>
                </a:solidFill>
              </a:rPr>
              <a:t>Besoins</a:t>
            </a:r>
            <a:r>
              <a:rPr lang="fr-FR" sz="2000" dirty="0" smtClean="0"/>
              <a:t> (exigences Métier) et </a:t>
            </a:r>
            <a:r>
              <a:rPr lang="fr-FR" sz="2000" dirty="0" smtClean="0">
                <a:solidFill>
                  <a:srgbClr val="C00000"/>
                </a:solidFill>
              </a:rPr>
              <a:t>Solutions</a:t>
            </a:r>
          </a:p>
          <a:p>
            <a:r>
              <a:rPr lang="fr-FR" sz="2000" dirty="0" smtClean="0"/>
              <a:t>(exigences Produit).</a:t>
            </a:r>
          </a:p>
        </p:txBody>
      </p:sp>
      <p:sp>
        <p:nvSpPr>
          <p:cNvPr id="10" name="Rectangle 9"/>
          <p:cNvSpPr/>
          <p:nvPr/>
        </p:nvSpPr>
        <p:spPr>
          <a:xfrm>
            <a:off x="0" y="3105835"/>
            <a:ext cx="6858000" cy="369332"/>
          </a:xfrm>
          <a:prstGeom prst="rect">
            <a:avLst/>
          </a:prstGeom>
        </p:spPr>
        <p:txBody>
          <a:bodyPr wrap="square">
            <a:spAutoFit/>
          </a:bodyPr>
          <a:lstStyle/>
          <a:p>
            <a:r>
              <a:rPr lang="fr-FR" b="1" dirty="0" smtClean="0">
                <a:solidFill>
                  <a:srgbClr val="C00000"/>
                </a:solidFill>
              </a:rPr>
              <a:t>Exercice : besoin ou solution?</a:t>
            </a:r>
            <a:endParaRPr lang="fr-FR" dirty="0">
              <a:solidFill>
                <a:srgbClr val="C00000"/>
              </a:solidFill>
            </a:endParaRPr>
          </a:p>
        </p:txBody>
      </p:sp>
      <p:sp>
        <p:nvSpPr>
          <p:cNvPr id="11" name="Rectangle 10"/>
          <p:cNvSpPr/>
          <p:nvPr/>
        </p:nvSpPr>
        <p:spPr>
          <a:xfrm>
            <a:off x="0" y="3571876"/>
            <a:ext cx="9144000" cy="1477328"/>
          </a:xfrm>
          <a:prstGeom prst="rect">
            <a:avLst/>
          </a:prstGeom>
        </p:spPr>
        <p:txBody>
          <a:bodyPr wrap="square">
            <a:spAutoFit/>
          </a:bodyPr>
          <a:lstStyle/>
          <a:p>
            <a:pPr algn="ctr"/>
            <a:r>
              <a:rPr lang="fr-FR" dirty="0" smtClean="0"/>
              <a:t>« le système doit utiliser des mots de passe » </a:t>
            </a:r>
          </a:p>
          <a:p>
            <a:pPr algn="ctr"/>
            <a:r>
              <a:rPr lang="fr-FR" dirty="0" smtClean="0"/>
              <a:t>« le système doit avoir une interface graphique » </a:t>
            </a:r>
          </a:p>
          <a:p>
            <a:pPr algn="ctr"/>
            <a:r>
              <a:rPr lang="fr-FR" dirty="0" smtClean="0"/>
              <a:t>« le système doit se déconnecter automatiquement après 2 mn sans utilisation »</a:t>
            </a:r>
          </a:p>
          <a:p>
            <a:pPr algn="ctr"/>
            <a:r>
              <a:rPr lang="fr-FR" dirty="0" smtClean="0"/>
              <a:t>« mettre une barre de progression » </a:t>
            </a:r>
          </a:p>
          <a:p>
            <a:pPr algn="ctr"/>
            <a:r>
              <a:rPr lang="fr-FR" dirty="0" smtClean="0"/>
              <a:t>« je veux une jolie fille pour faire l’accueil de notre site WEB »</a:t>
            </a:r>
            <a:endParaRPr lang="fr-FR"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3499128E-E14B-4CE8-8A05-75838EBDD63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155</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4401205"/>
          </a:xfrm>
          <a:prstGeom prst="rect">
            <a:avLst/>
          </a:prstGeom>
        </p:spPr>
        <p:txBody>
          <a:bodyPr wrap="square">
            <a:spAutoFit/>
          </a:bodyPr>
          <a:lstStyle/>
          <a:p>
            <a:pPr algn="ctr"/>
            <a:r>
              <a:rPr lang="fr-FR" sz="2000" b="1" dirty="0" smtClean="0">
                <a:solidFill>
                  <a:srgbClr val="C00000"/>
                </a:solidFill>
              </a:rPr>
              <a:t>Il est important de savoir à quel niveau</a:t>
            </a:r>
          </a:p>
          <a:p>
            <a:pPr algn="ctr"/>
            <a:endParaRPr lang="fr-FR" sz="2000" b="1" dirty="0" smtClean="0">
              <a:solidFill>
                <a:srgbClr val="C00000"/>
              </a:solidFill>
            </a:endParaRPr>
          </a:p>
          <a:p>
            <a:pPr algn="ctr"/>
            <a:endParaRPr lang="fr-FR" sz="2000" b="1" dirty="0" smtClean="0">
              <a:solidFill>
                <a:srgbClr val="C00000"/>
              </a:solidFill>
            </a:endParaRPr>
          </a:p>
          <a:p>
            <a:pPr algn="ctr"/>
            <a:endParaRPr lang="fr-FR" sz="2000" b="1" dirty="0" smtClean="0">
              <a:solidFill>
                <a:srgbClr val="C00000"/>
              </a:solidFill>
            </a:endParaRPr>
          </a:p>
          <a:p>
            <a:pPr algn="ctr"/>
            <a:r>
              <a:rPr lang="fr-FR" sz="2000" dirty="0" smtClean="0"/>
              <a:t>Exigences fonctionnelles</a:t>
            </a:r>
          </a:p>
          <a:p>
            <a:pPr algn="ctr"/>
            <a:r>
              <a:rPr lang="fr-FR" sz="2000" dirty="0" smtClean="0"/>
              <a:t>Exigences non fonctionnelles</a:t>
            </a:r>
          </a:p>
          <a:p>
            <a:pPr algn="ctr"/>
            <a:r>
              <a:rPr lang="fr-FR" sz="2000" dirty="0" smtClean="0"/>
              <a:t>Contraintes</a:t>
            </a:r>
          </a:p>
          <a:p>
            <a:pPr algn="ctr"/>
            <a:endParaRPr lang="fr-FR" sz="2000" dirty="0" smtClean="0"/>
          </a:p>
          <a:p>
            <a:pPr algn="ctr"/>
            <a:r>
              <a:rPr lang="fr-FR" sz="2000" dirty="0" smtClean="0"/>
              <a:t>« Exigence, obligation, inconvénient liés à un usage, à une nécessité »</a:t>
            </a:r>
          </a:p>
          <a:p>
            <a:pPr algn="ctr"/>
            <a:r>
              <a:rPr lang="fr-FR" sz="2000" dirty="0" smtClean="0"/>
              <a:t>En informatique, les contraintes sont souvent liées à</a:t>
            </a:r>
          </a:p>
          <a:p>
            <a:pPr algn="ctr"/>
            <a:r>
              <a:rPr lang="fr-FR" sz="2000" dirty="0" smtClean="0"/>
              <a:t>l’existant (SI, autres outils..) ou externes (lois,</a:t>
            </a:r>
          </a:p>
          <a:p>
            <a:pPr algn="ctr"/>
            <a:r>
              <a:rPr lang="fr-FR" sz="2000" dirty="0" smtClean="0"/>
              <a:t>normes..)</a:t>
            </a:r>
          </a:p>
          <a:p>
            <a:pPr algn="ctr"/>
            <a:r>
              <a:rPr lang="fr-FR" sz="2000" dirty="0" smtClean="0"/>
              <a:t>Ces types d’exigences se retrouvent à tous les</a:t>
            </a:r>
          </a:p>
          <a:p>
            <a:pPr algn="ctr"/>
            <a:r>
              <a:rPr lang="fr-FR" sz="2000" dirty="0" smtClean="0"/>
              <a:t>niveaux</a:t>
            </a:r>
          </a:p>
        </p:txBody>
      </p:sp>
      <p:sp>
        <p:nvSpPr>
          <p:cNvPr id="10" name="Rectangle à coins arrondis 9"/>
          <p:cNvSpPr/>
          <p:nvPr/>
        </p:nvSpPr>
        <p:spPr>
          <a:xfrm>
            <a:off x="714348" y="2357430"/>
            <a:ext cx="1857388"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Exigence produit</a:t>
            </a:r>
            <a:endParaRPr lang="fr-FR" dirty="0"/>
          </a:p>
        </p:txBody>
      </p:sp>
      <p:sp>
        <p:nvSpPr>
          <p:cNvPr id="11" name="Rectangle à coins arrondis 10"/>
          <p:cNvSpPr/>
          <p:nvPr/>
        </p:nvSpPr>
        <p:spPr>
          <a:xfrm>
            <a:off x="6072198" y="2214554"/>
            <a:ext cx="1928826"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Exigence métier.</a:t>
            </a:r>
            <a:endParaRPr lang="fr-FR" dirty="0"/>
          </a:p>
        </p:txBody>
      </p:sp>
      <p:cxnSp>
        <p:nvCxnSpPr>
          <p:cNvPr id="13" name="Connecteur droit avec flèche 12"/>
          <p:cNvCxnSpPr>
            <a:stCxn id="10" idx="2"/>
          </p:cNvCxnSpPr>
          <p:nvPr/>
        </p:nvCxnSpPr>
        <p:spPr>
          <a:xfrm rot="5400000">
            <a:off x="1393009" y="3321843"/>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642910" y="3643314"/>
            <a:ext cx="2071702" cy="369332"/>
          </a:xfrm>
          <a:prstGeom prst="rect">
            <a:avLst/>
          </a:prstGeom>
          <a:noFill/>
        </p:spPr>
        <p:txBody>
          <a:bodyPr wrap="square" rtlCol="0">
            <a:spAutoFit/>
          </a:bodyPr>
          <a:lstStyle/>
          <a:p>
            <a:r>
              <a:rPr lang="fr-FR" dirty="0" smtClean="0">
                <a:solidFill>
                  <a:srgbClr val="C00000"/>
                </a:solidFill>
              </a:rPr>
              <a:t>Exigence client</a:t>
            </a:r>
            <a:endParaRPr lang="fr-FR" dirty="0">
              <a:solidFill>
                <a:srgbClr val="C00000"/>
              </a:solidFill>
            </a:endParaRPr>
          </a:p>
        </p:txBody>
      </p:sp>
      <p:cxnSp>
        <p:nvCxnSpPr>
          <p:cNvPr id="16" name="Connecteur droit avec flèche 15"/>
          <p:cNvCxnSpPr>
            <a:stCxn id="11" idx="2"/>
          </p:cNvCxnSpPr>
          <p:nvPr/>
        </p:nvCxnSpPr>
        <p:spPr>
          <a:xfrm rot="16200000" flipH="1">
            <a:off x="6768718" y="3268264"/>
            <a:ext cx="571506" cy="35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6500826" y="3571876"/>
            <a:ext cx="1714512" cy="646331"/>
          </a:xfrm>
          <a:prstGeom prst="rect">
            <a:avLst/>
          </a:prstGeom>
          <a:noFill/>
        </p:spPr>
        <p:txBody>
          <a:bodyPr wrap="square" rtlCol="0">
            <a:spAutoFit/>
          </a:bodyPr>
          <a:lstStyle/>
          <a:p>
            <a:r>
              <a:rPr lang="fr-FR" dirty="0" smtClean="0">
                <a:solidFill>
                  <a:srgbClr val="C00000"/>
                </a:solidFill>
              </a:rPr>
              <a:t>Exigence fournisseur</a:t>
            </a:r>
            <a:endParaRPr lang="fr-FR" dirty="0">
              <a:solidFill>
                <a:srgbClr val="C000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65C03DC0-8BF4-4E73-A0FA-2EDEDB1889C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156</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3785652"/>
          </a:xfrm>
          <a:prstGeom prst="rect">
            <a:avLst/>
          </a:prstGeom>
        </p:spPr>
        <p:txBody>
          <a:bodyPr wrap="square">
            <a:spAutoFit/>
          </a:bodyPr>
          <a:lstStyle/>
          <a:p>
            <a:pPr algn="ctr"/>
            <a:endParaRPr lang="fr-FR" sz="2000" dirty="0" smtClean="0"/>
          </a:p>
          <a:p>
            <a:pPr algn="ctr"/>
            <a:r>
              <a:rPr lang="fr-FR" sz="2000" b="1" dirty="0" smtClean="0">
                <a:solidFill>
                  <a:srgbClr val="C00000"/>
                </a:solidFill>
              </a:rPr>
              <a:t>Gérer les exigences</a:t>
            </a:r>
          </a:p>
          <a:p>
            <a:pPr algn="ctr"/>
            <a:endParaRPr lang="fr-FR" sz="2000" b="1" dirty="0" smtClean="0">
              <a:solidFill>
                <a:srgbClr val="C00000"/>
              </a:solidFill>
            </a:endParaRPr>
          </a:p>
          <a:p>
            <a:pPr algn="ctr"/>
            <a:r>
              <a:rPr lang="fr-FR" sz="2000" dirty="0" smtClean="0"/>
              <a:t>Gérer les exigences consiste à :</a:t>
            </a:r>
          </a:p>
          <a:p>
            <a:pPr algn="ctr"/>
            <a:endParaRPr lang="fr-FR" sz="2000" dirty="0" smtClean="0"/>
          </a:p>
          <a:p>
            <a:pPr algn="ctr"/>
            <a:r>
              <a:rPr lang="fr-FR" sz="2000" b="1" dirty="0" smtClean="0">
                <a:solidFill>
                  <a:srgbClr val="002060"/>
                </a:solidFill>
              </a:rPr>
              <a:t>assembler tout le besoin</a:t>
            </a:r>
          </a:p>
          <a:p>
            <a:pPr algn="ctr"/>
            <a:r>
              <a:rPr lang="fr-FR" sz="2000" b="1" dirty="0" smtClean="0">
                <a:solidFill>
                  <a:srgbClr val="002060"/>
                </a:solidFill>
              </a:rPr>
              <a:t>L’analyser</a:t>
            </a:r>
          </a:p>
          <a:p>
            <a:pPr algn="ctr"/>
            <a:r>
              <a:rPr lang="fr-FR" sz="2000" b="1" dirty="0" smtClean="0">
                <a:solidFill>
                  <a:srgbClr val="002060"/>
                </a:solidFill>
              </a:rPr>
              <a:t>Produire les exigences métier</a:t>
            </a:r>
          </a:p>
          <a:p>
            <a:pPr algn="ctr"/>
            <a:r>
              <a:rPr lang="fr-FR" sz="2000" b="1" dirty="0" smtClean="0">
                <a:solidFill>
                  <a:srgbClr val="002060"/>
                </a:solidFill>
              </a:rPr>
              <a:t>Trouver les meilleures exigences produit qui</a:t>
            </a:r>
          </a:p>
          <a:p>
            <a:pPr algn="ctr"/>
            <a:r>
              <a:rPr lang="fr-FR" sz="2000" b="1" dirty="0" smtClean="0">
                <a:solidFill>
                  <a:srgbClr val="002060"/>
                </a:solidFill>
              </a:rPr>
              <a:t>répondent aux exigences métier</a:t>
            </a:r>
          </a:p>
          <a:p>
            <a:pPr algn="ctr"/>
            <a:r>
              <a:rPr lang="fr-FR" sz="2000" b="1" dirty="0" smtClean="0">
                <a:solidFill>
                  <a:srgbClr val="002060"/>
                </a:solidFill>
              </a:rPr>
              <a:t>Suivre toutes ces exigences tout au long du projet</a:t>
            </a:r>
          </a:p>
          <a:p>
            <a:endParaRPr lang="fr-FR" sz="2000"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ECF21742-03A6-4333-B9AB-C346869A9F4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157</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3785652"/>
          </a:xfrm>
          <a:prstGeom prst="rect">
            <a:avLst/>
          </a:prstGeom>
        </p:spPr>
        <p:txBody>
          <a:bodyPr wrap="square">
            <a:spAutoFit/>
          </a:bodyPr>
          <a:lstStyle/>
          <a:p>
            <a:pPr algn="ctr"/>
            <a:endParaRPr lang="fr-FR" sz="2000" dirty="0" smtClean="0"/>
          </a:p>
          <a:p>
            <a:pPr algn="ctr"/>
            <a:r>
              <a:rPr lang="fr-FR" sz="2000" b="1" dirty="0" smtClean="0">
                <a:solidFill>
                  <a:srgbClr val="C00000"/>
                </a:solidFill>
              </a:rPr>
              <a:t>Les sources d’exigences</a:t>
            </a:r>
          </a:p>
          <a:p>
            <a:pPr algn="ctr"/>
            <a:r>
              <a:rPr lang="fr-FR" sz="2000" dirty="0" smtClean="0"/>
              <a:t>Pour un projet :</a:t>
            </a:r>
          </a:p>
          <a:p>
            <a:pPr algn="ctr"/>
            <a:endParaRPr lang="fr-FR" sz="2000" dirty="0" smtClean="0"/>
          </a:p>
          <a:p>
            <a:pPr algn="ctr"/>
            <a:r>
              <a:rPr lang="fr-FR" sz="2000" dirty="0" smtClean="0">
                <a:solidFill>
                  <a:srgbClr val="002060"/>
                </a:solidFill>
              </a:rPr>
              <a:t>Le cahier des charges client</a:t>
            </a:r>
          </a:p>
          <a:p>
            <a:pPr algn="ctr"/>
            <a:r>
              <a:rPr lang="fr-FR" sz="2000" dirty="0" smtClean="0">
                <a:solidFill>
                  <a:srgbClr val="002060"/>
                </a:solidFill>
              </a:rPr>
              <a:t>L’étude du projet</a:t>
            </a:r>
          </a:p>
          <a:p>
            <a:pPr algn="ctr"/>
            <a:r>
              <a:rPr lang="fr-FR" sz="2000" dirty="0" smtClean="0">
                <a:solidFill>
                  <a:srgbClr val="002060"/>
                </a:solidFill>
              </a:rPr>
              <a:t>Les phases de recette</a:t>
            </a:r>
          </a:p>
          <a:p>
            <a:pPr algn="ctr"/>
            <a:r>
              <a:rPr lang="fr-FR" sz="2000" dirty="0" smtClean="0">
                <a:solidFill>
                  <a:srgbClr val="002060"/>
                </a:solidFill>
              </a:rPr>
              <a:t>Chaque contact avec le client</a:t>
            </a:r>
          </a:p>
          <a:p>
            <a:pPr algn="ctr"/>
            <a:r>
              <a:rPr lang="fr-FR" sz="2000" dirty="0" smtClean="0">
                <a:solidFill>
                  <a:srgbClr val="002060"/>
                </a:solidFill>
              </a:rPr>
              <a:t>Pour un produit</a:t>
            </a:r>
          </a:p>
          <a:p>
            <a:pPr algn="ctr"/>
            <a:r>
              <a:rPr lang="fr-FR" sz="2000" dirty="0" smtClean="0">
                <a:solidFill>
                  <a:srgbClr val="002060"/>
                </a:solidFill>
              </a:rPr>
              <a:t>Les bases de données de demandes d’évolution</a:t>
            </a:r>
          </a:p>
          <a:p>
            <a:pPr algn="ctr"/>
            <a:r>
              <a:rPr lang="fr-FR" sz="2000" dirty="0" smtClean="0">
                <a:solidFill>
                  <a:srgbClr val="002060"/>
                </a:solidFill>
              </a:rPr>
              <a:t>Les retours clients</a:t>
            </a:r>
          </a:p>
          <a:p>
            <a:pPr algn="ctr"/>
            <a:r>
              <a:rPr lang="fr-FR" sz="2000" dirty="0" smtClean="0">
                <a:solidFill>
                  <a:srgbClr val="002060"/>
                </a:solidFill>
              </a:rPr>
              <a:t>Les stratégies marketing</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F1DEFF02-D91F-4F31-B0E2-F5D7059AB35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158</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2862322"/>
          </a:xfrm>
          <a:prstGeom prst="rect">
            <a:avLst/>
          </a:prstGeom>
        </p:spPr>
        <p:txBody>
          <a:bodyPr wrap="square">
            <a:spAutoFit/>
          </a:bodyPr>
          <a:lstStyle/>
          <a:p>
            <a:pPr algn="ctr"/>
            <a:endParaRPr lang="fr-FR" sz="2000" dirty="0" smtClean="0"/>
          </a:p>
          <a:p>
            <a:pPr algn="ctr"/>
            <a:r>
              <a:rPr lang="fr-FR" sz="2000" b="1" dirty="0" smtClean="0">
                <a:solidFill>
                  <a:srgbClr val="C00000"/>
                </a:solidFill>
              </a:rPr>
              <a:t>Ses sources sont</a:t>
            </a:r>
          </a:p>
          <a:p>
            <a:pPr algn="ctr"/>
            <a:endParaRPr lang="fr-FR" sz="2000" b="1" dirty="0" smtClean="0">
              <a:solidFill>
                <a:srgbClr val="C00000"/>
              </a:solidFill>
            </a:endParaRPr>
          </a:p>
          <a:p>
            <a:pPr algn="ctr"/>
            <a:r>
              <a:rPr lang="fr-FR" sz="2000" dirty="0" smtClean="0">
                <a:solidFill>
                  <a:srgbClr val="002060"/>
                </a:solidFill>
              </a:rPr>
              <a:t>Non exhaustives</a:t>
            </a:r>
          </a:p>
          <a:p>
            <a:pPr algn="ctr"/>
            <a:r>
              <a:rPr lang="fr-FR" sz="2000" dirty="0" smtClean="0">
                <a:solidFill>
                  <a:srgbClr val="002060"/>
                </a:solidFill>
              </a:rPr>
              <a:t>Zones de flou</a:t>
            </a:r>
          </a:p>
          <a:p>
            <a:pPr algn="ctr"/>
            <a:r>
              <a:rPr lang="fr-FR" sz="2000" dirty="0" smtClean="0">
                <a:solidFill>
                  <a:srgbClr val="002060"/>
                </a:solidFill>
              </a:rPr>
              <a:t>Exigences implicites (« c’était pourtant évident! »)</a:t>
            </a:r>
          </a:p>
          <a:p>
            <a:pPr algn="ctr"/>
            <a:r>
              <a:rPr lang="fr-FR" sz="2000" dirty="0" smtClean="0">
                <a:solidFill>
                  <a:srgbClr val="002060"/>
                </a:solidFill>
              </a:rPr>
              <a:t>Elles ne prennent pas en compte toutes les parties prenantes</a:t>
            </a:r>
          </a:p>
          <a:p>
            <a:pPr algn="ctr"/>
            <a:r>
              <a:rPr lang="fr-FR" sz="2000" dirty="0" smtClean="0">
                <a:solidFill>
                  <a:srgbClr val="002060"/>
                </a:solidFill>
              </a:rPr>
              <a:t>Illisibles</a:t>
            </a:r>
          </a:p>
          <a:p>
            <a:pPr algn="ctr"/>
            <a:r>
              <a:rPr lang="fr-FR" sz="2000" dirty="0" smtClean="0">
                <a:solidFill>
                  <a:srgbClr val="002060"/>
                </a:solidFill>
              </a:rPr>
              <a:t>On zappe la moitié de ce qui est écrit</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F219BD6C-4EDD-4879-90BA-356F1B9AB13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159</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3785652"/>
          </a:xfrm>
          <a:prstGeom prst="rect">
            <a:avLst/>
          </a:prstGeom>
        </p:spPr>
        <p:txBody>
          <a:bodyPr wrap="square">
            <a:spAutoFit/>
          </a:bodyPr>
          <a:lstStyle/>
          <a:p>
            <a:pPr algn="ctr"/>
            <a:r>
              <a:rPr lang="fr-FR" sz="2000" b="1" dirty="0" smtClean="0">
                <a:solidFill>
                  <a:srgbClr val="C00000"/>
                </a:solidFill>
              </a:rPr>
              <a:t>Problème des cahiers de charge.</a:t>
            </a:r>
          </a:p>
          <a:p>
            <a:pPr algn="ctr"/>
            <a:endParaRPr lang="fr-FR" sz="2000" b="1" dirty="0" smtClean="0">
              <a:solidFill>
                <a:srgbClr val="C00000"/>
              </a:solidFill>
            </a:endParaRPr>
          </a:p>
          <a:p>
            <a:pPr algn="ctr"/>
            <a:r>
              <a:rPr lang="fr-FR" sz="2000" dirty="0" smtClean="0">
                <a:solidFill>
                  <a:srgbClr val="002060"/>
                </a:solidFill>
              </a:rPr>
              <a:t>Présente souvent les solutions imaginées par le MOA, et pas le besoin</a:t>
            </a:r>
          </a:p>
          <a:p>
            <a:pPr algn="ctr"/>
            <a:r>
              <a:rPr lang="fr-FR" sz="2000" dirty="0" smtClean="0">
                <a:solidFill>
                  <a:srgbClr val="002060"/>
                </a:solidFill>
              </a:rPr>
              <a:t>Ambiguïté des demandes</a:t>
            </a:r>
          </a:p>
          <a:p>
            <a:pPr algn="ctr"/>
            <a:r>
              <a:rPr lang="fr-FR" sz="2000" dirty="0" smtClean="0">
                <a:solidFill>
                  <a:srgbClr val="002060"/>
                </a:solidFill>
              </a:rPr>
              <a:t>Beaucoup d’implicite</a:t>
            </a:r>
          </a:p>
          <a:p>
            <a:pPr algn="ctr"/>
            <a:r>
              <a:rPr lang="fr-FR" sz="2000" dirty="0" smtClean="0">
                <a:solidFill>
                  <a:srgbClr val="002060"/>
                </a:solidFill>
              </a:rPr>
              <a:t>Ne suffit pas à comprendre le métier</a:t>
            </a:r>
          </a:p>
          <a:p>
            <a:pPr algn="ctr"/>
            <a:r>
              <a:rPr lang="fr-FR" sz="2000" dirty="0" smtClean="0">
                <a:solidFill>
                  <a:srgbClr val="002060"/>
                </a:solidFill>
              </a:rPr>
              <a:t>Ecrit par un informaticien</a:t>
            </a:r>
          </a:p>
          <a:p>
            <a:pPr marL="457200" indent="-457200" algn="ctr">
              <a:buFont typeface="+mj-lt"/>
              <a:buAutoNum type="arabicPeriod"/>
            </a:pPr>
            <a:r>
              <a:rPr lang="fr-FR" sz="2000" dirty="0" smtClean="0"/>
              <a:t>Se focalise sur la solution technique</a:t>
            </a:r>
          </a:p>
          <a:p>
            <a:pPr marL="457200" indent="-457200" algn="ctr">
              <a:buFont typeface="+mj-lt"/>
              <a:buAutoNum type="arabicPeriod"/>
            </a:pPr>
            <a:r>
              <a:rPr lang="fr-FR" sz="2000" dirty="0" smtClean="0"/>
              <a:t>Ne présente pas le besoin</a:t>
            </a:r>
          </a:p>
          <a:p>
            <a:pPr algn="ctr"/>
            <a:r>
              <a:rPr lang="fr-FR" sz="2000" dirty="0" smtClean="0">
                <a:solidFill>
                  <a:srgbClr val="002060"/>
                </a:solidFill>
              </a:rPr>
              <a:t>Ecrit par un non-informaticien</a:t>
            </a:r>
          </a:p>
          <a:p>
            <a:pPr marL="457200" indent="-457200" algn="ctr">
              <a:buFont typeface="+mj-lt"/>
              <a:buAutoNum type="arabicPeriod"/>
            </a:pPr>
            <a:r>
              <a:rPr lang="fr-FR" sz="2000" dirty="0" smtClean="0"/>
              <a:t>Présente aussi des solutions.</a:t>
            </a:r>
          </a:p>
          <a:p>
            <a:pPr marL="457200" indent="-457200" algn="ctr">
              <a:buFont typeface="+mj-lt"/>
              <a:buAutoNum type="arabicPeriod"/>
            </a:pPr>
            <a:r>
              <a:rPr lang="fr-FR" sz="2000" dirty="0" smtClean="0"/>
              <a:t> irréalistes</a:t>
            </a:r>
            <a:endParaRPr lang="fr-FR" sz="2000" dirty="0" smtClean="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45B2CBE1-B126-4B4F-956F-257B1F15D41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a:t>
            </a:fld>
            <a:endParaRPr lang="fr-FR"/>
          </a:p>
        </p:txBody>
      </p:sp>
      <p:sp>
        <p:nvSpPr>
          <p:cNvPr id="3" name="Espace réservé du contenu 2"/>
          <p:cNvSpPr>
            <a:spLocks noGrp="1"/>
          </p:cNvSpPr>
          <p:nvPr>
            <p:ph sz="quarter" idx="1"/>
          </p:nvPr>
        </p:nvSpPr>
        <p:spPr>
          <a:xfrm>
            <a:off x="0" y="1600200"/>
            <a:ext cx="9144000" cy="4709160"/>
          </a:xfrm>
        </p:spPr>
        <p:txBody>
          <a:bodyPr>
            <a:normAutofit fontScale="92500" lnSpcReduction="20000"/>
          </a:bodyPr>
          <a:lstStyle/>
          <a:p>
            <a:r>
              <a:rPr lang="fr-FR" dirty="0" smtClean="0">
                <a:solidFill>
                  <a:srgbClr val="002060"/>
                </a:solidFill>
              </a:rPr>
              <a:t>LA METHODE AGILE</a:t>
            </a:r>
          </a:p>
          <a:p>
            <a:pPr>
              <a:buNone/>
            </a:pPr>
            <a:endParaRPr lang="fr-FR" dirty="0" smtClean="0"/>
          </a:p>
          <a:p>
            <a:pPr>
              <a:buNone/>
            </a:pPr>
            <a:r>
              <a:rPr lang="fr-FR" dirty="0" smtClean="0"/>
              <a:t>Ce rassemblement a donné naissance à un </a:t>
            </a:r>
            <a:r>
              <a:rPr lang="fr-FR" b="1" dirty="0" smtClean="0"/>
              <a:t>Manifeste</a:t>
            </a:r>
            <a:r>
              <a:rPr lang="fr-FR" dirty="0" smtClean="0"/>
              <a:t> définissant quatre valeurs :</a:t>
            </a:r>
            <a:br>
              <a:rPr lang="fr-FR" dirty="0" smtClean="0"/>
            </a:br>
            <a:r>
              <a:rPr lang="fr-FR" dirty="0" smtClean="0"/>
              <a:t/>
            </a:r>
            <a:br>
              <a:rPr lang="fr-FR" dirty="0" smtClean="0"/>
            </a:br>
            <a:endParaRPr lang="fr-FR" dirty="0" smtClean="0"/>
          </a:p>
          <a:p>
            <a:pPr lvl="0"/>
            <a:r>
              <a:rPr lang="fr-FR" dirty="0" smtClean="0"/>
              <a:t>Les individus et leurs interactions avant les processus et les outils</a:t>
            </a:r>
          </a:p>
          <a:p>
            <a:pPr lvl="0"/>
            <a:r>
              <a:rPr lang="fr-FR" dirty="0" smtClean="0"/>
              <a:t>Des fonctionnalités opérationnelles avant la documentation</a:t>
            </a:r>
          </a:p>
          <a:p>
            <a:pPr lvl="0"/>
            <a:r>
              <a:rPr lang="fr-FR" dirty="0" smtClean="0"/>
              <a:t>Collaboration avec le client plutôt que contractualisation des relations</a:t>
            </a:r>
          </a:p>
          <a:p>
            <a:pPr lvl="0"/>
            <a:r>
              <a:rPr lang="fr-FR" dirty="0" smtClean="0"/>
              <a:t>Acceptation du changement plutôt que conformité aux plans</a:t>
            </a:r>
          </a:p>
          <a:p>
            <a:pPr>
              <a:buNone/>
            </a:pP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1C8C6763-C3B9-41BB-9FC3-D68B99D6275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160</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1015663"/>
          </a:xfrm>
          <a:prstGeom prst="rect">
            <a:avLst/>
          </a:prstGeom>
        </p:spPr>
        <p:txBody>
          <a:bodyPr wrap="square">
            <a:spAutoFit/>
          </a:bodyPr>
          <a:lstStyle/>
          <a:p>
            <a:pPr algn="ctr"/>
            <a:r>
              <a:rPr lang="fr-FR" sz="2000" b="1" dirty="0" smtClean="0">
                <a:solidFill>
                  <a:srgbClr val="C00000"/>
                </a:solidFill>
              </a:rPr>
              <a:t>Pour remédier à ces problèmes :</a:t>
            </a:r>
          </a:p>
          <a:p>
            <a:pPr algn="ctr"/>
            <a:endParaRPr lang="fr-FR" sz="2000" b="1" dirty="0" smtClean="0">
              <a:solidFill>
                <a:srgbClr val="C00000"/>
              </a:solidFill>
            </a:endParaRPr>
          </a:p>
          <a:p>
            <a:r>
              <a:rPr lang="fr-FR" sz="2000" b="1" u="sng" dirty="0" smtClean="0">
                <a:solidFill>
                  <a:srgbClr val="002060"/>
                </a:solidFill>
              </a:rPr>
              <a:t>Phase 1 : rassembler les exigences/besoins</a:t>
            </a:r>
            <a:endParaRPr lang="fr-FR" sz="2000" u="sng" dirty="0" smtClean="0">
              <a:solidFill>
                <a:srgbClr val="002060"/>
              </a:solidFill>
            </a:endParaRPr>
          </a:p>
        </p:txBody>
      </p:sp>
      <p:sp>
        <p:nvSpPr>
          <p:cNvPr id="10" name="Rectangle 9"/>
          <p:cNvSpPr/>
          <p:nvPr/>
        </p:nvSpPr>
        <p:spPr>
          <a:xfrm>
            <a:off x="0" y="3214686"/>
            <a:ext cx="9144000" cy="923330"/>
          </a:xfrm>
          <a:prstGeom prst="rect">
            <a:avLst/>
          </a:prstGeom>
        </p:spPr>
        <p:txBody>
          <a:bodyPr wrap="square">
            <a:spAutoFit/>
          </a:bodyPr>
          <a:lstStyle/>
          <a:p>
            <a:pPr algn="ctr"/>
            <a:r>
              <a:rPr lang="fr-FR" dirty="0" smtClean="0"/>
              <a:t>Objectif : découvrir toutes les exigences, y compris cachées ou rêvées</a:t>
            </a:r>
          </a:p>
          <a:p>
            <a:pPr algn="ctr"/>
            <a:r>
              <a:rPr lang="fr-FR" dirty="0" smtClean="0"/>
              <a:t>Exigences métier avant tout, mais exigences produit et exigences de processus également</a:t>
            </a:r>
            <a:endParaRPr lang="fr-FR"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6C9F9552-136B-464B-9821-8F51CB2F845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161</a:t>
            </a:fld>
            <a:endParaRPr lang="fr-FR"/>
          </a:p>
        </p:txBody>
      </p:sp>
      <p:sp>
        <p:nvSpPr>
          <p:cNvPr id="8" name="Rectangle 7"/>
          <p:cNvSpPr/>
          <p:nvPr/>
        </p:nvSpPr>
        <p:spPr>
          <a:xfrm>
            <a:off x="285720" y="1142984"/>
            <a:ext cx="4633000" cy="523220"/>
          </a:xfrm>
          <a:prstGeom prst="rect">
            <a:avLst/>
          </a:prstGeom>
        </p:spPr>
        <p:txBody>
          <a:bodyPr wrap="none">
            <a:spAutoFit/>
          </a:bodyPr>
          <a:lstStyle/>
          <a:p>
            <a:r>
              <a:rPr lang="fr-FR" sz="2800" b="1" dirty="0" smtClean="0">
                <a:solidFill>
                  <a:srgbClr val="FF0000"/>
                </a:solidFill>
              </a:rPr>
              <a:t>Qu’est-ce qu’une exigence?</a:t>
            </a:r>
            <a:endParaRPr lang="fr-FR" sz="2800" dirty="0">
              <a:solidFill>
                <a:srgbClr val="FF0000"/>
              </a:solidFill>
            </a:endParaRPr>
          </a:p>
        </p:txBody>
      </p:sp>
      <p:sp>
        <p:nvSpPr>
          <p:cNvPr id="9" name="Rectangle 8"/>
          <p:cNvSpPr/>
          <p:nvPr/>
        </p:nvSpPr>
        <p:spPr>
          <a:xfrm>
            <a:off x="0" y="1857364"/>
            <a:ext cx="9144000" cy="1015663"/>
          </a:xfrm>
          <a:prstGeom prst="rect">
            <a:avLst/>
          </a:prstGeom>
        </p:spPr>
        <p:txBody>
          <a:bodyPr wrap="square">
            <a:spAutoFit/>
          </a:bodyPr>
          <a:lstStyle/>
          <a:p>
            <a:pPr algn="ctr"/>
            <a:r>
              <a:rPr lang="fr-FR" sz="2000" b="1" dirty="0" smtClean="0">
                <a:solidFill>
                  <a:srgbClr val="C00000"/>
                </a:solidFill>
              </a:rPr>
              <a:t>Pour remédier à ces problèmes :</a:t>
            </a:r>
          </a:p>
          <a:p>
            <a:pPr algn="ctr"/>
            <a:endParaRPr lang="fr-FR" sz="2000" b="1" dirty="0" smtClean="0">
              <a:solidFill>
                <a:srgbClr val="C00000"/>
              </a:solidFill>
            </a:endParaRPr>
          </a:p>
          <a:p>
            <a:r>
              <a:rPr lang="fr-FR" sz="2000" b="1" u="sng" dirty="0" smtClean="0">
                <a:solidFill>
                  <a:srgbClr val="002060"/>
                </a:solidFill>
              </a:rPr>
              <a:t>Phase 2 : L’analyse</a:t>
            </a:r>
            <a:endParaRPr lang="fr-FR" sz="2000" u="sng" dirty="0" smtClean="0">
              <a:solidFill>
                <a:srgbClr val="002060"/>
              </a:solidFill>
            </a:endParaRPr>
          </a:p>
        </p:txBody>
      </p:sp>
      <p:sp>
        <p:nvSpPr>
          <p:cNvPr id="10" name="Rectangle 9"/>
          <p:cNvSpPr/>
          <p:nvPr/>
        </p:nvSpPr>
        <p:spPr>
          <a:xfrm>
            <a:off x="0" y="3214686"/>
            <a:ext cx="9144000" cy="923330"/>
          </a:xfrm>
          <a:prstGeom prst="rect">
            <a:avLst/>
          </a:prstGeom>
        </p:spPr>
        <p:txBody>
          <a:bodyPr wrap="square">
            <a:spAutoFit/>
          </a:bodyPr>
          <a:lstStyle/>
          <a:p>
            <a:pPr algn="ctr"/>
            <a:r>
              <a:rPr lang="fr-FR" dirty="0" smtClean="0"/>
              <a:t>Comprendre les exigences</a:t>
            </a:r>
          </a:p>
          <a:p>
            <a:pPr algn="ctr"/>
            <a:r>
              <a:rPr lang="fr-FR" dirty="0" smtClean="0"/>
              <a:t>Vérifier l’exhaustivité des exigences</a:t>
            </a:r>
          </a:p>
          <a:p>
            <a:pPr algn="ctr"/>
            <a:r>
              <a:rPr lang="fr-FR" dirty="0" smtClean="0"/>
              <a:t>Vérifier la cohérence des exigences</a:t>
            </a:r>
            <a:endParaRPr lang="fr-FR"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6CA07CB7-B612-4768-ABBE-00212553F1B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162</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707886"/>
          </a:xfrm>
          <a:prstGeom prst="rect">
            <a:avLst/>
          </a:prstGeom>
        </p:spPr>
        <p:txBody>
          <a:bodyPr wrap="square">
            <a:spAutoFit/>
          </a:bodyPr>
          <a:lstStyle/>
          <a:p>
            <a:pPr algn="ctr"/>
            <a:r>
              <a:rPr lang="fr-FR" sz="2000" dirty="0" smtClean="0"/>
              <a:t>« </a:t>
            </a:r>
            <a:r>
              <a:rPr lang="fr-FR" sz="2000" i="1" dirty="0" smtClean="0"/>
              <a:t>gérer les exigences des produits et composants de produits du projet et d’identifier les incohérences entre ces exigences et les produits d’activité du projet</a:t>
            </a:r>
            <a:r>
              <a:rPr lang="fr-FR" sz="2000" dirty="0" smtClean="0"/>
              <a:t> ».</a:t>
            </a:r>
            <a:endParaRPr lang="fr-FR" sz="2000" b="1" dirty="0" smtClean="0">
              <a:solidFill>
                <a:srgbClr val="C00000"/>
              </a:solidFill>
            </a:endParaRPr>
          </a:p>
        </p:txBody>
      </p:sp>
      <p:sp>
        <p:nvSpPr>
          <p:cNvPr id="10" name="Rectangle 9"/>
          <p:cNvSpPr/>
          <p:nvPr/>
        </p:nvSpPr>
        <p:spPr>
          <a:xfrm>
            <a:off x="0" y="2786058"/>
            <a:ext cx="9144000" cy="923330"/>
          </a:xfrm>
          <a:prstGeom prst="rect">
            <a:avLst/>
          </a:prstGeom>
        </p:spPr>
        <p:txBody>
          <a:bodyPr wrap="square">
            <a:spAutoFit/>
          </a:bodyPr>
          <a:lstStyle/>
          <a:p>
            <a:pPr algn="ctr"/>
            <a:r>
              <a:rPr lang="fr-FR" b="1" dirty="0" smtClean="0"/>
              <a:t>l’Ingénierie des exigences.</a:t>
            </a:r>
          </a:p>
          <a:p>
            <a:pPr algn="ctr"/>
            <a:r>
              <a:rPr lang="fr-FR" dirty="0" smtClean="0"/>
              <a:t> Les exigences sont </a:t>
            </a:r>
            <a:r>
              <a:rPr lang="fr-FR" b="1" dirty="0" smtClean="0"/>
              <a:t>fonctionnelles</a:t>
            </a:r>
            <a:r>
              <a:rPr lang="fr-FR" dirty="0" smtClean="0"/>
              <a:t> (« ce que les système doit faire ») ou non </a:t>
            </a:r>
            <a:r>
              <a:rPr lang="fr-FR" b="1" dirty="0" smtClean="0"/>
              <a:t>fonctionnelles</a:t>
            </a:r>
            <a:r>
              <a:rPr lang="fr-FR" dirty="0" smtClean="0"/>
              <a:t> (attributs de qualités, par exemple fondés sur </a:t>
            </a:r>
            <a:r>
              <a:rPr lang="fr-FR" dirty="0" smtClean="0">
                <a:hlinkClick r:id="rId2"/>
              </a:rPr>
              <a:t>l’ISO 9126</a:t>
            </a:r>
            <a:r>
              <a:rPr lang="fr-FR" dirty="0" smtClean="0"/>
              <a:t>).</a:t>
            </a:r>
            <a:endParaRPr lang="fr-FR" dirty="0"/>
          </a:p>
        </p:txBody>
      </p:sp>
      <p:sp>
        <p:nvSpPr>
          <p:cNvPr id="11" name="Rectangle 10"/>
          <p:cNvSpPr/>
          <p:nvPr/>
        </p:nvSpPr>
        <p:spPr>
          <a:xfrm>
            <a:off x="0" y="4000504"/>
            <a:ext cx="9144000" cy="2031325"/>
          </a:xfrm>
          <a:prstGeom prst="rect">
            <a:avLst/>
          </a:prstGeom>
        </p:spPr>
        <p:txBody>
          <a:bodyPr wrap="square">
            <a:spAutoFit/>
          </a:bodyPr>
          <a:lstStyle/>
          <a:p>
            <a:pPr fontAlgn="base"/>
            <a:r>
              <a:rPr lang="fr-FR" dirty="0" smtClean="0">
                <a:solidFill>
                  <a:srgbClr val="002060"/>
                </a:solidFill>
              </a:rPr>
              <a:t>Quels sont les objectifs spécifiques à satisfaire OBLIGATOIREMENT?</a:t>
            </a:r>
          </a:p>
          <a:p>
            <a:pPr fontAlgn="base"/>
            <a:endParaRPr lang="fr-FR" dirty="0" smtClean="0">
              <a:solidFill>
                <a:srgbClr val="002060"/>
              </a:solidFill>
            </a:endParaRPr>
          </a:p>
          <a:p>
            <a:pPr fontAlgn="base"/>
            <a:r>
              <a:rPr lang="fr-FR" dirty="0" smtClean="0">
                <a:solidFill>
                  <a:srgbClr val="002060"/>
                </a:solidFill>
              </a:rPr>
              <a:t>Quelles sont les pratiques spécifiques initialement recommandées, et comment l’agilité se marrie-t-elle avec celles-ci?</a:t>
            </a:r>
          </a:p>
          <a:p>
            <a:pPr fontAlgn="base"/>
            <a:endParaRPr lang="fr-FR" dirty="0" smtClean="0">
              <a:solidFill>
                <a:srgbClr val="002060"/>
              </a:solidFill>
            </a:endParaRPr>
          </a:p>
          <a:p>
            <a:pPr fontAlgn="base"/>
            <a:r>
              <a:rPr lang="fr-FR" dirty="0" smtClean="0">
                <a:solidFill>
                  <a:srgbClr val="002060"/>
                </a:solidFill>
              </a:rPr>
              <a:t>Quels sont les objectifs génériques à satisfaire OBLIGATOIREMENT et comment se positionne l’agilité sur les pratiques génériques initialement recommandées?</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A14A9675-917A-4303-9DFB-B23966CAAD6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163</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OBJECTIF(S)SPECIFIQUES A SATISFAIRE OBLIGATOIREMENT</a:t>
            </a:r>
            <a:endParaRPr lang="fr-FR" sz="2000" b="1" dirty="0" smtClean="0">
              <a:solidFill>
                <a:srgbClr val="C00000"/>
              </a:solidFill>
            </a:endParaRPr>
          </a:p>
        </p:txBody>
      </p:sp>
      <p:sp>
        <p:nvSpPr>
          <p:cNvPr id="10" name="Rectangle 9"/>
          <p:cNvSpPr/>
          <p:nvPr/>
        </p:nvSpPr>
        <p:spPr>
          <a:xfrm>
            <a:off x="0" y="2928934"/>
            <a:ext cx="9144000" cy="923330"/>
          </a:xfrm>
          <a:prstGeom prst="rect">
            <a:avLst/>
          </a:prstGeom>
        </p:spPr>
        <p:txBody>
          <a:bodyPr wrap="square">
            <a:spAutoFit/>
          </a:bodyPr>
          <a:lstStyle/>
          <a:p>
            <a:pPr algn="ctr"/>
            <a:r>
              <a:rPr lang="fr-FR" dirty="0" smtClean="0"/>
              <a:t>Un seul objectif à satisfaire mais il est de taille. Les exigences sont gérées, et les incohérences avec les plans du projet et les produits développés sont identifiées.  C’est l’objectif à atteindre, et </a:t>
            </a:r>
            <a:r>
              <a:rPr lang="fr-FR" b="1" dirty="0" smtClean="0"/>
              <a:t>l’agilité le permet largement</a:t>
            </a:r>
            <a:r>
              <a:rPr lang="fr-FR" dirty="0" smtClean="0"/>
              <a:t>.</a:t>
            </a:r>
            <a:endParaRPr lang="fr-FR"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50E3FD68-9635-452D-9DBF-EBA7DEEA718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164</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PRATIQUES(S)SPECIFIQUES DE REFERENCE RECOMMANDEE</a:t>
            </a:r>
            <a:endParaRPr lang="fr-FR" sz="2000" b="1" dirty="0" smtClean="0">
              <a:solidFill>
                <a:srgbClr val="C00000"/>
              </a:solidFill>
            </a:endParaRPr>
          </a:p>
        </p:txBody>
      </p:sp>
      <p:sp>
        <p:nvSpPr>
          <p:cNvPr id="10" name="Rectangle 9"/>
          <p:cNvSpPr/>
          <p:nvPr/>
        </p:nvSpPr>
        <p:spPr>
          <a:xfrm>
            <a:off x="0" y="2571744"/>
            <a:ext cx="9144000" cy="646331"/>
          </a:xfrm>
          <a:prstGeom prst="rect">
            <a:avLst/>
          </a:prstGeom>
        </p:spPr>
        <p:txBody>
          <a:bodyPr wrap="square">
            <a:spAutoFit/>
          </a:bodyPr>
          <a:lstStyle/>
          <a:p>
            <a:r>
              <a:rPr lang="fr-FR" dirty="0" smtClean="0">
                <a:solidFill>
                  <a:srgbClr val="002060"/>
                </a:solidFill>
              </a:rPr>
              <a:t>Développer une compréhension commune des exigences et de leur signification avec ceux qui les ont fournies.</a:t>
            </a:r>
            <a:endParaRPr lang="fr-FR" dirty="0">
              <a:solidFill>
                <a:srgbClr val="002060"/>
              </a:solidFill>
            </a:endParaRPr>
          </a:p>
        </p:txBody>
      </p:sp>
      <p:sp>
        <p:nvSpPr>
          <p:cNvPr id="11" name="Rectangle 10"/>
          <p:cNvSpPr/>
          <p:nvPr/>
        </p:nvSpPr>
        <p:spPr>
          <a:xfrm>
            <a:off x="0" y="3286124"/>
            <a:ext cx="9144000" cy="2308324"/>
          </a:xfrm>
          <a:prstGeom prst="rect">
            <a:avLst/>
          </a:prstGeom>
        </p:spPr>
        <p:txBody>
          <a:bodyPr wrap="square">
            <a:spAutoFit/>
          </a:bodyPr>
          <a:lstStyle/>
          <a:p>
            <a:r>
              <a:rPr lang="fr-FR" i="1" dirty="0" smtClean="0"/>
              <a:t>L’agilité se retrouve bien dans cette pratique qu’elle pourrait faire sienne. Les ateliers de travail, les face à face, pour construire de manière collaborative une </a:t>
            </a:r>
            <a:r>
              <a:rPr lang="fr-FR" b="1" i="1" dirty="0" smtClean="0">
                <a:hlinkClick r:id="rId2"/>
              </a:rPr>
              <a:t>Vision PARTAGEE</a:t>
            </a:r>
            <a:r>
              <a:rPr lang="fr-FR" i="1" dirty="0" smtClean="0"/>
              <a:t>, et un </a:t>
            </a:r>
            <a:r>
              <a:rPr lang="fr-FR" i="1" dirty="0" err="1" smtClean="0">
                <a:hlinkClick r:id="rId3"/>
              </a:rPr>
              <a:t>Backlog</a:t>
            </a:r>
            <a:r>
              <a:rPr lang="fr-FR" i="1" dirty="0" smtClean="0">
                <a:hlinkClick r:id="rId3"/>
              </a:rPr>
              <a:t> de produit</a:t>
            </a:r>
            <a:r>
              <a:rPr lang="fr-FR" b="1" i="1" dirty="0" smtClean="0">
                <a:hlinkClick r:id="rId3"/>
              </a:rPr>
              <a:t>, ESTIME et PRIORISE</a:t>
            </a:r>
            <a:r>
              <a:rPr lang="fr-FR" i="1" dirty="0" smtClean="0">
                <a:hlinkClick r:id="rId3"/>
              </a:rPr>
              <a:t> </a:t>
            </a:r>
            <a:r>
              <a:rPr lang="fr-FR" i="1" dirty="0" smtClean="0"/>
              <a:t>vont dans ce sens. La réunion de lancement en fait partie. Les critères d’acceptation portant sur chaque </a:t>
            </a:r>
            <a:r>
              <a:rPr lang="fr-FR" i="1" dirty="0" smtClean="0">
                <a:hlinkClick r:id="rId4"/>
              </a:rPr>
              <a:t>User Story </a:t>
            </a:r>
            <a:r>
              <a:rPr lang="fr-FR" i="1" dirty="0" smtClean="0"/>
              <a:t>(élément du </a:t>
            </a:r>
            <a:r>
              <a:rPr lang="fr-FR" i="1" dirty="0" err="1" smtClean="0"/>
              <a:t>Backlog</a:t>
            </a:r>
            <a:r>
              <a:rPr lang="fr-FR" i="1" dirty="0" smtClean="0"/>
              <a:t>) prolongent cet effort de compréhension commune et concourent  à l’atteinte de l’objectif.</a:t>
            </a:r>
            <a:br>
              <a:rPr lang="fr-FR" i="1" dirty="0" smtClean="0"/>
            </a:br>
            <a:r>
              <a:rPr lang="fr-FR" i="1" dirty="0" smtClean="0"/>
              <a:t>Qui : </a:t>
            </a:r>
            <a:r>
              <a:rPr lang="fr-FR" i="1" dirty="0" smtClean="0">
                <a:hlinkClick r:id="rId5"/>
              </a:rPr>
              <a:t>Product </a:t>
            </a:r>
            <a:r>
              <a:rPr lang="fr-FR" i="1" dirty="0" err="1" smtClean="0">
                <a:hlinkClick r:id="rId5"/>
              </a:rPr>
              <a:t>Owner</a:t>
            </a:r>
            <a:r>
              <a:rPr lang="fr-FR" i="1" dirty="0" smtClean="0"/>
              <a:t>, Equipe</a:t>
            </a:r>
            <a:br>
              <a:rPr lang="fr-FR" i="1" dirty="0" smtClean="0"/>
            </a:br>
            <a:r>
              <a:rPr lang="fr-FR" i="1" dirty="0" smtClean="0"/>
              <a:t>Quoi : Vision, </a:t>
            </a:r>
            <a:r>
              <a:rPr lang="fr-FR" i="1" dirty="0" err="1" smtClean="0"/>
              <a:t>Backlog</a:t>
            </a:r>
            <a:r>
              <a:rPr lang="fr-FR" i="1" dirty="0" smtClean="0"/>
              <a:t> de produit, Réunion de lancement, Réunion d’estimation, Réunion de planification,</a:t>
            </a:r>
            <a:r>
              <a:rPr lang="fr-FR" i="1" dirty="0" smtClean="0">
                <a:hlinkClick r:id="rId4"/>
              </a:rPr>
              <a:t> User Stories</a:t>
            </a:r>
            <a:endParaRPr lang="fr-FR"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9AFC01EC-8FE3-4E04-8A2D-0629E959F3A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165</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PRATIQUES(S)SPECIFIQUES DE REFERENCE RECOMMANDEE</a:t>
            </a:r>
            <a:endParaRPr lang="fr-FR" sz="2000" b="1" dirty="0" smtClean="0">
              <a:solidFill>
                <a:srgbClr val="C00000"/>
              </a:solidFill>
            </a:endParaRPr>
          </a:p>
        </p:txBody>
      </p:sp>
      <p:sp>
        <p:nvSpPr>
          <p:cNvPr id="10" name="Rectangle 9"/>
          <p:cNvSpPr/>
          <p:nvPr/>
        </p:nvSpPr>
        <p:spPr>
          <a:xfrm>
            <a:off x="0" y="2571744"/>
            <a:ext cx="9144000" cy="369332"/>
          </a:xfrm>
          <a:prstGeom prst="rect">
            <a:avLst/>
          </a:prstGeom>
        </p:spPr>
        <p:txBody>
          <a:bodyPr wrap="square">
            <a:spAutoFit/>
          </a:bodyPr>
          <a:lstStyle/>
          <a:p>
            <a:r>
              <a:rPr lang="fr-FR" dirty="0" smtClean="0">
                <a:solidFill>
                  <a:srgbClr val="002060"/>
                </a:solidFill>
              </a:rPr>
              <a:t>Obtenir des participants au projet leur engagement sur les exigences</a:t>
            </a:r>
            <a:r>
              <a:rPr lang="fr-FR" dirty="0" smtClean="0"/>
              <a:t>.</a:t>
            </a:r>
            <a:endParaRPr lang="fr-FR" dirty="0">
              <a:solidFill>
                <a:srgbClr val="002060"/>
              </a:solidFill>
            </a:endParaRPr>
          </a:p>
        </p:txBody>
      </p:sp>
      <p:sp>
        <p:nvSpPr>
          <p:cNvPr id="11" name="Rectangle 10"/>
          <p:cNvSpPr/>
          <p:nvPr/>
        </p:nvSpPr>
        <p:spPr>
          <a:xfrm>
            <a:off x="0" y="3286124"/>
            <a:ext cx="9144000" cy="2031325"/>
          </a:xfrm>
          <a:prstGeom prst="rect">
            <a:avLst/>
          </a:prstGeom>
        </p:spPr>
        <p:txBody>
          <a:bodyPr wrap="square">
            <a:spAutoFit/>
          </a:bodyPr>
          <a:lstStyle/>
          <a:p>
            <a:r>
              <a:rPr lang="fr-FR" i="1" dirty="0" smtClean="0"/>
              <a:t>Engagement et responsabilisation : voilà des points forts des méthodes Agiles. La réunion de planification (à chaque début de sprint) est un moment où l’équipe s’engage collectivement sur la réalisation, durant le sprint, d’une partie du </a:t>
            </a:r>
            <a:r>
              <a:rPr lang="fr-FR" i="1" dirty="0" err="1" smtClean="0"/>
              <a:t>Backlog</a:t>
            </a:r>
            <a:r>
              <a:rPr lang="fr-FR" i="1" dirty="0" smtClean="0"/>
              <a:t> de produit (et user stories). Chaque jour, les membres de l’équipe s’engagent sur la réalisation d’une tâche pour construire les user stories : c’est le Daily </a:t>
            </a:r>
            <a:r>
              <a:rPr lang="fr-FR" i="1" dirty="0" err="1" smtClean="0"/>
              <a:t>Scrum</a:t>
            </a:r>
            <a:r>
              <a:rPr lang="fr-FR" i="1" dirty="0" smtClean="0"/>
              <a:t>.</a:t>
            </a:r>
            <a:br>
              <a:rPr lang="fr-FR" i="1" dirty="0" smtClean="0"/>
            </a:br>
            <a:r>
              <a:rPr lang="fr-FR" i="1" dirty="0" smtClean="0"/>
              <a:t>Qui : Equipe, </a:t>
            </a:r>
            <a:r>
              <a:rPr lang="fr-FR" i="1" dirty="0" err="1" smtClean="0"/>
              <a:t>ScrumMaster</a:t>
            </a:r>
            <a:r>
              <a:rPr lang="fr-FR" i="1" dirty="0" smtClean="0"/>
              <a:t/>
            </a:r>
            <a:br>
              <a:rPr lang="fr-FR" i="1" dirty="0" smtClean="0"/>
            </a:br>
            <a:r>
              <a:rPr lang="fr-FR" i="1" dirty="0" smtClean="0"/>
              <a:t>Quoi : Réunion de planification , Daily </a:t>
            </a:r>
            <a:r>
              <a:rPr lang="fr-FR" i="1" dirty="0" err="1" smtClean="0"/>
              <a:t>Scrum</a:t>
            </a:r>
            <a:endParaRPr lang="fr-FR"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36684C2F-CD65-4012-8BA0-4EDB119BE8B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166</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PRATIQUES(S)SPECIFIQUES DE REFERENCE RECOMMANDEE</a:t>
            </a:r>
            <a:endParaRPr lang="fr-FR" sz="2000" b="1" dirty="0" smtClean="0">
              <a:solidFill>
                <a:srgbClr val="C00000"/>
              </a:solidFill>
            </a:endParaRPr>
          </a:p>
        </p:txBody>
      </p:sp>
      <p:sp>
        <p:nvSpPr>
          <p:cNvPr id="10" name="Rectangle 9"/>
          <p:cNvSpPr/>
          <p:nvPr/>
        </p:nvSpPr>
        <p:spPr>
          <a:xfrm>
            <a:off x="0" y="2214554"/>
            <a:ext cx="9144000" cy="646331"/>
          </a:xfrm>
          <a:prstGeom prst="rect">
            <a:avLst/>
          </a:prstGeom>
        </p:spPr>
        <p:txBody>
          <a:bodyPr wrap="square">
            <a:spAutoFit/>
          </a:bodyPr>
          <a:lstStyle/>
          <a:p>
            <a:r>
              <a:rPr lang="fr-FR" dirty="0" smtClean="0">
                <a:solidFill>
                  <a:srgbClr val="002060"/>
                </a:solidFill>
              </a:rPr>
              <a:t>Gérer les modifications aux exigences au fur et à mesure de leur évolution en cours de projet.</a:t>
            </a:r>
            <a:endParaRPr lang="fr-FR" dirty="0">
              <a:solidFill>
                <a:srgbClr val="002060"/>
              </a:solidFill>
            </a:endParaRPr>
          </a:p>
        </p:txBody>
      </p:sp>
      <p:sp>
        <p:nvSpPr>
          <p:cNvPr id="11" name="Rectangle 10"/>
          <p:cNvSpPr/>
          <p:nvPr/>
        </p:nvSpPr>
        <p:spPr>
          <a:xfrm>
            <a:off x="0" y="2857496"/>
            <a:ext cx="9144000" cy="3693319"/>
          </a:xfrm>
          <a:prstGeom prst="rect">
            <a:avLst/>
          </a:prstGeom>
        </p:spPr>
        <p:txBody>
          <a:bodyPr wrap="square">
            <a:spAutoFit/>
          </a:bodyPr>
          <a:lstStyle/>
          <a:p>
            <a:r>
              <a:rPr lang="fr-FR" i="1" dirty="0" smtClean="0"/>
              <a:t>Maintien et contrôle des exigences : c’est aussi l’objectif du </a:t>
            </a:r>
            <a:r>
              <a:rPr lang="fr-FR" b="1" i="1" dirty="0" err="1" smtClean="0"/>
              <a:t>Backlog</a:t>
            </a:r>
            <a:r>
              <a:rPr lang="fr-FR" b="1" i="1" dirty="0" smtClean="0"/>
              <a:t> de produit</a:t>
            </a:r>
            <a:r>
              <a:rPr lang="fr-FR" i="1" dirty="0" smtClean="0"/>
              <a:t>, qui vit et évolue au fur et à mesure de l’avancée du projet.  Il est actualisé à la fin de chaque Sprint (suite à la réunion de fin de sprint).. </a:t>
            </a:r>
            <a:r>
              <a:rPr lang="fr-FR" i="1" dirty="0" err="1" smtClean="0"/>
              <a:t>Historiser</a:t>
            </a:r>
            <a:r>
              <a:rPr lang="fr-FR" i="1" dirty="0" smtClean="0"/>
              <a:t> les versions du </a:t>
            </a:r>
            <a:r>
              <a:rPr lang="fr-FR" i="1" dirty="0" err="1" smtClean="0"/>
              <a:t>Backlog</a:t>
            </a:r>
            <a:r>
              <a:rPr lang="fr-FR" i="1" dirty="0" smtClean="0"/>
              <a:t> est très pertinent dans un contexte CMMI.</a:t>
            </a:r>
            <a:br>
              <a:rPr lang="fr-FR" i="1" dirty="0" smtClean="0"/>
            </a:br>
            <a:r>
              <a:rPr lang="fr-FR" i="1" dirty="0" smtClean="0"/>
              <a:t>Le changement dans les exigences peut se traduire aussi au niveau des user stories (éléments du </a:t>
            </a:r>
            <a:r>
              <a:rPr lang="fr-FR" i="1" dirty="0" err="1" smtClean="0"/>
              <a:t>Backlogde</a:t>
            </a:r>
            <a:r>
              <a:rPr lang="fr-FR" i="1" dirty="0" smtClean="0"/>
              <a:t> produit). Mettre à jour, faire vivre, la partie « Conversation » de </a:t>
            </a:r>
            <a:r>
              <a:rPr lang="fr-FR" b="1" i="1" dirty="0" smtClean="0"/>
              <a:t>l’User Stories</a:t>
            </a:r>
            <a:r>
              <a:rPr lang="fr-FR" i="1" dirty="0" smtClean="0"/>
              <a:t> est déjà une pratique en place chez beaucoup d’équipes.</a:t>
            </a:r>
            <a:br>
              <a:rPr lang="fr-FR" i="1" dirty="0" smtClean="0"/>
            </a:br>
            <a:r>
              <a:rPr lang="fr-FR" i="1" dirty="0" smtClean="0"/>
              <a:t>Le </a:t>
            </a:r>
            <a:r>
              <a:rPr lang="fr-FR" i="1" dirty="0" err="1" smtClean="0"/>
              <a:t>burndown</a:t>
            </a:r>
            <a:r>
              <a:rPr lang="fr-FR" i="1" dirty="0" smtClean="0"/>
              <a:t> </a:t>
            </a:r>
            <a:r>
              <a:rPr lang="fr-FR" i="1" dirty="0" err="1" smtClean="0"/>
              <a:t>chart</a:t>
            </a:r>
            <a:r>
              <a:rPr lang="fr-FR" i="1" dirty="0" smtClean="0"/>
              <a:t> montre concrètement au quotidien ce qui est réalisé, et les changement éventuels survenus.</a:t>
            </a:r>
            <a:br>
              <a:rPr lang="fr-FR" i="1" dirty="0" smtClean="0"/>
            </a:br>
            <a:r>
              <a:rPr lang="fr-FR" i="1" dirty="0" smtClean="0"/>
              <a:t>Au final, ce qui compte ici, c’est UN BACKLOG DE PRODUIT ET DES USER STORIES à JOUR.</a:t>
            </a:r>
            <a:br>
              <a:rPr lang="fr-FR" i="1" dirty="0" smtClean="0"/>
            </a:br>
            <a:r>
              <a:rPr lang="fr-FR" i="1" dirty="0" smtClean="0"/>
              <a:t>Qui : Product </a:t>
            </a:r>
            <a:r>
              <a:rPr lang="fr-FR" i="1" dirty="0" err="1" smtClean="0"/>
              <a:t>Owner</a:t>
            </a:r>
            <a:r>
              <a:rPr lang="fr-FR" i="1" dirty="0" smtClean="0"/>
              <a:t>, Equipe</a:t>
            </a:r>
            <a:br>
              <a:rPr lang="fr-FR" i="1" dirty="0" smtClean="0"/>
            </a:br>
            <a:r>
              <a:rPr lang="fr-FR" i="1" dirty="0" smtClean="0"/>
              <a:t>Quoi : </a:t>
            </a:r>
            <a:r>
              <a:rPr lang="fr-FR" i="1" dirty="0" err="1" smtClean="0"/>
              <a:t>Backlog</a:t>
            </a:r>
            <a:r>
              <a:rPr lang="fr-FR" i="1" dirty="0" smtClean="0"/>
              <a:t> de produit, User stories, </a:t>
            </a:r>
            <a:r>
              <a:rPr lang="fr-FR" i="1" dirty="0" err="1" smtClean="0"/>
              <a:t>Burndown</a:t>
            </a:r>
            <a:r>
              <a:rPr lang="fr-FR" i="1" dirty="0" smtClean="0"/>
              <a:t> </a:t>
            </a:r>
            <a:r>
              <a:rPr lang="fr-FR" i="1" dirty="0" err="1" smtClean="0"/>
              <a:t>Chart</a:t>
            </a:r>
            <a:r>
              <a:rPr lang="fr-FR" i="1" dirty="0" smtClean="0"/>
              <a:t>, Réunion de fin de sprint </a:t>
            </a:r>
            <a:endParaRPr lang="fr-FR"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119078F9-08AE-4FF4-B021-0EE29FB8536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167</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PRATIQUES(S)SPECIFIQUES DE REFERENCE RECOMMANDEE</a:t>
            </a:r>
            <a:endParaRPr lang="fr-FR" sz="2000" b="1" dirty="0" smtClean="0">
              <a:solidFill>
                <a:srgbClr val="C00000"/>
              </a:solidFill>
            </a:endParaRPr>
          </a:p>
        </p:txBody>
      </p:sp>
      <p:sp>
        <p:nvSpPr>
          <p:cNvPr id="10" name="Rectangle 9"/>
          <p:cNvSpPr/>
          <p:nvPr/>
        </p:nvSpPr>
        <p:spPr>
          <a:xfrm>
            <a:off x="0" y="2214554"/>
            <a:ext cx="9144000" cy="369332"/>
          </a:xfrm>
          <a:prstGeom prst="rect">
            <a:avLst/>
          </a:prstGeom>
        </p:spPr>
        <p:txBody>
          <a:bodyPr wrap="square">
            <a:spAutoFit/>
          </a:bodyPr>
          <a:lstStyle/>
          <a:p>
            <a:r>
              <a:rPr lang="fr-FR" dirty="0" smtClean="0">
                <a:solidFill>
                  <a:srgbClr val="002060"/>
                </a:solidFill>
              </a:rPr>
              <a:t>Maintenir une traçabilité bidirectionnelle entre les exigences et les produits d’activité.</a:t>
            </a:r>
            <a:endParaRPr lang="fr-FR" dirty="0">
              <a:solidFill>
                <a:srgbClr val="002060"/>
              </a:solidFill>
            </a:endParaRPr>
          </a:p>
        </p:txBody>
      </p:sp>
      <p:sp>
        <p:nvSpPr>
          <p:cNvPr id="11" name="Rectangle 10"/>
          <p:cNvSpPr/>
          <p:nvPr/>
        </p:nvSpPr>
        <p:spPr>
          <a:xfrm>
            <a:off x="0" y="2857496"/>
            <a:ext cx="9144000" cy="3139321"/>
          </a:xfrm>
          <a:prstGeom prst="rect">
            <a:avLst/>
          </a:prstGeom>
        </p:spPr>
        <p:txBody>
          <a:bodyPr wrap="square">
            <a:spAutoFit/>
          </a:bodyPr>
          <a:lstStyle/>
          <a:p>
            <a:r>
              <a:rPr lang="fr-FR" i="1" dirty="0" smtClean="0"/>
              <a:t>On s’en fait une montagne, et pourtant …il suffit d’envisager la fonction développée et présentée en DEMO comme la barquette de viande vendue au supermarché. Le  cas échéant, on doit  pouvoir remonter toute la chaine, et mesurer les enjeux collatéraux. Pour les végétariens, vous </a:t>
            </a:r>
            <a:r>
              <a:rPr lang="fr-FR" i="1" dirty="0" err="1" smtClean="0"/>
              <a:t>vez</a:t>
            </a:r>
            <a:r>
              <a:rPr lang="fr-FR" i="1" dirty="0" smtClean="0"/>
              <a:t> aussi la métaphore du Petit Poucet J  Le quatuor (</a:t>
            </a:r>
            <a:r>
              <a:rPr lang="fr-FR" i="1" dirty="0" err="1" smtClean="0"/>
              <a:t>Backlog</a:t>
            </a:r>
            <a:r>
              <a:rPr lang="fr-FR" i="1" dirty="0" smtClean="0"/>
              <a:t> de produit – User Stories – Tâches – Produit Développé) assure un système de suivi des exigences souple et performant, se concrétisant dans la </a:t>
            </a:r>
            <a:r>
              <a:rPr lang="fr-FR" b="1" i="1" dirty="0" smtClean="0"/>
              <a:t>démo </a:t>
            </a:r>
            <a:r>
              <a:rPr lang="fr-FR" i="1" dirty="0" smtClean="0"/>
              <a:t>de fin de sprint.  CMMI attend une matrice de traçabilité des exigences. Les feuilles de calcul et les outils du marché gérant les </a:t>
            </a:r>
            <a:r>
              <a:rPr lang="fr-FR" i="1" dirty="0" err="1" smtClean="0"/>
              <a:t>Backlog</a:t>
            </a:r>
            <a:r>
              <a:rPr lang="fr-FR" i="1" dirty="0" smtClean="0"/>
              <a:t> de produit permettent d’atteindre cet objectif.</a:t>
            </a:r>
          </a:p>
          <a:p>
            <a:r>
              <a:rPr lang="fr-FR" i="1" dirty="0" smtClean="0"/>
              <a:t/>
            </a:r>
            <a:br>
              <a:rPr lang="fr-FR" i="1" dirty="0" smtClean="0"/>
            </a:br>
            <a:r>
              <a:rPr lang="fr-FR" i="1" dirty="0" smtClean="0"/>
              <a:t>Qui : Product </a:t>
            </a:r>
            <a:r>
              <a:rPr lang="fr-FR" i="1" dirty="0" err="1" smtClean="0"/>
              <a:t>Owner</a:t>
            </a:r>
            <a:r>
              <a:rPr lang="fr-FR" i="1" dirty="0" smtClean="0"/>
              <a:t> – Equipe</a:t>
            </a:r>
            <a:br>
              <a:rPr lang="fr-FR" i="1" dirty="0" smtClean="0"/>
            </a:br>
            <a:r>
              <a:rPr lang="fr-FR" i="1" dirty="0" smtClean="0"/>
              <a:t>Quoi : </a:t>
            </a:r>
            <a:r>
              <a:rPr lang="fr-FR" i="1" dirty="0" err="1" smtClean="0"/>
              <a:t>Backlog</a:t>
            </a:r>
            <a:r>
              <a:rPr lang="fr-FR" i="1" dirty="0" smtClean="0"/>
              <a:t> de produit, Démo, Réunion de fin de sprint   </a:t>
            </a:r>
            <a:endParaRPr lang="fr-FR"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40EAA1FB-5C42-4DBD-A5EC-0AEB812F3E3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168</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857364"/>
            <a:ext cx="9144000" cy="400110"/>
          </a:xfrm>
          <a:prstGeom prst="rect">
            <a:avLst/>
          </a:prstGeom>
        </p:spPr>
        <p:txBody>
          <a:bodyPr wrap="square">
            <a:spAutoFit/>
          </a:bodyPr>
          <a:lstStyle/>
          <a:p>
            <a:pPr algn="ctr"/>
            <a:r>
              <a:rPr lang="fr-FR" sz="2000" b="1" dirty="0" smtClean="0"/>
              <a:t>PRATIQUES(S)SPECIFIQUES DE REFERENCE RECOMMANDEE</a:t>
            </a:r>
            <a:endParaRPr lang="fr-FR" sz="2000" b="1" dirty="0" smtClean="0">
              <a:solidFill>
                <a:srgbClr val="C00000"/>
              </a:solidFill>
            </a:endParaRPr>
          </a:p>
        </p:txBody>
      </p:sp>
      <p:sp>
        <p:nvSpPr>
          <p:cNvPr id="10" name="Rectangle 9"/>
          <p:cNvSpPr/>
          <p:nvPr/>
        </p:nvSpPr>
        <p:spPr>
          <a:xfrm>
            <a:off x="0" y="2214554"/>
            <a:ext cx="9144000" cy="646331"/>
          </a:xfrm>
          <a:prstGeom prst="rect">
            <a:avLst/>
          </a:prstGeom>
        </p:spPr>
        <p:txBody>
          <a:bodyPr wrap="square">
            <a:spAutoFit/>
          </a:bodyPr>
          <a:lstStyle/>
          <a:p>
            <a:r>
              <a:rPr lang="fr-FR" dirty="0" smtClean="0"/>
              <a:t> </a:t>
            </a:r>
            <a:r>
              <a:rPr lang="fr-FR" dirty="0" smtClean="0">
                <a:solidFill>
                  <a:srgbClr val="002060"/>
                </a:solidFill>
              </a:rPr>
              <a:t>Identifier les incohérences entre les plans du projet et les produits d’activité d’une part et les exigences d’autre part.</a:t>
            </a:r>
            <a:endParaRPr lang="fr-FR" dirty="0">
              <a:solidFill>
                <a:srgbClr val="002060"/>
              </a:solidFill>
            </a:endParaRPr>
          </a:p>
        </p:txBody>
      </p:sp>
      <p:sp>
        <p:nvSpPr>
          <p:cNvPr id="11" name="Rectangle 10"/>
          <p:cNvSpPr/>
          <p:nvPr/>
        </p:nvSpPr>
        <p:spPr>
          <a:xfrm>
            <a:off x="0" y="2928934"/>
            <a:ext cx="9144000" cy="2585323"/>
          </a:xfrm>
          <a:prstGeom prst="rect">
            <a:avLst/>
          </a:prstGeom>
        </p:spPr>
        <p:txBody>
          <a:bodyPr wrap="square">
            <a:spAutoFit/>
          </a:bodyPr>
          <a:lstStyle/>
          <a:p>
            <a:r>
              <a:rPr lang="fr-FR" i="1" dirty="0" smtClean="0"/>
              <a:t>Cette pratique est un vrai point fort de l’Agilité. Elle s’effectue de manière continue, dans la collaboration, durant tout le sprint avec comme clé de voute les critères d’acceptation définis pour chaque User story mais aussi grâce aux </a:t>
            </a:r>
            <a:r>
              <a:rPr lang="fr-FR" i="1" dirty="0" err="1" smtClean="0"/>
              <a:t>daily</a:t>
            </a:r>
            <a:r>
              <a:rPr lang="fr-FR" i="1" dirty="0" smtClean="0"/>
              <a:t> </a:t>
            </a:r>
            <a:r>
              <a:rPr lang="fr-FR" i="1" dirty="0" err="1" smtClean="0"/>
              <a:t>scrum</a:t>
            </a:r>
            <a:r>
              <a:rPr lang="fr-FR" i="1" dirty="0" smtClean="0"/>
              <a:t>. La démo de fin de sprint est un RDV formel  permettant de déterminer ce qui a été fait ou pas, ce qui est bien fait de ce qui ne l’est pas.  Ce RDV qui donne lieu potentiellement à des actions correctives et à l’actualisation du </a:t>
            </a:r>
            <a:r>
              <a:rPr lang="fr-FR" i="1" dirty="0" err="1" smtClean="0"/>
              <a:t>Backlog</a:t>
            </a:r>
            <a:r>
              <a:rPr lang="fr-FR" i="1" dirty="0" smtClean="0"/>
              <a:t> de produit. </a:t>
            </a:r>
            <a:r>
              <a:rPr lang="fr-FR" b="1" i="1" dirty="0" smtClean="0"/>
              <a:t>FEEDBACK ET ADAPTATION</a:t>
            </a:r>
            <a:r>
              <a:rPr lang="fr-FR" i="1" dirty="0" smtClean="0"/>
              <a:t>.</a:t>
            </a:r>
          </a:p>
          <a:p>
            <a:r>
              <a:rPr lang="fr-FR" i="1" dirty="0" smtClean="0"/>
              <a:t/>
            </a:r>
            <a:br>
              <a:rPr lang="fr-FR" i="1" dirty="0" smtClean="0"/>
            </a:br>
            <a:r>
              <a:rPr lang="fr-FR" i="1" dirty="0" smtClean="0"/>
              <a:t>Qui : Product </a:t>
            </a:r>
            <a:r>
              <a:rPr lang="fr-FR" i="1" dirty="0" err="1" smtClean="0"/>
              <a:t>Owner</a:t>
            </a:r>
            <a:r>
              <a:rPr lang="fr-FR" i="1" dirty="0" smtClean="0"/>
              <a:t> – Equipe – </a:t>
            </a:r>
            <a:r>
              <a:rPr lang="fr-FR" i="1" dirty="0" err="1" smtClean="0"/>
              <a:t>ScrumMaster</a:t>
            </a:r>
            <a:r>
              <a:rPr lang="fr-FR" i="1" dirty="0" smtClean="0"/>
              <a:t/>
            </a:r>
            <a:br>
              <a:rPr lang="fr-FR" i="1" dirty="0" smtClean="0"/>
            </a:br>
            <a:r>
              <a:rPr lang="fr-FR" i="1" dirty="0" smtClean="0"/>
              <a:t>Quoi : </a:t>
            </a:r>
            <a:r>
              <a:rPr lang="fr-FR" i="1" dirty="0" err="1" smtClean="0"/>
              <a:t>Backlog</a:t>
            </a:r>
            <a:r>
              <a:rPr lang="fr-FR" i="1" dirty="0" smtClean="0"/>
              <a:t> de produit, User Stories, Daily </a:t>
            </a:r>
            <a:r>
              <a:rPr lang="fr-FR" i="1" dirty="0" err="1" smtClean="0"/>
              <a:t>Scrum</a:t>
            </a:r>
            <a:r>
              <a:rPr lang="fr-FR" i="1" dirty="0" smtClean="0"/>
              <a:t>, Démo, Réunion de fin de sprint  </a:t>
            </a:r>
            <a:endParaRPr lang="fr-FR"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F7D55337-57E9-4C3B-9C99-13A9E95BEFD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169</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Réaliser les objectifs spécifiques</a:t>
            </a:r>
          </a:p>
          <a:p>
            <a:r>
              <a:rPr lang="fr-FR" dirty="0" smtClean="0"/>
              <a:t>Gérer les exigences</a:t>
            </a:r>
            <a:r>
              <a:rPr lang="fr-FR" dirty="0" smtClean="0">
                <a:solidFill>
                  <a:srgbClr val="002060"/>
                </a:solidFill>
              </a:rPr>
              <a:t>.</a:t>
            </a:r>
          </a:p>
        </p:txBody>
      </p:sp>
      <p:sp>
        <p:nvSpPr>
          <p:cNvPr id="11" name="Rectangle 10"/>
          <p:cNvSpPr/>
          <p:nvPr/>
        </p:nvSpPr>
        <p:spPr>
          <a:xfrm>
            <a:off x="0" y="3286124"/>
            <a:ext cx="9144000" cy="369332"/>
          </a:xfrm>
          <a:prstGeom prst="rect">
            <a:avLst/>
          </a:prstGeom>
        </p:spPr>
        <p:txBody>
          <a:bodyPr wrap="square">
            <a:spAutoFit/>
          </a:bodyPr>
          <a:lstStyle/>
          <a:p>
            <a:r>
              <a:rPr lang="fr-FR" dirty="0" smtClean="0">
                <a:solidFill>
                  <a:srgbClr val="002060"/>
                </a:solidFill>
              </a:rPr>
              <a:t>Institutionnaliser le processus en tant que processus discipliné</a:t>
            </a:r>
            <a:r>
              <a:rPr lang="fr-FR" i="1" dirty="0" smtClean="0"/>
              <a:t> </a:t>
            </a:r>
            <a:endParaRPr lang="fr-FR" dirty="0"/>
          </a:p>
        </p:txBody>
      </p:sp>
      <p:sp>
        <p:nvSpPr>
          <p:cNvPr id="12" name="Rectangle 11"/>
          <p:cNvSpPr/>
          <p:nvPr/>
        </p:nvSpPr>
        <p:spPr>
          <a:xfrm>
            <a:off x="0" y="3786190"/>
            <a:ext cx="9144000" cy="2031325"/>
          </a:xfrm>
          <a:prstGeom prst="rect">
            <a:avLst/>
          </a:prstGeom>
        </p:spPr>
        <p:txBody>
          <a:bodyPr wrap="square">
            <a:spAutoFit/>
          </a:bodyPr>
          <a:lstStyle/>
          <a:p>
            <a:r>
              <a:rPr lang="fr-FR" i="1" dirty="0" smtClean="0"/>
              <a:t>Cet objectif n’est pas le plus simple à atteindre ; il est pourtant nécessaire dans les contextes CMMI et Agile CMMI.   Il ne nécessite pas forcement une adaptation des pratiques Agiles, mais plutôt un élargissement de celle-ci à l’entreprise :  « J’ai réussi un projet agile, et je souhaiterais capitaliser et faire en sorte que mes autres projets en bénéficient ». Des expériences que je capitaliserais à nouveau pour les améliorer.</a:t>
            </a:r>
            <a:br>
              <a:rPr lang="fr-FR" i="1" dirty="0" smtClean="0"/>
            </a:br>
            <a:r>
              <a:rPr lang="fr-FR" i="1" dirty="0" smtClean="0"/>
              <a:t>Je vous parle donc de PROCESS AGILE, Capitalisation et amélioration continue. Je vous parle donc d’ENTREPRISE AGILE…  C’est dans l’ère du temps non ?</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7235821E-A42A-43E8-8A69-2E92967A2EE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a:t>
            </a:fld>
            <a:endParaRPr lang="fr-FR"/>
          </a:p>
        </p:txBody>
      </p:sp>
      <p:sp>
        <p:nvSpPr>
          <p:cNvPr id="3" name="Espace réservé du contenu 2"/>
          <p:cNvSpPr>
            <a:spLocks noGrp="1"/>
          </p:cNvSpPr>
          <p:nvPr>
            <p:ph sz="quarter" idx="1"/>
          </p:nvPr>
        </p:nvSpPr>
        <p:spPr>
          <a:xfrm>
            <a:off x="0" y="1600200"/>
            <a:ext cx="9144000" cy="4709160"/>
          </a:xfrm>
        </p:spPr>
        <p:txBody>
          <a:bodyPr>
            <a:normAutofit fontScale="92500" lnSpcReduction="20000"/>
          </a:bodyPr>
          <a:lstStyle/>
          <a:p>
            <a:r>
              <a:rPr lang="fr-FR" dirty="0" smtClean="0">
                <a:solidFill>
                  <a:srgbClr val="002060"/>
                </a:solidFill>
              </a:rPr>
              <a:t>LA METHODE AGILE</a:t>
            </a:r>
          </a:p>
          <a:p>
            <a:pPr>
              <a:buNone/>
            </a:pPr>
            <a:endParaRPr lang="fr-FR" dirty="0" smtClean="0"/>
          </a:p>
          <a:p>
            <a:r>
              <a:rPr lang="fr-FR" dirty="0" smtClean="0"/>
              <a:t>Les méthodes agiles utilisent un principe de </a:t>
            </a:r>
            <a:r>
              <a:rPr lang="fr-FR" b="1" dirty="0" smtClean="0"/>
              <a:t>développement </a:t>
            </a:r>
            <a:r>
              <a:rPr lang="fr-FR" b="1" dirty="0" smtClean="0">
                <a:solidFill>
                  <a:srgbClr val="C00000"/>
                </a:solidFill>
              </a:rPr>
              <a:t>itératif</a:t>
            </a:r>
            <a:r>
              <a:rPr lang="fr-FR" dirty="0" smtClean="0"/>
              <a:t> qui consiste à découper le projet en plusieurs étapes qu’on appelle </a:t>
            </a:r>
            <a:r>
              <a:rPr lang="fr-FR" b="1" dirty="0" smtClean="0">
                <a:solidFill>
                  <a:srgbClr val="C00000"/>
                </a:solidFill>
              </a:rPr>
              <a:t>« itérations »</a:t>
            </a:r>
            <a:r>
              <a:rPr lang="fr-FR" dirty="0" smtClean="0">
                <a:solidFill>
                  <a:srgbClr val="C00000"/>
                </a:solidFill>
              </a:rPr>
              <a:t>.</a:t>
            </a:r>
          </a:p>
          <a:p>
            <a:endParaRPr lang="fr-FR" dirty="0" smtClean="0">
              <a:solidFill>
                <a:srgbClr val="C00000"/>
              </a:solidFill>
            </a:endParaRPr>
          </a:p>
          <a:p>
            <a:r>
              <a:rPr lang="fr-FR" dirty="0" smtClean="0"/>
              <a:t>Ces itérations sont en fait des mini-projets définis avec le client en détaillant les différentes fonctionnalités qui seront développées en fonction de leur priorité. Le chef de projet établi alors un macro planning correspondant aux tâches nécessaires pour le développement de ces fonctionnalités.</a:t>
            </a:r>
          </a:p>
          <a:p>
            <a:pPr>
              <a:buNone/>
            </a:pP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4CF591F7-438A-4074-B66E-6EF341D2328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170</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369332"/>
          </a:xfrm>
          <a:prstGeom prst="rect">
            <a:avLst/>
          </a:prstGeom>
        </p:spPr>
        <p:txBody>
          <a:bodyPr wrap="square">
            <a:spAutoFit/>
          </a:bodyPr>
          <a:lstStyle/>
          <a:p>
            <a:r>
              <a:rPr lang="fr-FR" dirty="0" smtClean="0">
                <a:solidFill>
                  <a:srgbClr val="002060"/>
                </a:solidFill>
              </a:rPr>
              <a:t>Planifier le processus Gestion des exigences </a:t>
            </a:r>
            <a:r>
              <a:rPr lang="fr-FR" i="1" dirty="0" smtClean="0"/>
              <a:t> </a:t>
            </a:r>
            <a:endParaRPr lang="fr-FR" dirty="0"/>
          </a:p>
        </p:txBody>
      </p:sp>
      <p:sp>
        <p:nvSpPr>
          <p:cNvPr id="12" name="Rectangle 11"/>
          <p:cNvSpPr/>
          <p:nvPr/>
        </p:nvSpPr>
        <p:spPr>
          <a:xfrm>
            <a:off x="0" y="3786190"/>
            <a:ext cx="9144000" cy="1754326"/>
          </a:xfrm>
          <a:prstGeom prst="rect">
            <a:avLst/>
          </a:prstGeom>
        </p:spPr>
        <p:txBody>
          <a:bodyPr wrap="square">
            <a:spAutoFit/>
          </a:bodyPr>
          <a:lstStyle/>
          <a:p>
            <a:r>
              <a:rPr lang="fr-FR" i="1" dirty="0" smtClean="0"/>
              <a:t>Une adaptation des pratiques agiles est nécessaire puisqu’on doit introduire pour chaque projet un plan de projet ou charte projet qui décrira dans les grandes lignes le Qui, Quoi, Quand, Ou  du projet. Je conseille aux équipes de le faire en Sprint 0 et demande au </a:t>
            </a:r>
            <a:r>
              <a:rPr lang="fr-FR" i="1" dirty="0" err="1" smtClean="0"/>
              <a:t>ScrumMaster</a:t>
            </a:r>
            <a:r>
              <a:rPr lang="fr-FR" i="1" dirty="0" smtClean="0"/>
              <a:t> de s’en charger. C’est un petit doc, commun à beaucoup de domaines de </a:t>
            </a:r>
            <a:r>
              <a:rPr lang="fr-FR" i="1" dirty="0" err="1" smtClean="0"/>
              <a:t>process</a:t>
            </a:r>
            <a:r>
              <a:rPr lang="fr-FR" i="1" dirty="0" smtClean="0"/>
              <a:t> CMMI (exigences, risques, qualité …)..</a:t>
            </a:r>
            <a:br>
              <a:rPr lang="fr-FR" i="1" dirty="0" smtClean="0"/>
            </a:br>
            <a:r>
              <a:rPr lang="fr-FR" i="1" dirty="0" smtClean="0"/>
              <a:t>Qui :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AF0880DF-D6A1-487A-A6F6-092E7A716AE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171</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369332"/>
          </a:xfrm>
          <a:prstGeom prst="rect">
            <a:avLst/>
          </a:prstGeom>
        </p:spPr>
        <p:txBody>
          <a:bodyPr wrap="square">
            <a:spAutoFit/>
          </a:bodyPr>
          <a:lstStyle/>
          <a:p>
            <a:r>
              <a:rPr lang="fr-FR" dirty="0" smtClean="0">
                <a:solidFill>
                  <a:srgbClr val="002060"/>
                </a:solidFill>
              </a:rPr>
              <a:t>Fournir les ressources adéquates pour le processus Gestion des exigences</a:t>
            </a:r>
            <a:r>
              <a:rPr lang="fr-FR" i="1" dirty="0" smtClean="0"/>
              <a:t> </a:t>
            </a:r>
            <a:endParaRPr lang="fr-FR" dirty="0"/>
          </a:p>
        </p:txBody>
      </p:sp>
      <p:sp>
        <p:nvSpPr>
          <p:cNvPr id="12" name="Rectangle 11"/>
          <p:cNvSpPr/>
          <p:nvPr/>
        </p:nvSpPr>
        <p:spPr>
          <a:xfrm>
            <a:off x="0" y="3786190"/>
            <a:ext cx="9144000" cy="2031325"/>
          </a:xfrm>
          <a:prstGeom prst="rect">
            <a:avLst/>
          </a:prstGeom>
        </p:spPr>
        <p:txBody>
          <a:bodyPr wrap="square">
            <a:spAutoFit/>
          </a:bodyPr>
          <a:lstStyle/>
          <a:p>
            <a:r>
              <a:rPr lang="fr-FR" i="1" dirty="0" smtClean="0"/>
              <a:t>Preuve doit être donnée que les ressources </a:t>
            </a:r>
            <a:r>
              <a:rPr lang="fr-FR" b="1" i="1" dirty="0" smtClean="0"/>
              <a:t>adéquates</a:t>
            </a:r>
            <a:r>
              <a:rPr lang="fr-FR" i="1" dirty="0" smtClean="0"/>
              <a:t> (humaines, outils …) ont été fournies.  Dans notre cas, cela passe entre autres par le choix de l’outil de </a:t>
            </a:r>
            <a:r>
              <a:rPr lang="fr-FR" i="1" dirty="0" err="1" smtClean="0"/>
              <a:t>Backlog</a:t>
            </a:r>
            <a:r>
              <a:rPr lang="fr-FR" i="1" dirty="0" smtClean="0"/>
              <a:t>, et par la désignation d’un Product </a:t>
            </a:r>
            <a:r>
              <a:rPr lang="fr-FR" i="1" dirty="0" err="1" smtClean="0"/>
              <a:t>Owner</a:t>
            </a:r>
            <a:r>
              <a:rPr lang="fr-FR" i="1" dirty="0" smtClean="0"/>
              <a:t> (disponible). Cette pratique m’est très utile car elles la question des moyens est souvent un facteur d’échec des projets agiles. Avec cette pratique, on gagne en maturité. Cette activité fait partie intégrante du rôle du </a:t>
            </a:r>
            <a:r>
              <a:rPr lang="fr-FR" i="1" dirty="0" err="1" smtClean="0"/>
              <a:t>ScrumMaster</a:t>
            </a:r>
            <a:r>
              <a:rPr lang="fr-FR" i="1" dirty="0" smtClean="0"/>
              <a:t>, en </a:t>
            </a:r>
            <a:r>
              <a:rPr lang="fr-FR" i="1" dirty="0" smtClean="0">
                <a:hlinkClick r:id="rId2"/>
              </a:rPr>
              <a:t>Sprint 0</a:t>
            </a:r>
            <a:r>
              <a:rPr lang="fr-FR" i="1" dirty="0" smtClean="0"/>
              <a:t>. Donc pas de problème.</a:t>
            </a:r>
            <a:br>
              <a:rPr lang="fr-FR" i="1" dirty="0" smtClean="0"/>
            </a:br>
            <a:r>
              <a:rPr lang="fr-FR" i="1" dirty="0" smtClean="0"/>
              <a:t>Qui :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0450C000-EA61-420E-83D8-DEB3943362C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172</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646331"/>
          </a:xfrm>
          <a:prstGeom prst="rect">
            <a:avLst/>
          </a:prstGeom>
        </p:spPr>
        <p:txBody>
          <a:bodyPr wrap="square">
            <a:spAutoFit/>
          </a:bodyPr>
          <a:lstStyle/>
          <a:p>
            <a:r>
              <a:rPr lang="fr-FR" dirty="0" smtClean="0">
                <a:solidFill>
                  <a:srgbClr val="002060"/>
                </a:solidFill>
              </a:rPr>
              <a:t>Assigner la responsabilité et l’autorité pour mettre en œuvre le processus Gestion des exigences</a:t>
            </a:r>
            <a:r>
              <a:rPr lang="fr-FR" i="1" dirty="0" smtClean="0">
                <a:solidFill>
                  <a:srgbClr val="002060"/>
                </a:solidFill>
              </a:rPr>
              <a:t> </a:t>
            </a:r>
            <a:endParaRPr lang="fr-FR" dirty="0">
              <a:solidFill>
                <a:srgbClr val="002060"/>
              </a:solidFill>
            </a:endParaRPr>
          </a:p>
        </p:txBody>
      </p:sp>
      <p:sp>
        <p:nvSpPr>
          <p:cNvPr id="12" name="Rectangle 11"/>
          <p:cNvSpPr/>
          <p:nvPr/>
        </p:nvSpPr>
        <p:spPr>
          <a:xfrm>
            <a:off x="0" y="3929066"/>
            <a:ext cx="9144000" cy="923330"/>
          </a:xfrm>
          <a:prstGeom prst="rect">
            <a:avLst/>
          </a:prstGeom>
        </p:spPr>
        <p:txBody>
          <a:bodyPr wrap="square">
            <a:spAutoFit/>
          </a:bodyPr>
          <a:lstStyle/>
          <a:p>
            <a:r>
              <a:rPr lang="fr-FR" i="1" dirty="0" smtClean="0"/>
              <a:t>C’est une composante du </a:t>
            </a:r>
            <a:r>
              <a:rPr lang="fr-FR" i="1" dirty="0" err="1" smtClean="0"/>
              <a:t>Process</a:t>
            </a:r>
            <a:r>
              <a:rPr lang="fr-FR" i="1" dirty="0" smtClean="0"/>
              <a:t> Agile, à inclure dans le Plan de projet. Qui fait quoi ? Cela revient à décrire brièvement  le rôle de Product </a:t>
            </a:r>
            <a:r>
              <a:rPr lang="fr-FR" i="1" dirty="0" err="1" smtClean="0"/>
              <a:t>Owner</a:t>
            </a:r>
            <a:r>
              <a:rPr lang="fr-FR" i="1" dirty="0" smtClean="0"/>
              <a:t> …</a:t>
            </a:r>
            <a:br>
              <a:rPr lang="fr-FR" i="1" dirty="0" smtClean="0"/>
            </a:br>
            <a:r>
              <a:rPr lang="fr-FR" i="1" dirty="0" smtClean="0"/>
              <a:t>Qui :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36C93EA1-AEC0-4D70-8047-5DE3814D600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173</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646331"/>
          </a:xfrm>
          <a:prstGeom prst="rect">
            <a:avLst/>
          </a:prstGeom>
        </p:spPr>
        <p:txBody>
          <a:bodyPr wrap="square">
            <a:spAutoFit/>
          </a:bodyPr>
          <a:lstStyle/>
          <a:p>
            <a:r>
              <a:rPr lang="fr-FR" dirty="0" smtClean="0">
                <a:solidFill>
                  <a:srgbClr val="002060"/>
                </a:solidFill>
              </a:rPr>
              <a:t>Former les personnes qui mettent en œuvre ou soutiennent le processus Gestion des exigences</a:t>
            </a:r>
            <a:r>
              <a:rPr lang="fr-FR" i="1" dirty="0" smtClean="0">
                <a:solidFill>
                  <a:srgbClr val="002060"/>
                </a:solidFill>
              </a:rPr>
              <a:t> </a:t>
            </a:r>
            <a:endParaRPr lang="fr-FR" dirty="0">
              <a:solidFill>
                <a:srgbClr val="002060"/>
              </a:solidFill>
            </a:endParaRPr>
          </a:p>
        </p:txBody>
      </p:sp>
      <p:sp>
        <p:nvSpPr>
          <p:cNvPr id="12" name="Rectangle 11"/>
          <p:cNvSpPr/>
          <p:nvPr/>
        </p:nvSpPr>
        <p:spPr>
          <a:xfrm>
            <a:off x="0" y="3929066"/>
            <a:ext cx="9144000" cy="923330"/>
          </a:xfrm>
          <a:prstGeom prst="rect">
            <a:avLst/>
          </a:prstGeom>
        </p:spPr>
        <p:txBody>
          <a:bodyPr wrap="square">
            <a:spAutoFit/>
          </a:bodyPr>
          <a:lstStyle/>
          <a:p>
            <a:r>
              <a:rPr lang="fr-FR" i="1" dirty="0" smtClean="0"/>
              <a:t>Dans ce cas précis, cela passe par la mise en place de formations et ateliers dédiés au Product </a:t>
            </a:r>
            <a:r>
              <a:rPr lang="fr-FR" i="1" dirty="0" err="1" smtClean="0"/>
              <a:t>Owner</a:t>
            </a:r>
            <a:r>
              <a:rPr lang="fr-FR" i="1" dirty="0" smtClean="0"/>
              <a:t>, aux testeurs, à l’équipe.</a:t>
            </a:r>
            <a:br>
              <a:rPr lang="fr-FR" i="1" dirty="0" smtClean="0"/>
            </a:br>
            <a:r>
              <a:rPr lang="fr-FR" i="1" dirty="0" smtClean="0"/>
              <a:t>Qui : Coach Agile.</a:t>
            </a:r>
            <a:endParaRPr lang="fr-FR"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C32EDBA8-44FA-409B-8AA2-BA44DC04E48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174</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646331"/>
          </a:xfrm>
          <a:prstGeom prst="rect">
            <a:avLst/>
          </a:prstGeom>
        </p:spPr>
        <p:txBody>
          <a:bodyPr wrap="square">
            <a:spAutoFit/>
          </a:bodyPr>
          <a:lstStyle/>
          <a:p>
            <a:r>
              <a:rPr lang="fr-FR" dirty="0" smtClean="0">
                <a:solidFill>
                  <a:srgbClr val="002060"/>
                </a:solidFill>
              </a:rPr>
              <a:t>Placer les produits d’activité identifiés du processus Gestion des exigences au niveau de contrôle approprié</a:t>
            </a:r>
            <a:endParaRPr lang="fr-FR" dirty="0">
              <a:solidFill>
                <a:srgbClr val="002060"/>
              </a:solidFill>
            </a:endParaRPr>
          </a:p>
        </p:txBody>
      </p:sp>
      <p:sp>
        <p:nvSpPr>
          <p:cNvPr id="12" name="Rectangle 11"/>
          <p:cNvSpPr/>
          <p:nvPr/>
        </p:nvSpPr>
        <p:spPr>
          <a:xfrm>
            <a:off x="0" y="3929066"/>
            <a:ext cx="9144000" cy="923330"/>
          </a:xfrm>
          <a:prstGeom prst="rect">
            <a:avLst/>
          </a:prstGeom>
        </p:spPr>
        <p:txBody>
          <a:bodyPr wrap="square">
            <a:spAutoFit/>
          </a:bodyPr>
          <a:lstStyle/>
          <a:p>
            <a:r>
              <a:rPr lang="fr-FR" i="1" dirty="0" smtClean="0"/>
              <a:t>Il s’agit du niveau de configuration d’éléments comme le </a:t>
            </a:r>
            <a:r>
              <a:rPr lang="fr-FR" i="1" dirty="0" err="1" smtClean="0"/>
              <a:t>Backlog</a:t>
            </a:r>
            <a:r>
              <a:rPr lang="fr-FR" i="1" dirty="0" smtClean="0"/>
              <a:t> de produit ou les User Stories. Les CR de réunions de planification ou de sprint rentrent aussi dans cette catégorie.</a:t>
            </a:r>
            <a:br>
              <a:rPr lang="fr-FR" i="1" dirty="0" smtClean="0"/>
            </a:br>
            <a:r>
              <a:rPr lang="fr-FR" i="1" dirty="0" smtClean="0"/>
              <a:t>Qui : Product </a:t>
            </a:r>
            <a:r>
              <a:rPr lang="fr-FR" i="1" dirty="0" err="1" smtClean="0"/>
              <a:t>Owner</a:t>
            </a:r>
            <a:r>
              <a:rPr lang="fr-FR" i="1" dirty="0" smtClean="0"/>
              <a:t>,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CD79C263-C48D-487F-A18C-6AD978CA719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175</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646331"/>
          </a:xfrm>
          <a:prstGeom prst="rect">
            <a:avLst/>
          </a:prstGeom>
        </p:spPr>
        <p:txBody>
          <a:bodyPr wrap="square">
            <a:spAutoFit/>
          </a:bodyPr>
          <a:lstStyle/>
          <a:p>
            <a:r>
              <a:rPr lang="fr-FR" dirty="0" smtClean="0">
                <a:solidFill>
                  <a:srgbClr val="002060"/>
                </a:solidFill>
              </a:rPr>
              <a:t>Identifier et impliquer les parties prenantes concernées par le processus Gestion des exigences</a:t>
            </a:r>
            <a:endParaRPr lang="fr-FR" dirty="0">
              <a:solidFill>
                <a:srgbClr val="002060"/>
              </a:solidFill>
            </a:endParaRPr>
          </a:p>
        </p:txBody>
      </p:sp>
      <p:sp>
        <p:nvSpPr>
          <p:cNvPr id="12" name="Rectangle 11"/>
          <p:cNvSpPr/>
          <p:nvPr/>
        </p:nvSpPr>
        <p:spPr>
          <a:xfrm>
            <a:off x="0" y="3929066"/>
            <a:ext cx="9144000" cy="1200329"/>
          </a:xfrm>
          <a:prstGeom prst="rect">
            <a:avLst/>
          </a:prstGeom>
        </p:spPr>
        <p:txBody>
          <a:bodyPr wrap="square">
            <a:spAutoFit/>
          </a:bodyPr>
          <a:lstStyle/>
          <a:p>
            <a:r>
              <a:rPr lang="fr-FR" i="1" dirty="0" smtClean="0"/>
              <a:t>Un petit tableau dans le Plan de projet fait en Sprint 0 est tout à fait pertinent. Le Product </a:t>
            </a:r>
            <a:r>
              <a:rPr lang="fr-FR" i="1" dirty="0" err="1" smtClean="0"/>
              <a:t>Owner</a:t>
            </a:r>
            <a:r>
              <a:rPr lang="fr-FR" i="1" dirty="0" smtClean="0"/>
              <a:t> est l’acteur principal sur </a:t>
            </a:r>
            <a:r>
              <a:rPr lang="fr-FR" i="1" dirty="0" err="1" smtClean="0"/>
              <a:t>laquestion</a:t>
            </a:r>
            <a:r>
              <a:rPr lang="fr-FR" i="1" dirty="0" smtClean="0"/>
              <a:t> mais, l’équipe (en particuliers les testeurs) est fortement partie-prenante. Business </a:t>
            </a:r>
            <a:r>
              <a:rPr lang="fr-FR" i="1" dirty="0" err="1" smtClean="0"/>
              <a:t>analysts</a:t>
            </a:r>
            <a:r>
              <a:rPr lang="fr-FR" i="1" dirty="0" smtClean="0"/>
              <a:t>, Ergonomes, Utilisateurs… sont aussi concernés.</a:t>
            </a:r>
            <a:br>
              <a:rPr lang="fr-FR" i="1" dirty="0" smtClean="0"/>
            </a:br>
            <a:r>
              <a:rPr lang="fr-FR" i="1" dirty="0" smtClean="0"/>
              <a:t>Qui :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E37BB27B-05F2-437B-9E0E-932915A5914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176</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369332"/>
          </a:xfrm>
          <a:prstGeom prst="rect">
            <a:avLst/>
          </a:prstGeom>
        </p:spPr>
        <p:txBody>
          <a:bodyPr wrap="square">
            <a:spAutoFit/>
          </a:bodyPr>
          <a:lstStyle/>
          <a:p>
            <a:r>
              <a:rPr lang="fr-FR" dirty="0" smtClean="0">
                <a:solidFill>
                  <a:srgbClr val="002060"/>
                </a:solidFill>
              </a:rPr>
              <a:t>Suivre et contrôler le processus Gestion des exigences</a:t>
            </a:r>
            <a:endParaRPr lang="fr-FR" dirty="0">
              <a:solidFill>
                <a:srgbClr val="002060"/>
              </a:solidFill>
            </a:endParaRPr>
          </a:p>
        </p:txBody>
      </p:sp>
      <p:sp>
        <p:nvSpPr>
          <p:cNvPr id="12" name="Rectangle 11"/>
          <p:cNvSpPr/>
          <p:nvPr/>
        </p:nvSpPr>
        <p:spPr>
          <a:xfrm>
            <a:off x="0" y="3929066"/>
            <a:ext cx="9144000" cy="1477328"/>
          </a:xfrm>
          <a:prstGeom prst="rect">
            <a:avLst/>
          </a:prstGeom>
        </p:spPr>
        <p:txBody>
          <a:bodyPr wrap="square">
            <a:spAutoFit/>
          </a:bodyPr>
          <a:lstStyle/>
          <a:p>
            <a:r>
              <a:rPr lang="fr-FR" i="1" dirty="0" smtClean="0"/>
              <a:t>Cette pratique consiste à suivre l’avancement des activités de gestion des exigences sur la base d’indicateurs. La fin du sprint est un jalon essentiel avec la collecte de données : sur les user stories (</a:t>
            </a:r>
            <a:r>
              <a:rPr lang="fr-FR" i="1" dirty="0" err="1" smtClean="0"/>
              <a:t>Done</a:t>
            </a:r>
            <a:r>
              <a:rPr lang="fr-FR" i="1" dirty="0" smtClean="0"/>
              <a:t> / </a:t>
            </a:r>
            <a:r>
              <a:rPr lang="fr-FR" i="1" dirty="0" err="1" smtClean="0"/>
              <a:t>Ready</a:t>
            </a:r>
            <a:r>
              <a:rPr lang="fr-FR" i="1" dirty="0" smtClean="0"/>
              <a:t>), le </a:t>
            </a:r>
            <a:r>
              <a:rPr lang="fr-FR" i="1" dirty="0" err="1" smtClean="0"/>
              <a:t>burndown</a:t>
            </a:r>
            <a:r>
              <a:rPr lang="fr-FR" i="1" dirty="0" smtClean="0"/>
              <a:t> </a:t>
            </a:r>
            <a:r>
              <a:rPr lang="fr-FR" i="1" dirty="0" err="1" smtClean="0"/>
              <a:t>chart</a:t>
            </a:r>
            <a:r>
              <a:rPr lang="fr-FR" i="1" dirty="0" smtClean="0"/>
              <a:t>, les changement sur les stories…. Cela fait partie « par défaut » des attributions du </a:t>
            </a:r>
            <a:r>
              <a:rPr lang="fr-FR" i="1" dirty="0" err="1" smtClean="0"/>
              <a:t>ScrumMaster</a:t>
            </a:r>
            <a:r>
              <a:rPr lang="fr-FR" i="1" dirty="0" smtClean="0"/>
              <a:t>.</a:t>
            </a:r>
            <a:br>
              <a:rPr lang="fr-FR" i="1" dirty="0" smtClean="0"/>
            </a:br>
            <a:r>
              <a:rPr lang="fr-FR" i="1" dirty="0" smtClean="0"/>
              <a:t>Qui : </a:t>
            </a:r>
            <a:r>
              <a:rPr lang="fr-FR" i="1" dirty="0" err="1" smtClean="0"/>
              <a:t>ScrumMaster</a:t>
            </a:r>
            <a:endParaRPr lang="fr-FR"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00975782-A40E-458F-BB91-3832BA3AA96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177</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369332"/>
          </a:xfrm>
          <a:prstGeom prst="rect">
            <a:avLst/>
          </a:prstGeom>
        </p:spPr>
        <p:txBody>
          <a:bodyPr wrap="square">
            <a:spAutoFit/>
          </a:bodyPr>
          <a:lstStyle/>
          <a:p>
            <a:r>
              <a:rPr lang="fr-FR" dirty="0" smtClean="0">
                <a:solidFill>
                  <a:srgbClr val="002060"/>
                </a:solidFill>
              </a:rPr>
              <a:t>Évaluer objectivement  le respect du  processus Gestion des exigences</a:t>
            </a:r>
            <a:endParaRPr lang="fr-FR" dirty="0">
              <a:solidFill>
                <a:srgbClr val="002060"/>
              </a:solidFill>
            </a:endParaRPr>
          </a:p>
        </p:txBody>
      </p:sp>
      <p:sp>
        <p:nvSpPr>
          <p:cNvPr id="12" name="Rectangle 11"/>
          <p:cNvSpPr/>
          <p:nvPr/>
        </p:nvSpPr>
        <p:spPr>
          <a:xfrm>
            <a:off x="0" y="3929066"/>
            <a:ext cx="9144000" cy="923330"/>
          </a:xfrm>
          <a:prstGeom prst="rect">
            <a:avLst/>
          </a:prstGeom>
        </p:spPr>
        <p:txBody>
          <a:bodyPr wrap="square">
            <a:spAutoFit/>
          </a:bodyPr>
          <a:lstStyle/>
          <a:p>
            <a:r>
              <a:rPr lang="fr-FR" i="1" dirty="0" smtClean="0"/>
              <a:t>Le </a:t>
            </a:r>
            <a:r>
              <a:rPr lang="fr-FR" i="1" dirty="0" err="1" smtClean="0"/>
              <a:t>ScrumMaster</a:t>
            </a:r>
            <a:r>
              <a:rPr lang="fr-FR" i="1" dirty="0" smtClean="0"/>
              <a:t> est le garant de la bonne application du </a:t>
            </a:r>
            <a:r>
              <a:rPr lang="fr-FR" i="1" dirty="0" err="1" smtClean="0"/>
              <a:t>Process</a:t>
            </a:r>
            <a:r>
              <a:rPr lang="fr-FR" i="1" dirty="0" smtClean="0"/>
              <a:t> Agile sur le projet. Cela fait partie « par défaut » de ses attributions. Maintenant attention, le </a:t>
            </a:r>
            <a:r>
              <a:rPr lang="fr-FR" i="1" dirty="0" err="1" smtClean="0"/>
              <a:t>Process</a:t>
            </a:r>
            <a:r>
              <a:rPr lang="fr-FR" i="1" dirty="0" smtClean="0"/>
              <a:t> Agile est adaptatif…</a:t>
            </a:r>
            <a:br>
              <a:rPr lang="fr-FR" i="1" dirty="0" smtClean="0"/>
            </a:br>
            <a:r>
              <a:rPr lang="fr-FR" i="1" dirty="0" smtClean="0"/>
              <a:t>Qui : </a:t>
            </a:r>
            <a:r>
              <a:rPr lang="fr-FR" i="1" dirty="0" err="1" smtClean="0"/>
              <a:t>ScrumMaster</a:t>
            </a:r>
            <a:r>
              <a:rPr lang="fr-FR" i="1" dirty="0" smtClean="0"/>
              <a:t>.</a:t>
            </a:r>
            <a:endParaRPr lang="fr-FR"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BB84D2C9-BD99-443D-8042-6B1547EF3A5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178</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646331"/>
          </a:xfrm>
          <a:prstGeom prst="rect">
            <a:avLst/>
          </a:prstGeom>
        </p:spPr>
        <p:txBody>
          <a:bodyPr wrap="square">
            <a:spAutoFit/>
          </a:bodyPr>
          <a:lstStyle/>
          <a:p>
            <a:r>
              <a:rPr lang="fr-FR" dirty="0" smtClean="0">
                <a:solidFill>
                  <a:srgbClr val="002060"/>
                </a:solidFill>
              </a:rPr>
              <a:t>Établir et maintenir une directive organisationnelle traitant du processus Gestion des exigences</a:t>
            </a:r>
          </a:p>
        </p:txBody>
      </p:sp>
      <p:sp>
        <p:nvSpPr>
          <p:cNvPr id="11" name="Rectangle 10"/>
          <p:cNvSpPr/>
          <p:nvPr/>
        </p:nvSpPr>
        <p:spPr>
          <a:xfrm>
            <a:off x="0" y="3286124"/>
            <a:ext cx="9144000" cy="646331"/>
          </a:xfrm>
          <a:prstGeom prst="rect">
            <a:avLst/>
          </a:prstGeom>
        </p:spPr>
        <p:txBody>
          <a:bodyPr wrap="square">
            <a:spAutoFit/>
          </a:bodyPr>
          <a:lstStyle/>
          <a:p>
            <a:r>
              <a:rPr lang="fr-FR" dirty="0" smtClean="0">
                <a:solidFill>
                  <a:srgbClr val="002060"/>
                </a:solidFill>
              </a:rPr>
              <a:t>Revoir l’état du processus Gestion des exigences avec la hiérarchie et résoudre les problèmes</a:t>
            </a:r>
            <a:endParaRPr lang="fr-FR" dirty="0">
              <a:solidFill>
                <a:srgbClr val="002060"/>
              </a:solidFill>
            </a:endParaRPr>
          </a:p>
        </p:txBody>
      </p:sp>
      <p:sp>
        <p:nvSpPr>
          <p:cNvPr id="12" name="Rectangle 11"/>
          <p:cNvSpPr/>
          <p:nvPr/>
        </p:nvSpPr>
        <p:spPr>
          <a:xfrm>
            <a:off x="0" y="3929066"/>
            <a:ext cx="9144000" cy="1754326"/>
          </a:xfrm>
          <a:prstGeom prst="rect">
            <a:avLst/>
          </a:prstGeom>
        </p:spPr>
        <p:txBody>
          <a:bodyPr wrap="square">
            <a:spAutoFit/>
          </a:bodyPr>
          <a:lstStyle/>
          <a:p>
            <a:r>
              <a:rPr lang="fr-FR" i="1" dirty="0" smtClean="0"/>
              <a:t>C’est à la fois donner de la visibilité et  remonter des problèmes potentiels à la hiérarchie. C’est justement le rôle du </a:t>
            </a:r>
            <a:r>
              <a:rPr lang="fr-FR" i="1" dirty="0" err="1" smtClean="0"/>
              <a:t>ScrumMaster</a:t>
            </a:r>
            <a:r>
              <a:rPr lang="fr-FR" i="1" dirty="0" smtClean="0"/>
              <a:t> (le « Chien de berger ») qui doit aussi protéger l’équipe et faire remonter, les obstacles éventuels soulevés par l’équipe (par exemple en Daily </a:t>
            </a:r>
            <a:r>
              <a:rPr lang="fr-FR" i="1" dirty="0" err="1" smtClean="0"/>
              <a:t>Scrum</a:t>
            </a:r>
            <a:r>
              <a:rPr lang="fr-FR" i="1" dirty="0" smtClean="0"/>
              <a:t>). Il peut s’appuyer sur des éléments du radiateur d’informations, </a:t>
            </a:r>
            <a:r>
              <a:rPr lang="fr-FR" i="1" dirty="0" err="1" smtClean="0"/>
              <a:t>burndown</a:t>
            </a:r>
            <a:r>
              <a:rPr lang="fr-FR" i="1" dirty="0" smtClean="0"/>
              <a:t> </a:t>
            </a:r>
            <a:r>
              <a:rPr lang="fr-FR" i="1" dirty="0" err="1" smtClean="0"/>
              <a:t>chart</a:t>
            </a:r>
            <a:r>
              <a:rPr lang="fr-FR" i="1" dirty="0" smtClean="0"/>
              <a:t> et fiches de Sprint pour donner de la visibilité à sa hiérarchie sur cette question des exigences.</a:t>
            </a:r>
            <a:br>
              <a:rPr lang="fr-FR" i="1" dirty="0" smtClean="0"/>
            </a:br>
            <a:r>
              <a:rPr lang="fr-FR" i="1" dirty="0" smtClean="0"/>
              <a:t>Qui : </a:t>
            </a:r>
            <a:r>
              <a:rPr lang="fr-FR" i="1" dirty="0" err="1" smtClean="0"/>
              <a:t>ScrumMaster</a:t>
            </a:r>
            <a:r>
              <a:rPr lang="fr-FR" i="1" dirty="0" smtClean="0"/>
              <a:t>, Product </a:t>
            </a:r>
            <a:r>
              <a:rPr lang="fr-FR" i="1" dirty="0" err="1" smtClean="0"/>
              <a:t>Owner</a:t>
            </a:r>
            <a:r>
              <a:rPr lang="fr-FR" i="1" dirty="0" smtClean="0"/>
              <a:t>, Hiérarchie</a:t>
            </a:r>
            <a:endParaRPr lang="fr-FR"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0CD42040-6C13-45ED-99C0-B6F72DB25ED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179</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369332"/>
          </a:xfrm>
          <a:prstGeom prst="rect">
            <a:avLst/>
          </a:prstGeom>
        </p:spPr>
        <p:txBody>
          <a:bodyPr wrap="square">
            <a:spAutoFit/>
          </a:bodyPr>
          <a:lstStyle/>
          <a:p>
            <a:r>
              <a:rPr lang="fr-FR" b="1" dirty="0" smtClean="0">
                <a:solidFill>
                  <a:srgbClr val="002060"/>
                </a:solidFill>
              </a:rPr>
              <a:t>Institutionnaliser le processus en tant que processus ajusté</a:t>
            </a:r>
          </a:p>
        </p:txBody>
      </p:sp>
      <p:sp>
        <p:nvSpPr>
          <p:cNvPr id="11" name="Rectangle 10"/>
          <p:cNvSpPr/>
          <p:nvPr/>
        </p:nvSpPr>
        <p:spPr>
          <a:xfrm>
            <a:off x="0" y="3000372"/>
            <a:ext cx="9144000" cy="369332"/>
          </a:xfrm>
          <a:prstGeom prst="rect">
            <a:avLst/>
          </a:prstGeom>
        </p:spPr>
        <p:txBody>
          <a:bodyPr wrap="square">
            <a:spAutoFit/>
          </a:bodyPr>
          <a:lstStyle/>
          <a:p>
            <a:r>
              <a:rPr lang="fr-FR" dirty="0" smtClean="0">
                <a:solidFill>
                  <a:srgbClr val="002060"/>
                </a:solidFill>
              </a:rPr>
              <a:t>Établir et maintenir un processus Gestion des exigences ajusté</a:t>
            </a:r>
            <a:endParaRPr lang="fr-FR" dirty="0">
              <a:solidFill>
                <a:srgbClr val="002060"/>
              </a:solidFill>
            </a:endParaRPr>
          </a:p>
        </p:txBody>
      </p:sp>
      <p:sp>
        <p:nvSpPr>
          <p:cNvPr id="12" name="Rectangle 11"/>
          <p:cNvSpPr/>
          <p:nvPr/>
        </p:nvSpPr>
        <p:spPr>
          <a:xfrm>
            <a:off x="0" y="3571876"/>
            <a:ext cx="9144000" cy="2031325"/>
          </a:xfrm>
          <a:prstGeom prst="rect">
            <a:avLst/>
          </a:prstGeom>
        </p:spPr>
        <p:txBody>
          <a:bodyPr wrap="square">
            <a:spAutoFit/>
          </a:bodyPr>
          <a:lstStyle/>
          <a:p>
            <a:r>
              <a:rPr lang="fr-FR" i="1" dirty="0" smtClean="0"/>
              <a:t>Une description du processus Agile « standard » de l’entreprise doit être disponible .Elle servira de référence, mais sera ajustée à chaque projet (cela doit être prouvé).  On est en plein dans de l’AGILITE en CONTEXTE.</a:t>
            </a:r>
            <a:br>
              <a:rPr lang="fr-FR" i="1" dirty="0" smtClean="0"/>
            </a:br>
            <a:r>
              <a:rPr lang="fr-FR" i="1" dirty="0" smtClean="0"/>
              <a:t>Définir le </a:t>
            </a:r>
            <a:r>
              <a:rPr lang="fr-FR" i="1" dirty="0" err="1" smtClean="0">
                <a:hlinkClick r:id="rId2"/>
              </a:rPr>
              <a:t>Process</a:t>
            </a:r>
            <a:r>
              <a:rPr lang="fr-FR" i="1" dirty="0" smtClean="0">
                <a:hlinkClick r:id="rId2"/>
              </a:rPr>
              <a:t> Agile standard</a:t>
            </a:r>
            <a:r>
              <a:rPr lang="fr-FR" i="1" dirty="0" smtClean="0"/>
              <a:t>, de manière collaborative et participative (jamais seul !)cela fait partie de mon travail.</a:t>
            </a:r>
            <a:br>
              <a:rPr lang="fr-FR" i="1" dirty="0" smtClean="0"/>
            </a:br>
            <a:r>
              <a:rPr lang="fr-FR" i="1" dirty="0" smtClean="0"/>
              <a:t>L’adaptation au projet : c’est le boulot du </a:t>
            </a:r>
            <a:r>
              <a:rPr lang="fr-FR" i="1" dirty="0" err="1" smtClean="0"/>
              <a:t>ScrumMaster</a:t>
            </a:r>
            <a:r>
              <a:rPr lang="fr-FR" i="1" dirty="0" smtClean="0"/>
              <a:t> avec l’équipe et le Product </a:t>
            </a:r>
            <a:r>
              <a:rPr lang="fr-FR" i="1" dirty="0" err="1" smtClean="0"/>
              <a:t>Owner</a:t>
            </a:r>
            <a:r>
              <a:rPr lang="fr-FR" i="1" dirty="0" smtClean="0"/>
              <a:t>.</a:t>
            </a:r>
            <a:br>
              <a:rPr lang="fr-FR" i="1" dirty="0" smtClean="0"/>
            </a:br>
            <a:r>
              <a:rPr lang="fr-FR" i="1" dirty="0" smtClean="0"/>
              <a:t>Qui : Coach Agile, les </a:t>
            </a:r>
            <a:r>
              <a:rPr lang="fr-FR" i="1" dirty="0" err="1" smtClean="0"/>
              <a:t>ScrumMaster</a:t>
            </a:r>
            <a:r>
              <a:rPr lang="fr-FR" i="1" dirty="0" smtClean="0"/>
              <a:t>, les Product </a:t>
            </a:r>
            <a:r>
              <a:rPr lang="fr-FR" i="1" dirty="0" err="1" smtClean="0"/>
              <a:t>Owner</a:t>
            </a:r>
            <a:r>
              <a:rPr lang="fr-FR" i="1" dirty="0" smtClean="0"/>
              <a:t>, les Equipes</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C5EC4121-4052-41C0-8EAA-0A16B044D06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a:t>
            </a:fld>
            <a:endParaRPr lang="fr-FR"/>
          </a:p>
        </p:txBody>
      </p:sp>
      <p:sp>
        <p:nvSpPr>
          <p:cNvPr id="3" name="Espace réservé du contenu 2"/>
          <p:cNvSpPr>
            <a:spLocks noGrp="1"/>
          </p:cNvSpPr>
          <p:nvPr>
            <p:ph sz="quarter" idx="1"/>
          </p:nvPr>
        </p:nvSpPr>
        <p:spPr>
          <a:xfrm>
            <a:off x="0" y="1600200"/>
            <a:ext cx="9144000" cy="4709160"/>
          </a:xfrm>
        </p:spPr>
        <p:txBody>
          <a:bodyPr>
            <a:normAutofit/>
          </a:bodyPr>
          <a:lstStyle/>
          <a:p>
            <a:r>
              <a:rPr lang="fr-FR" dirty="0" smtClean="0">
                <a:solidFill>
                  <a:srgbClr val="002060"/>
                </a:solidFill>
              </a:rPr>
              <a:t>LA METHODE AGILE</a:t>
            </a:r>
          </a:p>
          <a:p>
            <a:pPr>
              <a:buNone/>
            </a:pPr>
            <a:endParaRPr lang="fr-FR" dirty="0" smtClean="0"/>
          </a:p>
          <a:p>
            <a:r>
              <a:rPr lang="fr-FR" dirty="0" smtClean="0">
                <a:solidFill>
                  <a:srgbClr val="C00000"/>
                </a:solidFill>
              </a:rPr>
              <a:t>Le but est d’assumer le fait que l’on ne peut pas tout connaître et anticiper quelque soit notre expérience. On découpe alors le projet en itérations plutôt que de tout prévoir et planifier en sachant que des imprévus arriveront en cours de route.</a:t>
            </a:r>
          </a:p>
          <a:p>
            <a:pPr>
              <a:buNone/>
            </a:pP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4BED7B3E-FCCD-4EA3-925C-B771444E409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180</a:t>
            </a:fld>
            <a:endParaRPr lang="fr-FR"/>
          </a:p>
        </p:txBody>
      </p:sp>
      <p:sp>
        <p:nvSpPr>
          <p:cNvPr id="8" name="Rectangle 7"/>
          <p:cNvSpPr/>
          <p:nvPr/>
        </p:nvSpPr>
        <p:spPr>
          <a:xfrm>
            <a:off x="285720" y="1142984"/>
            <a:ext cx="5522666" cy="523220"/>
          </a:xfrm>
          <a:prstGeom prst="rect">
            <a:avLst/>
          </a:prstGeom>
        </p:spPr>
        <p:txBody>
          <a:bodyPr wrap="none">
            <a:spAutoFit/>
          </a:bodyPr>
          <a:lstStyle/>
          <a:p>
            <a:r>
              <a:rPr lang="fr-FR" sz="2800" b="1" dirty="0" smtClean="0">
                <a:solidFill>
                  <a:srgbClr val="FF0000"/>
                </a:solidFill>
              </a:rPr>
              <a:t>La gestion des exigences AGILE.</a:t>
            </a:r>
            <a:endParaRPr lang="fr-FR" sz="2800" dirty="0">
              <a:solidFill>
                <a:srgbClr val="FF0000"/>
              </a:solidFill>
            </a:endParaRPr>
          </a:p>
        </p:txBody>
      </p:sp>
      <p:sp>
        <p:nvSpPr>
          <p:cNvPr id="9" name="Rectangle 8"/>
          <p:cNvSpPr/>
          <p:nvPr/>
        </p:nvSpPr>
        <p:spPr>
          <a:xfrm>
            <a:off x="0" y="1714488"/>
            <a:ext cx="9144000" cy="707886"/>
          </a:xfrm>
          <a:prstGeom prst="rect">
            <a:avLst/>
          </a:prstGeom>
        </p:spPr>
        <p:txBody>
          <a:bodyPr wrap="square">
            <a:spAutoFit/>
          </a:bodyPr>
          <a:lstStyle/>
          <a:p>
            <a:pPr algn="ctr"/>
            <a:r>
              <a:rPr lang="fr-FR" sz="2000" b="1" dirty="0" smtClean="0"/>
              <a:t> OBJECTIF(S) GENERIQUES A SATISFAIRE OBLIGATOIREMENT et PRATIQUES ASSOCIEES</a:t>
            </a:r>
            <a:endParaRPr lang="fr-FR" sz="2000" b="1" dirty="0" smtClean="0">
              <a:solidFill>
                <a:srgbClr val="C00000"/>
              </a:solidFill>
            </a:endParaRPr>
          </a:p>
        </p:txBody>
      </p:sp>
      <p:sp>
        <p:nvSpPr>
          <p:cNvPr id="10" name="Rectangle 9"/>
          <p:cNvSpPr/>
          <p:nvPr/>
        </p:nvSpPr>
        <p:spPr>
          <a:xfrm>
            <a:off x="0" y="2500306"/>
            <a:ext cx="9144000" cy="369332"/>
          </a:xfrm>
          <a:prstGeom prst="rect">
            <a:avLst/>
          </a:prstGeom>
        </p:spPr>
        <p:txBody>
          <a:bodyPr wrap="square">
            <a:spAutoFit/>
          </a:bodyPr>
          <a:lstStyle/>
          <a:p>
            <a:r>
              <a:rPr lang="fr-FR" b="1" dirty="0" smtClean="0">
                <a:solidFill>
                  <a:srgbClr val="002060"/>
                </a:solidFill>
              </a:rPr>
              <a:t>Institutionnaliser le processus en tant que processus ajusté</a:t>
            </a:r>
          </a:p>
        </p:txBody>
      </p:sp>
      <p:sp>
        <p:nvSpPr>
          <p:cNvPr id="11" name="Rectangle 10"/>
          <p:cNvSpPr/>
          <p:nvPr/>
        </p:nvSpPr>
        <p:spPr>
          <a:xfrm>
            <a:off x="0" y="3000372"/>
            <a:ext cx="9144000" cy="369332"/>
          </a:xfrm>
          <a:prstGeom prst="rect">
            <a:avLst/>
          </a:prstGeom>
        </p:spPr>
        <p:txBody>
          <a:bodyPr wrap="square">
            <a:spAutoFit/>
          </a:bodyPr>
          <a:lstStyle/>
          <a:p>
            <a:r>
              <a:rPr lang="fr-FR" dirty="0" smtClean="0">
                <a:solidFill>
                  <a:srgbClr val="002060"/>
                </a:solidFill>
              </a:rPr>
              <a:t>Collecter l’information d’amélioration du processus Gestion des exigences</a:t>
            </a:r>
            <a:endParaRPr lang="fr-FR" dirty="0">
              <a:solidFill>
                <a:srgbClr val="002060"/>
              </a:solidFill>
            </a:endParaRPr>
          </a:p>
        </p:txBody>
      </p:sp>
      <p:sp>
        <p:nvSpPr>
          <p:cNvPr id="12" name="Rectangle 11"/>
          <p:cNvSpPr/>
          <p:nvPr/>
        </p:nvSpPr>
        <p:spPr>
          <a:xfrm>
            <a:off x="0" y="3571876"/>
            <a:ext cx="9144000" cy="1200329"/>
          </a:xfrm>
          <a:prstGeom prst="rect">
            <a:avLst/>
          </a:prstGeom>
        </p:spPr>
        <p:txBody>
          <a:bodyPr wrap="square">
            <a:spAutoFit/>
          </a:bodyPr>
          <a:lstStyle/>
          <a:p>
            <a:r>
              <a:rPr lang="fr-FR" i="1" dirty="0" smtClean="0"/>
              <a:t>Le projet doit se servir de retour d’expérience à la fois pour le </a:t>
            </a:r>
            <a:r>
              <a:rPr lang="fr-FR" i="1" dirty="0" err="1" smtClean="0"/>
              <a:t>Process</a:t>
            </a:r>
            <a:r>
              <a:rPr lang="fr-FR" i="1" dirty="0" smtClean="0"/>
              <a:t> Standard et pour les autres. C’est très agile, c’est très adaptatif (niveau organisation), et c’est la base de l’amélioration continue. Les </a:t>
            </a:r>
            <a:r>
              <a:rPr lang="fr-FR" i="1" dirty="0" err="1" smtClean="0"/>
              <a:t>agilistes</a:t>
            </a:r>
            <a:r>
              <a:rPr lang="fr-FR" i="1" dirty="0" smtClean="0"/>
              <a:t> doivent se féliciter de cette pratique.</a:t>
            </a:r>
            <a:br>
              <a:rPr lang="fr-FR" i="1" dirty="0" smtClean="0"/>
            </a:br>
            <a:r>
              <a:rPr lang="fr-FR" i="1" dirty="0" smtClean="0"/>
              <a:t>Qui : Agile, les </a:t>
            </a:r>
            <a:r>
              <a:rPr lang="fr-FR" i="1" dirty="0" err="1" smtClean="0"/>
              <a:t>ScrumMaster</a:t>
            </a:r>
            <a:r>
              <a:rPr lang="fr-FR" i="1" dirty="0" smtClean="0"/>
              <a:t>, les Product </a:t>
            </a:r>
            <a:r>
              <a:rPr lang="fr-FR" i="1" dirty="0" err="1" smtClean="0"/>
              <a:t>Owner</a:t>
            </a:r>
            <a:r>
              <a:rPr lang="fr-FR" i="1" dirty="0" smtClean="0"/>
              <a:t>, les Equipes</a:t>
            </a:r>
            <a:endParaRPr lang="fr-FR"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1BA6B8D5-56BD-4383-B2A9-4D67E20B05D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181</a:t>
            </a:fld>
            <a:endParaRPr lang="fr-FR"/>
          </a:p>
        </p:txBody>
      </p:sp>
      <p:sp>
        <p:nvSpPr>
          <p:cNvPr id="9" name="Rectangle 8"/>
          <p:cNvSpPr/>
          <p:nvPr/>
        </p:nvSpPr>
        <p:spPr>
          <a:xfrm>
            <a:off x="0" y="171448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2571744"/>
            <a:ext cx="9144000" cy="2308324"/>
          </a:xfrm>
          <a:prstGeom prst="rect">
            <a:avLst/>
          </a:prstGeom>
        </p:spPr>
        <p:txBody>
          <a:bodyPr wrap="square">
            <a:spAutoFit/>
          </a:bodyPr>
          <a:lstStyle/>
          <a:p>
            <a:pPr fontAlgn="base"/>
            <a:r>
              <a:rPr lang="fr-FR" dirty="0" smtClean="0"/>
              <a:t>Les standards appartiennent à l’Histoire du TPS (</a:t>
            </a:r>
            <a:r>
              <a:rPr lang="fr-FR" dirty="0" err="1" smtClean="0"/>
              <a:t>Toyoya</a:t>
            </a:r>
            <a:r>
              <a:rPr lang="fr-FR" dirty="0" smtClean="0"/>
              <a:t> Production </a:t>
            </a:r>
            <a:r>
              <a:rPr lang="fr-FR" dirty="0" err="1" smtClean="0"/>
              <a:t>Ssytem</a:t>
            </a:r>
            <a:r>
              <a:rPr lang="fr-FR" dirty="0" smtClean="0"/>
              <a:t>) depuis 50 ans;  </a:t>
            </a:r>
            <a:r>
              <a:rPr lang="fr-FR" dirty="0" err="1" smtClean="0"/>
              <a:t>Taiichi</a:t>
            </a:r>
            <a:r>
              <a:rPr lang="fr-FR" dirty="0" smtClean="0"/>
              <a:t> </a:t>
            </a:r>
            <a:r>
              <a:rPr lang="fr-FR" dirty="0" err="1" smtClean="0"/>
              <a:t>Ohno</a:t>
            </a:r>
            <a:r>
              <a:rPr lang="fr-FR" dirty="0" smtClean="0"/>
              <a:t> son inventeur, y était très attaché</a:t>
            </a:r>
          </a:p>
          <a:p>
            <a:pPr fontAlgn="base"/>
            <a:endParaRPr lang="fr-FR" dirty="0" smtClean="0"/>
          </a:p>
          <a:p>
            <a:pPr fontAlgn="base"/>
            <a:r>
              <a:rPr lang="fr-FR" dirty="0" smtClean="0"/>
              <a:t>	«Standardiser les tâches et </a:t>
            </a:r>
            <a:r>
              <a:rPr lang="fr-FR" dirty="0" err="1" smtClean="0"/>
              <a:t>processus»est</a:t>
            </a:r>
            <a:r>
              <a:rPr lang="fr-FR" dirty="0" smtClean="0"/>
              <a:t> l’un des </a:t>
            </a:r>
            <a:r>
              <a:rPr lang="fr-FR" dirty="0" smtClean="0">
                <a:hlinkClick r:id="rId2"/>
              </a:rPr>
              <a:t>14 principes du Lean Management </a:t>
            </a:r>
            <a:r>
              <a:rPr lang="fr-FR" dirty="0" smtClean="0"/>
              <a:t>(base de l’amélioration continue et de la </a:t>
            </a:r>
            <a:r>
              <a:rPr lang="fr-FR" dirty="0" err="1" smtClean="0"/>
              <a:t>respnsabilisation</a:t>
            </a:r>
            <a:r>
              <a:rPr lang="fr-FR" dirty="0" smtClean="0"/>
              <a:t> des employés </a:t>
            </a:r>
          </a:p>
          <a:p>
            <a:pPr fontAlgn="base"/>
            <a:endParaRPr lang="fr-FR" dirty="0" smtClean="0"/>
          </a:p>
          <a:p>
            <a:pPr fontAlgn="base"/>
            <a:r>
              <a:rPr lang="fr-FR" dirty="0" smtClean="0"/>
              <a:t>	Des outils du TPS très connus, comme les </a:t>
            </a:r>
            <a:r>
              <a:rPr lang="fr-FR" dirty="0" smtClean="0">
                <a:hlinkClick r:id="rId3"/>
              </a:rPr>
              <a:t>5S</a:t>
            </a:r>
            <a:r>
              <a:rPr lang="fr-FR" dirty="0" smtClean="0"/>
              <a:t> poussent dans ce sens. L’un des 5 S est «</a:t>
            </a:r>
            <a:r>
              <a:rPr lang="fr-FR" b="1" dirty="0" err="1" smtClean="0"/>
              <a:t>Seiketsu</a:t>
            </a:r>
            <a:r>
              <a:rPr lang="fr-FR" dirty="0" smtClean="0"/>
              <a:t> qui signifie Standardiser.</a:t>
            </a:r>
            <a:endParaRPr lang="fr-FR"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EF25F1B4-7C3A-44E4-9A47-A3B145A2CC4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182</a:t>
            </a:fld>
            <a:endParaRPr lang="fr-FR"/>
          </a:p>
        </p:txBody>
      </p:sp>
      <p:sp>
        <p:nvSpPr>
          <p:cNvPr id="9" name="Rectangle 8"/>
          <p:cNvSpPr/>
          <p:nvPr/>
        </p:nvSpPr>
        <p:spPr>
          <a:xfrm>
            <a:off x="0" y="171448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2571744"/>
            <a:ext cx="9144000" cy="369332"/>
          </a:xfrm>
          <a:prstGeom prst="rect">
            <a:avLst/>
          </a:prstGeom>
        </p:spPr>
        <p:txBody>
          <a:bodyPr wrap="square">
            <a:spAutoFit/>
          </a:bodyPr>
          <a:lstStyle/>
          <a:p>
            <a:pPr fontAlgn="base"/>
            <a:r>
              <a:rPr lang="fr-FR" dirty="0" smtClean="0">
                <a:solidFill>
                  <a:srgbClr val="C00000"/>
                </a:solidFill>
              </a:rPr>
              <a:t>Les 14 principes du LEAN MANAGEMENT. </a:t>
            </a:r>
            <a:endParaRPr lang="fr-FR" dirty="0">
              <a:solidFill>
                <a:srgbClr val="C00000"/>
              </a:solidFill>
            </a:endParaRPr>
          </a:p>
        </p:txBody>
      </p:sp>
      <p:sp>
        <p:nvSpPr>
          <p:cNvPr id="8" name="Rectangle 7"/>
          <p:cNvSpPr/>
          <p:nvPr/>
        </p:nvSpPr>
        <p:spPr>
          <a:xfrm>
            <a:off x="0" y="2928934"/>
            <a:ext cx="9144000" cy="2031325"/>
          </a:xfrm>
          <a:prstGeom prst="rect">
            <a:avLst/>
          </a:prstGeom>
        </p:spPr>
        <p:txBody>
          <a:bodyPr wrap="square">
            <a:spAutoFit/>
          </a:bodyPr>
          <a:lstStyle/>
          <a:p>
            <a:pPr fontAlgn="base"/>
            <a:r>
              <a:rPr lang="fr-FR" dirty="0" smtClean="0"/>
              <a:t>Le LEAN est issu du Toyota Production System (TPS), initié par </a:t>
            </a:r>
            <a:r>
              <a:rPr lang="fr-FR" dirty="0" err="1" smtClean="0"/>
              <a:t>Taiichi</a:t>
            </a:r>
            <a:r>
              <a:rPr lang="fr-FR" dirty="0" smtClean="0"/>
              <a:t> </a:t>
            </a:r>
            <a:r>
              <a:rPr lang="fr-FR" dirty="0" err="1" smtClean="0"/>
              <a:t>Ohno</a:t>
            </a:r>
            <a:r>
              <a:rPr lang="fr-FR" dirty="0" smtClean="0"/>
              <a:t>, au Japon dans les années 50. Il nous propose un système global efficace et performant reposant  sur deux piliers, respect des personnes et amélioration continue, ainsi que sur 14 principes de management, hautement différentiateurs.</a:t>
            </a:r>
          </a:p>
          <a:p>
            <a:pPr fontAlgn="base"/>
            <a:endParaRPr lang="fr-FR" dirty="0" smtClean="0"/>
          </a:p>
          <a:p>
            <a:pPr fontAlgn="base"/>
            <a:r>
              <a:rPr lang="fr-FR" dirty="0" smtClean="0">
                <a:solidFill>
                  <a:srgbClr val="002060"/>
                </a:solidFill>
              </a:rPr>
              <a:t>Ces 14 principes se divisent en 4 catégories, et constituent les fondations de la pensée Lean.</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8FA6FB89-807C-4A4D-96BF-2938DFBDAB6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183</a:t>
            </a:fld>
            <a:endParaRPr lang="fr-FR"/>
          </a:p>
        </p:txBody>
      </p:sp>
      <p:sp>
        <p:nvSpPr>
          <p:cNvPr id="9" name="Rectangle 8"/>
          <p:cNvSpPr/>
          <p:nvPr/>
        </p:nvSpPr>
        <p:spPr>
          <a:xfrm>
            <a:off x="0" y="171448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2571744"/>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2928934"/>
            <a:ext cx="9144000" cy="1477328"/>
          </a:xfrm>
          <a:prstGeom prst="rect">
            <a:avLst/>
          </a:prstGeom>
        </p:spPr>
        <p:txBody>
          <a:bodyPr wrap="square">
            <a:spAutoFit/>
          </a:bodyPr>
          <a:lstStyle/>
          <a:p>
            <a:pPr algn="ctr" fontAlgn="base"/>
            <a:r>
              <a:rPr lang="fr-FR" b="1" dirty="0" smtClean="0">
                <a:solidFill>
                  <a:srgbClr val="002060"/>
                </a:solidFill>
              </a:rPr>
              <a:t>1</a:t>
            </a:r>
            <a:r>
              <a:rPr lang="fr-FR" b="1" baseline="30000" dirty="0" smtClean="0">
                <a:solidFill>
                  <a:srgbClr val="002060"/>
                </a:solidFill>
              </a:rPr>
              <a:t>ère</a:t>
            </a:r>
            <a:r>
              <a:rPr lang="fr-FR" b="1" dirty="0" smtClean="0">
                <a:solidFill>
                  <a:srgbClr val="002060"/>
                </a:solidFill>
              </a:rPr>
              <a:t> catégorie: LA PHILOSOPHIE LONG TERME</a:t>
            </a:r>
          </a:p>
          <a:p>
            <a:pPr algn="ctr" fontAlgn="base"/>
            <a:endParaRPr lang="fr-FR" dirty="0" smtClean="0">
              <a:solidFill>
                <a:srgbClr val="002060"/>
              </a:solidFill>
            </a:endParaRPr>
          </a:p>
          <a:p>
            <a:pPr algn="ctr" fontAlgn="base"/>
            <a:r>
              <a:rPr lang="fr-FR" b="1" dirty="0" smtClean="0"/>
              <a:t>Principe 01 :</a:t>
            </a:r>
            <a:r>
              <a:rPr lang="fr-FR" dirty="0" smtClean="0"/>
              <a:t>  Penser sur le long terme</a:t>
            </a:r>
            <a:br>
              <a:rPr lang="fr-FR" dirty="0" smtClean="0"/>
            </a:br>
            <a:r>
              <a:rPr lang="fr-FR" dirty="0" smtClean="0"/>
              <a:t>Fonder ses décisions sur une philosophie à long terme même si cela affecte la réalisation de certains objectifs financiers à court terme.</a:t>
            </a:r>
            <a:endParaRPr lang="fr-FR"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1FCC8F01-B061-41D3-B7D6-65F651D67E5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184</a:t>
            </a:fld>
            <a:endParaRPr lang="fr-FR"/>
          </a:p>
        </p:txBody>
      </p:sp>
      <p:sp>
        <p:nvSpPr>
          <p:cNvPr id="9" name="Rectangle 8"/>
          <p:cNvSpPr/>
          <p:nvPr/>
        </p:nvSpPr>
        <p:spPr>
          <a:xfrm>
            <a:off x="0" y="171448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2571744"/>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2928934"/>
            <a:ext cx="9144000" cy="2862322"/>
          </a:xfrm>
          <a:prstGeom prst="rect">
            <a:avLst/>
          </a:prstGeom>
        </p:spPr>
        <p:txBody>
          <a:bodyPr wrap="square">
            <a:spAutoFit/>
          </a:bodyPr>
          <a:lstStyle/>
          <a:p>
            <a:pPr algn="ctr" fontAlgn="base"/>
            <a:r>
              <a:rPr lang="fr-FR" b="1" dirty="0" smtClean="0">
                <a:solidFill>
                  <a:srgbClr val="002060"/>
                </a:solidFill>
              </a:rPr>
              <a:t>2</a:t>
            </a:r>
            <a:r>
              <a:rPr lang="fr-FR" b="1" baseline="30000" dirty="0" smtClean="0">
                <a:solidFill>
                  <a:srgbClr val="002060"/>
                </a:solidFill>
              </a:rPr>
              <a:t>ème</a:t>
            </a:r>
            <a:r>
              <a:rPr lang="fr-FR" b="1" dirty="0" smtClean="0">
                <a:solidFill>
                  <a:srgbClr val="002060"/>
                </a:solidFill>
              </a:rPr>
              <a:t> catégorie: LES PROCESSUS : LES BONS PROCESS DONNERONT LES BONS RESULTATS</a:t>
            </a:r>
            <a:endParaRPr lang="fr-FR" dirty="0" smtClean="0">
              <a:solidFill>
                <a:srgbClr val="002060"/>
              </a:solidFill>
            </a:endParaRPr>
          </a:p>
          <a:p>
            <a:pPr fontAlgn="base"/>
            <a:r>
              <a:rPr lang="fr-FR" i="1" dirty="0" err="1" smtClean="0"/>
              <a:t>Process</a:t>
            </a:r>
            <a:r>
              <a:rPr lang="fr-FR" i="1" dirty="0" smtClean="0"/>
              <a:t> et outils sont évidemment INDISPENSABLES. A nous de leur rendre leur vraie place: le rôle des </a:t>
            </a:r>
            <a:r>
              <a:rPr lang="fr-FR" i="1" dirty="0" err="1" smtClean="0"/>
              <a:t>process</a:t>
            </a:r>
            <a:r>
              <a:rPr lang="fr-FR" i="1" dirty="0" smtClean="0"/>
              <a:t> doit être de rendre les personnes plus efficaces et d’apporter de la cohérence ; le rôle des outils de rendre les </a:t>
            </a:r>
            <a:r>
              <a:rPr lang="fr-FR" i="1" dirty="0" err="1" smtClean="0"/>
              <a:t>process</a:t>
            </a:r>
            <a:r>
              <a:rPr lang="fr-FR" i="1" dirty="0" smtClean="0"/>
              <a:t> plus efficients et de faciliter le travail des personnes. La force du Lean  est qu’il donne aux processus une place cruciale, tout en nous incitant à les envisager sous un angle nouveau… valeur, fluidité, maîtrise de la variabilité, constante évolution, élimination des gaspillages, autonomisation. Comment ignorer le Lean dans une démarche d’amélioration de </a:t>
            </a:r>
            <a:r>
              <a:rPr lang="fr-FR" i="1" dirty="0" err="1" smtClean="0"/>
              <a:t>process</a:t>
            </a:r>
            <a:r>
              <a:rPr lang="fr-FR" i="1" dirty="0" smtClean="0"/>
              <a:t>?</a:t>
            </a:r>
            <a:endParaRPr lang="fr-FR" dirty="0" smtClean="0"/>
          </a:p>
          <a:p>
            <a:pPr algn="ctr" fontAlgn="base"/>
            <a:r>
              <a:rPr lang="fr-FR" dirty="0" smtClean="0"/>
              <a:t>.</a:t>
            </a:r>
            <a:endParaRPr lang="fr-FR"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849448E4-F2CD-492B-91D8-07BFD20EF2C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185</a:t>
            </a:fld>
            <a:endParaRPr lang="fr-FR"/>
          </a:p>
        </p:txBody>
      </p:sp>
      <p:sp>
        <p:nvSpPr>
          <p:cNvPr id="9" name="Rectangle 8"/>
          <p:cNvSpPr/>
          <p:nvPr/>
        </p:nvSpPr>
        <p:spPr>
          <a:xfrm>
            <a:off x="0" y="1071546"/>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1500174"/>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1785926"/>
            <a:ext cx="9144000" cy="5632311"/>
          </a:xfrm>
          <a:prstGeom prst="rect">
            <a:avLst/>
          </a:prstGeom>
        </p:spPr>
        <p:txBody>
          <a:bodyPr wrap="square">
            <a:spAutoFit/>
          </a:bodyPr>
          <a:lstStyle/>
          <a:p>
            <a:pPr algn="ctr" fontAlgn="base"/>
            <a:r>
              <a:rPr lang="fr-FR" b="1" dirty="0" smtClean="0">
                <a:solidFill>
                  <a:srgbClr val="002060"/>
                </a:solidFill>
              </a:rPr>
              <a:t>2</a:t>
            </a:r>
            <a:r>
              <a:rPr lang="fr-FR" b="1" baseline="30000" dirty="0" smtClean="0">
                <a:solidFill>
                  <a:srgbClr val="002060"/>
                </a:solidFill>
              </a:rPr>
              <a:t>ème</a:t>
            </a:r>
            <a:r>
              <a:rPr lang="fr-FR" b="1" dirty="0" smtClean="0">
                <a:solidFill>
                  <a:srgbClr val="002060"/>
                </a:solidFill>
              </a:rPr>
              <a:t> catégorie: LES PROCESSUS : LES BONS PROCESS DONNERONT LES BONS RESULTATS</a:t>
            </a:r>
            <a:endParaRPr lang="fr-FR" dirty="0" smtClean="0">
              <a:solidFill>
                <a:srgbClr val="002060"/>
              </a:solidFill>
            </a:endParaRPr>
          </a:p>
          <a:p>
            <a:pPr fontAlgn="base"/>
            <a:r>
              <a:rPr lang="fr-FR" b="1" dirty="0" smtClean="0"/>
              <a:t>Principe 02 </a:t>
            </a:r>
            <a:r>
              <a:rPr lang="fr-FR" dirty="0" smtClean="0"/>
              <a:t>: Fluidité</a:t>
            </a:r>
            <a:br>
              <a:rPr lang="fr-FR" dirty="0" smtClean="0"/>
            </a:br>
            <a:r>
              <a:rPr lang="fr-FR" dirty="0" smtClean="0"/>
              <a:t>Créer un flux de processus continu permettant de remonter les problèmes efficacement</a:t>
            </a:r>
          </a:p>
          <a:p>
            <a:pPr fontAlgn="base"/>
            <a:r>
              <a:rPr lang="fr-FR" b="1" dirty="0" smtClean="0"/>
              <a:t>Principe 03 :</a:t>
            </a:r>
            <a:r>
              <a:rPr lang="fr-FR" dirty="0" smtClean="0"/>
              <a:t>  Flux tirés</a:t>
            </a:r>
            <a:br>
              <a:rPr lang="fr-FR" dirty="0" smtClean="0"/>
            </a:br>
            <a:r>
              <a:rPr lang="fr-FR" dirty="0" smtClean="0"/>
              <a:t>Utiliser le flux tiré pour éviter la surproduction</a:t>
            </a:r>
          </a:p>
          <a:p>
            <a:pPr fontAlgn="base"/>
            <a:r>
              <a:rPr lang="fr-FR" b="1" dirty="0" smtClean="0"/>
              <a:t>Principe 04 :</a:t>
            </a:r>
            <a:r>
              <a:rPr lang="fr-FR" dirty="0" smtClean="0"/>
              <a:t>  Production constante et lissée</a:t>
            </a:r>
            <a:br>
              <a:rPr lang="fr-FR" dirty="0" smtClean="0"/>
            </a:br>
            <a:r>
              <a:rPr lang="fr-FR" dirty="0" smtClean="0"/>
              <a:t>Niveler la charge de travail</a:t>
            </a:r>
          </a:p>
          <a:p>
            <a:pPr fontAlgn="base"/>
            <a:r>
              <a:rPr lang="fr-FR" b="1" dirty="0" smtClean="0"/>
              <a:t>Principe</a:t>
            </a:r>
            <a:r>
              <a:rPr lang="fr-FR" dirty="0" smtClean="0"/>
              <a:t> </a:t>
            </a:r>
            <a:r>
              <a:rPr lang="fr-FR" b="1" dirty="0" smtClean="0"/>
              <a:t>05 :</a:t>
            </a:r>
            <a:r>
              <a:rPr lang="fr-FR" dirty="0" smtClean="0"/>
              <a:t>  Automatisation avec une touche humaine</a:t>
            </a:r>
            <a:br>
              <a:rPr lang="fr-FR" dirty="0" smtClean="0"/>
            </a:br>
            <a:r>
              <a:rPr lang="fr-FR" dirty="0" smtClean="0"/>
              <a:t>Construire la culture consistant à s’arrêter dés qu’il y a un problème et fixer ce dernier pour obtenir la qualité du premier coup</a:t>
            </a:r>
          </a:p>
          <a:p>
            <a:pPr fontAlgn="base"/>
            <a:r>
              <a:rPr lang="fr-FR" b="1" dirty="0" smtClean="0"/>
              <a:t>Principe</a:t>
            </a:r>
            <a:r>
              <a:rPr lang="fr-FR" dirty="0" smtClean="0"/>
              <a:t> </a:t>
            </a:r>
            <a:r>
              <a:rPr lang="fr-FR" b="1" dirty="0" smtClean="0"/>
              <a:t>06 : </a:t>
            </a:r>
            <a:r>
              <a:rPr lang="fr-FR" dirty="0" smtClean="0"/>
              <a:t> Tâches standardisées</a:t>
            </a:r>
            <a:br>
              <a:rPr lang="fr-FR" dirty="0" smtClean="0"/>
            </a:br>
            <a:r>
              <a:rPr lang="fr-FR" dirty="0" smtClean="0"/>
              <a:t>Standardiser les </a:t>
            </a:r>
            <a:r>
              <a:rPr lang="fr-FR" dirty="0" err="1" smtClean="0"/>
              <a:t>process</a:t>
            </a:r>
            <a:r>
              <a:rPr lang="fr-FR" dirty="0" smtClean="0"/>
              <a:t> et les tâches ; c’est la base de l’amélioration continue et de la responsabilisation des employés</a:t>
            </a:r>
          </a:p>
          <a:p>
            <a:pPr fontAlgn="base"/>
            <a:r>
              <a:rPr lang="fr-FR" b="1" dirty="0" smtClean="0"/>
              <a:t>Principe</a:t>
            </a:r>
            <a:r>
              <a:rPr lang="fr-FR" dirty="0" smtClean="0"/>
              <a:t> </a:t>
            </a:r>
            <a:r>
              <a:rPr lang="fr-FR" b="1" dirty="0" smtClean="0"/>
              <a:t>07 :</a:t>
            </a:r>
            <a:r>
              <a:rPr lang="fr-FR" dirty="0" smtClean="0"/>
              <a:t>  Contrôles visuels</a:t>
            </a:r>
            <a:br>
              <a:rPr lang="fr-FR" dirty="0" smtClean="0"/>
            </a:br>
            <a:r>
              <a:rPr lang="fr-FR" dirty="0" smtClean="0"/>
              <a:t>Utiliser les contrôles visuels pour ne pas masquer les problèmes</a:t>
            </a:r>
          </a:p>
          <a:p>
            <a:pPr fontAlgn="base"/>
            <a:r>
              <a:rPr lang="fr-FR" b="1" dirty="0" smtClean="0"/>
              <a:t>Principe 08 :</a:t>
            </a:r>
            <a:r>
              <a:rPr lang="fr-FR" dirty="0" smtClean="0"/>
              <a:t>  Technologies et méthodes fiables</a:t>
            </a:r>
            <a:br>
              <a:rPr lang="fr-FR" dirty="0" smtClean="0"/>
            </a:br>
            <a:r>
              <a:rPr lang="fr-FR" dirty="0" smtClean="0"/>
              <a:t>Ne mettre au service des personnes et des processus que des technologies éprouvées</a:t>
            </a:r>
          </a:p>
          <a:p>
            <a:r>
              <a:rPr lang="fr-FR" dirty="0" smtClean="0"/>
              <a:t/>
            </a:r>
            <a:br>
              <a:rPr lang="fr-FR" dirty="0" smtClean="0"/>
            </a:br>
            <a:r>
              <a:rPr lang="fr-FR" dirty="0" smtClean="0"/>
              <a:t>.</a:t>
            </a:r>
            <a:endParaRPr lang="fr-FR"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91661978-DDDA-4462-BE65-3E1D3B8B1C5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186</a:t>
            </a:fld>
            <a:endParaRPr lang="fr-FR"/>
          </a:p>
        </p:txBody>
      </p:sp>
      <p:sp>
        <p:nvSpPr>
          <p:cNvPr id="9" name="Rectangle 8"/>
          <p:cNvSpPr/>
          <p:nvPr/>
        </p:nvSpPr>
        <p:spPr>
          <a:xfrm>
            <a:off x="0" y="100010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2000240"/>
            <a:ext cx="9144000" cy="3693319"/>
          </a:xfrm>
          <a:prstGeom prst="rect">
            <a:avLst/>
          </a:prstGeom>
        </p:spPr>
        <p:txBody>
          <a:bodyPr wrap="square">
            <a:spAutoFit/>
          </a:bodyPr>
          <a:lstStyle/>
          <a:p>
            <a:pPr algn="ctr" fontAlgn="base"/>
            <a:r>
              <a:rPr lang="fr-FR" b="1" baseline="30000" dirty="0" smtClean="0">
                <a:solidFill>
                  <a:srgbClr val="002060"/>
                </a:solidFill>
              </a:rPr>
              <a:t>3ème</a:t>
            </a:r>
            <a:r>
              <a:rPr lang="fr-FR" b="1" dirty="0" smtClean="0">
                <a:solidFill>
                  <a:srgbClr val="002060"/>
                </a:solidFill>
              </a:rPr>
              <a:t> catégorie: LES PERSONNES : APPORTER DE LA VALEUR A L’ORGANISATION EN DEVELOPPANT LES PERSONNES</a:t>
            </a:r>
          </a:p>
          <a:p>
            <a:pPr algn="ctr" fontAlgn="base"/>
            <a:endParaRPr lang="fr-FR" dirty="0" smtClean="0">
              <a:solidFill>
                <a:srgbClr val="002060"/>
              </a:solidFill>
            </a:endParaRPr>
          </a:p>
          <a:p>
            <a:pPr fontAlgn="base"/>
            <a:r>
              <a:rPr lang="fr-FR" b="1" dirty="0" smtClean="0"/>
              <a:t>Principe 09 : </a:t>
            </a:r>
            <a:r>
              <a:rPr lang="fr-FR" dirty="0" smtClean="0"/>
              <a:t> Cultiver les leaders</a:t>
            </a:r>
            <a:br>
              <a:rPr lang="fr-FR" dirty="0" smtClean="0"/>
            </a:br>
            <a:r>
              <a:rPr lang="fr-FR" dirty="0" smtClean="0"/>
              <a:t>Faire grandir les leaders qui comprennent et connaissent le travail, vivent la philosophie, et l’enseignent aux autres</a:t>
            </a:r>
          </a:p>
          <a:p>
            <a:pPr fontAlgn="base"/>
            <a:r>
              <a:rPr lang="fr-FR" b="1" dirty="0" smtClean="0"/>
              <a:t>Principe 10 :</a:t>
            </a:r>
            <a:r>
              <a:rPr lang="fr-FR" dirty="0" smtClean="0"/>
              <a:t>  Faire monter en compétences les personnes de qualité</a:t>
            </a:r>
            <a:br>
              <a:rPr lang="fr-FR" dirty="0" smtClean="0"/>
            </a:br>
            <a:r>
              <a:rPr lang="fr-FR" dirty="0" smtClean="0"/>
              <a:t>Développer les personnes et équipes exceptionnelles (« les talents ») qui suivent la philosophie de l’entreprise</a:t>
            </a:r>
          </a:p>
          <a:p>
            <a:pPr fontAlgn="base"/>
            <a:r>
              <a:rPr lang="fr-FR" b="1" dirty="0" smtClean="0"/>
              <a:t>Principe 11 :</a:t>
            </a:r>
            <a:r>
              <a:rPr lang="fr-FR" dirty="0" smtClean="0"/>
              <a:t>  Respecter et motiver ses partenaires</a:t>
            </a:r>
            <a:br>
              <a:rPr lang="fr-FR" dirty="0" smtClean="0"/>
            </a:br>
            <a:r>
              <a:rPr lang="fr-FR" dirty="0" smtClean="0"/>
              <a:t>Respecter son réseau étendu de partenaires et de fournisseurs  en les challengeant et en les aidant à s’améliorer</a:t>
            </a:r>
          </a:p>
          <a:p>
            <a:pPr algn="ctr" fontAlgn="base"/>
            <a:r>
              <a:rPr lang="fr-FR" dirty="0" smtClean="0"/>
              <a:t>.</a:t>
            </a:r>
            <a:endParaRPr lang="fr-FR"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20EEA95F-248E-477A-B952-2586DB04C8C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187</a:t>
            </a:fld>
            <a:endParaRPr lang="fr-FR"/>
          </a:p>
        </p:txBody>
      </p:sp>
      <p:sp>
        <p:nvSpPr>
          <p:cNvPr id="9" name="Rectangle 8"/>
          <p:cNvSpPr/>
          <p:nvPr/>
        </p:nvSpPr>
        <p:spPr>
          <a:xfrm>
            <a:off x="0" y="100010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2000240"/>
            <a:ext cx="9144000" cy="4247317"/>
          </a:xfrm>
          <a:prstGeom prst="rect">
            <a:avLst/>
          </a:prstGeom>
        </p:spPr>
        <p:txBody>
          <a:bodyPr wrap="square">
            <a:spAutoFit/>
          </a:bodyPr>
          <a:lstStyle/>
          <a:p>
            <a:pPr algn="ctr" fontAlgn="base"/>
            <a:r>
              <a:rPr lang="fr-FR" b="1" baseline="30000" dirty="0" smtClean="0">
                <a:solidFill>
                  <a:srgbClr val="002060"/>
                </a:solidFill>
              </a:rPr>
              <a:t>4ème</a:t>
            </a:r>
            <a:r>
              <a:rPr lang="fr-FR" b="1" dirty="0" smtClean="0">
                <a:solidFill>
                  <a:srgbClr val="002060"/>
                </a:solidFill>
              </a:rPr>
              <a:t> catégorie: L’AMELIORATION : LA RESOLUTION CONTINUE DE PROBLEME EST UN MOTEUR D’APPRENTISSAGE POUR L’ORGANISATION</a:t>
            </a:r>
            <a:endParaRPr lang="fr-FR" dirty="0" smtClean="0">
              <a:solidFill>
                <a:srgbClr val="002060"/>
              </a:solidFill>
            </a:endParaRPr>
          </a:p>
          <a:p>
            <a:pPr fontAlgn="base"/>
            <a:r>
              <a:rPr lang="fr-FR" dirty="0" smtClean="0"/>
              <a:t/>
            </a:r>
            <a:br>
              <a:rPr lang="fr-FR" dirty="0" smtClean="0"/>
            </a:br>
            <a:r>
              <a:rPr lang="fr-FR" b="1" dirty="0" smtClean="0"/>
              <a:t>Principe 12 :</a:t>
            </a:r>
            <a:r>
              <a:rPr lang="fr-FR" dirty="0" smtClean="0"/>
              <a:t>  Aller toujours sur le terrain</a:t>
            </a:r>
            <a:br>
              <a:rPr lang="fr-FR" dirty="0" smtClean="0"/>
            </a:br>
            <a:r>
              <a:rPr lang="fr-FR" dirty="0" smtClean="0"/>
              <a:t>Aller et voir par soi même pour comprendre les situations en profondeur (« </a:t>
            </a:r>
            <a:r>
              <a:rPr lang="fr-FR" dirty="0" err="1" smtClean="0"/>
              <a:t>genchi</a:t>
            </a:r>
            <a:r>
              <a:rPr lang="fr-FR" dirty="0" smtClean="0"/>
              <a:t> </a:t>
            </a:r>
            <a:r>
              <a:rPr lang="fr-FR" dirty="0" err="1" smtClean="0"/>
              <a:t>genbustu</a:t>
            </a:r>
            <a:r>
              <a:rPr lang="fr-FR" dirty="0" smtClean="0"/>
              <a:t> »)</a:t>
            </a:r>
          </a:p>
          <a:p>
            <a:pPr fontAlgn="base"/>
            <a:endParaRPr lang="fr-FR" dirty="0" smtClean="0"/>
          </a:p>
          <a:p>
            <a:pPr fontAlgn="base"/>
            <a:r>
              <a:rPr lang="fr-FR" b="1" dirty="0" smtClean="0"/>
              <a:t>Principe 13 :</a:t>
            </a:r>
            <a:r>
              <a:rPr lang="fr-FR" dirty="0" smtClean="0"/>
              <a:t>  Prendre les décisions en consensus</a:t>
            </a:r>
            <a:br>
              <a:rPr lang="fr-FR" dirty="0" smtClean="0"/>
            </a:br>
            <a:r>
              <a:rPr lang="fr-FR" dirty="0" smtClean="0"/>
              <a:t>Prendre les décisions lentement en consensus en considérant toutes les options puis mettre en œuvre rapidement les décisions choisies</a:t>
            </a:r>
          </a:p>
          <a:p>
            <a:pPr fontAlgn="base"/>
            <a:endParaRPr lang="fr-FR" dirty="0" smtClean="0"/>
          </a:p>
          <a:p>
            <a:pPr fontAlgn="base"/>
            <a:r>
              <a:rPr lang="fr-FR" b="1" dirty="0" smtClean="0"/>
              <a:t>Principe 14 </a:t>
            </a:r>
            <a:r>
              <a:rPr lang="fr-FR" dirty="0" smtClean="0"/>
              <a:t>:  Amélioration continue</a:t>
            </a:r>
            <a:br>
              <a:rPr lang="fr-FR" dirty="0" smtClean="0"/>
            </a:br>
            <a:r>
              <a:rPr lang="fr-FR" dirty="0" smtClean="0"/>
              <a:t>Devenir une organisation apprenante au travers de </a:t>
            </a:r>
            <a:r>
              <a:rPr lang="fr-FR" dirty="0" smtClean="0">
                <a:solidFill>
                  <a:srgbClr val="C00000"/>
                </a:solidFill>
              </a:rPr>
              <a:t>la réflexion continue </a:t>
            </a:r>
            <a:r>
              <a:rPr lang="fr-FR" dirty="0" smtClean="0"/>
              <a:t>(</a:t>
            </a:r>
            <a:r>
              <a:rPr lang="fr-FR" dirty="0" err="1" smtClean="0"/>
              <a:t>Hansei</a:t>
            </a:r>
            <a:r>
              <a:rPr lang="fr-FR" dirty="0" smtClean="0"/>
              <a:t>) et de </a:t>
            </a:r>
            <a:r>
              <a:rPr lang="fr-FR" dirty="0" smtClean="0">
                <a:solidFill>
                  <a:srgbClr val="C00000"/>
                </a:solidFill>
              </a:rPr>
              <a:t>l’amélioration continue </a:t>
            </a:r>
            <a:r>
              <a:rPr lang="fr-FR" dirty="0" smtClean="0"/>
              <a:t>(</a:t>
            </a:r>
            <a:r>
              <a:rPr lang="fr-FR" dirty="0" err="1" smtClean="0"/>
              <a:t>Kaizen</a:t>
            </a:r>
            <a:r>
              <a:rPr lang="fr-FR" dirty="0" smtClean="0"/>
              <a:t>)</a:t>
            </a:r>
          </a:p>
          <a:p>
            <a:pPr algn="ctr" fontAlgn="base"/>
            <a:r>
              <a:rPr lang="fr-FR" dirty="0" smtClean="0"/>
              <a:t>.</a:t>
            </a:r>
            <a:endParaRPr lang="fr-FR"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normAutofit/>
          </a:bodyPr>
          <a:lstStyle/>
          <a:p>
            <a:r>
              <a:rPr lang="fr-FR" dirty="0" smtClean="0">
                <a:solidFill>
                  <a:schemeClr val="accent1">
                    <a:lumMod val="75000"/>
                  </a:schemeClr>
                </a:solidFill>
              </a:rPr>
              <a:t>AGILE pour gérer des exigences.</a:t>
            </a:r>
          </a:p>
        </p:txBody>
      </p:sp>
      <p:sp>
        <p:nvSpPr>
          <p:cNvPr id="4" name="Espace réservé de la date 3"/>
          <p:cNvSpPr>
            <a:spLocks noGrp="1"/>
          </p:cNvSpPr>
          <p:nvPr>
            <p:ph type="dt" sz="half" idx="10"/>
          </p:nvPr>
        </p:nvSpPr>
        <p:spPr/>
        <p:txBody>
          <a:bodyPr/>
          <a:lstStyle/>
          <a:p>
            <a:fld id="{0853E358-BA4E-4505-BF70-260FCA7F0D6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188</a:t>
            </a:fld>
            <a:endParaRPr lang="fr-FR"/>
          </a:p>
        </p:txBody>
      </p:sp>
      <p:sp>
        <p:nvSpPr>
          <p:cNvPr id="9" name="Rectangle 8"/>
          <p:cNvSpPr/>
          <p:nvPr/>
        </p:nvSpPr>
        <p:spPr>
          <a:xfrm>
            <a:off x="0" y="1000108"/>
            <a:ext cx="9144000" cy="400110"/>
          </a:xfrm>
          <a:prstGeom prst="rect">
            <a:avLst/>
          </a:prstGeom>
        </p:spPr>
        <p:txBody>
          <a:bodyPr wrap="square">
            <a:spAutoFit/>
          </a:bodyPr>
          <a:lstStyle/>
          <a:p>
            <a:pPr algn="ctr"/>
            <a:r>
              <a:rPr lang="fr-FR" sz="2000" b="1" dirty="0" smtClean="0"/>
              <a:t> </a:t>
            </a:r>
            <a:r>
              <a:rPr lang="fr-FR" sz="2000" b="1" dirty="0" smtClean="0">
                <a:solidFill>
                  <a:srgbClr val="002060"/>
                </a:solidFill>
              </a:rPr>
              <a:t>LES STANDARDS DES PROCEDURES AGILE</a:t>
            </a:r>
          </a:p>
        </p:txBody>
      </p:sp>
      <p:sp>
        <p:nvSpPr>
          <p:cNvPr id="12" name="Rectangle 11"/>
          <p:cNvSpPr/>
          <p:nvPr/>
        </p:nvSpPr>
        <p:spPr>
          <a:xfrm>
            <a:off x="0" y="1571612"/>
            <a:ext cx="9144000" cy="369332"/>
          </a:xfrm>
          <a:prstGeom prst="rect">
            <a:avLst/>
          </a:prstGeom>
        </p:spPr>
        <p:txBody>
          <a:bodyPr wrap="square">
            <a:spAutoFit/>
          </a:bodyPr>
          <a:lstStyle/>
          <a:p>
            <a:pPr fontAlgn="base"/>
            <a:r>
              <a:rPr lang="fr-FR" dirty="0" smtClean="0">
                <a:solidFill>
                  <a:srgbClr val="C00000"/>
                </a:solidFill>
              </a:rPr>
              <a:t>Les 14 principes du LEAN MANAGEMENT</a:t>
            </a:r>
            <a:r>
              <a:rPr lang="fr-FR" dirty="0" smtClean="0">
                <a:solidFill>
                  <a:srgbClr val="002060"/>
                </a:solidFill>
              </a:rPr>
              <a:t>. </a:t>
            </a:r>
            <a:endParaRPr lang="fr-FR" dirty="0">
              <a:solidFill>
                <a:srgbClr val="002060"/>
              </a:solidFill>
            </a:endParaRPr>
          </a:p>
        </p:txBody>
      </p:sp>
      <p:sp>
        <p:nvSpPr>
          <p:cNvPr id="8" name="Rectangle 7"/>
          <p:cNvSpPr/>
          <p:nvPr/>
        </p:nvSpPr>
        <p:spPr>
          <a:xfrm>
            <a:off x="0" y="2000240"/>
            <a:ext cx="9144000" cy="4247317"/>
          </a:xfrm>
          <a:prstGeom prst="rect">
            <a:avLst/>
          </a:prstGeom>
        </p:spPr>
        <p:txBody>
          <a:bodyPr wrap="square">
            <a:spAutoFit/>
          </a:bodyPr>
          <a:lstStyle/>
          <a:p>
            <a:pPr algn="ctr" fontAlgn="base"/>
            <a:r>
              <a:rPr lang="fr-FR" b="1" baseline="30000" dirty="0" smtClean="0">
                <a:solidFill>
                  <a:srgbClr val="002060"/>
                </a:solidFill>
              </a:rPr>
              <a:t>4ème</a:t>
            </a:r>
            <a:r>
              <a:rPr lang="fr-FR" b="1" dirty="0" smtClean="0">
                <a:solidFill>
                  <a:srgbClr val="002060"/>
                </a:solidFill>
              </a:rPr>
              <a:t> catégorie: L’AMELIORATION : LA RESOLUTION CONTINUE DE PROBLEME EST UN MOTEUR D’APPRENTISSAGE POUR L’ORGANISATION</a:t>
            </a:r>
            <a:endParaRPr lang="fr-FR" dirty="0" smtClean="0">
              <a:solidFill>
                <a:srgbClr val="002060"/>
              </a:solidFill>
            </a:endParaRPr>
          </a:p>
          <a:p>
            <a:pPr fontAlgn="base"/>
            <a:r>
              <a:rPr lang="fr-FR" dirty="0" smtClean="0"/>
              <a:t/>
            </a:r>
            <a:br>
              <a:rPr lang="fr-FR" dirty="0" smtClean="0"/>
            </a:br>
            <a:r>
              <a:rPr lang="fr-FR" b="1" dirty="0" smtClean="0"/>
              <a:t>Principe 12 :</a:t>
            </a:r>
            <a:r>
              <a:rPr lang="fr-FR" dirty="0" smtClean="0"/>
              <a:t>  Aller toujours sur le terrain</a:t>
            </a:r>
            <a:br>
              <a:rPr lang="fr-FR" dirty="0" smtClean="0"/>
            </a:br>
            <a:r>
              <a:rPr lang="fr-FR" dirty="0" smtClean="0"/>
              <a:t>Aller et voir par soi même pour comprendre les situations en profondeur (« </a:t>
            </a:r>
            <a:r>
              <a:rPr lang="fr-FR" dirty="0" err="1" smtClean="0"/>
              <a:t>genchi</a:t>
            </a:r>
            <a:r>
              <a:rPr lang="fr-FR" dirty="0" smtClean="0"/>
              <a:t> </a:t>
            </a:r>
            <a:r>
              <a:rPr lang="fr-FR" dirty="0" err="1" smtClean="0"/>
              <a:t>genbustu</a:t>
            </a:r>
            <a:r>
              <a:rPr lang="fr-FR" dirty="0" smtClean="0"/>
              <a:t> »)</a:t>
            </a:r>
          </a:p>
          <a:p>
            <a:pPr fontAlgn="base"/>
            <a:endParaRPr lang="fr-FR" dirty="0" smtClean="0"/>
          </a:p>
          <a:p>
            <a:pPr fontAlgn="base"/>
            <a:r>
              <a:rPr lang="fr-FR" b="1" dirty="0" smtClean="0"/>
              <a:t>Principe 13 :</a:t>
            </a:r>
            <a:r>
              <a:rPr lang="fr-FR" dirty="0" smtClean="0"/>
              <a:t>  Prendre les décisions en consensus</a:t>
            </a:r>
            <a:br>
              <a:rPr lang="fr-FR" dirty="0" smtClean="0"/>
            </a:br>
            <a:r>
              <a:rPr lang="fr-FR" dirty="0" smtClean="0"/>
              <a:t>Prendre les décisions lentement en consensus en considérant toutes les options puis mettre en œuvre rapidement les décisions choisies</a:t>
            </a:r>
          </a:p>
          <a:p>
            <a:pPr fontAlgn="base"/>
            <a:endParaRPr lang="fr-FR" dirty="0" smtClean="0"/>
          </a:p>
          <a:p>
            <a:pPr fontAlgn="base"/>
            <a:r>
              <a:rPr lang="fr-FR" b="1" dirty="0" smtClean="0"/>
              <a:t>Principe 14 </a:t>
            </a:r>
            <a:r>
              <a:rPr lang="fr-FR" dirty="0" smtClean="0"/>
              <a:t>:  Amélioration continue</a:t>
            </a:r>
            <a:br>
              <a:rPr lang="fr-FR" dirty="0" smtClean="0"/>
            </a:br>
            <a:r>
              <a:rPr lang="fr-FR" dirty="0" smtClean="0"/>
              <a:t>Devenir une organisation apprenante au travers de </a:t>
            </a:r>
            <a:r>
              <a:rPr lang="fr-FR" dirty="0" smtClean="0">
                <a:solidFill>
                  <a:srgbClr val="C00000"/>
                </a:solidFill>
              </a:rPr>
              <a:t>la réflexion continue </a:t>
            </a:r>
            <a:r>
              <a:rPr lang="fr-FR" dirty="0" smtClean="0"/>
              <a:t>(</a:t>
            </a:r>
            <a:r>
              <a:rPr lang="fr-FR" dirty="0" err="1" smtClean="0"/>
              <a:t>Hansei</a:t>
            </a:r>
            <a:r>
              <a:rPr lang="fr-FR" dirty="0" smtClean="0"/>
              <a:t>) et de </a:t>
            </a:r>
            <a:r>
              <a:rPr lang="fr-FR" dirty="0" smtClean="0">
                <a:solidFill>
                  <a:srgbClr val="C00000"/>
                </a:solidFill>
              </a:rPr>
              <a:t>l’amélioration continue </a:t>
            </a:r>
            <a:r>
              <a:rPr lang="fr-FR" dirty="0" smtClean="0"/>
              <a:t>(</a:t>
            </a:r>
            <a:r>
              <a:rPr lang="fr-FR" dirty="0" err="1" smtClean="0"/>
              <a:t>Kaizen</a:t>
            </a:r>
            <a:r>
              <a:rPr lang="fr-FR" dirty="0" smtClean="0"/>
              <a:t>)</a:t>
            </a:r>
          </a:p>
          <a:p>
            <a:pPr algn="ctr" fontAlgn="base"/>
            <a:r>
              <a:rPr lang="fr-FR" dirty="0" smtClean="0"/>
              <a:t>.</a:t>
            </a:r>
            <a:endParaRPr lang="fr-FR"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3643314"/>
            <a:ext cx="7572428" cy="1828800"/>
          </a:xfrm>
        </p:spPr>
        <p:txBody>
          <a:bodyPr>
            <a:normAutofit/>
          </a:bodyPr>
          <a:lstStyle/>
          <a:p>
            <a:r>
              <a:rPr lang="fr-FR" dirty="0" smtClean="0"/>
              <a:t>La méthode AGILE pour livrer un produit de qualité.</a:t>
            </a:r>
            <a:endParaRPr lang="fr-FR" dirty="0"/>
          </a:p>
        </p:txBody>
      </p:sp>
      <p:sp>
        <p:nvSpPr>
          <p:cNvPr id="3" name="Espace réservé de la date 2"/>
          <p:cNvSpPr>
            <a:spLocks noGrp="1"/>
          </p:cNvSpPr>
          <p:nvPr>
            <p:ph type="dt" sz="half" idx="10"/>
          </p:nvPr>
        </p:nvSpPr>
        <p:spPr/>
        <p:txBody>
          <a:bodyPr/>
          <a:lstStyle/>
          <a:p>
            <a:fld id="{E8FCC3A9-2B7C-469C-94AD-F2799B68FE15}"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189</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ABA39129-AEC4-450B-866C-7BAE05745BF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a:t>
            </a:fld>
            <a:endParaRPr lang="fr-FR"/>
          </a:p>
        </p:txBody>
      </p:sp>
      <p:sp>
        <p:nvSpPr>
          <p:cNvPr id="3" name="Espace réservé du contenu 2"/>
          <p:cNvSpPr>
            <a:spLocks noGrp="1"/>
          </p:cNvSpPr>
          <p:nvPr>
            <p:ph sz="quarter" idx="1"/>
          </p:nvPr>
        </p:nvSpPr>
        <p:spPr>
          <a:xfrm>
            <a:off x="0" y="1600200"/>
            <a:ext cx="9144000" cy="4709160"/>
          </a:xfrm>
        </p:spPr>
        <p:txBody>
          <a:bodyPr>
            <a:normAutofit fontScale="77500" lnSpcReduction="20000"/>
          </a:bodyPr>
          <a:lstStyle/>
          <a:p>
            <a:r>
              <a:rPr lang="fr-FR" dirty="0" smtClean="0">
                <a:solidFill>
                  <a:srgbClr val="002060"/>
                </a:solidFill>
              </a:rPr>
              <a:t>LA METHODE AGILE</a:t>
            </a:r>
          </a:p>
          <a:p>
            <a:pPr>
              <a:buNone/>
            </a:pPr>
            <a:endParaRPr lang="fr-FR" dirty="0" smtClean="0"/>
          </a:p>
          <a:p>
            <a:r>
              <a:rPr lang="fr-FR" dirty="0" smtClean="0">
                <a:solidFill>
                  <a:srgbClr val="002060"/>
                </a:solidFill>
              </a:rPr>
              <a:t>Voici les avantages du développement itératif :</a:t>
            </a:r>
            <a:br>
              <a:rPr lang="fr-FR" dirty="0" smtClean="0">
                <a:solidFill>
                  <a:srgbClr val="002060"/>
                </a:solidFill>
              </a:rPr>
            </a:br>
            <a:r>
              <a:rPr lang="fr-FR" dirty="0" smtClean="0"/>
              <a:t/>
            </a:r>
            <a:br>
              <a:rPr lang="fr-FR" dirty="0" smtClean="0"/>
            </a:br>
            <a:endParaRPr lang="fr-FR" dirty="0" smtClean="0"/>
          </a:p>
          <a:p>
            <a:pPr lvl="0"/>
            <a:r>
              <a:rPr lang="fr-FR" b="1" dirty="0" smtClean="0"/>
              <a:t>Meilleure qualité de la communication : </a:t>
            </a:r>
            <a:r>
              <a:rPr lang="fr-FR" dirty="0" smtClean="0"/>
              <a:t>L’utilisateur à la possibilité de clarifier ses exigences au fur et à mesure</a:t>
            </a:r>
          </a:p>
          <a:p>
            <a:pPr lvl="0"/>
            <a:r>
              <a:rPr lang="fr-FR" b="1" dirty="0" smtClean="0"/>
              <a:t>Meilleure visibilité :</a:t>
            </a:r>
            <a:r>
              <a:rPr lang="fr-FR" dirty="0" smtClean="0"/>
              <a:t> Le client a eu meilleure visibilité sur l’avancement des travaux</a:t>
            </a:r>
          </a:p>
          <a:p>
            <a:pPr lvl="0"/>
            <a:r>
              <a:rPr lang="fr-FR" b="1" dirty="0" smtClean="0"/>
              <a:t>Meilleur contrôle de la qualité :</a:t>
            </a:r>
            <a:r>
              <a:rPr lang="fr-FR" dirty="0" smtClean="0"/>
              <a:t> les tests sont effectués en continu</a:t>
            </a:r>
          </a:p>
          <a:p>
            <a:pPr lvl="0"/>
            <a:r>
              <a:rPr lang="fr-FR" b="1" dirty="0" smtClean="0"/>
              <a:t>Meilleure détection des risques :</a:t>
            </a:r>
            <a:r>
              <a:rPr lang="fr-FR" dirty="0" smtClean="0"/>
              <a:t> Les risques sont détectés plus tôt</a:t>
            </a:r>
          </a:p>
          <a:p>
            <a:pPr lvl="0"/>
            <a:r>
              <a:rPr lang="fr-FR" b="1" dirty="0" smtClean="0"/>
              <a:t>Motivation et confiance de l’équipe :</a:t>
            </a:r>
            <a:r>
              <a:rPr lang="fr-FR" dirty="0" smtClean="0"/>
              <a:t> satisfaction d’atteindre un objectif fixé</a:t>
            </a:r>
          </a:p>
          <a:p>
            <a:pPr lvl="0"/>
            <a:r>
              <a:rPr lang="fr-FR" b="1" dirty="0" smtClean="0"/>
              <a:t>Contrôle des coûts :</a:t>
            </a:r>
            <a:r>
              <a:rPr lang="fr-FR" dirty="0" smtClean="0"/>
              <a:t> le projet peut être arrêté s’il n’y a plus de budget</a:t>
            </a:r>
          </a:p>
          <a:p>
            <a:pPr>
              <a:buNone/>
            </a:pPr>
            <a:r>
              <a:rPr lang="fr-FR" dirty="0" smtClean="0"/>
              <a:t/>
            </a:r>
            <a:br>
              <a:rPr lang="fr-FR" dirty="0" smtClean="0"/>
            </a:b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r-FR" b="1" dirty="0" smtClean="0">
                <a:solidFill>
                  <a:schemeClr val="bg2">
                    <a:lumMod val="50000"/>
                  </a:schemeClr>
                </a:solidFill>
              </a:rPr>
              <a:t>Introduction à </a:t>
            </a:r>
            <a:r>
              <a:rPr lang="fr-FR" b="1" dirty="0" err="1" smtClean="0">
                <a:solidFill>
                  <a:schemeClr val="bg2">
                    <a:lumMod val="50000"/>
                  </a:schemeClr>
                </a:solidFill>
              </a:rPr>
              <a:t>Scrum</a:t>
            </a:r>
            <a:endParaRPr lang="fr-FR" b="1" dirty="0" smtClean="0">
              <a:solidFill>
                <a:schemeClr val="bg2">
                  <a:lumMod val="50000"/>
                </a:schemeClr>
              </a:solidFill>
            </a:endParaRPr>
          </a:p>
        </p:txBody>
      </p:sp>
      <p:sp>
        <p:nvSpPr>
          <p:cNvPr id="8" name="Espace réservé de la date 7"/>
          <p:cNvSpPr>
            <a:spLocks noGrp="1"/>
          </p:cNvSpPr>
          <p:nvPr>
            <p:ph type="dt" sz="half" idx="10"/>
          </p:nvPr>
        </p:nvSpPr>
        <p:spPr/>
        <p:txBody>
          <a:bodyPr/>
          <a:lstStyle/>
          <a:p>
            <a:fld id="{BDF5D9AC-F8A6-4CE3-AD1C-BFC4622FACCB}" type="datetime1">
              <a:rPr lang="fr-FR" smtClean="0"/>
              <a:pPr/>
              <a:t>01/01/2017</a:t>
            </a:fld>
            <a:endParaRPr lang="fr-FR"/>
          </a:p>
        </p:txBody>
      </p:sp>
      <p:sp>
        <p:nvSpPr>
          <p:cNvPr id="16387" name="Espace réservé du pied de page 3"/>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fr-FR" dirty="0" smtClean="0"/>
              <a:t>T. FESQ</a:t>
            </a:r>
            <a:endParaRPr lang="fr-FR" dirty="0" smtClean="0"/>
          </a:p>
        </p:txBody>
      </p:sp>
      <p:sp>
        <p:nvSpPr>
          <p:cNvPr id="16388" name="Espace réservé du numéro de diapositive 4"/>
          <p:cNvSpPr>
            <a:spLocks noGrp="1"/>
          </p:cNvSpPr>
          <p:nvPr>
            <p:ph type="sldNum" sz="quarter" idx="12"/>
          </p:nvPr>
        </p:nvSpPr>
        <p:spPr bwMode="auto">
          <a:xfrm>
            <a:off x="4429125" y="5929313"/>
            <a:ext cx="457200" cy="441325"/>
          </a:xfrm>
          <a:noFill/>
          <a:ln>
            <a:miter lim="800000"/>
            <a:headEnd/>
            <a:tailEnd/>
          </a:ln>
        </p:spPr>
        <p:txBody>
          <a:bodyPr/>
          <a:lstStyle/>
          <a:p>
            <a:fld id="{35F46495-4631-4968-B1A1-79B5F0FBC710}" type="slidenum">
              <a:rPr lang="fr-FR"/>
              <a:pPr/>
              <a:t>190</a:t>
            </a:fld>
            <a:endParaRPr lang="fr-FR"/>
          </a:p>
        </p:txBody>
      </p:sp>
      <p:sp>
        <p:nvSpPr>
          <p:cNvPr id="11" name="Content Placeholder 2"/>
          <p:cNvSpPr>
            <a:spLocks noGrp="1"/>
          </p:cNvSpPr>
          <p:nvPr>
            <p:ph sz="quarter" idx="1"/>
          </p:nvPr>
        </p:nvSpPr>
        <p:spPr>
          <a:xfrm>
            <a:off x="395288" y="1557338"/>
            <a:ext cx="8229600" cy="4324350"/>
          </a:xfrm>
        </p:spPr>
        <p:txBody>
          <a:bodyPr>
            <a:normAutofit/>
          </a:bodyPr>
          <a:lstStyle/>
          <a:p>
            <a:pPr marL="90488" indent="19050" eaLnBrk="1" fontAlgn="auto" hangingPunct="1">
              <a:lnSpc>
                <a:spcPct val="150000"/>
              </a:lnSpc>
              <a:spcAft>
                <a:spcPts val="0"/>
              </a:spcAft>
              <a:buFont typeface="Arial" pitchFamily="34" charset="0"/>
              <a:buChar char="•"/>
              <a:defRPr/>
            </a:pPr>
            <a:r>
              <a:rPr lang="fr-FR" sz="2400" b="1" dirty="0" err="1" smtClean="0"/>
              <a:t>Scrum</a:t>
            </a:r>
            <a:r>
              <a:rPr lang="fr-FR" sz="2400" dirty="0" smtClean="0"/>
              <a:t> terme en anglais signifiant mêlée , notamment en rugby</a:t>
            </a:r>
          </a:p>
          <a:p>
            <a:pPr marL="90488" indent="19050" eaLnBrk="1" fontAlgn="auto" hangingPunct="1">
              <a:lnSpc>
                <a:spcPct val="150000"/>
              </a:lnSpc>
              <a:spcAft>
                <a:spcPts val="0"/>
              </a:spcAft>
              <a:buFont typeface="Arial" pitchFamily="34" charset="0"/>
              <a:buChar char="•"/>
              <a:tabLst>
                <a:tab pos="180975" algn="l"/>
              </a:tabLst>
              <a:defRPr/>
            </a:pPr>
            <a:r>
              <a:rPr lang="fr-FR" sz="2400" b="1" dirty="0" err="1" smtClean="0"/>
              <a:t>Scrum</a:t>
            </a:r>
            <a:r>
              <a:rPr lang="fr-FR" sz="2400" dirty="0" smtClean="0"/>
              <a:t> désigne une méthode agile dédiée à la gestion de projet</a:t>
            </a:r>
          </a:p>
          <a:p>
            <a:pPr marL="274320" indent="-274320" eaLnBrk="1" fontAlgn="auto" hangingPunct="1">
              <a:spcAft>
                <a:spcPts val="0"/>
              </a:spcAft>
              <a:buFont typeface="Wingdings 2" pitchFamily="18" charset="2"/>
              <a:buNone/>
              <a:defRPr/>
            </a:pPr>
            <a:endParaRPr lang="fr-FR" dirty="0"/>
          </a:p>
        </p:txBody>
      </p:sp>
      <p:sp>
        <p:nvSpPr>
          <p:cNvPr id="13" name="TextBox 5"/>
          <p:cNvSpPr txBox="1"/>
          <p:nvPr/>
        </p:nvSpPr>
        <p:spPr>
          <a:xfrm>
            <a:off x="285750" y="3716338"/>
            <a:ext cx="7572375" cy="2492375"/>
          </a:xfrm>
          <a:prstGeom prst="rect">
            <a:avLst/>
          </a:prstGeom>
          <a:noFill/>
        </p:spPr>
        <p:txBody>
          <a:bodyPr>
            <a:spAutoFit/>
          </a:bodyPr>
          <a:lstStyle/>
          <a:p>
            <a:pPr marL="180975" eaLnBrk="1" hangingPunct="1">
              <a:buFont typeface="Arial" pitchFamily="34" charset="0"/>
              <a:buChar char="•"/>
              <a:defRPr/>
            </a:pPr>
            <a:r>
              <a:rPr lang="fr-FR" b="1" dirty="0">
                <a:latin typeface="+mn-lt"/>
              </a:rPr>
              <a:t>Objectifs:</a:t>
            </a:r>
          </a:p>
          <a:p>
            <a:pPr marL="548640" lvl="1" algn="just" eaLnBrk="1" fontAlgn="auto" hangingPunct="1">
              <a:lnSpc>
                <a:spcPct val="150000"/>
              </a:lnSpc>
              <a:spcAft>
                <a:spcPts val="0"/>
              </a:spcAft>
              <a:buClr>
                <a:schemeClr val="tx2"/>
              </a:buClr>
              <a:buFont typeface="Wingdings" pitchFamily="2" charset="2"/>
              <a:buChar char="§"/>
              <a:defRPr/>
            </a:pPr>
            <a:r>
              <a:rPr lang="fr-FR" dirty="0">
                <a:latin typeface="+mn-lt"/>
              </a:rPr>
              <a:t>Satisfaire au mieux les besoins du client</a:t>
            </a:r>
          </a:p>
          <a:p>
            <a:pPr marL="548640" lvl="1" algn="just" eaLnBrk="1" fontAlgn="auto" hangingPunct="1">
              <a:lnSpc>
                <a:spcPct val="150000"/>
              </a:lnSpc>
              <a:spcAft>
                <a:spcPts val="0"/>
              </a:spcAft>
              <a:buClr>
                <a:schemeClr val="tx2"/>
              </a:buClr>
              <a:buFont typeface="Wingdings" pitchFamily="2" charset="2"/>
              <a:buChar char="§"/>
              <a:defRPr/>
            </a:pPr>
            <a:r>
              <a:rPr lang="fr-FR" dirty="0">
                <a:latin typeface="+mn-lt"/>
              </a:rPr>
              <a:t>Maximiser les chances de réussite du projet</a:t>
            </a:r>
          </a:p>
          <a:p>
            <a:pPr marL="176213" lvl="1" algn="just" eaLnBrk="1" fontAlgn="auto" hangingPunct="1">
              <a:lnSpc>
                <a:spcPct val="150000"/>
              </a:lnSpc>
              <a:spcAft>
                <a:spcPts val="0"/>
              </a:spcAft>
              <a:defRPr/>
            </a:pPr>
            <a:r>
              <a:rPr lang="fr-FR" dirty="0">
                <a:latin typeface="+mn-lt"/>
              </a:rPr>
              <a:t>1986 : « The new </a:t>
            </a:r>
            <a:r>
              <a:rPr lang="fr-FR" dirty="0" err="1">
                <a:latin typeface="+mn-lt"/>
              </a:rPr>
              <a:t>new</a:t>
            </a:r>
            <a:r>
              <a:rPr lang="fr-FR" dirty="0">
                <a:latin typeface="+mn-lt"/>
              </a:rPr>
              <a:t> </a:t>
            </a:r>
            <a:r>
              <a:rPr lang="fr-FR" dirty="0" err="1">
                <a:latin typeface="+mn-lt"/>
              </a:rPr>
              <a:t>product</a:t>
            </a:r>
            <a:r>
              <a:rPr lang="fr-FR" dirty="0">
                <a:latin typeface="+mn-lt"/>
              </a:rPr>
              <a:t> </a:t>
            </a:r>
            <a:r>
              <a:rPr lang="fr-FR" dirty="0" err="1">
                <a:latin typeface="+mn-lt"/>
              </a:rPr>
              <a:t>development</a:t>
            </a:r>
            <a:r>
              <a:rPr lang="fr-FR" dirty="0">
                <a:latin typeface="+mn-lt"/>
              </a:rPr>
              <a:t> </a:t>
            </a:r>
            <a:r>
              <a:rPr lang="fr-FR" dirty="0" err="1">
                <a:latin typeface="+mn-lt"/>
              </a:rPr>
              <a:t>game</a:t>
            </a:r>
            <a:r>
              <a:rPr lang="fr-FR" dirty="0">
                <a:latin typeface="+mn-lt"/>
              </a:rPr>
              <a:t> »</a:t>
            </a:r>
          </a:p>
          <a:p>
            <a:pPr eaLnBrk="1" hangingPunct="1">
              <a:defRPr/>
            </a:pPr>
            <a:endParaRPr lang="fr-FR" dirty="0"/>
          </a:p>
        </p:txBody>
      </p:sp>
      <p:pic>
        <p:nvPicPr>
          <p:cNvPr id="14" name="Picture 3" descr="tampon-placage-rugby.jpg"/>
          <p:cNvPicPr>
            <a:picLocks noChangeAspect="1"/>
          </p:cNvPicPr>
          <p:nvPr/>
        </p:nvPicPr>
        <p:blipFill>
          <a:blip r:embed="rId2"/>
          <a:srcRect/>
          <a:stretch>
            <a:fillRect/>
          </a:stretch>
        </p:blipFill>
        <p:spPr bwMode="auto">
          <a:xfrm>
            <a:off x="7572375" y="4581525"/>
            <a:ext cx="1381125" cy="180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fr-FR" b="1" dirty="0" err="1" smtClean="0">
                <a:solidFill>
                  <a:schemeClr val="bg2">
                    <a:lumMod val="50000"/>
                  </a:schemeClr>
                </a:solidFill>
              </a:rPr>
              <a:t>Scrum</a:t>
            </a:r>
            <a:r>
              <a:rPr lang="fr-FR" b="1" dirty="0" smtClean="0">
                <a:solidFill>
                  <a:schemeClr val="bg2">
                    <a:lumMod val="50000"/>
                  </a:schemeClr>
                </a:solidFill>
              </a:rPr>
              <a:t> – Principes clés</a:t>
            </a:r>
          </a:p>
        </p:txBody>
      </p:sp>
      <p:sp>
        <p:nvSpPr>
          <p:cNvPr id="6" name="Espace réservé de la date 5"/>
          <p:cNvSpPr>
            <a:spLocks noGrp="1"/>
          </p:cNvSpPr>
          <p:nvPr>
            <p:ph type="dt" sz="half" idx="10"/>
          </p:nvPr>
        </p:nvSpPr>
        <p:spPr/>
        <p:txBody>
          <a:bodyPr/>
          <a:lstStyle/>
          <a:p>
            <a:fld id="{E31BC1B3-48C9-4D1B-9057-0A0F960F2225}" type="datetime1">
              <a:rPr lang="fr-FR" smtClean="0"/>
              <a:pPr/>
              <a:t>01/01/2017</a:t>
            </a:fld>
            <a:endParaRPr lang="fr-FR"/>
          </a:p>
        </p:txBody>
      </p:sp>
      <p:sp>
        <p:nvSpPr>
          <p:cNvPr id="21507" name="Espace réservé du pied de page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fr-FR" dirty="0" smtClean="0"/>
              <a:t>T. FESQ</a:t>
            </a:r>
            <a:endParaRPr lang="fr-FR" dirty="0" smtClean="0"/>
          </a:p>
        </p:txBody>
      </p:sp>
      <p:sp>
        <p:nvSpPr>
          <p:cNvPr id="21508" name="Espace réservé du numéro de diapositive 5"/>
          <p:cNvSpPr>
            <a:spLocks noGrp="1"/>
          </p:cNvSpPr>
          <p:nvPr>
            <p:ph type="sldNum" sz="quarter" idx="12"/>
          </p:nvPr>
        </p:nvSpPr>
        <p:spPr bwMode="auto">
          <a:xfrm>
            <a:off x="4357688" y="5929313"/>
            <a:ext cx="457200" cy="441325"/>
          </a:xfrm>
          <a:noFill/>
          <a:ln>
            <a:miter lim="800000"/>
            <a:headEnd/>
            <a:tailEnd/>
          </a:ln>
        </p:spPr>
        <p:txBody>
          <a:bodyPr/>
          <a:lstStyle/>
          <a:p>
            <a:fld id="{1EB5D6B9-07CA-417E-9EC5-A5F6FE8E6234}" type="slidenum">
              <a:rPr lang="fr-FR"/>
              <a:pPr/>
              <a:t>191</a:t>
            </a:fld>
            <a:endParaRPr lang="fr-FR"/>
          </a:p>
        </p:txBody>
      </p:sp>
      <p:sp>
        <p:nvSpPr>
          <p:cNvPr id="8" name="Content Placeholder 2"/>
          <p:cNvSpPr>
            <a:spLocks noGrp="1"/>
          </p:cNvSpPr>
          <p:nvPr>
            <p:ph sz="quarter" idx="1"/>
          </p:nvPr>
        </p:nvSpPr>
        <p:spPr>
          <a:xfrm>
            <a:off x="250825" y="1484313"/>
            <a:ext cx="8893175" cy="5113337"/>
          </a:xfrm>
        </p:spPr>
        <p:txBody>
          <a:bodyPr>
            <a:normAutofit/>
          </a:bodyPr>
          <a:lstStyle/>
          <a:p>
            <a:pPr marL="90488" indent="19050" eaLnBrk="1" fontAlgn="auto" hangingPunct="1">
              <a:spcAft>
                <a:spcPts val="0"/>
              </a:spcAft>
              <a:buFont typeface="Wingdings 2" pitchFamily="18" charset="2"/>
              <a:buNone/>
              <a:defRPr/>
            </a:pPr>
            <a:r>
              <a:rPr lang="en-GB" sz="2000" b="1" dirty="0" smtClean="0">
                <a:solidFill>
                  <a:srgbClr val="000000"/>
                </a:solidFill>
              </a:rPr>
              <a:t>Scrum</a:t>
            </a:r>
            <a:r>
              <a:rPr lang="en-GB" sz="2000" dirty="0" smtClean="0">
                <a:solidFill>
                  <a:srgbClr val="000000"/>
                </a:solidFill>
              </a:rPr>
              <a:t> </a:t>
            </a:r>
            <a:r>
              <a:rPr lang="en-GB" sz="2000" dirty="0" err="1" smtClean="0">
                <a:solidFill>
                  <a:srgbClr val="000000"/>
                </a:solidFill>
              </a:rPr>
              <a:t>est</a:t>
            </a:r>
            <a:r>
              <a:rPr lang="en-GB" sz="2000" dirty="0" smtClean="0">
                <a:solidFill>
                  <a:srgbClr val="000000"/>
                </a:solidFill>
              </a:rPr>
              <a:t> </a:t>
            </a:r>
            <a:r>
              <a:rPr lang="en-GB" sz="2000" dirty="0" err="1" smtClean="0">
                <a:solidFill>
                  <a:srgbClr val="000000"/>
                </a:solidFill>
              </a:rPr>
              <a:t>une</a:t>
            </a:r>
            <a:r>
              <a:rPr lang="en-GB" sz="2000" dirty="0" smtClean="0">
                <a:solidFill>
                  <a:srgbClr val="000000"/>
                </a:solidFill>
              </a:rPr>
              <a:t> </a:t>
            </a:r>
            <a:r>
              <a:rPr lang="en-GB" sz="2000" dirty="0" err="1" smtClean="0">
                <a:solidFill>
                  <a:srgbClr val="000000"/>
                </a:solidFill>
              </a:rPr>
              <a:t>méthode</a:t>
            </a:r>
            <a:r>
              <a:rPr lang="en-GB" sz="2000" dirty="0" smtClean="0">
                <a:solidFill>
                  <a:srgbClr val="000000"/>
                </a:solidFill>
              </a:rPr>
              <a:t> agile qui </a:t>
            </a:r>
            <a:r>
              <a:rPr lang="en-GB" sz="2000" dirty="0" err="1" smtClean="0">
                <a:solidFill>
                  <a:srgbClr val="000000"/>
                </a:solidFill>
              </a:rPr>
              <a:t>permet</a:t>
            </a:r>
            <a:r>
              <a:rPr lang="en-GB" sz="2000" dirty="0" smtClean="0">
                <a:solidFill>
                  <a:srgbClr val="000000"/>
                </a:solidFill>
              </a:rPr>
              <a:t> de </a:t>
            </a:r>
            <a:r>
              <a:rPr lang="en-GB" sz="2000" dirty="0" err="1" smtClean="0">
                <a:solidFill>
                  <a:srgbClr val="000000"/>
                </a:solidFill>
              </a:rPr>
              <a:t>produire</a:t>
            </a:r>
            <a:r>
              <a:rPr lang="en-GB" sz="2000" dirty="0" smtClean="0">
                <a:solidFill>
                  <a:srgbClr val="000000"/>
                </a:solidFill>
              </a:rPr>
              <a:t>  la plus </a:t>
            </a:r>
            <a:r>
              <a:rPr lang="en-GB" sz="2000" dirty="0" err="1" smtClean="0">
                <a:solidFill>
                  <a:srgbClr val="000000"/>
                </a:solidFill>
              </a:rPr>
              <a:t>grande</a:t>
            </a:r>
            <a:r>
              <a:rPr lang="en-GB" sz="2000" dirty="0" smtClean="0">
                <a:solidFill>
                  <a:srgbClr val="000000"/>
                </a:solidFill>
              </a:rPr>
              <a:t> </a:t>
            </a:r>
            <a:r>
              <a:rPr lang="en-GB" sz="2000" dirty="0" err="1" smtClean="0">
                <a:solidFill>
                  <a:srgbClr val="000000"/>
                </a:solidFill>
              </a:rPr>
              <a:t>valeur</a:t>
            </a:r>
            <a:r>
              <a:rPr lang="en-GB" sz="2000" dirty="0" smtClean="0">
                <a:solidFill>
                  <a:srgbClr val="000000"/>
                </a:solidFill>
              </a:rPr>
              <a:t> </a:t>
            </a:r>
            <a:r>
              <a:rPr lang="en-GB" sz="2000" dirty="0" err="1" smtClean="0">
                <a:solidFill>
                  <a:srgbClr val="000000"/>
                </a:solidFill>
              </a:rPr>
              <a:t>métier</a:t>
            </a:r>
            <a:r>
              <a:rPr lang="en-GB" sz="2000" dirty="0" smtClean="0">
                <a:solidFill>
                  <a:srgbClr val="000000"/>
                </a:solidFill>
              </a:rPr>
              <a:t> </a:t>
            </a:r>
            <a:r>
              <a:rPr lang="en-GB" sz="2000" dirty="0" err="1" smtClean="0">
                <a:solidFill>
                  <a:srgbClr val="000000"/>
                </a:solidFill>
              </a:rPr>
              <a:t>dans</a:t>
            </a:r>
            <a:r>
              <a:rPr lang="en-GB" sz="2000" dirty="0" smtClean="0">
                <a:solidFill>
                  <a:srgbClr val="000000"/>
                </a:solidFill>
              </a:rPr>
              <a:t> la </a:t>
            </a:r>
            <a:r>
              <a:rPr lang="en-GB" sz="2000" dirty="0" err="1" smtClean="0">
                <a:solidFill>
                  <a:srgbClr val="000000"/>
                </a:solidFill>
              </a:rPr>
              <a:t>durée</a:t>
            </a:r>
            <a:r>
              <a:rPr lang="en-GB" sz="2000" dirty="0" smtClean="0">
                <a:solidFill>
                  <a:srgbClr val="000000"/>
                </a:solidFill>
              </a:rPr>
              <a:t> la plus  </a:t>
            </a:r>
            <a:r>
              <a:rPr lang="en-GB" sz="2000" dirty="0" err="1" smtClean="0">
                <a:solidFill>
                  <a:srgbClr val="000000"/>
                </a:solidFill>
              </a:rPr>
              <a:t>courte</a:t>
            </a:r>
            <a:r>
              <a:rPr lang="en-GB" sz="2000" dirty="0" smtClean="0">
                <a:solidFill>
                  <a:srgbClr val="000000"/>
                </a:solidFill>
              </a:rPr>
              <a:t>. </a:t>
            </a:r>
          </a:p>
          <a:p>
            <a:pPr marL="90488" indent="19050" eaLnBrk="1" fontAlgn="auto" hangingPunct="1">
              <a:spcAft>
                <a:spcPts val="0"/>
              </a:spcAft>
              <a:buFont typeface="Wingdings 2" pitchFamily="18" charset="2"/>
              <a:buNone/>
              <a:tabLst>
                <a:tab pos="180975" algn="l"/>
              </a:tabLst>
              <a:defRPr/>
            </a:pPr>
            <a:endParaRPr lang="fr-FR" sz="2000" dirty="0" smtClean="0"/>
          </a:p>
          <a:p>
            <a:pPr marL="274320" indent="-274320" eaLnBrk="1" fontAlgn="auto" hangingPunct="1">
              <a:spcAft>
                <a:spcPts val="0"/>
              </a:spcAft>
              <a:buFont typeface="Wingdings 2" pitchFamily="18" charset="2"/>
              <a:buNone/>
              <a:defRPr/>
            </a:pPr>
            <a:r>
              <a:rPr lang="fr-FR" sz="2000" b="1" dirty="0" smtClean="0"/>
              <a:t>Méthode</a:t>
            </a:r>
            <a:r>
              <a:rPr lang="fr-FR" sz="2000" dirty="0" smtClean="0">
                <a:solidFill>
                  <a:srgbClr val="7030A0"/>
                </a:solidFill>
              </a:rPr>
              <a:t> </a:t>
            </a:r>
            <a:r>
              <a:rPr lang="fr-FR" sz="2000" b="1" dirty="0" smtClean="0">
                <a:solidFill>
                  <a:srgbClr val="7030A0"/>
                </a:solidFill>
              </a:rPr>
              <a:t>itérative </a:t>
            </a:r>
            <a:r>
              <a:rPr lang="fr-FR" sz="2000" b="1" dirty="0" smtClean="0"/>
              <a:t>et </a:t>
            </a:r>
            <a:r>
              <a:rPr lang="fr-FR" sz="2000" b="1" dirty="0" smtClean="0">
                <a:solidFill>
                  <a:srgbClr val="7030A0"/>
                </a:solidFill>
              </a:rPr>
              <a:t>incrémentale</a:t>
            </a:r>
            <a:r>
              <a:rPr lang="fr-FR" sz="2000" dirty="0" smtClean="0"/>
              <a:t>:</a:t>
            </a:r>
          </a:p>
          <a:p>
            <a:pPr marL="274320" indent="-274320" eaLnBrk="1" fontAlgn="auto" hangingPunct="1">
              <a:spcAft>
                <a:spcPts val="0"/>
              </a:spcAft>
              <a:buFont typeface="Arial" pitchFamily="34" charset="0"/>
              <a:buChar char="•"/>
              <a:defRPr/>
            </a:pPr>
            <a:r>
              <a:rPr lang="fr-FR" sz="2000" dirty="0" smtClean="0"/>
              <a:t> Réalisation d’un ensemble de fonctionnalités par itération</a:t>
            </a:r>
          </a:p>
          <a:p>
            <a:pPr marL="274320" indent="-274320" eaLnBrk="1" fontAlgn="auto" hangingPunct="1">
              <a:spcAft>
                <a:spcPts val="0"/>
              </a:spcAft>
              <a:buFont typeface="Arial" pitchFamily="34" charset="0"/>
              <a:buChar char="•"/>
              <a:defRPr/>
            </a:pPr>
            <a:r>
              <a:rPr lang="fr-FR" sz="2000" dirty="0" smtClean="0"/>
              <a:t> Itération d’une durée fixe (d’2 à 4 semaines)// </a:t>
            </a:r>
            <a:r>
              <a:rPr lang="fr-FR" sz="2000" b="1" dirty="0" smtClean="0"/>
              <a:t>sprint</a:t>
            </a:r>
          </a:p>
          <a:p>
            <a:pPr marL="274320" indent="-274320" eaLnBrk="1" fontAlgn="auto" hangingPunct="1">
              <a:lnSpc>
                <a:spcPct val="150000"/>
              </a:lnSpc>
              <a:spcAft>
                <a:spcPts val="0"/>
              </a:spcAft>
              <a:buFont typeface="Arial" pitchFamily="34" charset="0"/>
              <a:buChar char="•"/>
              <a:defRPr/>
            </a:pPr>
            <a:r>
              <a:rPr lang="fr-FR" sz="2000" dirty="0" smtClean="0"/>
              <a:t> Livraison d’un produit partiel fonctionnel par itération</a:t>
            </a:r>
          </a:p>
          <a:p>
            <a:pPr marL="274320" indent="-274320" eaLnBrk="1" fontAlgn="auto" hangingPunct="1">
              <a:lnSpc>
                <a:spcPct val="150000"/>
              </a:lnSpc>
              <a:spcAft>
                <a:spcPts val="0"/>
              </a:spcAft>
              <a:buFont typeface="Wingdings 2" pitchFamily="18" charset="2"/>
              <a:buNone/>
              <a:defRPr/>
            </a:pPr>
            <a:r>
              <a:rPr lang="fr-FR" sz="2000" b="1" dirty="0" smtClean="0"/>
              <a:t>Participation du client:</a:t>
            </a:r>
          </a:p>
          <a:p>
            <a:pPr marL="274320" indent="-274320" eaLnBrk="1" fontAlgn="auto" hangingPunct="1">
              <a:spcAft>
                <a:spcPts val="0"/>
              </a:spcAft>
              <a:buFont typeface="Arial" pitchFamily="34" charset="0"/>
              <a:buChar char="•"/>
              <a:defRPr/>
            </a:pPr>
            <a:r>
              <a:rPr lang="fr-FR" sz="2000" dirty="0" smtClean="0"/>
              <a:t> Définition des fonctionnalités prioritaires</a:t>
            </a:r>
          </a:p>
          <a:p>
            <a:pPr marL="274320" indent="-274320" eaLnBrk="1" fontAlgn="auto" hangingPunct="1">
              <a:spcAft>
                <a:spcPts val="0"/>
              </a:spcAft>
              <a:buFont typeface="Arial" pitchFamily="34" charset="0"/>
              <a:buChar char="•"/>
              <a:defRPr/>
            </a:pPr>
            <a:r>
              <a:rPr lang="fr-FR" sz="2000" dirty="0" smtClean="0"/>
              <a:t> Ajout de fonctionnalités en cours de projet (pas pendant un sprint !)</a:t>
            </a:r>
            <a:endParaRPr lang="fr-FR"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additive="base">
                                        <p:cTn id="14" dur="20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2000"/>
                                        <p:tgtEl>
                                          <p:spTgt spid="8">
                                            <p:txEl>
                                              <p:pRg st="3" end="3"/>
                                            </p:txEl>
                                          </p:spTgt>
                                        </p:tgtEl>
                                      </p:cBhvr>
                                    </p:animEffect>
                                    <p:anim calcmode="lin" valueType="num">
                                      <p:cBhvr>
                                        <p:cTn id="21" dur="2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2" dur="2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2000"/>
                                        <p:tgtEl>
                                          <p:spTgt spid="8">
                                            <p:txEl>
                                              <p:pRg st="4" end="4"/>
                                            </p:txEl>
                                          </p:spTgt>
                                        </p:tgtEl>
                                      </p:cBhvr>
                                    </p:animEffect>
                                    <p:anim calcmode="lin" valueType="num">
                                      <p:cBhvr>
                                        <p:cTn id="28" dur="2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2000"/>
                                        <p:tgtEl>
                                          <p:spTgt spid="8">
                                            <p:txEl>
                                              <p:pRg st="5" end="5"/>
                                            </p:txEl>
                                          </p:spTgt>
                                        </p:tgtEl>
                                      </p:cBhvr>
                                    </p:animEffect>
                                    <p:anim calcmode="lin" valueType="num">
                                      <p:cBhvr>
                                        <p:cTn id="35" dur="2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2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additive="base">
                                        <p:cTn id="41" dur="20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2000"/>
                                        <p:tgtEl>
                                          <p:spTgt spid="8">
                                            <p:txEl>
                                              <p:pRg st="7" end="7"/>
                                            </p:txEl>
                                          </p:spTgt>
                                        </p:tgtEl>
                                      </p:cBhvr>
                                    </p:animEffect>
                                    <p:anim calcmode="lin" valueType="num">
                                      <p:cBhvr>
                                        <p:cTn id="48" dur="2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fade">
                                      <p:cBhvr>
                                        <p:cTn id="54" dur="2000"/>
                                        <p:tgtEl>
                                          <p:spTgt spid="8">
                                            <p:txEl>
                                              <p:pRg st="8" end="8"/>
                                            </p:txEl>
                                          </p:spTgt>
                                        </p:tgtEl>
                                      </p:cBhvr>
                                    </p:animEffect>
                                    <p:anim calcmode="lin" valueType="num">
                                      <p:cBhvr>
                                        <p:cTn id="55" dur="2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6" dur="2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fr-FR" b="1" dirty="0" err="1" smtClean="0">
                <a:solidFill>
                  <a:schemeClr val="bg2">
                    <a:lumMod val="50000"/>
                  </a:schemeClr>
                </a:solidFill>
              </a:rPr>
              <a:t>Scrum</a:t>
            </a:r>
            <a:r>
              <a:rPr lang="fr-FR" b="1" dirty="0" smtClean="0">
                <a:solidFill>
                  <a:schemeClr val="bg2">
                    <a:lumMod val="50000"/>
                  </a:schemeClr>
                </a:solidFill>
              </a:rPr>
              <a:t> – Principes clés</a:t>
            </a:r>
          </a:p>
        </p:txBody>
      </p:sp>
      <p:sp>
        <p:nvSpPr>
          <p:cNvPr id="6" name="Espace réservé de la date 5"/>
          <p:cNvSpPr>
            <a:spLocks noGrp="1"/>
          </p:cNvSpPr>
          <p:nvPr>
            <p:ph type="dt" sz="half" idx="10"/>
          </p:nvPr>
        </p:nvSpPr>
        <p:spPr/>
        <p:txBody>
          <a:bodyPr/>
          <a:lstStyle/>
          <a:p>
            <a:fld id="{E31BC1B3-48C9-4D1B-9057-0A0F960F2225}" type="datetime1">
              <a:rPr lang="fr-FR" smtClean="0"/>
              <a:pPr/>
              <a:t>01/01/2017</a:t>
            </a:fld>
            <a:endParaRPr lang="fr-FR"/>
          </a:p>
        </p:txBody>
      </p:sp>
      <p:sp>
        <p:nvSpPr>
          <p:cNvPr id="21507" name="Espace réservé du pied de page 4"/>
          <p:cNvSpPr>
            <a:spLocks noGrp="1"/>
          </p:cNvSpPr>
          <p:nvPr>
            <p:ph type="ftr" sz="quarter" idx="11"/>
          </p:nvPr>
        </p:nvSpPr>
        <p:spPr bwMode="auto">
          <a:noFill/>
          <a:ln>
            <a:miter lim="800000"/>
            <a:headEnd/>
            <a:tailEnd/>
          </a:ln>
        </p:spPr>
        <p:txBody>
          <a:bodyPr wrap="square" lIns="91440" tIns="45720" rIns="91440" bIns="45720" numCol="1" anchor="t" anchorCtr="0" compatLnSpc="1">
            <a:prstTxWarp prst="textNoShape">
              <a:avLst/>
            </a:prstTxWarp>
          </a:bodyPr>
          <a:lstStyle/>
          <a:p>
            <a:r>
              <a:rPr lang="fr-FR" dirty="0" smtClean="0"/>
              <a:t>T. FESQ</a:t>
            </a:r>
            <a:endParaRPr lang="fr-FR" dirty="0" smtClean="0"/>
          </a:p>
        </p:txBody>
      </p:sp>
      <p:sp>
        <p:nvSpPr>
          <p:cNvPr id="21508" name="Espace réservé du numéro de diapositive 5"/>
          <p:cNvSpPr>
            <a:spLocks noGrp="1"/>
          </p:cNvSpPr>
          <p:nvPr>
            <p:ph type="sldNum" sz="quarter" idx="12"/>
          </p:nvPr>
        </p:nvSpPr>
        <p:spPr bwMode="auto">
          <a:xfrm>
            <a:off x="4357688" y="5929313"/>
            <a:ext cx="457200" cy="441325"/>
          </a:xfrm>
          <a:noFill/>
          <a:ln>
            <a:miter lim="800000"/>
            <a:headEnd/>
            <a:tailEnd/>
          </a:ln>
        </p:spPr>
        <p:txBody>
          <a:bodyPr/>
          <a:lstStyle/>
          <a:p>
            <a:fld id="{1EB5D6B9-07CA-417E-9EC5-A5F6FE8E6234}" type="slidenum">
              <a:rPr lang="fr-FR"/>
              <a:pPr/>
              <a:t>192</a:t>
            </a:fld>
            <a:endParaRPr lang="fr-FR"/>
          </a:p>
        </p:txBody>
      </p:sp>
      <p:pic>
        <p:nvPicPr>
          <p:cNvPr id="2050" name="Picture 2" descr="http://www.infoq.com/resource/news/2008/01/iterating-and-incrementing/en/resources/Patton_Incremental_Iterative_MnaLisa.jpg"/>
          <p:cNvPicPr>
            <a:picLocks noChangeAspect="1" noChangeArrowheads="1"/>
          </p:cNvPicPr>
          <p:nvPr/>
        </p:nvPicPr>
        <p:blipFill>
          <a:blip r:embed="rId3"/>
          <a:srcRect/>
          <a:stretch>
            <a:fillRect/>
          </a:stretch>
        </p:blipFill>
        <p:spPr bwMode="auto">
          <a:xfrm>
            <a:off x="1428728" y="1357298"/>
            <a:ext cx="6110300" cy="5020136"/>
          </a:xfrm>
          <a:prstGeom prst="rect">
            <a:avLst/>
          </a:prstGeom>
          <a:noFill/>
        </p:spPr>
      </p:pic>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F08E928-CAC9-4906-BA50-98BA5D84178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193</a:t>
            </a:fld>
            <a:endParaRPr lang="fr-FR"/>
          </a:p>
        </p:txBody>
      </p:sp>
      <p:sp>
        <p:nvSpPr>
          <p:cNvPr id="8" name="Rectangle 7"/>
          <p:cNvSpPr/>
          <p:nvPr/>
        </p:nvSpPr>
        <p:spPr>
          <a:xfrm>
            <a:off x="0" y="928670"/>
            <a:ext cx="3486852" cy="523220"/>
          </a:xfrm>
          <a:prstGeom prst="rect">
            <a:avLst/>
          </a:prstGeom>
        </p:spPr>
        <p:txBody>
          <a:bodyPr wrap="none">
            <a:spAutoFit/>
          </a:bodyPr>
          <a:lstStyle/>
          <a:p>
            <a:r>
              <a:rPr lang="fr-FR" sz="2800" b="1" dirty="0" smtClean="0">
                <a:solidFill>
                  <a:srgbClr val="FF0000"/>
                </a:solidFill>
              </a:rPr>
              <a:t>Le processus global.</a:t>
            </a:r>
            <a:endParaRPr lang="fr-FR" sz="2800" dirty="0">
              <a:solidFill>
                <a:srgbClr val="FF0000"/>
              </a:solidFill>
            </a:endParaRPr>
          </a:p>
        </p:txBody>
      </p:sp>
      <p:sp>
        <p:nvSpPr>
          <p:cNvPr id="9" name="Rectangle 8"/>
          <p:cNvSpPr/>
          <p:nvPr/>
        </p:nvSpPr>
        <p:spPr>
          <a:xfrm>
            <a:off x="0" y="1428736"/>
            <a:ext cx="9144000" cy="5078313"/>
          </a:xfrm>
          <a:prstGeom prst="rect">
            <a:avLst/>
          </a:prstGeom>
        </p:spPr>
        <p:txBody>
          <a:bodyPr wrap="square">
            <a:spAutoFit/>
          </a:bodyPr>
          <a:lstStyle/>
          <a:p>
            <a:pPr fontAlgn="base"/>
            <a:r>
              <a:rPr lang="fr-FR" dirty="0" smtClean="0"/>
              <a:t>Le processus itératif et incrémental du projet structure le développement du produit en cycles de travail appelés </a:t>
            </a:r>
            <a:r>
              <a:rPr lang="fr-FR" dirty="0" smtClean="0">
                <a:solidFill>
                  <a:srgbClr val="002060"/>
                </a:solidFill>
              </a:rPr>
              <a:t>« Sprints ». </a:t>
            </a:r>
            <a:r>
              <a:rPr lang="fr-FR" dirty="0" smtClean="0"/>
              <a:t>La durée de ces sprints est fixée à 2 semaines dans le cadre de ce projet. </a:t>
            </a:r>
          </a:p>
          <a:p>
            <a:pPr fontAlgn="base"/>
            <a:r>
              <a:rPr lang="fr-FR" dirty="0" smtClean="0"/>
              <a:t>L’objectif générique associé à chaque sprint consiste à transformer les exigences constituant le périmètre de ce dernier en fonctionnalités utilisables.</a:t>
            </a:r>
          </a:p>
          <a:p>
            <a:pPr fontAlgn="base"/>
            <a:endParaRPr lang="fr-FR" dirty="0" smtClean="0"/>
          </a:p>
          <a:p>
            <a:pPr fontAlgn="base"/>
            <a:r>
              <a:rPr lang="fr-FR" dirty="0" smtClean="0"/>
              <a:t>Juste avant de démarrer un sprint, l’équipe de développement sélectionne les éléments de la liste ordonnancée des exigences (</a:t>
            </a:r>
            <a:r>
              <a:rPr lang="fr-FR" dirty="0" smtClean="0">
                <a:solidFill>
                  <a:srgbClr val="002060"/>
                </a:solidFill>
              </a:rPr>
              <a:t>Product </a:t>
            </a:r>
            <a:r>
              <a:rPr lang="fr-FR" dirty="0" err="1" smtClean="0">
                <a:solidFill>
                  <a:srgbClr val="002060"/>
                </a:solidFill>
              </a:rPr>
              <a:t>Backlog</a:t>
            </a:r>
            <a:r>
              <a:rPr lang="fr-FR" dirty="0" smtClean="0"/>
              <a:t>) qu’elle pense pouvoir réaliser dans le délais associé au sprint. Au cours de ce dernier, le </a:t>
            </a:r>
            <a:r>
              <a:rPr lang="fr-FR" dirty="0" smtClean="0">
                <a:solidFill>
                  <a:srgbClr val="002060"/>
                </a:solidFill>
              </a:rPr>
              <a:t>Product </a:t>
            </a:r>
            <a:r>
              <a:rPr lang="fr-FR" dirty="0" err="1" smtClean="0">
                <a:solidFill>
                  <a:srgbClr val="002060"/>
                </a:solidFill>
              </a:rPr>
              <a:t>Owner</a:t>
            </a:r>
            <a:r>
              <a:rPr lang="fr-FR" dirty="0" smtClean="0">
                <a:solidFill>
                  <a:srgbClr val="002060"/>
                </a:solidFill>
              </a:rPr>
              <a:t> </a:t>
            </a:r>
            <a:r>
              <a:rPr lang="fr-FR" dirty="0" smtClean="0"/>
              <a:t>et </a:t>
            </a:r>
            <a:r>
              <a:rPr lang="fr-FR" dirty="0" smtClean="0">
                <a:solidFill>
                  <a:srgbClr val="002060"/>
                </a:solidFill>
              </a:rPr>
              <a:t>l’équipe de développement</a:t>
            </a:r>
            <a:r>
              <a:rPr lang="fr-FR" dirty="0" smtClean="0"/>
              <a:t> collaborent étroitement pour atteindre les objectifs fixés.</a:t>
            </a:r>
          </a:p>
          <a:p>
            <a:pPr fontAlgn="base"/>
            <a:r>
              <a:rPr lang="fr-FR" dirty="0" smtClean="0"/>
              <a:t> Chaque jour, l’équipe de développement se coordonne et mesure son avancement. A la fin du Sprint, elle présente les résultats de son travail au </a:t>
            </a:r>
            <a:r>
              <a:rPr lang="fr-FR" dirty="0" smtClean="0">
                <a:solidFill>
                  <a:srgbClr val="002060"/>
                </a:solidFill>
              </a:rPr>
              <a:t>Product </a:t>
            </a:r>
            <a:r>
              <a:rPr lang="fr-FR" dirty="0" err="1" smtClean="0">
                <a:solidFill>
                  <a:srgbClr val="002060"/>
                </a:solidFill>
              </a:rPr>
              <a:t>Owner</a:t>
            </a:r>
            <a:r>
              <a:rPr lang="fr-FR" dirty="0" smtClean="0">
                <a:solidFill>
                  <a:srgbClr val="002060"/>
                </a:solidFill>
              </a:rPr>
              <a:t> </a:t>
            </a:r>
            <a:r>
              <a:rPr lang="fr-FR" dirty="0" smtClean="0"/>
              <a:t>et aux utilisateurs finaux sous la forme d’une démonstration des nouvelles fonctionnalités réalisées. Les feedbacks sont recueillis.</a:t>
            </a:r>
          </a:p>
          <a:p>
            <a:pPr fontAlgn="base"/>
            <a:endParaRPr lang="fr-FR" dirty="0" smtClean="0"/>
          </a:p>
          <a:p>
            <a:pPr fontAlgn="base"/>
            <a:r>
              <a:rPr lang="fr-FR" dirty="0" smtClean="0"/>
              <a:t>Juste après le Sprint, l’équipe de développement se réunit afin de tirer les leçons du sprint écoulé et étudie les moyens de s’améliorer. S’enchaine ensuite la planification du sprint suivant.</a:t>
            </a:r>
            <a:endParaRPr lang="fr-FR" dirty="0"/>
          </a:p>
        </p:txBody>
      </p:sp>
      <p:sp>
        <p:nvSpPr>
          <p:cNvPr id="12" name="Rectangle 11"/>
          <p:cNvSpPr/>
          <p:nvPr/>
        </p:nvSpPr>
        <p:spPr>
          <a:xfrm>
            <a:off x="1928794" y="285728"/>
            <a:ext cx="5904180" cy="646331"/>
          </a:xfrm>
          <a:prstGeom prst="rect">
            <a:avLst/>
          </a:prstGeom>
        </p:spPr>
        <p:txBody>
          <a:bodyPr wrap="none">
            <a:spAutoFit/>
          </a:bodyPr>
          <a:lstStyle/>
          <a:p>
            <a:r>
              <a:rPr lang="fr-FR" sz="3600" b="1" dirty="0" err="1" smtClean="0">
                <a:solidFill>
                  <a:schemeClr val="bg2">
                    <a:lumMod val="50000"/>
                  </a:schemeClr>
                </a:solidFill>
              </a:rPr>
              <a:t>Scrum</a:t>
            </a:r>
            <a:r>
              <a:rPr lang="fr-FR" sz="3600" b="1" dirty="0" smtClean="0">
                <a:solidFill>
                  <a:schemeClr val="bg2">
                    <a:lumMod val="50000"/>
                  </a:schemeClr>
                </a:solidFill>
              </a:rPr>
              <a:t> – Planifier un projet</a:t>
            </a:r>
            <a:endParaRPr lang="fr-FR" sz="3600"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err="1" smtClean="0">
                <a:latin typeface="+mj-lt"/>
              </a:rPr>
              <a:t>Scrum</a:t>
            </a:r>
            <a:r>
              <a:rPr lang="fr-FR" dirty="0" smtClean="0">
                <a:latin typeface="+mj-lt"/>
              </a:rPr>
              <a:t> : Caractéristiques</a:t>
            </a:r>
            <a:endParaRPr lang="en-GB" dirty="0">
              <a:latin typeface="+mj-lt"/>
            </a:endParaRPr>
          </a:p>
        </p:txBody>
      </p:sp>
      <p:sp>
        <p:nvSpPr>
          <p:cNvPr id="4" name="Espace réservé de la date 3"/>
          <p:cNvSpPr>
            <a:spLocks noGrp="1"/>
          </p:cNvSpPr>
          <p:nvPr>
            <p:ph type="dt" sz="half" idx="10"/>
          </p:nvPr>
        </p:nvSpPr>
        <p:spPr/>
        <p:txBody>
          <a:bodyPr/>
          <a:lstStyle/>
          <a:p>
            <a:fld id="{8CA8A8EB-9C6B-49AC-AC42-3A2BCDAC120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194</a:t>
            </a:fld>
            <a:endParaRPr lang="fr-FR"/>
          </a:p>
        </p:txBody>
      </p:sp>
      <p:sp>
        <p:nvSpPr>
          <p:cNvPr id="22531" name="Content Placeholder 2"/>
          <p:cNvSpPr>
            <a:spLocks noGrp="1"/>
          </p:cNvSpPr>
          <p:nvPr>
            <p:ph sz="quarter" idx="1"/>
          </p:nvPr>
        </p:nvSpPr>
        <p:spPr/>
        <p:txBody>
          <a:bodyPr/>
          <a:lstStyle/>
          <a:p>
            <a:r>
              <a:rPr lang="fr-FR" smtClean="0"/>
              <a:t>Produire le maximum de valeur pour le minimum de coût</a:t>
            </a:r>
          </a:p>
          <a:p>
            <a:r>
              <a:rPr lang="fr-FR" smtClean="0"/>
              <a:t>Besoins capturés dans un </a:t>
            </a:r>
            <a:r>
              <a:rPr lang="fr-FR" i="1" smtClean="0"/>
              <a:t>backlog de produit </a:t>
            </a:r>
            <a:r>
              <a:rPr lang="fr-FR" smtClean="0"/>
              <a:t>priorisé par une personne</a:t>
            </a:r>
          </a:p>
          <a:p>
            <a:r>
              <a:rPr lang="fr-FR" smtClean="0"/>
              <a:t>Cycles de développement de 2 à 4 semaines </a:t>
            </a:r>
            <a:r>
              <a:rPr lang="fr-FR" i="1" smtClean="0"/>
              <a:t>(Sprints) ;</a:t>
            </a:r>
            <a:r>
              <a:rPr lang="fr-FR" smtClean="0"/>
              <a:t> équipes autogérées</a:t>
            </a:r>
          </a:p>
          <a:p>
            <a:r>
              <a:rPr lang="fr-FR" smtClean="0"/>
              <a:t>Mêlée quotidienne</a:t>
            </a:r>
          </a:p>
          <a:p>
            <a:endParaRPr lang="en-GB"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err="1" smtClean="0">
                <a:latin typeface="+mj-lt"/>
              </a:rPr>
              <a:t>Scrum</a:t>
            </a:r>
            <a:r>
              <a:rPr lang="fr-FR" dirty="0" smtClean="0">
                <a:latin typeface="+mj-lt"/>
              </a:rPr>
              <a:t> : Les Acteurs</a:t>
            </a:r>
            <a:endParaRPr lang="en-GB" dirty="0">
              <a:latin typeface="+mj-lt"/>
            </a:endParaRPr>
          </a:p>
        </p:txBody>
      </p:sp>
      <p:sp>
        <p:nvSpPr>
          <p:cNvPr id="4" name="Espace réservé de la date 3"/>
          <p:cNvSpPr>
            <a:spLocks noGrp="1"/>
          </p:cNvSpPr>
          <p:nvPr>
            <p:ph type="dt" sz="half" idx="10"/>
          </p:nvPr>
        </p:nvSpPr>
        <p:spPr/>
        <p:txBody>
          <a:bodyPr/>
          <a:lstStyle/>
          <a:p>
            <a:fld id="{387C56C6-1B27-427A-8B6D-9BB7F073F10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195</a:t>
            </a:fld>
            <a:endParaRPr lang="fr-FR"/>
          </a:p>
        </p:txBody>
      </p:sp>
      <p:sp>
        <p:nvSpPr>
          <p:cNvPr id="23555" name="Content Placeholder 2"/>
          <p:cNvSpPr>
            <a:spLocks noGrp="1"/>
          </p:cNvSpPr>
          <p:nvPr>
            <p:ph sz="quarter" idx="1"/>
          </p:nvPr>
        </p:nvSpPr>
        <p:spPr/>
        <p:txBody>
          <a:bodyPr/>
          <a:lstStyle/>
          <a:p>
            <a:r>
              <a:rPr lang="fr-FR" smtClean="0"/>
              <a:t>Product Owner</a:t>
            </a:r>
          </a:p>
          <a:p>
            <a:pPr lvl="1"/>
            <a:r>
              <a:rPr lang="fr-FR" smtClean="0"/>
              <a:t>Porteur de la vision globale du produit</a:t>
            </a:r>
          </a:p>
          <a:p>
            <a:pPr lvl="1"/>
            <a:r>
              <a:rPr lang="fr-FR" smtClean="0"/>
              <a:t>Gère le Backlog du Produit</a:t>
            </a:r>
          </a:p>
          <a:p>
            <a:pPr lvl="1"/>
            <a:r>
              <a:rPr lang="fr-FR" smtClean="0"/>
              <a:t>Défini des priorités</a:t>
            </a:r>
          </a:p>
          <a:p>
            <a:pPr lvl="1"/>
            <a:r>
              <a:rPr lang="fr-FR" smtClean="0"/>
              <a:t>Accepte ou Rejette les livrables</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err="1" smtClean="0">
                <a:latin typeface="+mj-lt"/>
              </a:rPr>
              <a:t>Scrum</a:t>
            </a:r>
            <a:r>
              <a:rPr lang="fr-FR" dirty="0" smtClean="0">
                <a:latin typeface="+mj-lt"/>
              </a:rPr>
              <a:t> : Les Acteurs</a:t>
            </a:r>
            <a:endParaRPr lang="en-GB" dirty="0">
              <a:latin typeface="+mj-lt"/>
            </a:endParaRPr>
          </a:p>
        </p:txBody>
      </p:sp>
      <p:sp>
        <p:nvSpPr>
          <p:cNvPr id="4" name="Espace réservé de la date 3"/>
          <p:cNvSpPr>
            <a:spLocks noGrp="1"/>
          </p:cNvSpPr>
          <p:nvPr>
            <p:ph type="dt" sz="half" idx="10"/>
          </p:nvPr>
        </p:nvSpPr>
        <p:spPr/>
        <p:txBody>
          <a:bodyPr/>
          <a:lstStyle/>
          <a:p>
            <a:fld id="{98A2DD23-3531-439C-9D6A-DCCB0E4F3318}"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196</a:t>
            </a:fld>
            <a:endParaRPr lang="fr-FR"/>
          </a:p>
        </p:txBody>
      </p:sp>
      <p:sp>
        <p:nvSpPr>
          <p:cNvPr id="24579" name="Content Placeholder 2"/>
          <p:cNvSpPr>
            <a:spLocks noGrp="1"/>
          </p:cNvSpPr>
          <p:nvPr>
            <p:ph sz="quarter" idx="1"/>
          </p:nvPr>
        </p:nvSpPr>
        <p:spPr/>
        <p:txBody>
          <a:bodyPr/>
          <a:lstStyle/>
          <a:p>
            <a:r>
              <a:rPr lang="fr-FR" smtClean="0"/>
              <a:t>Scrum Master</a:t>
            </a:r>
          </a:p>
          <a:p>
            <a:pPr lvl="1"/>
            <a:r>
              <a:rPr lang="fr-FR" smtClean="0"/>
              <a:t>Veille au bon fonctionnement de l’équipe</a:t>
            </a:r>
          </a:p>
          <a:p>
            <a:pPr lvl="2"/>
            <a:r>
              <a:rPr lang="fr-FR" smtClean="0"/>
              <a:t>Enlève les obstacles</a:t>
            </a:r>
          </a:p>
          <a:p>
            <a:pPr lvl="1"/>
            <a:r>
              <a:rPr lang="fr-FR" smtClean="0"/>
              <a:t>Gardien des pratiques de Scrum</a:t>
            </a:r>
          </a:p>
          <a:p>
            <a:pPr lvl="1"/>
            <a:r>
              <a:rPr lang="fr-FR" smtClean="0"/>
              <a:t>Serviteur de l’équipe - Facilitateur</a:t>
            </a:r>
          </a:p>
          <a:p>
            <a:pPr lvl="1"/>
            <a:r>
              <a:rPr lang="fr-FR" smtClean="0"/>
              <a:t>N’est pas un chef de projet !</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err="1" smtClean="0">
                <a:latin typeface="+mj-lt"/>
              </a:rPr>
              <a:t>Scrum</a:t>
            </a:r>
            <a:r>
              <a:rPr lang="fr-FR" dirty="0" smtClean="0">
                <a:latin typeface="+mj-lt"/>
              </a:rPr>
              <a:t> : Les Acteurs</a:t>
            </a:r>
            <a:endParaRPr lang="en-GB" dirty="0">
              <a:latin typeface="+mj-lt"/>
            </a:endParaRPr>
          </a:p>
        </p:txBody>
      </p:sp>
      <p:sp>
        <p:nvSpPr>
          <p:cNvPr id="4" name="Espace réservé de la date 3"/>
          <p:cNvSpPr>
            <a:spLocks noGrp="1"/>
          </p:cNvSpPr>
          <p:nvPr>
            <p:ph type="dt" sz="half" idx="10"/>
          </p:nvPr>
        </p:nvSpPr>
        <p:spPr/>
        <p:txBody>
          <a:bodyPr/>
          <a:lstStyle/>
          <a:p>
            <a:fld id="{28898B2D-2A7C-4999-AF4D-77B67C22950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197</a:t>
            </a:fld>
            <a:endParaRPr lang="fr-FR"/>
          </a:p>
        </p:txBody>
      </p:sp>
      <p:sp>
        <p:nvSpPr>
          <p:cNvPr id="25603" name="Content Placeholder 2"/>
          <p:cNvSpPr>
            <a:spLocks noGrp="1"/>
          </p:cNvSpPr>
          <p:nvPr>
            <p:ph sz="quarter" idx="1"/>
          </p:nvPr>
        </p:nvSpPr>
        <p:spPr/>
        <p:txBody>
          <a:bodyPr/>
          <a:lstStyle/>
          <a:p>
            <a:r>
              <a:rPr lang="fr-FR" smtClean="0"/>
              <a:t>L’équipe</a:t>
            </a:r>
          </a:p>
          <a:p>
            <a:pPr lvl="1"/>
            <a:r>
              <a:rPr lang="fr-FR" smtClean="0"/>
              <a:t>5 à 9 personnes</a:t>
            </a:r>
          </a:p>
          <a:p>
            <a:pPr lvl="1"/>
            <a:r>
              <a:rPr lang="fr-FR" smtClean="0"/>
              <a:t>Autogérée ; les décisions sont prises collectivement</a:t>
            </a:r>
          </a:p>
          <a:p>
            <a:pPr lvl="1"/>
            <a:r>
              <a:rPr lang="fr-FR" smtClean="0"/>
              <a:t>Contient toutes les compétences nécessaires pour terminer le sprint</a:t>
            </a:r>
          </a:p>
          <a:p>
            <a:pPr lvl="1"/>
            <a:r>
              <a:rPr lang="fr-FR" smtClean="0"/>
              <a:t>Ne change pas pendant un Sprint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be 50"/>
          <p:cNvSpPr/>
          <p:nvPr/>
        </p:nvSpPr>
        <p:spPr>
          <a:xfrm>
            <a:off x="7072330" y="3214686"/>
            <a:ext cx="1643074" cy="2428892"/>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50" name="Cube 49"/>
          <p:cNvSpPr/>
          <p:nvPr/>
        </p:nvSpPr>
        <p:spPr>
          <a:xfrm>
            <a:off x="7072330" y="3429000"/>
            <a:ext cx="1643074" cy="2214578"/>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49" name="Cube 48"/>
          <p:cNvSpPr/>
          <p:nvPr/>
        </p:nvSpPr>
        <p:spPr>
          <a:xfrm>
            <a:off x="7072330" y="3643314"/>
            <a:ext cx="1643074" cy="2000264"/>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48" name="Cube 47"/>
          <p:cNvSpPr/>
          <p:nvPr/>
        </p:nvSpPr>
        <p:spPr>
          <a:xfrm>
            <a:off x="7072330" y="3857628"/>
            <a:ext cx="1643074" cy="1785950"/>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47" name="Cube 46"/>
          <p:cNvSpPr/>
          <p:nvPr/>
        </p:nvSpPr>
        <p:spPr>
          <a:xfrm>
            <a:off x="7072330" y="4071942"/>
            <a:ext cx="1643074" cy="1571636"/>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46" name="Cube 45"/>
          <p:cNvSpPr/>
          <p:nvPr/>
        </p:nvSpPr>
        <p:spPr>
          <a:xfrm>
            <a:off x="7072330" y="4286256"/>
            <a:ext cx="1643074" cy="1357322"/>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40" name="Cube 39"/>
          <p:cNvSpPr/>
          <p:nvPr/>
        </p:nvSpPr>
        <p:spPr>
          <a:xfrm>
            <a:off x="7072330" y="4500570"/>
            <a:ext cx="1643074" cy="1143008"/>
          </a:xfrm>
          <a:prstGeom prst="cube">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GB"/>
          </a:p>
        </p:txBody>
      </p:sp>
      <p:sp>
        <p:nvSpPr>
          <p:cNvPr id="35" name="Circular Arrow 34"/>
          <p:cNvSpPr/>
          <p:nvPr/>
        </p:nvSpPr>
        <p:spPr>
          <a:xfrm>
            <a:off x="3786182" y="2285992"/>
            <a:ext cx="1857388" cy="1928826"/>
          </a:xfrm>
          <a:prstGeom prst="circularArrow">
            <a:avLst>
              <a:gd name="adj1" fmla="val 12216"/>
              <a:gd name="adj2" fmla="val 1094101"/>
              <a:gd name="adj3" fmla="val 20719534"/>
              <a:gd name="adj4" fmla="val 7121336"/>
              <a:gd name="adj5" fmla="val 12230"/>
            </a:avLst>
          </a:prstGeom>
          <a:scene3d>
            <a:camera prst="orthographicFront">
              <a:rot lat="0" lon="0" rev="200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dirty="0">
              <a:solidFill>
                <a:schemeClr val="tx1"/>
              </a:solidFill>
            </a:endParaRPr>
          </a:p>
        </p:txBody>
      </p:sp>
      <p:sp>
        <p:nvSpPr>
          <p:cNvPr id="34" name="Circular Arrow 33"/>
          <p:cNvSpPr/>
          <p:nvPr/>
        </p:nvSpPr>
        <p:spPr>
          <a:xfrm flipH="1">
            <a:off x="3500430" y="3357562"/>
            <a:ext cx="2428892" cy="2500330"/>
          </a:xfrm>
          <a:prstGeom prst="circularArrow">
            <a:avLst>
              <a:gd name="adj1" fmla="val 10891"/>
              <a:gd name="adj2" fmla="val 1094101"/>
              <a:gd name="adj3" fmla="val 20722983"/>
              <a:gd name="adj4" fmla="val 3898765"/>
              <a:gd name="adj5" fmla="val 12230"/>
            </a:avLst>
          </a:prstGeom>
          <a:ln w="0"/>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1" name="Right Arrow 20"/>
          <p:cNvSpPr/>
          <p:nvPr/>
        </p:nvSpPr>
        <p:spPr>
          <a:xfrm>
            <a:off x="3143250" y="5143500"/>
            <a:ext cx="3429000" cy="642938"/>
          </a:xfrm>
          <a:prstGeom prst="rightArrow">
            <a:avLst/>
          </a:prstGeom>
          <a:ln w="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 name="Title 1"/>
          <p:cNvSpPr>
            <a:spLocks noGrp="1"/>
          </p:cNvSpPr>
          <p:nvPr>
            <p:ph type="title"/>
          </p:nvPr>
        </p:nvSpPr>
        <p:spPr>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smtClean="0">
                <a:latin typeface="+mj-lt"/>
              </a:rPr>
              <a:t>Le processus </a:t>
            </a:r>
            <a:r>
              <a:rPr lang="fr-FR" dirty="0" err="1" smtClean="0">
                <a:latin typeface="+mj-lt"/>
              </a:rPr>
              <a:t>Scrum</a:t>
            </a:r>
            <a:endParaRPr lang="en-GB" dirty="0">
              <a:latin typeface="+mj-lt"/>
            </a:endParaRPr>
          </a:p>
        </p:txBody>
      </p:sp>
      <p:sp>
        <p:nvSpPr>
          <p:cNvPr id="58" name="Espace réservé de la date 57"/>
          <p:cNvSpPr>
            <a:spLocks noGrp="1"/>
          </p:cNvSpPr>
          <p:nvPr>
            <p:ph type="dt" sz="half" idx="10"/>
          </p:nvPr>
        </p:nvSpPr>
        <p:spPr/>
        <p:txBody>
          <a:bodyPr/>
          <a:lstStyle/>
          <a:p>
            <a:fld id="{94B48B3A-C547-4B9B-A8C9-DFF56F451288}" type="datetime1">
              <a:rPr lang="fr-FR" smtClean="0"/>
              <a:pPr/>
              <a:t>01/01/2017</a:t>
            </a:fld>
            <a:endParaRPr lang="fr-FR"/>
          </a:p>
        </p:txBody>
      </p:sp>
      <p:sp>
        <p:nvSpPr>
          <p:cNvPr id="60" name="Espace réservé du pied de page 59"/>
          <p:cNvSpPr>
            <a:spLocks noGrp="1"/>
          </p:cNvSpPr>
          <p:nvPr>
            <p:ph type="ftr" sz="quarter" idx="11"/>
          </p:nvPr>
        </p:nvSpPr>
        <p:spPr/>
        <p:txBody>
          <a:bodyPr/>
          <a:lstStyle/>
          <a:p>
            <a:r>
              <a:rPr lang="fr-FR" dirty="0" smtClean="0"/>
              <a:t>T. FESQ</a:t>
            </a:r>
            <a:endParaRPr lang="fr-FR" dirty="0"/>
          </a:p>
        </p:txBody>
      </p:sp>
      <p:sp>
        <p:nvSpPr>
          <p:cNvPr id="59" name="Espace réservé du numéro de diapositive 58"/>
          <p:cNvSpPr>
            <a:spLocks noGrp="1"/>
          </p:cNvSpPr>
          <p:nvPr>
            <p:ph type="sldNum" sz="quarter" idx="12"/>
          </p:nvPr>
        </p:nvSpPr>
        <p:spPr/>
        <p:txBody>
          <a:bodyPr/>
          <a:lstStyle/>
          <a:p>
            <a:fld id="{5ADBA858-1129-41C4-BE38-66DD5B82628A}" type="slidenum">
              <a:rPr lang="fr-FR" smtClean="0"/>
              <a:pPr/>
              <a:t>198</a:t>
            </a:fld>
            <a:endParaRPr lang="fr-FR"/>
          </a:p>
        </p:txBody>
      </p:sp>
      <p:sp>
        <p:nvSpPr>
          <p:cNvPr id="7" name="Cube 6"/>
          <p:cNvSpPr/>
          <p:nvPr/>
        </p:nvSpPr>
        <p:spPr>
          <a:xfrm>
            <a:off x="857250" y="5000625"/>
            <a:ext cx="714375" cy="571500"/>
          </a:xfrm>
          <a:prstGeom prst="cub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Cube 7"/>
          <p:cNvSpPr/>
          <p:nvPr/>
        </p:nvSpPr>
        <p:spPr>
          <a:xfrm>
            <a:off x="857250" y="4572000"/>
            <a:ext cx="714375" cy="571500"/>
          </a:xfrm>
          <a:prstGeom prst="cub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9" name="Cube 8"/>
          <p:cNvSpPr/>
          <p:nvPr/>
        </p:nvSpPr>
        <p:spPr>
          <a:xfrm>
            <a:off x="857250" y="4143375"/>
            <a:ext cx="714375" cy="571500"/>
          </a:xfrm>
          <a:prstGeom prst="cub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0" name="Cube 9"/>
          <p:cNvSpPr/>
          <p:nvPr/>
        </p:nvSpPr>
        <p:spPr>
          <a:xfrm>
            <a:off x="857250" y="3714750"/>
            <a:ext cx="714375" cy="571500"/>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ube 10"/>
          <p:cNvSpPr/>
          <p:nvPr/>
        </p:nvSpPr>
        <p:spPr>
          <a:xfrm>
            <a:off x="857250" y="3286125"/>
            <a:ext cx="714375" cy="571500"/>
          </a:xfrm>
          <a:prstGeom prst="cub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ube 11"/>
          <p:cNvSpPr/>
          <p:nvPr/>
        </p:nvSpPr>
        <p:spPr>
          <a:xfrm>
            <a:off x="857250" y="2857500"/>
            <a:ext cx="714375" cy="571500"/>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 name="Cube 18"/>
          <p:cNvSpPr/>
          <p:nvPr/>
        </p:nvSpPr>
        <p:spPr>
          <a:xfrm>
            <a:off x="2357438" y="4143375"/>
            <a:ext cx="571500" cy="285750"/>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4" name="Cube 23"/>
          <p:cNvSpPr/>
          <p:nvPr/>
        </p:nvSpPr>
        <p:spPr>
          <a:xfrm>
            <a:off x="2357438" y="3929063"/>
            <a:ext cx="571500" cy="285750"/>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Cube 24"/>
          <p:cNvSpPr/>
          <p:nvPr/>
        </p:nvSpPr>
        <p:spPr>
          <a:xfrm>
            <a:off x="2357438" y="3714750"/>
            <a:ext cx="571500" cy="285750"/>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Cube 25"/>
          <p:cNvSpPr/>
          <p:nvPr/>
        </p:nvSpPr>
        <p:spPr>
          <a:xfrm>
            <a:off x="2357438" y="3500438"/>
            <a:ext cx="571500" cy="285750"/>
          </a:xfrm>
          <a:prstGeom prst="cub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Cube 26"/>
          <p:cNvSpPr/>
          <p:nvPr/>
        </p:nvSpPr>
        <p:spPr>
          <a:xfrm>
            <a:off x="2357438" y="3143250"/>
            <a:ext cx="571500" cy="285750"/>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8" name="Cube 27"/>
          <p:cNvSpPr/>
          <p:nvPr/>
        </p:nvSpPr>
        <p:spPr>
          <a:xfrm>
            <a:off x="2357438" y="2928938"/>
            <a:ext cx="571500" cy="285750"/>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9" name="Cube 28"/>
          <p:cNvSpPr/>
          <p:nvPr/>
        </p:nvSpPr>
        <p:spPr>
          <a:xfrm>
            <a:off x="2357438" y="2714625"/>
            <a:ext cx="571500" cy="285750"/>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Cube 29"/>
          <p:cNvSpPr/>
          <p:nvPr/>
        </p:nvSpPr>
        <p:spPr>
          <a:xfrm>
            <a:off x="2357438" y="2500313"/>
            <a:ext cx="571500" cy="285750"/>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665" name="TextBox 36"/>
          <p:cNvSpPr txBox="1">
            <a:spLocks noChangeArrowheads="1"/>
          </p:cNvSpPr>
          <p:nvPr/>
        </p:nvSpPr>
        <p:spPr bwMode="auto">
          <a:xfrm>
            <a:off x="4214813" y="2928938"/>
            <a:ext cx="1143000" cy="307975"/>
          </a:xfrm>
          <a:prstGeom prst="rect">
            <a:avLst/>
          </a:prstGeom>
          <a:noFill/>
          <a:ln w="9525">
            <a:noFill/>
            <a:miter lim="800000"/>
            <a:headEnd/>
            <a:tailEnd/>
          </a:ln>
        </p:spPr>
        <p:txBody>
          <a:bodyPr>
            <a:spAutoFit/>
          </a:bodyPr>
          <a:lstStyle/>
          <a:p>
            <a:r>
              <a:rPr lang="fr-FR" sz="1400"/>
              <a:t>24 heures</a:t>
            </a:r>
            <a:endParaRPr lang="en-GB" sz="1400"/>
          </a:p>
        </p:txBody>
      </p:sp>
      <p:sp>
        <p:nvSpPr>
          <p:cNvPr id="26666" name="TextBox 37"/>
          <p:cNvSpPr txBox="1">
            <a:spLocks noChangeArrowheads="1"/>
          </p:cNvSpPr>
          <p:nvPr/>
        </p:nvSpPr>
        <p:spPr bwMode="auto">
          <a:xfrm>
            <a:off x="4071938" y="4357688"/>
            <a:ext cx="1571625" cy="307975"/>
          </a:xfrm>
          <a:prstGeom prst="rect">
            <a:avLst/>
          </a:prstGeom>
          <a:noFill/>
          <a:ln w="9525">
            <a:noFill/>
            <a:miter lim="800000"/>
            <a:headEnd/>
            <a:tailEnd/>
          </a:ln>
        </p:spPr>
        <p:txBody>
          <a:bodyPr>
            <a:spAutoFit/>
          </a:bodyPr>
          <a:lstStyle/>
          <a:p>
            <a:r>
              <a:rPr lang="fr-FR" sz="1400"/>
              <a:t>2 – 4 semaines</a:t>
            </a:r>
            <a:endParaRPr lang="en-GB" sz="1400"/>
          </a:p>
        </p:txBody>
      </p:sp>
      <p:sp>
        <p:nvSpPr>
          <p:cNvPr id="41" name="TextBox 40"/>
          <p:cNvSpPr txBox="1"/>
          <p:nvPr/>
        </p:nvSpPr>
        <p:spPr>
          <a:xfrm>
            <a:off x="4286250" y="1785938"/>
            <a:ext cx="2143125" cy="83026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fr-FR" sz="2400" dirty="0"/>
              <a:t>Mêlée quotidienne</a:t>
            </a:r>
            <a:endParaRPr lang="en-GB" sz="2400" dirty="0"/>
          </a:p>
        </p:txBody>
      </p:sp>
      <p:sp>
        <p:nvSpPr>
          <p:cNvPr id="52" name="Line Callout 1 51"/>
          <p:cNvSpPr/>
          <p:nvPr/>
        </p:nvSpPr>
        <p:spPr>
          <a:xfrm>
            <a:off x="142875" y="5500688"/>
            <a:ext cx="1214438" cy="642937"/>
          </a:xfrm>
          <a:prstGeom prst="borderCallout1">
            <a:avLst>
              <a:gd name="adj1" fmla="val 1216"/>
              <a:gd name="adj2" fmla="val 58709"/>
              <a:gd name="adj3" fmla="val -10239"/>
              <a:gd name="adj4" fmla="val 61714"/>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r-FR" dirty="0" err="1"/>
              <a:t>Backlog</a:t>
            </a:r>
            <a:r>
              <a:rPr lang="fr-FR" dirty="0"/>
              <a:t> du produit</a:t>
            </a:r>
          </a:p>
        </p:txBody>
      </p:sp>
      <p:sp>
        <p:nvSpPr>
          <p:cNvPr id="53" name="Line Callout 1 52"/>
          <p:cNvSpPr/>
          <p:nvPr/>
        </p:nvSpPr>
        <p:spPr>
          <a:xfrm>
            <a:off x="1857375" y="5500688"/>
            <a:ext cx="1214438" cy="642937"/>
          </a:xfrm>
          <a:prstGeom prst="borderCallout1">
            <a:avLst>
              <a:gd name="adj1" fmla="val 1216"/>
              <a:gd name="adj2" fmla="val 58709"/>
              <a:gd name="adj3" fmla="val -10239"/>
              <a:gd name="adj4" fmla="val 61714"/>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r-FR" dirty="0" err="1"/>
              <a:t>Backlog</a:t>
            </a:r>
            <a:r>
              <a:rPr lang="fr-FR" dirty="0"/>
              <a:t> du sprint</a:t>
            </a:r>
            <a:endParaRPr lang="en-GB" dirty="0"/>
          </a:p>
        </p:txBody>
      </p:sp>
      <p:sp>
        <p:nvSpPr>
          <p:cNvPr id="54" name="Line Callout 1 53"/>
          <p:cNvSpPr/>
          <p:nvPr/>
        </p:nvSpPr>
        <p:spPr>
          <a:xfrm>
            <a:off x="7358063" y="5572125"/>
            <a:ext cx="1214437" cy="500063"/>
          </a:xfrm>
          <a:prstGeom prst="borderCallout1">
            <a:avLst>
              <a:gd name="adj1" fmla="val 1216"/>
              <a:gd name="adj2" fmla="val 58709"/>
              <a:gd name="adj3" fmla="val -10239"/>
              <a:gd name="adj4" fmla="val 61714"/>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fr-FR" dirty="0"/>
              <a:t>Produit</a:t>
            </a:r>
            <a:endParaRPr lang="en-GB" dirty="0"/>
          </a:p>
        </p:txBody>
      </p:sp>
      <p:sp>
        <p:nvSpPr>
          <p:cNvPr id="42" name="Rectangle 41"/>
          <p:cNvSpPr/>
          <p:nvPr/>
        </p:nvSpPr>
        <p:spPr>
          <a:xfrm>
            <a:off x="1547813" y="1628775"/>
            <a:ext cx="5976937" cy="45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fr-FR" sz="3600" dirty="0"/>
              <a:t>Revue du sprint</a:t>
            </a:r>
          </a:p>
          <a:p>
            <a:pPr lvl="1" fontAlgn="auto">
              <a:spcBef>
                <a:spcPts val="0"/>
              </a:spcBef>
              <a:spcAft>
                <a:spcPts val="0"/>
              </a:spcAft>
              <a:defRPr/>
            </a:pPr>
            <a:endParaRPr lang="fr-FR" sz="3600" dirty="0"/>
          </a:p>
          <a:p>
            <a:pPr lvl="2" fontAlgn="auto">
              <a:spcBef>
                <a:spcPts val="0"/>
              </a:spcBef>
              <a:spcAft>
                <a:spcPts val="0"/>
              </a:spcAft>
              <a:buFont typeface="Arial" pitchFamily="34" charset="0"/>
              <a:buChar char="•"/>
              <a:defRPr/>
            </a:pPr>
            <a:r>
              <a:rPr lang="fr-FR" sz="2000" dirty="0"/>
              <a:t>Présentation des nouveautés</a:t>
            </a:r>
          </a:p>
          <a:p>
            <a:pPr lvl="2" fontAlgn="auto">
              <a:spcBef>
                <a:spcPts val="0"/>
              </a:spcBef>
              <a:spcAft>
                <a:spcPts val="0"/>
              </a:spcAft>
              <a:buFont typeface="Arial" pitchFamily="34" charset="0"/>
              <a:buChar char="•"/>
              <a:defRPr/>
            </a:pPr>
            <a:r>
              <a:rPr lang="fr-FR" sz="2000" dirty="0"/>
              <a:t>Tout le monde est invité</a:t>
            </a:r>
          </a:p>
          <a:p>
            <a:pPr lvl="2" fontAlgn="auto">
              <a:spcBef>
                <a:spcPts val="0"/>
              </a:spcBef>
              <a:spcAft>
                <a:spcPts val="0"/>
              </a:spcAft>
              <a:buFont typeface="Arial" pitchFamily="34" charset="0"/>
              <a:buChar char="•"/>
              <a:defRPr/>
            </a:pPr>
            <a:r>
              <a:rPr lang="fr-FR" sz="2000" dirty="0"/>
              <a:t>Toute l’équipe participe – pas juste le </a:t>
            </a:r>
            <a:r>
              <a:rPr lang="fr-FR" sz="2000" dirty="0" err="1"/>
              <a:t>Scrum</a:t>
            </a:r>
            <a:r>
              <a:rPr lang="fr-FR" sz="2000" dirty="0"/>
              <a:t> Master !</a:t>
            </a:r>
          </a:p>
          <a:p>
            <a:pPr lvl="2" fontAlgn="auto">
              <a:spcBef>
                <a:spcPts val="0"/>
              </a:spcBef>
              <a:spcAft>
                <a:spcPts val="0"/>
              </a:spcAft>
              <a:buFont typeface="Arial" pitchFamily="34" charset="0"/>
              <a:buChar char="•"/>
              <a:defRPr/>
            </a:pPr>
            <a:r>
              <a:rPr lang="fr-FR" sz="2000" dirty="0"/>
              <a:t>Informel</a:t>
            </a:r>
          </a:p>
        </p:txBody>
      </p:sp>
      <p:sp>
        <p:nvSpPr>
          <p:cNvPr id="44" name="Rectangle 43"/>
          <p:cNvSpPr/>
          <p:nvPr/>
        </p:nvSpPr>
        <p:spPr>
          <a:xfrm>
            <a:off x="1547813" y="1628775"/>
            <a:ext cx="5976937" cy="45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fr-FR" sz="3200" dirty="0"/>
              <a:t>Rétrospective du sprint</a:t>
            </a:r>
          </a:p>
          <a:p>
            <a:pPr lvl="1" fontAlgn="auto">
              <a:spcBef>
                <a:spcPts val="0"/>
              </a:spcBef>
              <a:spcAft>
                <a:spcPts val="0"/>
              </a:spcAft>
              <a:defRPr/>
            </a:pPr>
            <a:endParaRPr lang="fr-FR" sz="3200" dirty="0"/>
          </a:p>
          <a:p>
            <a:pPr lvl="2" fontAlgn="auto">
              <a:spcBef>
                <a:spcPts val="0"/>
              </a:spcBef>
              <a:spcAft>
                <a:spcPts val="0"/>
              </a:spcAft>
              <a:buFont typeface="Arial" pitchFamily="34" charset="0"/>
              <a:buChar char="•"/>
              <a:defRPr/>
            </a:pPr>
            <a:r>
              <a:rPr lang="fr-FR" sz="2000" dirty="0"/>
              <a:t>Uniquement l’équipe</a:t>
            </a:r>
          </a:p>
          <a:p>
            <a:pPr lvl="2" fontAlgn="auto">
              <a:spcBef>
                <a:spcPts val="0"/>
              </a:spcBef>
              <a:spcAft>
                <a:spcPts val="0"/>
              </a:spcAft>
              <a:buFont typeface="Arial" pitchFamily="34" charset="0"/>
              <a:buChar char="•"/>
              <a:defRPr/>
            </a:pPr>
            <a:r>
              <a:rPr lang="fr-FR" sz="2000" dirty="0"/>
              <a:t>Constat de ce qui a bien ou moins bien marché dans l’organisation</a:t>
            </a:r>
          </a:p>
        </p:txBody>
      </p:sp>
      <p:grpSp>
        <p:nvGrpSpPr>
          <p:cNvPr id="3" name="Group 70"/>
          <p:cNvGrpSpPr>
            <a:grpSpLocks/>
          </p:cNvGrpSpPr>
          <p:nvPr/>
        </p:nvGrpSpPr>
        <p:grpSpPr bwMode="auto">
          <a:xfrm>
            <a:off x="1547813" y="1628775"/>
            <a:ext cx="5976937" cy="4537075"/>
            <a:chOff x="5868144" y="1484784"/>
            <a:chExt cx="5976664" cy="4536504"/>
          </a:xfrm>
        </p:grpSpPr>
        <p:sp>
          <p:nvSpPr>
            <p:cNvPr id="56" name="Rectangle 55"/>
            <p:cNvSpPr/>
            <p:nvPr/>
          </p:nvSpPr>
          <p:spPr>
            <a:xfrm>
              <a:off x="5868144" y="1484784"/>
              <a:ext cx="5976664"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2400" dirty="0"/>
                <a:t>Visualisation de l'état du projet sous la forme d'un tableau</a:t>
              </a:r>
            </a:p>
            <a:p>
              <a:pPr lvl="1" fontAlgn="auto">
                <a:spcBef>
                  <a:spcPts val="0"/>
                </a:spcBef>
                <a:spcAft>
                  <a:spcPts val="0"/>
                </a:spcAft>
                <a:buFont typeface="Arial" pitchFamily="34" charset="0"/>
                <a:buChar char="•"/>
                <a:defRPr/>
              </a:pPr>
              <a:r>
                <a:rPr lang="fr-FR" dirty="0"/>
                <a:t>Les tâches à faire </a:t>
              </a:r>
            </a:p>
            <a:p>
              <a:pPr lvl="1" fontAlgn="auto">
                <a:spcBef>
                  <a:spcPts val="0"/>
                </a:spcBef>
                <a:spcAft>
                  <a:spcPts val="0"/>
                </a:spcAft>
                <a:buFont typeface="Arial" pitchFamily="34" charset="0"/>
                <a:buChar char="•"/>
                <a:defRPr/>
              </a:pPr>
              <a:r>
                <a:rPr lang="fr-FR" dirty="0"/>
                <a:t>Les tâches en cours </a:t>
              </a:r>
            </a:p>
            <a:p>
              <a:pPr lvl="1" fontAlgn="auto">
                <a:spcBef>
                  <a:spcPts val="0"/>
                </a:spcBef>
                <a:spcAft>
                  <a:spcPts val="0"/>
                </a:spcAft>
                <a:buFont typeface="Arial" pitchFamily="34" charset="0"/>
                <a:buChar char="•"/>
                <a:defRPr/>
              </a:pPr>
              <a:r>
                <a:rPr lang="fr-FR" dirty="0"/>
                <a:t>les tâches terminées </a:t>
              </a:r>
            </a:p>
            <a:p>
              <a:pPr lvl="1" fontAlgn="auto">
                <a:spcBef>
                  <a:spcPts val="0"/>
                </a:spcBef>
                <a:spcAft>
                  <a:spcPts val="0"/>
                </a:spcAft>
                <a:buFont typeface="Arial" pitchFamily="34" charset="0"/>
                <a:buChar char="•"/>
                <a:defRPr/>
              </a:pPr>
              <a:endParaRPr lang="fr-FR" sz="2400" dirty="0"/>
            </a:p>
            <a:p>
              <a:pPr lvl="1" fontAlgn="auto">
                <a:spcBef>
                  <a:spcPts val="0"/>
                </a:spcBef>
                <a:spcAft>
                  <a:spcPts val="0"/>
                </a:spcAft>
                <a:defRPr/>
              </a:pPr>
              <a:endParaRPr lang="fr-FR" sz="2400" dirty="0"/>
            </a:p>
            <a:p>
              <a:pPr lvl="1" fontAlgn="auto">
                <a:spcBef>
                  <a:spcPts val="0"/>
                </a:spcBef>
                <a:spcAft>
                  <a:spcPts val="0"/>
                </a:spcAft>
                <a:defRPr/>
              </a:pPr>
              <a:endParaRPr lang="fr-FR" sz="2800" dirty="0"/>
            </a:p>
            <a:p>
              <a:pPr lvl="3" fontAlgn="auto">
                <a:spcBef>
                  <a:spcPts val="0"/>
                </a:spcBef>
                <a:spcAft>
                  <a:spcPts val="0"/>
                </a:spcAft>
                <a:defRPr/>
              </a:pPr>
              <a:endParaRPr lang="fr-FR" dirty="0"/>
            </a:p>
            <a:p>
              <a:pPr lvl="3" fontAlgn="auto">
                <a:spcBef>
                  <a:spcPts val="0"/>
                </a:spcBef>
                <a:spcAft>
                  <a:spcPts val="0"/>
                </a:spcAft>
                <a:defRPr/>
              </a:pPr>
              <a:endParaRPr lang="fr-FR" dirty="0"/>
            </a:p>
          </p:txBody>
        </p:sp>
        <p:pic>
          <p:nvPicPr>
            <p:cNvPr id="26684" name="Picture 5"/>
            <p:cNvPicPr>
              <a:picLocks noChangeAspect="1" noChangeArrowheads="1"/>
            </p:cNvPicPr>
            <p:nvPr/>
          </p:nvPicPr>
          <p:blipFill>
            <a:blip r:embed="rId3"/>
            <a:srcRect/>
            <a:stretch>
              <a:fillRect/>
            </a:stretch>
          </p:blipFill>
          <p:spPr bwMode="auto">
            <a:xfrm>
              <a:off x="8532440" y="3717032"/>
              <a:ext cx="3009922" cy="1944216"/>
            </a:xfrm>
            <a:prstGeom prst="rect">
              <a:avLst/>
            </a:prstGeom>
            <a:noFill/>
            <a:ln w="12700">
              <a:solidFill>
                <a:schemeClr val="tx1"/>
              </a:solidFill>
              <a:miter lim="800000"/>
              <a:headEnd type="none" w="sm" len="sm"/>
              <a:tailEnd type="none" w="sm" len="sm"/>
            </a:ln>
          </p:spPr>
        </p:pic>
      </p:grpSp>
      <p:grpSp>
        <p:nvGrpSpPr>
          <p:cNvPr id="4" name="Group 64"/>
          <p:cNvGrpSpPr>
            <a:grpSpLocks/>
          </p:cNvGrpSpPr>
          <p:nvPr/>
        </p:nvGrpSpPr>
        <p:grpSpPr bwMode="auto">
          <a:xfrm>
            <a:off x="1547813" y="1628775"/>
            <a:ext cx="5976937" cy="4537075"/>
            <a:chOff x="-2412776" y="4869160"/>
            <a:chExt cx="5976664" cy="4536504"/>
          </a:xfrm>
        </p:grpSpPr>
        <p:sp>
          <p:nvSpPr>
            <p:cNvPr id="61" name="Rectangle 60"/>
            <p:cNvSpPr/>
            <p:nvPr/>
          </p:nvSpPr>
          <p:spPr>
            <a:xfrm>
              <a:off x="-2412776" y="4869160"/>
              <a:ext cx="5976664"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3" fontAlgn="auto">
                <a:spcBef>
                  <a:spcPts val="0"/>
                </a:spcBef>
                <a:spcAft>
                  <a:spcPts val="0"/>
                </a:spcAft>
                <a:defRPr/>
              </a:pPr>
              <a:endParaRPr lang="fr-FR" dirty="0"/>
            </a:p>
            <a:p>
              <a:pPr lvl="3" fontAlgn="auto">
                <a:spcBef>
                  <a:spcPts val="0"/>
                </a:spcBef>
                <a:spcAft>
                  <a:spcPts val="0"/>
                </a:spcAft>
                <a:defRPr/>
              </a:pPr>
              <a:r>
                <a:rPr lang="fr-FR" sz="2800" dirty="0"/>
                <a:t>Sprint </a:t>
              </a:r>
              <a:r>
                <a:rPr lang="fr-FR" sz="2800" dirty="0" err="1"/>
                <a:t>Burndown</a:t>
              </a:r>
              <a:r>
                <a:rPr lang="fr-FR" sz="2800" dirty="0"/>
                <a:t> </a:t>
              </a:r>
              <a:r>
                <a:rPr lang="fr-FR" sz="2800" dirty="0" err="1"/>
                <a:t>Chart</a:t>
              </a:r>
              <a:endParaRPr lang="fr-FR" sz="2800"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a:p>
              <a:pPr lvl="3" fontAlgn="auto">
                <a:spcBef>
                  <a:spcPts val="0"/>
                </a:spcBef>
                <a:spcAft>
                  <a:spcPts val="0"/>
                </a:spcAft>
                <a:defRPr/>
              </a:pPr>
              <a:endParaRPr lang="fr-FR" dirty="0"/>
            </a:p>
          </p:txBody>
        </p:sp>
        <p:pic>
          <p:nvPicPr>
            <p:cNvPr id="26682" name="Picture 4"/>
            <p:cNvPicPr>
              <a:picLocks noChangeAspect="1" noChangeArrowheads="1"/>
            </p:cNvPicPr>
            <p:nvPr/>
          </p:nvPicPr>
          <p:blipFill>
            <a:blip r:embed="rId4"/>
            <a:srcRect/>
            <a:stretch>
              <a:fillRect/>
            </a:stretch>
          </p:blipFill>
          <p:spPr bwMode="auto">
            <a:xfrm>
              <a:off x="-2124744" y="6237312"/>
              <a:ext cx="5402678" cy="2592288"/>
            </a:xfrm>
            <a:prstGeom prst="rect">
              <a:avLst/>
            </a:prstGeom>
            <a:noFill/>
            <a:ln w="9525">
              <a:noFill/>
              <a:miter lim="800000"/>
              <a:headEnd/>
              <a:tailEnd/>
            </a:ln>
          </p:spPr>
        </p:pic>
      </p:grpSp>
      <p:sp>
        <p:nvSpPr>
          <p:cNvPr id="66" name="Rectangle 65"/>
          <p:cNvSpPr/>
          <p:nvPr/>
        </p:nvSpPr>
        <p:spPr>
          <a:xfrm>
            <a:off x="1547813" y="1628775"/>
            <a:ext cx="5976937" cy="45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3200" dirty="0"/>
              <a:t>Créer un </a:t>
            </a:r>
            <a:r>
              <a:rPr lang="fr-FR" sz="3200" dirty="0" err="1"/>
              <a:t>Backlog</a:t>
            </a:r>
            <a:r>
              <a:rPr lang="fr-FR" sz="3200" dirty="0"/>
              <a:t> du produit</a:t>
            </a:r>
            <a:br>
              <a:rPr lang="fr-FR" sz="3200" dirty="0"/>
            </a:br>
            <a:endParaRPr lang="fr-FR" sz="3200" dirty="0"/>
          </a:p>
          <a:p>
            <a:pPr lvl="1" fontAlgn="auto">
              <a:spcBef>
                <a:spcPts val="0"/>
              </a:spcBef>
              <a:spcAft>
                <a:spcPts val="0"/>
              </a:spcAft>
              <a:buFont typeface="Arial" pitchFamily="34" charset="0"/>
              <a:buChar char="•"/>
              <a:defRPr/>
            </a:pPr>
            <a:r>
              <a:rPr lang="fr-FR" sz="2400" dirty="0"/>
              <a:t>Géré par le Product </a:t>
            </a:r>
            <a:r>
              <a:rPr lang="fr-FR" sz="2400" dirty="0" err="1"/>
              <a:t>Owner</a:t>
            </a:r>
            <a:endParaRPr lang="fr-FR" sz="2400" dirty="0"/>
          </a:p>
          <a:p>
            <a:pPr lvl="1" fontAlgn="auto">
              <a:spcBef>
                <a:spcPts val="0"/>
              </a:spcBef>
              <a:spcAft>
                <a:spcPts val="0"/>
              </a:spcAft>
              <a:buFont typeface="Arial" pitchFamily="34" charset="0"/>
              <a:buChar char="•"/>
              <a:defRPr/>
            </a:pPr>
            <a:r>
              <a:rPr lang="fr-FR" sz="2400" dirty="0"/>
              <a:t>Liste de tout ce qui va entrainer du travail pour l’équipe</a:t>
            </a:r>
          </a:p>
          <a:p>
            <a:pPr lvl="2" fontAlgn="auto">
              <a:spcBef>
                <a:spcPts val="0"/>
              </a:spcBef>
              <a:spcAft>
                <a:spcPts val="0"/>
              </a:spcAft>
              <a:buFont typeface="Arial" pitchFamily="34" charset="0"/>
              <a:buChar char="•"/>
              <a:defRPr/>
            </a:pPr>
            <a:r>
              <a:rPr lang="fr-FR" sz="2400" dirty="0"/>
              <a:t>Appréciation de la valeur apportée par l’élément</a:t>
            </a:r>
          </a:p>
          <a:p>
            <a:pPr lvl="2" fontAlgn="auto">
              <a:spcBef>
                <a:spcPts val="0"/>
              </a:spcBef>
              <a:spcAft>
                <a:spcPts val="0"/>
              </a:spcAft>
              <a:buFont typeface="Arial" pitchFamily="34" charset="0"/>
              <a:buChar char="•"/>
              <a:defRPr/>
            </a:pPr>
            <a:r>
              <a:rPr lang="fr-FR" sz="2400" dirty="0"/>
              <a:t>Chiffré de façon imprécise</a:t>
            </a:r>
          </a:p>
          <a:p>
            <a:pPr lvl="2" fontAlgn="auto">
              <a:spcBef>
                <a:spcPts val="0"/>
              </a:spcBef>
              <a:spcAft>
                <a:spcPts val="0"/>
              </a:spcAft>
              <a:buFont typeface="Arial" pitchFamily="34" charset="0"/>
              <a:buChar char="•"/>
              <a:defRPr/>
            </a:pPr>
            <a:r>
              <a:rPr lang="fr-FR" sz="2400" dirty="0"/>
              <a:t>User Stories</a:t>
            </a:r>
          </a:p>
        </p:txBody>
      </p:sp>
      <p:grpSp>
        <p:nvGrpSpPr>
          <p:cNvPr id="5" name="Group 69"/>
          <p:cNvGrpSpPr>
            <a:grpSpLocks/>
          </p:cNvGrpSpPr>
          <p:nvPr/>
        </p:nvGrpSpPr>
        <p:grpSpPr bwMode="auto">
          <a:xfrm>
            <a:off x="1547813" y="1628775"/>
            <a:ext cx="5976937" cy="4537075"/>
            <a:chOff x="2915816" y="1556792"/>
            <a:chExt cx="5976664" cy="4536504"/>
          </a:xfrm>
        </p:grpSpPr>
        <p:sp>
          <p:nvSpPr>
            <p:cNvPr id="67" name="Rectangle 66"/>
            <p:cNvSpPr/>
            <p:nvPr/>
          </p:nvSpPr>
          <p:spPr>
            <a:xfrm>
              <a:off x="2915816" y="1556792"/>
              <a:ext cx="5976664"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fr-FR" sz="4000" dirty="0"/>
                <a:t>Estimation</a:t>
              </a:r>
            </a:p>
            <a:p>
              <a:pPr fontAlgn="auto">
                <a:spcBef>
                  <a:spcPts val="0"/>
                </a:spcBef>
                <a:spcAft>
                  <a:spcPts val="0"/>
                </a:spcAft>
                <a:defRPr/>
              </a:pPr>
              <a:endParaRPr lang="fr-FR" sz="2600" dirty="0"/>
            </a:p>
            <a:p>
              <a:pPr fontAlgn="auto">
                <a:spcBef>
                  <a:spcPts val="0"/>
                </a:spcBef>
                <a:spcAft>
                  <a:spcPts val="0"/>
                </a:spcAft>
                <a:buFont typeface="Arial" pitchFamily="34" charset="0"/>
                <a:buChar char="•"/>
                <a:defRPr/>
              </a:pPr>
              <a:r>
                <a:rPr lang="fr-FR" sz="2400" dirty="0"/>
                <a:t>Par analogie de préférence</a:t>
              </a:r>
            </a:p>
            <a:p>
              <a:pPr fontAlgn="auto">
                <a:spcBef>
                  <a:spcPts val="0"/>
                </a:spcBef>
                <a:spcAft>
                  <a:spcPts val="0"/>
                </a:spcAft>
                <a:buFont typeface="Arial" pitchFamily="34" charset="0"/>
                <a:buChar char="•"/>
                <a:defRPr/>
              </a:pPr>
              <a:r>
                <a:rPr lang="fr-FR" sz="2400" dirty="0"/>
                <a:t>L'intuition est acceptable !</a:t>
              </a:r>
            </a:p>
            <a:p>
              <a:pPr fontAlgn="auto">
                <a:spcBef>
                  <a:spcPts val="0"/>
                </a:spcBef>
                <a:spcAft>
                  <a:spcPts val="0"/>
                </a:spcAft>
                <a:buFont typeface="Arial" pitchFamily="34" charset="0"/>
                <a:buChar char="•"/>
                <a:defRPr/>
              </a:pPr>
              <a:r>
                <a:rPr lang="fr-FR" sz="2400" dirty="0"/>
                <a:t>Planning Poker</a:t>
              </a:r>
            </a:p>
            <a:p>
              <a:pPr lvl="1" fontAlgn="auto">
                <a:spcBef>
                  <a:spcPts val="0"/>
                </a:spcBef>
                <a:spcAft>
                  <a:spcPts val="0"/>
                </a:spcAft>
                <a:buFont typeface="Arial" pitchFamily="34" charset="0"/>
                <a:buChar char="•"/>
                <a:defRPr/>
              </a:pPr>
              <a:r>
                <a:rPr lang="fr-FR" sz="2000" dirty="0"/>
                <a:t>Eviter l'influence des leaders d'opinion</a:t>
              </a:r>
            </a:p>
            <a:p>
              <a:pPr lvl="1" fontAlgn="auto">
                <a:spcBef>
                  <a:spcPts val="0"/>
                </a:spcBef>
                <a:spcAft>
                  <a:spcPts val="0"/>
                </a:spcAft>
                <a:buFont typeface="Arial" pitchFamily="34" charset="0"/>
                <a:buChar char="•"/>
                <a:defRPr/>
              </a:pPr>
              <a:r>
                <a:rPr lang="fr-FR" sz="2000" dirty="0"/>
                <a:t>Collégialité</a:t>
              </a:r>
            </a:p>
            <a:p>
              <a:pPr lvl="1" fontAlgn="auto">
                <a:spcBef>
                  <a:spcPts val="0"/>
                </a:spcBef>
                <a:spcAft>
                  <a:spcPts val="0"/>
                </a:spcAft>
                <a:buFont typeface="Arial" pitchFamily="34" charset="0"/>
                <a:buChar char="•"/>
                <a:defRPr/>
              </a:pPr>
              <a:r>
                <a:rPr lang="fr-FR" sz="2000" dirty="0"/>
                <a:t>Recherche du consensus, et de la propriété collective des estimations</a:t>
              </a:r>
            </a:p>
          </p:txBody>
        </p:sp>
        <p:pic>
          <p:nvPicPr>
            <p:cNvPr id="26680" name="Picture 8"/>
            <p:cNvPicPr>
              <a:picLocks noChangeAspect="1" noChangeArrowheads="1"/>
            </p:cNvPicPr>
            <p:nvPr/>
          </p:nvPicPr>
          <p:blipFill>
            <a:blip r:embed="rId5" cstate="print"/>
            <a:srcRect b="19810"/>
            <a:stretch>
              <a:fillRect/>
            </a:stretch>
          </p:blipFill>
          <p:spPr bwMode="auto">
            <a:xfrm>
              <a:off x="6876256" y="2132856"/>
              <a:ext cx="1874637" cy="1895952"/>
            </a:xfrm>
            <a:prstGeom prst="rect">
              <a:avLst/>
            </a:prstGeom>
            <a:noFill/>
            <a:ln w="9525">
              <a:noFill/>
              <a:round/>
              <a:headEnd/>
              <a:tailEnd/>
            </a:ln>
          </p:spPr>
        </p:pic>
      </p:grpSp>
      <p:sp>
        <p:nvSpPr>
          <p:cNvPr id="57" name="Rectangle 56"/>
          <p:cNvSpPr/>
          <p:nvPr/>
        </p:nvSpPr>
        <p:spPr>
          <a:xfrm>
            <a:off x="1547813" y="1628775"/>
            <a:ext cx="5976937" cy="45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fr-FR" sz="3600" dirty="0"/>
              <a:t>Planification du Sprint</a:t>
            </a:r>
          </a:p>
          <a:p>
            <a:pPr fontAlgn="auto">
              <a:spcBef>
                <a:spcPts val="0"/>
              </a:spcBef>
              <a:spcAft>
                <a:spcPts val="0"/>
              </a:spcAft>
              <a:defRPr/>
            </a:pPr>
            <a:endParaRPr lang="fr-FR" sz="3600" dirty="0"/>
          </a:p>
          <a:p>
            <a:pPr lvl="1" fontAlgn="auto">
              <a:spcBef>
                <a:spcPts val="0"/>
              </a:spcBef>
              <a:spcAft>
                <a:spcPts val="0"/>
              </a:spcAft>
              <a:buFont typeface="Arial" pitchFamily="34" charset="0"/>
              <a:buChar char="•"/>
              <a:defRPr/>
            </a:pPr>
            <a:r>
              <a:rPr lang="fr-FR" sz="2000" dirty="0"/>
              <a:t>Réunion de l’équipe : décisions </a:t>
            </a:r>
            <a:r>
              <a:rPr lang="fr-FR" sz="2000" i="1" dirty="0"/>
              <a:t>collectives</a:t>
            </a:r>
            <a:endParaRPr lang="fr-FR" sz="2000" dirty="0"/>
          </a:p>
          <a:p>
            <a:pPr lvl="1" fontAlgn="auto">
              <a:spcBef>
                <a:spcPts val="0"/>
              </a:spcBef>
              <a:spcAft>
                <a:spcPts val="0"/>
              </a:spcAft>
              <a:buFont typeface="Arial" pitchFamily="34" charset="0"/>
              <a:buChar char="•"/>
              <a:defRPr/>
            </a:pPr>
            <a:r>
              <a:rPr lang="fr-FR" sz="2000" dirty="0"/>
              <a:t>Définir un objectif pour le sprint</a:t>
            </a:r>
          </a:p>
          <a:p>
            <a:pPr lvl="1" fontAlgn="auto">
              <a:spcBef>
                <a:spcPts val="0"/>
              </a:spcBef>
              <a:spcAft>
                <a:spcPts val="0"/>
              </a:spcAft>
              <a:buFont typeface="Arial" pitchFamily="34" charset="0"/>
              <a:buChar char="•"/>
              <a:defRPr/>
            </a:pPr>
            <a:r>
              <a:rPr lang="fr-FR" sz="2000" dirty="0"/>
              <a:t>Choisir des éléments du </a:t>
            </a:r>
            <a:r>
              <a:rPr lang="fr-FR" sz="2000" dirty="0" err="1"/>
              <a:t>Backlog</a:t>
            </a:r>
            <a:r>
              <a:rPr lang="fr-FR" sz="2000" dirty="0"/>
              <a:t> de produit pour mettre dans le </a:t>
            </a:r>
            <a:r>
              <a:rPr lang="fr-FR" sz="2000" dirty="0" err="1"/>
              <a:t>backlog</a:t>
            </a:r>
            <a:r>
              <a:rPr lang="fr-FR" sz="2000" dirty="0"/>
              <a:t> du sprint</a:t>
            </a:r>
          </a:p>
          <a:p>
            <a:pPr lvl="1" fontAlgn="auto">
              <a:spcBef>
                <a:spcPts val="0"/>
              </a:spcBef>
              <a:spcAft>
                <a:spcPts val="0"/>
              </a:spcAft>
              <a:buFont typeface="Arial" pitchFamily="34" charset="0"/>
              <a:buChar char="•"/>
              <a:defRPr/>
            </a:pPr>
            <a:r>
              <a:rPr lang="fr-FR" sz="2000" dirty="0"/>
              <a:t>Chaque élément est découpé en taches qui sont estimées en heures (max 2 jours)</a:t>
            </a:r>
          </a:p>
          <a:p>
            <a:pPr lvl="1" fontAlgn="auto">
              <a:spcBef>
                <a:spcPts val="0"/>
              </a:spcBef>
              <a:spcAft>
                <a:spcPts val="0"/>
              </a:spcAft>
              <a:buFont typeface="Arial" pitchFamily="34" charset="0"/>
              <a:buChar char="•"/>
              <a:defRPr/>
            </a:pPr>
            <a:r>
              <a:rPr lang="fr-FR" sz="2000" dirty="0"/>
              <a:t>La conception de haut niveau est abordée</a:t>
            </a:r>
          </a:p>
          <a:p>
            <a:pPr lvl="1" fontAlgn="auto">
              <a:spcBef>
                <a:spcPts val="0"/>
              </a:spcBef>
              <a:spcAft>
                <a:spcPts val="0"/>
              </a:spcAft>
              <a:buFont typeface="Arial" pitchFamily="34" charset="0"/>
              <a:buChar char="•"/>
              <a:defRPr/>
            </a:pPr>
            <a:r>
              <a:rPr lang="fr-FR" sz="2000" dirty="0"/>
              <a:t>Les tâches ne sont pas nominatives</a:t>
            </a:r>
          </a:p>
        </p:txBody>
      </p:sp>
      <p:sp>
        <p:nvSpPr>
          <p:cNvPr id="55" name="Rectangle 54"/>
          <p:cNvSpPr/>
          <p:nvPr/>
        </p:nvSpPr>
        <p:spPr>
          <a:xfrm>
            <a:off x="1547813" y="1628775"/>
            <a:ext cx="5976937" cy="4537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lvl="1" fontAlgn="auto">
              <a:spcBef>
                <a:spcPts val="0"/>
              </a:spcBef>
              <a:spcAft>
                <a:spcPts val="0"/>
              </a:spcAft>
              <a:defRPr/>
            </a:pPr>
            <a:r>
              <a:rPr lang="fr-FR" sz="3600" dirty="0"/>
              <a:t>Mêlée quotidienne</a:t>
            </a:r>
          </a:p>
          <a:p>
            <a:pPr lvl="2" fontAlgn="auto">
              <a:spcBef>
                <a:spcPts val="0"/>
              </a:spcBef>
              <a:spcAft>
                <a:spcPts val="0"/>
              </a:spcAft>
              <a:buFont typeface="Arial" pitchFamily="34" charset="0"/>
              <a:buChar char="•"/>
              <a:defRPr/>
            </a:pPr>
            <a:r>
              <a:rPr lang="fr-FR" sz="2400" dirty="0"/>
              <a:t>15 minutes, tous les jours</a:t>
            </a:r>
          </a:p>
          <a:p>
            <a:pPr lvl="2" fontAlgn="auto">
              <a:spcBef>
                <a:spcPts val="0"/>
              </a:spcBef>
              <a:spcAft>
                <a:spcPts val="0"/>
              </a:spcAft>
              <a:buFont typeface="Arial" pitchFamily="34" charset="0"/>
              <a:buChar char="•"/>
              <a:defRPr/>
            </a:pPr>
            <a:r>
              <a:rPr lang="fr-FR" sz="2400" dirty="0"/>
              <a:t>Trois questions pour chacun</a:t>
            </a:r>
          </a:p>
          <a:p>
            <a:pPr lvl="3" fontAlgn="auto">
              <a:spcBef>
                <a:spcPts val="0"/>
              </a:spcBef>
              <a:spcAft>
                <a:spcPts val="0"/>
              </a:spcAft>
              <a:buFont typeface="Arial" pitchFamily="34" charset="0"/>
              <a:buChar char="•"/>
              <a:defRPr/>
            </a:pPr>
            <a:r>
              <a:rPr lang="fr-FR" sz="2400" dirty="0"/>
              <a:t>Qu’avez-vous fait hier</a:t>
            </a:r>
          </a:p>
          <a:p>
            <a:pPr lvl="3" fontAlgn="auto">
              <a:spcBef>
                <a:spcPts val="0"/>
              </a:spcBef>
              <a:spcAft>
                <a:spcPts val="0"/>
              </a:spcAft>
              <a:buFont typeface="Arial" pitchFamily="34" charset="0"/>
              <a:buChar char="•"/>
              <a:defRPr/>
            </a:pPr>
            <a:r>
              <a:rPr lang="fr-FR" sz="2400" dirty="0"/>
              <a:t>Qu’allez-vous faire aujourd’hui</a:t>
            </a:r>
          </a:p>
          <a:p>
            <a:pPr lvl="3" fontAlgn="auto">
              <a:spcBef>
                <a:spcPts val="0"/>
              </a:spcBef>
              <a:spcAft>
                <a:spcPts val="0"/>
              </a:spcAft>
              <a:buFont typeface="Arial" pitchFamily="34" charset="0"/>
              <a:buChar char="•"/>
              <a:defRPr/>
            </a:pPr>
            <a:r>
              <a:rPr lang="fr-FR" sz="2400" dirty="0"/>
              <a:t>Quels sont vos problèmes</a:t>
            </a:r>
          </a:p>
          <a:p>
            <a:pPr lvl="3" fontAlgn="auto">
              <a:spcBef>
                <a:spcPts val="0"/>
              </a:spcBef>
              <a:spcAft>
                <a:spcPts val="0"/>
              </a:spcAft>
              <a:buFont typeface="Arial" pitchFamily="34" charset="0"/>
              <a:buChar char="•"/>
              <a:defRPr/>
            </a:pPr>
            <a:endParaRPr lang="fr-FR" sz="2400" dirty="0"/>
          </a:p>
          <a:p>
            <a:pPr lvl="1" fontAlgn="auto">
              <a:spcBef>
                <a:spcPts val="0"/>
              </a:spcBef>
              <a:spcAft>
                <a:spcPts val="0"/>
              </a:spcAft>
              <a:buFont typeface="Arial" pitchFamily="34" charset="0"/>
              <a:buChar char="•"/>
              <a:defRPr/>
            </a:pPr>
            <a:r>
              <a:rPr lang="fr-FR" sz="2400" dirty="0"/>
              <a:t>Mettre à jour le </a:t>
            </a:r>
            <a:r>
              <a:rPr lang="fr-FR" sz="2400" dirty="0" err="1"/>
              <a:t>Backlog</a:t>
            </a:r>
            <a:r>
              <a:rPr lang="fr-FR" sz="2400" dirty="0"/>
              <a:t> du Sprint</a:t>
            </a:r>
          </a:p>
          <a:p>
            <a:pPr lvl="1" fontAlgn="auto">
              <a:spcBef>
                <a:spcPts val="0"/>
              </a:spcBef>
              <a:spcAft>
                <a:spcPts val="0"/>
              </a:spcAft>
              <a:buFont typeface="Arial" pitchFamily="34" charset="0"/>
              <a:buChar char="•"/>
              <a:defRPr/>
            </a:pPr>
            <a:r>
              <a:rPr lang="fr-FR" sz="2400" dirty="0"/>
              <a:t>Le reste à faire total pour le Sprint -&gt; </a:t>
            </a:r>
            <a:r>
              <a:rPr lang="fr-FR" sz="2400" dirty="0" err="1"/>
              <a:t>burndown</a:t>
            </a:r>
            <a:r>
              <a:rPr lang="fr-FR" sz="2400" dirty="0"/>
              <a:t> </a:t>
            </a:r>
            <a:r>
              <a:rPr lang="fr-FR" sz="2400" dirty="0" err="1"/>
              <a:t>chart</a:t>
            </a:r>
            <a:endParaRPr lang="fr-FR" sz="2400" dirty="0"/>
          </a:p>
          <a:p>
            <a:pPr lvl="3" fontAlgn="auto">
              <a:spcBef>
                <a:spcPts val="0"/>
              </a:spcBef>
              <a:spcAft>
                <a:spcPts val="0"/>
              </a:spcAft>
              <a:defRPr/>
            </a:pPr>
            <a:endParaRPr lang="fr-FR" dirty="0"/>
          </a:p>
          <a:p>
            <a:pPr lvl="3" fontAlgn="auto">
              <a:spcBef>
                <a:spcPts val="0"/>
              </a:spcBef>
              <a:spcAft>
                <a:spcPts val="0"/>
              </a:spcAft>
              <a:defRPr/>
            </a:pP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ox(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66"/>
                                        </p:tgtEl>
                                      </p:cBhvr>
                                    </p:animEffect>
                                    <p:set>
                                      <p:cBhvr>
                                        <p:cTn id="12" dur="1" fill="hold">
                                          <p:stCondLst>
                                            <p:cond delay="499"/>
                                          </p:stCondLst>
                                        </p:cTn>
                                        <p:tgtEl>
                                          <p:spTgt spid="66"/>
                                        </p:tgtEl>
                                        <p:attrNameLst>
                                          <p:attrName>style.visibility</p:attrName>
                                        </p:attrNameLst>
                                      </p:cBhvr>
                                      <p:to>
                                        <p:strVal val="hidden"/>
                                      </p:to>
                                    </p:set>
                                  </p:childTnLst>
                                </p:cTn>
                              </p:par>
                              <p:par>
                                <p:cTn id="13" presetID="4"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xit" presetSubtype="16" fill="hold" nodeType="clickEffect">
                                  <p:stCondLst>
                                    <p:cond delay="0"/>
                                  </p:stCondLst>
                                  <p:childTnLst>
                                    <p:animEffect transition="out" filter="box(in)">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1"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2"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57"/>
                                        </p:tgtEl>
                                      </p:cBhvr>
                                    </p:animEffect>
                                    <p:set>
                                      <p:cBhvr>
                                        <p:cTn id="49" dur="1" fill="hold">
                                          <p:stCondLst>
                                            <p:cond delay="499"/>
                                          </p:stCondLst>
                                        </p:cTn>
                                        <p:tgtEl>
                                          <p:spTgt spid="57"/>
                                        </p:tgtEl>
                                        <p:attrNameLst>
                                          <p:attrName>style.visibility</p:attrName>
                                        </p:attrNameLst>
                                      </p:cBhvr>
                                      <p:to>
                                        <p:strVal val="hidden"/>
                                      </p:to>
                                    </p:set>
                                  </p:childTnLst>
                                </p:cTn>
                              </p:par>
                            </p:childTnLst>
                          </p:cTn>
                        </p:par>
                        <p:par>
                          <p:cTn id="50" fill="hold">
                            <p:stCondLst>
                              <p:cond delay="500"/>
                            </p:stCondLst>
                            <p:childTnLst>
                              <p:par>
                                <p:cTn id="51" presetID="63" presetClass="path" presetSubtype="0" accel="50000" decel="50000" fill="hold" grpId="0" nodeType="afterEffect">
                                  <p:stCondLst>
                                    <p:cond delay="0"/>
                                  </p:stCondLst>
                                  <p:childTnLst>
                                    <p:animMotion origin="layout" path="M -2.5E-6 3.33333E-6 L 0.1625 -0.00116 " pathEditMode="relative" rAng="0" ptsTypes="AA">
                                      <p:cBhvr>
                                        <p:cTn id="52" dur="2000" fill="hold"/>
                                        <p:tgtEl>
                                          <p:spTgt spid="12"/>
                                        </p:tgtEl>
                                        <p:attrNameLst>
                                          <p:attrName>ppt_x</p:attrName>
                                          <p:attrName>ppt_y</p:attrName>
                                        </p:attrNameLst>
                                      </p:cBhvr>
                                      <p:rCtr x="1" y="0"/>
                                    </p:animMotion>
                                  </p:childTnLst>
                                </p:cTn>
                              </p:par>
                            </p:childTnLst>
                          </p:cTn>
                        </p:par>
                        <p:par>
                          <p:cTn id="53" fill="hold">
                            <p:stCondLst>
                              <p:cond delay="2500"/>
                            </p:stCondLst>
                            <p:childTnLst>
                              <p:par>
                                <p:cTn id="54" presetID="10" presetClass="exit" presetSubtype="0" fill="hold" grpId="1" nodeType="afterEffect">
                                  <p:stCondLst>
                                    <p:cond delay="0"/>
                                  </p:stCondLst>
                                  <p:childTnLst>
                                    <p:animEffect transition="out" filter="fade">
                                      <p:cBhvr>
                                        <p:cTn id="55" dur="1000"/>
                                        <p:tgtEl>
                                          <p:spTgt spid="12"/>
                                        </p:tgtEl>
                                      </p:cBhvr>
                                    </p:animEffect>
                                    <p:set>
                                      <p:cBhvr>
                                        <p:cTn id="56" dur="1" fill="hold">
                                          <p:stCondLst>
                                            <p:cond delay="999"/>
                                          </p:stCondLst>
                                        </p:cTn>
                                        <p:tgtEl>
                                          <p:spTgt spid="12"/>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1000"/>
                                        <p:tgtEl>
                                          <p:spTgt spid="2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childTnLst>
                                </p:cTn>
                              </p:par>
                            </p:childTnLst>
                          </p:cTn>
                        </p:par>
                        <p:par>
                          <p:cTn id="69" fill="hold">
                            <p:stCondLst>
                              <p:cond delay="3500"/>
                            </p:stCondLst>
                            <p:childTnLst>
                              <p:par>
                                <p:cTn id="70" presetID="63" presetClass="path" presetSubtype="0" accel="50000" decel="50000" fill="hold" grpId="0" nodeType="afterEffect">
                                  <p:stCondLst>
                                    <p:cond delay="0"/>
                                  </p:stCondLst>
                                  <p:childTnLst>
                                    <p:animMotion origin="layout" path="M -2.5E-6 3.33333E-6 L 0.1625 -0.00023 " pathEditMode="relative" rAng="0" ptsTypes="AA">
                                      <p:cBhvr>
                                        <p:cTn id="71" dur="2000" fill="hold"/>
                                        <p:tgtEl>
                                          <p:spTgt spid="10"/>
                                        </p:tgtEl>
                                        <p:attrNameLst>
                                          <p:attrName>ppt_x</p:attrName>
                                          <p:attrName>ppt_y</p:attrName>
                                        </p:attrNameLst>
                                      </p:cBhvr>
                                      <p:rCtr x="1" y="0"/>
                                    </p:animMotion>
                                  </p:childTnLst>
                                </p:cTn>
                              </p:par>
                            </p:childTnLst>
                          </p:cTn>
                        </p:par>
                        <p:par>
                          <p:cTn id="72" fill="hold">
                            <p:stCondLst>
                              <p:cond delay="5500"/>
                            </p:stCondLst>
                            <p:childTnLst>
                              <p:par>
                                <p:cTn id="73" presetID="10" presetClass="exit" presetSubtype="0" fill="hold" grpId="1" nodeType="afterEffect">
                                  <p:stCondLst>
                                    <p:cond delay="0"/>
                                  </p:stCondLst>
                                  <p:childTnLst>
                                    <p:animEffect transition="out" filter="fade">
                                      <p:cBhvr>
                                        <p:cTn id="74" dur="1000"/>
                                        <p:tgtEl>
                                          <p:spTgt spid="10"/>
                                        </p:tgtEl>
                                      </p:cBhvr>
                                    </p:animEffect>
                                    <p:set>
                                      <p:cBhvr>
                                        <p:cTn id="75" dur="1" fill="hold">
                                          <p:stCondLst>
                                            <p:cond delay="999"/>
                                          </p:stCondLst>
                                        </p:cTn>
                                        <p:tgtEl>
                                          <p:spTgt spid="10"/>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000"/>
                                        <p:tgtEl>
                                          <p:spTgt spid="2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1000"/>
                                        <p:tgtEl>
                                          <p:spTgt spid="26"/>
                                        </p:tgtEl>
                                      </p:cBhvr>
                                    </p:animEffect>
                                  </p:childTnLst>
                                </p:cTn>
                              </p:par>
                            </p:childTnLst>
                          </p:cTn>
                        </p:par>
                        <p:par>
                          <p:cTn id="88" fill="hold">
                            <p:stCondLst>
                              <p:cond delay="6500"/>
                            </p:stCondLst>
                            <p:childTnLst>
                              <p:par>
                                <p:cTn id="89" presetID="64" presetClass="path" presetSubtype="0" accel="50000" decel="50000" fill="hold" grpId="0" nodeType="afterEffect">
                                  <p:stCondLst>
                                    <p:cond delay="0"/>
                                  </p:stCondLst>
                                  <p:childTnLst>
                                    <p:animMotion origin="layout" path="M 0.00295 0.00023 L -1.11111E-6 -0.0625 " pathEditMode="relative" rAng="0" ptsTypes="AA">
                                      <p:cBhvr>
                                        <p:cTn id="90" dur="2000" fill="hold"/>
                                        <p:tgtEl>
                                          <p:spTgt spid="11"/>
                                        </p:tgtEl>
                                        <p:attrNameLst>
                                          <p:attrName>ppt_x</p:attrName>
                                          <p:attrName>ppt_y</p:attrName>
                                        </p:attrNameLst>
                                      </p:cBhvr>
                                      <p:rCtr x="0" y="0"/>
                                    </p:animMotion>
                                  </p:childTnLst>
                                </p:cTn>
                              </p:par>
                              <p:par>
                                <p:cTn id="91" presetID="64" presetClass="path" presetSubtype="0" accel="50000" decel="50000" fill="hold" grpId="0" nodeType="withEffect">
                                  <p:stCondLst>
                                    <p:cond delay="0"/>
                                  </p:stCondLst>
                                  <p:childTnLst>
                                    <p:animMotion origin="layout" path="M -3.61111E-6 -7.40741E-7 L -0.00191 -0.12593 " pathEditMode="relative" rAng="0" ptsTypes="AA">
                                      <p:cBhvr>
                                        <p:cTn id="92" dur="2000" fill="hold"/>
                                        <p:tgtEl>
                                          <p:spTgt spid="9"/>
                                        </p:tgtEl>
                                        <p:attrNameLst>
                                          <p:attrName>ppt_x</p:attrName>
                                          <p:attrName>ppt_y</p:attrName>
                                        </p:attrNameLst>
                                      </p:cBhvr>
                                      <p:rCtr x="0" y="-1"/>
                                    </p:animMotion>
                                  </p:childTnLst>
                                </p:cTn>
                              </p:par>
                              <p:par>
                                <p:cTn id="93" presetID="64" presetClass="path" presetSubtype="0" accel="50000" decel="50000" fill="hold" grpId="0" nodeType="withEffect">
                                  <p:stCondLst>
                                    <p:cond delay="0"/>
                                  </p:stCondLst>
                                  <p:childTnLst>
                                    <p:animMotion origin="layout" path="M 0.00295 -0.01111 L -1.11111E-6 -0.125 " pathEditMode="relative" rAng="0" ptsTypes="AA">
                                      <p:cBhvr>
                                        <p:cTn id="94" dur="2000" fill="hold"/>
                                        <p:tgtEl>
                                          <p:spTgt spid="8"/>
                                        </p:tgtEl>
                                        <p:attrNameLst>
                                          <p:attrName>ppt_x</p:attrName>
                                          <p:attrName>ppt_y</p:attrName>
                                        </p:attrNameLst>
                                      </p:cBhvr>
                                      <p:rCtr x="0" y="-1"/>
                                    </p:animMotion>
                                  </p:childTnLst>
                                </p:cTn>
                              </p:par>
                              <p:par>
                                <p:cTn id="95" presetID="64" presetClass="path" presetSubtype="0" accel="50000" decel="50000" fill="hold" grpId="0" nodeType="withEffect">
                                  <p:stCondLst>
                                    <p:cond delay="0"/>
                                  </p:stCondLst>
                                  <p:childTnLst>
                                    <p:animMotion origin="layout" path="M -0.00486 -0.01158 L -3.61111E-6 -0.125 " pathEditMode="relative" rAng="0" ptsTypes="AA">
                                      <p:cBhvr>
                                        <p:cTn id="96" dur="2000" fill="hold"/>
                                        <p:tgtEl>
                                          <p:spTgt spid="7"/>
                                        </p:tgtEl>
                                        <p:attrNameLst>
                                          <p:attrName>ppt_x</p:attrName>
                                          <p:attrName>ppt_y</p:attrName>
                                        </p:attrNameLst>
                                      </p:cBhvr>
                                      <p:rCtr x="0" y="-1"/>
                                    </p:animMotion>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grpId="1" nodeType="clickEffect">
                                  <p:stCondLst>
                                    <p:cond delay="0"/>
                                  </p:stCondLst>
                                  <p:childTnLst>
                                    <p:animMotion origin="layout" path="M 0 0 C -0.00365 0.10695 -0.00712 0.21389 0.01892 0.27778 C 0.04496 0.34167 0.11128 0.36759 0.1559 0.38403 C 0.20052 0.40046 0.25764 0.39468 0.2868 0.37616 C 0.31597 0.35764 0.3276 0.3088 0.3309 0.27292 C 0.3342 0.23704 0.31111 0.17894 0.30712 0.16019 " pathEditMode="relative" ptsTypes="aaaaaA">
                                      <p:cBhvr>
                                        <p:cTn id="100" dur="5000" fill="hold"/>
                                        <p:tgtEl>
                                          <p:spTgt spid="29"/>
                                        </p:tgtEl>
                                        <p:attrNameLst>
                                          <p:attrName>ppt_x</p:attrName>
                                          <p:attrName>ppt_y</p:attrName>
                                        </p:attrNameLst>
                                      </p:cBhvr>
                                    </p:animMotion>
                                  </p:childTnLst>
                                </p:cTn>
                              </p:par>
                              <p:par>
                                <p:cTn id="101" presetID="0" presetClass="path" presetSubtype="0" accel="50000" decel="50000" fill="hold" grpId="1" nodeType="withEffect">
                                  <p:stCondLst>
                                    <p:cond delay="0"/>
                                  </p:stCondLst>
                                  <p:childTnLst>
                                    <p:animMotion origin="layout" path="M 0 0 C 0.00191 0.06666 0.00399 0.13333 0.0191 0.1794 C 0.0342 0.22546 0.06198 0.25185 0.09063 0.27616 C 0.11927 0.30046 0.15573 0.32153 0.19063 0.32546 C 0.22552 0.3294 0.27743 0.31875 0.3 0.3 C 0.32257 0.28125 0.32431 0.24699 0.32622 0.21273 " pathEditMode="relative" ptsTypes="aaaaaA">
                                      <p:cBhvr>
                                        <p:cTn id="102" dur="5000" fill="hold"/>
                                        <p:tgtEl>
                                          <p:spTgt spid="27"/>
                                        </p:tgtEl>
                                        <p:attrNameLst>
                                          <p:attrName>ppt_x</p:attrName>
                                          <p:attrName>ppt_y</p:attrName>
                                        </p:attrNameLst>
                                      </p:cBhvr>
                                    </p:animMotion>
                                  </p:childTnLst>
                                </p:cTn>
                              </p:par>
                              <p:par>
                                <p:cTn id="103" presetID="0" presetClass="path" presetSubtype="0" accel="50000" decel="50000" fill="hold" grpId="1" nodeType="withEffect">
                                  <p:stCondLst>
                                    <p:cond delay="0"/>
                                  </p:stCondLst>
                                  <p:childTnLst>
                                    <p:animMotion origin="layout" path="M 0 0 C 0.00174 0.04561 0.00347 0.09144 0.01892 0.13172 C 0.03437 0.17199 0.06111 0.21875 0.09271 0.24121 C 0.1243 0.26366 0.17326 0.26829 0.20833 0.26667 C 0.2434 0.26505 0.28385 0.26111 0.30347 0.23172 C 0.32309 0.20232 0.33628 0.13056 0.32604 0.09051 C 0.3158 0.05047 0.27257 -0.00046 0.24167 -0.00787 C 0.21076 -0.01527 0.15937 0.01644 0.14045 0.04607 C 0.12153 0.0757 0.12691 0.14144 0.12847 0.16991 C 0.13003 0.19838 0.13993 0.20787 0.15 0.21736 " pathEditMode="relative" ptsTypes="aaaaaaaaaA">
                                      <p:cBhvr>
                                        <p:cTn id="104" dur="5000" fill="hold"/>
                                        <p:tgtEl>
                                          <p:spTgt spid="26"/>
                                        </p:tgtEl>
                                        <p:attrNameLst>
                                          <p:attrName>ppt_x</p:attrName>
                                          <p:attrName>ppt_y</p:attrName>
                                        </p:attrNameLst>
                                      </p:cBhvr>
                                    </p:animMotion>
                                  </p:childTnLst>
                                </p:cTn>
                              </p:par>
                            </p:childTnLst>
                          </p:cTn>
                        </p:par>
                        <p:par>
                          <p:cTn id="105" fill="hold">
                            <p:stCondLst>
                              <p:cond delay="5000"/>
                            </p:stCondLst>
                            <p:childTnLst>
                              <p:par>
                                <p:cTn id="106" presetID="4" presetClass="entr" presetSubtype="16" fill="hold" grpId="0"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box(in)">
                                      <p:cBhvr>
                                        <p:cTn id="108" dur="500"/>
                                        <p:tgtEl>
                                          <p:spTgt spid="55"/>
                                        </p:tgtEl>
                                      </p:cBhvr>
                                    </p:animEffect>
                                  </p:childTnLst>
                                </p:cTn>
                              </p:par>
                            </p:childTnLst>
                          </p:cTn>
                        </p:par>
                      </p:childTnLst>
                    </p:cTn>
                  </p:par>
                  <p:par>
                    <p:cTn id="109" fill="hold">
                      <p:stCondLst>
                        <p:cond delay="indefinite"/>
                      </p:stCondLst>
                      <p:childTnLst>
                        <p:par>
                          <p:cTn id="110" fill="hold">
                            <p:stCondLst>
                              <p:cond delay="0"/>
                            </p:stCondLst>
                            <p:childTnLst>
                              <p:par>
                                <p:cTn id="111" presetID="4" presetClass="exit" presetSubtype="16" fill="hold" grpId="1" nodeType="clickEffect">
                                  <p:stCondLst>
                                    <p:cond delay="0"/>
                                  </p:stCondLst>
                                  <p:childTnLst>
                                    <p:animEffect transition="out" filter="box(in)">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par>
                                <p:cTn id="114" presetID="4" presetClass="entr" presetSubtype="16" fill="hold" nodeType="with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box(in)">
                                      <p:cBhvr>
                                        <p:cTn id="116" dur="500"/>
                                        <p:tgtEl>
                                          <p:spTgt spid="4"/>
                                        </p:tgtEl>
                                      </p:cBhvr>
                                    </p:animEffect>
                                  </p:childTnLst>
                                </p:cTn>
                              </p:par>
                            </p:childTnLst>
                          </p:cTn>
                        </p:par>
                      </p:childTnLst>
                    </p:cTn>
                  </p:par>
                  <p:par>
                    <p:cTn id="117" fill="hold">
                      <p:stCondLst>
                        <p:cond delay="indefinite"/>
                      </p:stCondLst>
                      <p:childTnLst>
                        <p:par>
                          <p:cTn id="118" fill="hold">
                            <p:stCondLst>
                              <p:cond delay="0"/>
                            </p:stCondLst>
                            <p:childTnLst>
                              <p:par>
                                <p:cTn id="119" presetID="4" presetClass="exit" presetSubtype="16" fill="hold" nodeType="clickEffect">
                                  <p:stCondLst>
                                    <p:cond delay="0"/>
                                  </p:stCondLst>
                                  <p:childTnLst>
                                    <p:animEffect transition="out" filter="box(in)">
                                      <p:cBhvr>
                                        <p:cTn id="120" dur="500"/>
                                        <p:tgtEl>
                                          <p:spTgt spid="4"/>
                                        </p:tgtEl>
                                      </p:cBhvr>
                                    </p:animEffect>
                                    <p:set>
                                      <p:cBhvr>
                                        <p:cTn id="121" dur="1" fill="hold">
                                          <p:stCondLst>
                                            <p:cond delay="499"/>
                                          </p:stCondLst>
                                        </p:cTn>
                                        <p:tgtEl>
                                          <p:spTgt spid="4"/>
                                        </p:tgtEl>
                                        <p:attrNameLst>
                                          <p:attrName>style.visibility</p:attrName>
                                        </p:attrNameLst>
                                      </p:cBhvr>
                                      <p:to>
                                        <p:strVal val="hidden"/>
                                      </p:to>
                                    </p:set>
                                  </p:childTnLst>
                                </p:cTn>
                              </p:par>
                              <p:par>
                                <p:cTn id="122" presetID="4" presetClass="entr" presetSubtype="16" fill="hold" nodeType="with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box(in)">
                                      <p:cBhvr>
                                        <p:cTn id="124" dur="500"/>
                                        <p:tgtEl>
                                          <p:spTgt spid="3"/>
                                        </p:tgtEl>
                                      </p:cBhvr>
                                    </p:animEffect>
                                  </p:childTnLst>
                                </p:cTn>
                              </p:par>
                            </p:childTnLst>
                          </p:cTn>
                        </p:par>
                      </p:childTnLst>
                    </p:cTn>
                  </p:par>
                  <p:par>
                    <p:cTn id="125" fill="hold">
                      <p:stCondLst>
                        <p:cond delay="indefinite"/>
                      </p:stCondLst>
                      <p:childTnLst>
                        <p:par>
                          <p:cTn id="126" fill="hold">
                            <p:stCondLst>
                              <p:cond delay="0"/>
                            </p:stCondLst>
                            <p:childTnLst>
                              <p:par>
                                <p:cTn id="127" presetID="4" presetClass="exit" presetSubtype="16" fill="hold" nodeType="clickEffect">
                                  <p:stCondLst>
                                    <p:cond delay="0"/>
                                  </p:stCondLst>
                                  <p:childTnLst>
                                    <p:animEffect transition="out" filter="box(in)">
                                      <p:cBhvr>
                                        <p:cTn id="128" dur="500"/>
                                        <p:tgtEl>
                                          <p:spTgt spid="3"/>
                                        </p:tgtEl>
                                      </p:cBhvr>
                                    </p:animEffect>
                                    <p:set>
                                      <p:cBhvr>
                                        <p:cTn id="129" dur="1" fill="hold">
                                          <p:stCondLst>
                                            <p:cond delay="499"/>
                                          </p:stCondLst>
                                        </p:cTn>
                                        <p:tgtEl>
                                          <p:spTgt spid="3"/>
                                        </p:tgtEl>
                                        <p:attrNameLst>
                                          <p:attrName>style.visibility</p:attrName>
                                        </p:attrNameLst>
                                      </p:cBhvr>
                                      <p:to>
                                        <p:strVal val="hidden"/>
                                      </p:to>
                                    </p:set>
                                  </p:childTnLst>
                                </p:cTn>
                              </p:par>
                            </p:childTnLst>
                          </p:cTn>
                        </p:par>
                        <p:par>
                          <p:cTn id="130" fill="hold">
                            <p:stCondLst>
                              <p:cond delay="500"/>
                            </p:stCondLst>
                            <p:childTnLst>
                              <p:par>
                                <p:cTn id="131" presetID="0" presetClass="path" presetSubtype="0" accel="50000" decel="50000" fill="hold" grpId="2" nodeType="afterEffect">
                                  <p:stCondLst>
                                    <p:cond delay="0"/>
                                  </p:stCondLst>
                                  <p:childTnLst>
                                    <p:animMotion origin="layout" path="M 0.32621 0.21276 C 0.32934 0.19241 0.33264 0.17206 0.32621 0.14708 C 0.31979 0.12211 0.30729 0.08094 0.28784 0.06313 C 0.2684 0.04533 0.23507 0.03399 0.20972 0.03954 C 0.18437 0.0451 0.14965 0.06753 0.13576 0.09597 C 0.12187 0.12442 0.11771 0.17646 0.12621 0.21091 C 0.13472 0.24537 0.17552 0.28608 0.18646 0.30226 " pathEditMode="relative" rAng="0" ptsTypes="aaaaaaA">
                                      <p:cBhvr>
                                        <p:cTn id="132" dur="5000" fill="hold"/>
                                        <p:tgtEl>
                                          <p:spTgt spid="27"/>
                                        </p:tgtEl>
                                        <p:attrNameLst>
                                          <p:attrName>ppt_x</p:attrName>
                                          <p:attrName>ppt_y</p:attrName>
                                        </p:attrNameLst>
                                      </p:cBhvr>
                                      <p:rCtr x="-1" y="0"/>
                                    </p:animMotion>
                                  </p:childTnLst>
                                </p:cTn>
                              </p:par>
                              <p:par>
                                <p:cTn id="133" presetID="0" presetClass="path" presetSubtype="0" accel="50000" decel="50000" fill="hold" grpId="2" nodeType="withEffect">
                                  <p:stCondLst>
                                    <p:cond delay="0"/>
                                  </p:stCondLst>
                                  <p:childTnLst>
                                    <p:animMotion origin="layout" path="M 0.15 0.21739 C 0.16493 0.23543 0.18003 0.25347 0.20486 0.26295 C 0.22969 0.27243 0.26528 0.27451 0.2993 0.27405 C 0.33333 0.27359 0.36302 0.26757 0.40885 0.25948 C 0.45469 0.25138 0.54705 0.23057 0.57465 0.22479 " pathEditMode="relative" rAng="0" ptsTypes="aaaaA">
                                      <p:cBhvr>
                                        <p:cTn id="134" dur="5000" fill="hold"/>
                                        <p:tgtEl>
                                          <p:spTgt spid="26"/>
                                        </p:tgtEl>
                                        <p:attrNameLst>
                                          <p:attrName>ppt_x</p:attrName>
                                          <p:attrName>ppt_y</p:attrName>
                                        </p:attrNameLst>
                                      </p:cBhvr>
                                      <p:rCtr x="2" y="0"/>
                                    </p:animMotion>
                                  </p:childTnLst>
                                </p:cTn>
                              </p:par>
                              <p:par>
                                <p:cTn id="135" presetID="0" presetClass="path" presetSubtype="0" accel="50000" decel="50000" fill="hold" grpId="2" nodeType="withEffect">
                                  <p:stCondLst>
                                    <p:cond delay="0"/>
                                  </p:stCondLst>
                                  <p:childTnLst>
                                    <p:animMotion origin="layout" path="M 0.30712 0.16027 C 0.28976 0.13807 0.2724 0.1161 0.25087 0.11101 C 0.22934 0.10592 0.19792 0.11587 0.1783 0.12928 C 0.15868 0.14269 0.14115 0.16328 0.13299 0.19149 C 0.12483 0.21971 0.11702 0.26781 0.12899 0.29903 C 0.14097 0.33025 0.16806 0.36494 0.20434 0.37928 C 0.24063 0.39362 0.32274 0.38391 0.3467 0.38483 " pathEditMode="relative" rAng="0" ptsTypes="aaaaaaA">
                                      <p:cBhvr>
                                        <p:cTn id="136" dur="5000" fill="hold"/>
                                        <p:tgtEl>
                                          <p:spTgt spid="29"/>
                                        </p:tgtEl>
                                        <p:attrNameLst>
                                          <p:attrName>ppt_x</p:attrName>
                                          <p:attrName>ppt_y</p:attrName>
                                        </p:attrNameLst>
                                      </p:cBhvr>
                                      <p:rCtr x="-1" y="1"/>
                                    </p:animMotion>
                                  </p:childTnLst>
                                </p:cTn>
                              </p:par>
                            </p:childTnLst>
                          </p:cTn>
                        </p:par>
                        <p:par>
                          <p:cTn id="137" fill="hold">
                            <p:stCondLst>
                              <p:cond delay="5500"/>
                            </p:stCondLst>
                            <p:childTnLst>
                              <p:par>
                                <p:cTn id="138" presetID="10" presetClass="exit" presetSubtype="0" fill="hold" grpId="3" nodeType="afterEffect">
                                  <p:stCondLst>
                                    <p:cond delay="0"/>
                                  </p:stCondLst>
                                  <p:childTnLst>
                                    <p:animEffect transition="out" filter="fade">
                                      <p:cBhvr>
                                        <p:cTn id="139" dur="1000"/>
                                        <p:tgtEl>
                                          <p:spTgt spid="26"/>
                                        </p:tgtEl>
                                      </p:cBhvr>
                                    </p:animEffect>
                                    <p:set>
                                      <p:cBhvr>
                                        <p:cTn id="140" dur="1" fill="hold">
                                          <p:stCondLst>
                                            <p:cond delay="999"/>
                                          </p:stCondLst>
                                        </p:cTn>
                                        <p:tgtEl>
                                          <p:spTgt spid="26"/>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1000"/>
                                        <p:tgtEl>
                                          <p:spTgt spid="40"/>
                                        </p:tgtEl>
                                      </p:cBhvr>
                                    </p:animEffect>
                                    <p:set>
                                      <p:cBhvr>
                                        <p:cTn id="143" dur="1" fill="hold">
                                          <p:stCondLst>
                                            <p:cond delay="999"/>
                                          </p:stCondLst>
                                        </p:cTn>
                                        <p:tgtEl>
                                          <p:spTgt spid="40"/>
                                        </p:tgtEl>
                                        <p:attrNameLst>
                                          <p:attrName>style.visibility</p:attrName>
                                        </p:attrNameLst>
                                      </p:cBhvr>
                                      <p:to>
                                        <p:strVal val="hidden"/>
                                      </p:to>
                                    </p:set>
                                  </p:childTnLst>
                                </p:cTn>
                              </p:par>
                              <p:par>
                                <p:cTn id="144" presetID="10" presetClass="entr" presetSubtype="0"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Effect transition="in" filter="fade">
                                      <p:cBhvr>
                                        <p:cTn id="146" dur="1000"/>
                                        <p:tgtEl>
                                          <p:spTgt spid="46"/>
                                        </p:tgtEl>
                                      </p:cBhvr>
                                    </p:animEffect>
                                  </p:childTnLst>
                                </p:cTn>
                              </p:par>
                              <p:par>
                                <p:cTn id="147" presetID="0" presetClass="path" presetSubtype="0" accel="50000" decel="50000" fill="hold" grpId="3" nodeType="withEffect">
                                  <p:stCondLst>
                                    <p:cond delay="0"/>
                                  </p:stCondLst>
                                  <p:childTnLst>
                                    <p:animMotion origin="layout" path="M 0.3467 0.38483 C 0.4033 0.37489 0.4599 0.36517 0.4974 0.35569 C 0.5349 0.34621 0.5592 0.33256 0.57136 0.32817 " pathEditMode="relative" rAng="0" ptsTypes="aaA">
                                      <p:cBhvr>
                                        <p:cTn id="148" dur="5000" fill="hold"/>
                                        <p:tgtEl>
                                          <p:spTgt spid="29"/>
                                        </p:tgtEl>
                                        <p:attrNameLst>
                                          <p:attrName>ppt_x</p:attrName>
                                          <p:attrName>ppt_y</p:attrName>
                                        </p:attrNameLst>
                                      </p:cBhvr>
                                      <p:rCtr x="1" y="0"/>
                                    </p:animMotion>
                                  </p:childTnLst>
                                </p:cTn>
                              </p:par>
                              <p:par>
                                <p:cTn id="149" presetID="0" presetClass="path" presetSubtype="0" accel="50000" decel="50000" fill="hold" grpId="3" nodeType="withEffect">
                                  <p:stCondLst>
                                    <p:cond delay="0"/>
                                  </p:stCondLst>
                                  <p:childTnLst>
                                    <p:animMotion origin="layout" path="M 0.18646 0.30227 C 0.21493 0.31383 0.2434 0.3254 0.29063 0.32424 C 0.33785 0.32308 0.44011 0.29973 0.46997 0.29487 " pathEditMode="relative" rAng="0" ptsTypes="aaA">
                                      <p:cBhvr>
                                        <p:cTn id="150" dur="5000" fill="hold"/>
                                        <p:tgtEl>
                                          <p:spTgt spid="27"/>
                                        </p:tgtEl>
                                        <p:attrNameLst>
                                          <p:attrName>ppt_x</p:attrName>
                                          <p:attrName>ppt_y</p:attrName>
                                        </p:attrNameLst>
                                      </p:cBhvr>
                                      <p:rCtr x="1" y="0"/>
                                    </p:animMotion>
                                  </p:childTnLst>
                                </p:cTn>
                              </p:par>
                              <p:par>
                                <p:cTn id="151" presetID="0" presetClass="path" presetSubtype="0" accel="50000" decel="50000" fill="hold" grpId="1" nodeType="withEffect">
                                  <p:stCondLst>
                                    <p:cond delay="0"/>
                                  </p:stCondLst>
                                  <p:childTnLst>
                                    <p:animMotion origin="layout" path="M 0 0 C -0.00781 0.10407 -0.01562 0.20837 0.00816 0.27729 C 0.03195 0.34621 0.09462 0.39662 0.14236 0.4142 C 0.19011 0.43178 0.2691 0.3883 0.29445 0.38321 " pathEditMode="relative" ptsTypes="aaaA">
                                      <p:cBhvr>
                                        <p:cTn id="152" dur="5000" fill="hold"/>
                                        <p:tgtEl>
                                          <p:spTgt spid="30"/>
                                        </p:tgtEl>
                                        <p:attrNameLst>
                                          <p:attrName>ppt_x</p:attrName>
                                          <p:attrName>ppt_y</p:attrName>
                                        </p:attrNameLst>
                                      </p:cBhvr>
                                    </p:animMotion>
                                  </p:childTnLst>
                                </p:cTn>
                              </p:par>
                            </p:childTnLst>
                          </p:cTn>
                        </p:par>
                        <p:par>
                          <p:cTn id="153" fill="hold">
                            <p:stCondLst>
                              <p:cond delay="10500"/>
                            </p:stCondLst>
                            <p:childTnLst>
                              <p:par>
                                <p:cTn id="154" presetID="10" presetClass="exit" presetSubtype="0" fill="hold" grpId="4" nodeType="afterEffect">
                                  <p:stCondLst>
                                    <p:cond delay="0"/>
                                  </p:stCondLst>
                                  <p:childTnLst>
                                    <p:animEffect transition="out" filter="fade">
                                      <p:cBhvr>
                                        <p:cTn id="155" dur="2000"/>
                                        <p:tgtEl>
                                          <p:spTgt spid="29"/>
                                        </p:tgtEl>
                                      </p:cBhvr>
                                    </p:animEffect>
                                    <p:set>
                                      <p:cBhvr>
                                        <p:cTn id="156" dur="1" fill="hold">
                                          <p:stCondLst>
                                            <p:cond delay="1999"/>
                                          </p:stCondLst>
                                        </p:cTn>
                                        <p:tgtEl>
                                          <p:spTgt spid="29"/>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2000"/>
                                        <p:tgtEl>
                                          <p:spTgt spid="46"/>
                                        </p:tgtEl>
                                      </p:cBhvr>
                                    </p:animEffect>
                                    <p:set>
                                      <p:cBhvr>
                                        <p:cTn id="159" dur="1" fill="hold">
                                          <p:stCondLst>
                                            <p:cond delay="1999"/>
                                          </p:stCondLst>
                                        </p:cTn>
                                        <p:tgtEl>
                                          <p:spTgt spid="46"/>
                                        </p:tgtEl>
                                        <p:attrNameLst>
                                          <p:attrName>style.visibility</p:attrName>
                                        </p:attrNameLst>
                                      </p:cBhvr>
                                      <p:to>
                                        <p:strVal val="hidden"/>
                                      </p:to>
                                    </p:set>
                                  </p:childTnLst>
                                </p:cTn>
                              </p:par>
                              <p:par>
                                <p:cTn id="160" presetID="10" presetClass="entr" presetSubtype="0" fill="hold" nodeType="withEffect">
                                  <p:stCondLst>
                                    <p:cond delay="0"/>
                                  </p:stCondLst>
                                  <p:childTnLst>
                                    <p:set>
                                      <p:cBhvr>
                                        <p:cTn id="161" dur="1" fill="hold">
                                          <p:stCondLst>
                                            <p:cond delay="0"/>
                                          </p:stCondLst>
                                        </p:cTn>
                                        <p:tgtEl>
                                          <p:spTgt spid="47"/>
                                        </p:tgtEl>
                                        <p:attrNameLst>
                                          <p:attrName>style.visibility</p:attrName>
                                        </p:attrNameLst>
                                      </p:cBhvr>
                                      <p:to>
                                        <p:strVal val="visible"/>
                                      </p:to>
                                    </p:set>
                                    <p:animEffect transition="in" filter="fade">
                                      <p:cBhvr>
                                        <p:cTn id="162" dur="2000"/>
                                        <p:tgtEl>
                                          <p:spTgt spid="47"/>
                                        </p:tgtEl>
                                      </p:cBhvr>
                                    </p:animEffect>
                                  </p:childTnLst>
                                </p:cTn>
                              </p:par>
                              <p:par>
                                <p:cTn id="163" presetID="0" presetClass="path" presetSubtype="0" accel="50000" decel="50000" fill="hold" grpId="2" nodeType="withEffect">
                                  <p:stCondLst>
                                    <p:cond delay="0"/>
                                  </p:stCondLst>
                                  <p:childTnLst>
                                    <p:animMotion origin="layout" path="M 0.29444 0.38321 C 0.31024 0.35661 0.32604 0.33002 0.32882 0.29926 C 0.3316 0.2685 0.3276 0.22502 0.31094 0.19889 C 0.29427 0.17276 0.2533 0.14685 0.22882 0.14223 C 0.20434 0.1376 0.18437 0.15449 0.16441 0.17137 " pathEditMode="relative" rAng="0" ptsTypes="aaaaA">
                                      <p:cBhvr>
                                        <p:cTn id="164" dur="5000" fill="hold"/>
                                        <p:tgtEl>
                                          <p:spTgt spid="30"/>
                                        </p:tgtEl>
                                        <p:attrNameLst>
                                          <p:attrName>ppt_x</p:attrName>
                                          <p:attrName>ppt_y</p:attrName>
                                        </p:attrNameLst>
                                      </p:cBhvr>
                                      <p:rCtr x="0" y="-1"/>
                                    </p:animMotion>
                                  </p:childTnLst>
                                </p:cTn>
                              </p:par>
                              <p:par>
                                <p:cTn id="165" presetID="0" presetClass="path" presetSubtype="0" accel="50000" decel="50000" fill="hold" grpId="1" nodeType="withEffect">
                                  <p:stCondLst>
                                    <p:cond delay="0"/>
                                  </p:stCondLst>
                                  <p:childTnLst>
                                    <p:animMotion origin="layout" path="M 0 0 C -0.0026 0.08395 -0.00503 0.16813 0.02188 0.22803 C 0.04879 0.28793 0.11302 0.34528 0.16164 0.35962 C 0.21025 0.37396 0.28611 0.34274 0.31372 0.31383 C 0.34132 0.28492 0.33438 0.23543 0.32743 0.18617 " pathEditMode="relative" ptsTypes="aaaaA">
                                      <p:cBhvr>
                                        <p:cTn id="166" dur="5000" fill="hold"/>
                                        <p:tgtEl>
                                          <p:spTgt spid="28"/>
                                        </p:tgtEl>
                                        <p:attrNameLst>
                                          <p:attrName>ppt_x</p:attrName>
                                          <p:attrName>ppt_y</p:attrName>
                                        </p:attrNameLst>
                                      </p:cBhvr>
                                    </p:animMotion>
                                  </p:childTnLst>
                                </p:cTn>
                              </p:par>
                              <p:par>
                                <p:cTn id="167" presetID="0" presetClass="path" presetSubtype="0" accel="50000" decel="50000" fill="hold" grpId="4" nodeType="withEffect">
                                  <p:stCondLst>
                                    <p:cond delay="0"/>
                                  </p:stCondLst>
                                  <p:childTnLst>
                                    <p:animMotion origin="layout" path="M 0.46997 0.29486 C 0.51042 0.27891 0.55104 0.26295 0.56719 0.25647 " pathEditMode="relative" rAng="0" ptsTypes="aA">
                                      <p:cBhvr>
                                        <p:cTn id="168" dur="5000" fill="hold"/>
                                        <p:tgtEl>
                                          <p:spTgt spid="27"/>
                                        </p:tgtEl>
                                        <p:attrNameLst>
                                          <p:attrName>ppt_x</p:attrName>
                                          <p:attrName>ppt_y</p:attrName>
                                        </p:attrNameLst>
                                      </p:cBhvr>
                                      <p:rCtr x="0" y="0"/>
                                    </p:animMotion>
                                  </p:childTnLst>
                                </p:cTn>
                              </p:par>
                            </p:childTnLst>
                          </p:cTn>
                        </p:par>
                        <p:par>
                          <p:cTn id="169" fill="hold">
                            <p:stCondLst>
                              <p:cond delay="15500"/>
                            </p:stCondLst>
                            <p:childTnLst>
                              <p:par>
                                <p:cTn id="170" presetID="10" presetClass="entr" presetSubtype="0" fill="hold" nodeType="after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fade">
                                      <p:cBhvr>
                                        <p:cTn id="172" dur="1000"/>
                                        <p:tgtEl>
                                          <p:spTgt spid="48"/>
                                        </p:tgtEl>
                                      </p:cBhvr>
                                    </p:animEffect>
                                  </p:childTnLst>
                                </p:cTn>
                              </p:par>
                              <p:par>
                                <p:cTn id="173" presetID="10" presetClass="exit" presetSubtype="0" fill="hold" nodeType="withEffect">
                                  <p:stCondLst>
                                    <p:cond delay="0"/>
                                  </p:stCondLst>
                                  <p:childTnLst>
                                    <p:animEffect transition="out" filter="fade">
                                      <p:cBhvr>
                                        <p:cTn id="174" dur="1000"/>
                                        <p:tgtEl>
                                          <p:spTgt spid="47"/>
                                        </p:tgtEl>
                                      </p:cBhvr>
                                    </p:animEffect>
                                    <p:set>
                                      <p:cBhvr>
                                        <p:cTn id="175" dur="1" fill="hold">
                                          <p:stCondLst>
                                            <p:cond delay="999"/>
                                          </p:stCondLst>
                                        </p:cTn>
                                        <p:tgtEl>
                                          <p:spTgt spid="47"/>
                                        </p:tgtEl>
                                        <p:attrNameLst>
                                          <p:attrName>style.visibility</p:attrName>
                                        </p:attrNameLst>
                                      </p:cBhvr>
                                      <p:to>
                                        <p:strVal val="hidden"/>
                                      </p:to>
                                    </p:set>
                                  </p:childTnLst>
                                </p:cTn>
                              </p:par>
                              <p:par>
                                <p:cTn id="176" presetID="10" presetClass="exit" presetSubtype="0" fill="hold" grpId="5" nodeType="withEffect">
                                  <p:stCondLst>
                                    <p:cond delay="0"/>
                                  </p:stCondLst>
                                  <p:childTnLst>
                                    <p:animEffect transition="out" filter="fade">
                                      <p:cBhvr>
                                        <p:cTn id="177" dur="1000"/>
                                        <p:tgtEl>
                                          <p:spTgt spid="27"/>
                                        </p:tgtEl>
                                      </p:cBhvr>
                                    </p:animEffect>
                                    <p:set>
                                      <p:cBhvr>
                                        <p:cTn id="178" dur="1" fill="hold">
                                          <p:stCondLst>
                                            <p:cond delay="999"/>
                                          </p:stCondLst>
                                        </p:cTn>
                                        <p:tgtEl>
                                          <p:spTgt spid="27"/>
                                        </p:tgtEl>
                                        <p:attrNameLst>
                                          <p:attrName>style.visibility</p:attrName>
                                        </p:attrNameLst>
                                      </p:cBhvr>
                                      <p:to>
                                        <p:strVal val="hidden"/>
                                      </p:to>
                                    </p:set>
                                  </p:childTnLst>
                                </p:cTn>
                              </p:par>
                              <p:par>
                                <p:cTn id="179" presetID="0" presetClass="path" presetSubtype="0" accel="50000" decel="50000" fill="hold" grpId="2" nodeType="withEffect">
                                  <p:stCondLst>
                                    <p:cond delay="0"/>
                                  </p:stCondLst>
                                  <p:childTnLst>
                                    <p:animMotion origin="layout" path="M 0.30712 0.12905 C 0.28923 0.10685 0.27152 0.08488 0.24826 0.07979 C 0.225 0.0747 0.18837 0.0784 0.16753 0.09806 C 0.1467 0.11772 0.13507 0.15796 0.12361 0.19843 " pathEditMode="relative" rAng="0" ptsTypes="aaaA">
                                      <p:cBhvr>
                                        <p:cTn id="180" dur="5000" fill="hold"/>
                                        <p:tgtEl>
                                          <p:spTgt spid="28"/>
                                        </p:tgtEl>
                                        <p:attrNameLst>
                                          <p:attrName>ppt_x</p:attrName>
                                          <p:attrName>ppt_y</p:attrName>
                                        </p:attrNameLst>
                                      </p:cBhvr>
                                      <p:rCtr x="-1" y="0"/>
                                    </p:animMotion>
                                  </p:childTnLst>
                                </p:cTn>
                              </p:par>
                              <p:par>
                                <p:cTn id="181" presetID="0" presetClass="path" presetSubtype="0" accel="50000" decel="50000" fill="hold" grpId="3" nodeType="withEffect">
                                  <p:stCondLst>
                                    <p:cond delay="0"/>
                                  </p:stCondLst>
                                  <p:childTnLst>
                                    <p:animMotion origin="layout" path="M 0.16441 0.17137 C 0.14427 0.19958 0.12413 0.22779 0.12187 0.26087 C 0.11962 0.29394 0.13194 0.34412 0.15069 0.37026 C 0.16944 0.39639 0.20173 0.40703 0.2342 0.41766 " pathEditMode="relative" rAng="0" ptsTypes="aaaA">
                                      <p:cBhvr>
                                        <p:cTn id="182" dur="5000" fill="hold"/>
                                        <p:tgtEl>
                                          <p:spTgt spid="30"/>
                                        </p:tgtEl>
                                        <p:attrNameLst>
                                          <p:attrName>ppt_x</p:attrName>
                                          <p:attrName>ppt_y</p:attrName>
                                        </p:attrNameLst>
                                      </p:cBhvr>
                                      <p:rCtr x="0" y="1"/>
                                    </p:animMotion>
                                  </p:childTnLst>
                                </p:cTn>
                              </p:par>
                              <p:par>
                                <p:cTn id="183" presetID="0" presetClass="path" presetSubtype="0" accel="50000" decel="50000" fill="hold" grpId="1" nodeType="withEffect">
                                  <p:stCondLst>
                                    <p:cond delay="0"/>
                                  </p:stCondLst>
                                  <p:childTnLst>
                                    <p:animMotion origin="layout" path="M 0 0 C 0.01875 0.07424 0.0375 0.14847 0.08091 0.18617 C 0.12431 0.22387 0.23039 0.2197 0.26025 0.22641 " pathEditMode="relative" ptsTypes="aaA">
                                      <p:cBhvr>
                                        <p:cTn id="184" dur="5000" fill="hold"/>
                                        <p:tgtEl>
                                          <p:spTgt spid="25"/>
                                        </p:tgtEl>
                                        <p:attrNameLst>
                                          <p:attrName>ppt_x</p:attrName>
                                          <p:attrName>ppt_y</p:attrName>
                                        </p:attrNameLst>
                                      </p:cBhvr>
                                    </p:animMotion>
                                  </p:childTnLst>
                                </p:cTn>
                              </p:par>
                            </p:childTnLst>
                          </p:cTn>
                        </p:par>
                        <p:par>
                          <p:cTn id="185" fill="hold">
                            <p:stCondLst>
                              <p:cond delay="20500"/>
                            </p:stCondLst>
                            <p:childTnLst>
                              <p:par>
                                <p:cTn id="186" presetID="4" presetClass="entr" presetSubtype="16" fill="hold" grpId="0" nodeType="afterEffect">
                                  <p:stCondLst>
                                    <p:cond delay="0"/>
                                  </p:stCondLst>
                                  <p:childTnLst>
                                    <p:set>
                                      <p:cBhvr>
                                        <p:cTn id="187" dur="1" fill="hold">
                                          <p:stCondLst>
                                            <p:cond delay="0"/>
                                          </p:stCondLst>
                                        </p:cTn>
                                        <p:tgtEl>
                                          <p:spTgt spid="41"/>
                                        </p:tgtEl>
                                        <p:attrNameLst>
                                          <p:attrName>style.visibility</p:attrName>
                                        </p:attrNameLst>
                                      </p:cBhvr>
                                      <p:to>
                                        <p:strVal val="visible"/>
                                      </p:to>
                                    </p:set>
                                    <p:animEffect transition="in" filter="box(in)">
                                      <p:cBhvr>
                                        <p:cTn id="188" dur="500"/>
                                        <p:tgtEl>
                                          <p:spTgt spid="41"/>
                                        </p:tgtEl>
                                      </p:cBhvr>
                                    </p:animEffect>
                                  </p:childTnLst>
                                </p:cTn>
                              </p:par>
                            </p:childTnLst>
                          </p:cTn>
                        </p:par>
                      </p:childTnLst>
                    </p:cTn>
                  </p:par>
                  <p:par>
                    <p:cTn id="189" fill="hold">
                      <p:stCondLst>
                        <p:cond delay="indefinite"/>
                      </p:stCondLst>
                      <p:childTnLst>
                        <p:par>
                          <p:cTn id="190" fill="hold">
                            <p:stCondLst>
                              <p:cond delay="0"/>
                            </p:stCondLst>
                            <p:childTnLst>
                              <p:par>
                                <p:cTn id="191" presetID="4" presetClass="exit" presetSubtype="16" fill="hold" grpId="1" nodeType="clickEffect">
                                  <p:stCondLst>
                                    <p:cond delay="0"/>
                                  </p:stCondLst>
                                  <p:childTnLst>
                                    <p:animEffect transition="out" filter="box(in)">
                                      <p:cBhvr>
                                        <p:cTn id="192" dur="500"/>
                                        <p:tgtEl>
                                          <p:spTgt spid="41"/>
                                        </p:tgtEl>
                                      </p:cBhvr>
                                    </p:animEffect>
                                    <p:set>
                                      <p:cBhvr>
                                        <p:cTn id="193" dur="1" fill="hold">
                                          <p:stCondLst>
                                            <p:cond delay="499"/>
                                          </p:stCondLst>
                                        </p:cTn>
                                        <p:tgtEl>
                                          <p:spTgt spid="41"/>
                                        </p:tgtEl>
                                        <p:attrNameLst>
                                          <p:attrName>style.visibility</p:attrName>
                                        </p:attrNameLst>
                                      </p:cBhvr>
                                      <p:to>
                                        <p:strVal val="hidden"/>
                                      </p:to>
                                    </p:set>
                                  </p:childTnLst>
                                </p:cTn>
                              </p:par>
                            </p:childTnLst>
                          </p:cTn>
                        </p:par>
                        <p:par>
                          <p:cTn id="194" fill="hold">
                            <p:stCondLst>
                              <p:cond delay="500"/>
                            </p:stCondLst>
                            <p:childTnLst>
                              <p:par>
                                <p:cTn id="195" presetID="0" presetClass="path" presetSubtype="0" accel="50000" decel="50000" fill="hold" grpId="4" nodeType="afterEffect">
                                  <p:stCondLst>
                                    <p:cond delay="0"/>
                                  </p:stCondLst>
                                  <p:childTnLst>
                                    <p:animMotion origin="layout" path="M 0.2342 0.41767 C 0.29913 0.41674 0.36406 0.41605 0.42049 0.40125 C 0.47691 0.38645 0.52465 0.35731 0.57257 0.32817 " pathEditMode="relative" rAng="0" ptsTypes="aaA">
                                      <p:cBhvr>
                                        <p:cTn id="196" dur="5000" fill="hold"/>
                                        <p:tgtEl>
                                          <p:spTgt spid="30"/>
                                        </p:tgtEl>
                                        <p:attrNameLst>
                                          <p:attrName>ppt_x</p:attrName>
                                          <p:attrName>ppt_y</p:attrName>
                                        </p:attrNameLst>
                                      </p:cBhvr>
                                      <p:rCtr x="2" y="0"/>
                                    </p:animMotion>
                                  </p:childTnLst>
                                </p:cTn>
                              </p:par>
                              <p:par>
                                <p:cTn id="197" presetID="0" presetClass="path" presetSubtype="0" accel="50000" decel="50000" fill="hold" grpId="3" nodeType="withEffect">
                                  <p:stCondLst>
                                    <p:cond delay="0"/>
                                  </p:stCondLst>
                                  <p:childTnLst>
                                    <p:animMotion origin="layout" path="M 0.12361 0.19843 C 0.12708 0.24214 0.13073 0.28585 0.15243 0.31175 C 0.17413 0.33766 0.21024 0.34852 0.25382 0.35361 C 0.29739 0.3587 0.35573 0.35061 0.41406 0.34274 " pathEditMode="relative" rAng="0" ptsTypes="aaaA">
                                      <p:cBhvr>
                                        <p:cTn id="198" dur="5000" fill="hold"/>
                                        <p:tgtEl>
                                          <p:spTgt spid="28"/>
                                        </p:tgtEl>
                                        <p:attrNameLst>
                                          <p:attrName>ppt_x</p:attrName>
                                          <p:attrName>ppt_y</p:attrName>
                                        </p:attrNameLst>
                                      </p:cBhvr>
                                      <p:rCtr x="1" y="1"/>
                                    </p:animMotion>
                                  </p:childTnLst>
                                </p:cTn>
                              </p:par>
                              <p:par>
                                <p:cTn id="199" presetID="0" presetClass="path" presetSubtype="0" accel="50000" decel="50000" fill="hold" grpId="2" nodeType="withEffect">
                                  <p:stCondLst>
                                    <p:cond delay="0"/>
                                  </p:stCondLst>
                                  <p:childTnLst>
                                    <p:animMotion origin="layout" path="M 0.29444 0.20629 C 0.32864 0.15957 0.36302 0.11309 0.36284 0.06938 C 0.36267 0.02567 0.32083 -0.03724 0.29305 -0.05643 C 0.26527 -0.07563 0.21944 -0.07169 0.19583 -0.04556 C 0.17222 -0.01943 0.16198 0.04047 0.15191 0.10037 " pathEditMode="relative" rAng="0" ptsTypes="aaaaA">
                                      <p:cBhvr>
                                        <p:cTn id="200" dur="5000" fill="hold"/>
                                        <p:tgtEl>
                                          <p:spTgt spid="25"/>
                                        </p:tgtEl>
                                        <p:attrNameLst>
                                          <p:attrName>ppt_x</p:attrName>
                                          <p:attrName>ppt_y</p:attrName>
                                        </p:attrNameLst>
                                      </p:cBhvr>
                                      <p:rCtr x="0" y="-1"/>
                                    </p:animMotion>
                                  </p:childTnLst>
                                </p:cTn>
                              </p:par>
                            </p:childTnLst>
                          </p:cTn>
                        </p:par>
                        <p:par>
                          <p:cTn id="201" fill="hold">
                            <p:stCondLst>
                              <p:cond delay="5500"/>
                            </p:stCondLst>
                            <p:childTnLst>
                              <p:par>
                                <p:cTn id="202" presetID="10" presetClass="entr" presetSubtype="0" fill="hold"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childTnLst>
                                </p:cTn>
                              </p:par>
                              <p:par>
                                <p:cTn id="205" presetID="10" presetClass="exit" presetSubtype="0" fill="hold" nodeType="withEffect">
                                  <p:stCondLst>
                                    <p:cond delay="0"/>
                                  </p:stCondLst>
                                  <p:childTnLst>
                                    <p:animEffect transition="out" filter="fade">
                                      <p:cBhvr>
                                        <p:cTn id="206" dur="1000"/>
                                        <p:tgtEl>
                                          <p:spTgt spid="48"/>
                                        </p:tgtEl>
                                      </p:cBhvr>
                                    </p:animEffect>
                                    <p:set>
                                      <p:cBhvr>
                                        <p:cTn id="207" dur="1" fill="hold">
                                          <p:stCondLst>
                                            <p:cond delay="999"/>
                                          </p:stCondLst>
                                        </p:cTn>
                                        <p:tgtEl>
                                          <p:spTgt spid="48"/>
                                        </p:tgtEl>
                                        <p:attrNameLst>
                                          <p:attrName>style.visibility</p:attrName>
                                        </p:attrNameLst>
                                      </p:cBhvr>
                                      <p:to>
                                        <p:strVal val="hidden"/>
                                      </p:to>
                                    </p:set>
                                  </p:childTnLst>
                                </p:cTn>
                              </p:par>
                              <p:par>
                                <p:cTn id="208" presetID="10" presetClass="exit" presetSubtype="0" fill="hold" grpId="5" nodeType="withEffect">
                                  <p:stCondLst>
                                    <p:cond delay="0"/>
                                  </p:stCondLst>
                                  <p:childTnLst>
                                    <p:animEffect transition="out" filter="fade">
                                      <p:cBhvr>
                                        <p:cTn id="209" dur="1000"/>
                                        <p:tgtEl>
                                          <p:spTgt spid="30"/>
                                        </p:tgtEl>
                                      </p:cBhvr>
                                    </p:animEffect>
                                    <p:set>
                                      <p:cBhvr>
                                        <p:cTn id="210" dur="1" fill="hold">
                                          <p:stCondLst>
                                            <p:cond delay="999"/>
                                          </p:stCondLst>
                                        </p:cTn>
                                        <p:tgtEl>
                                          <p:spTgt spid="30"/>
                                        </p:tgtEl>
                                        <p:attrNameLst>
                                          <p:attrName>style.visibility</p:attrName>
                                        </p:attrNameLst>
                                      </p:cBhvr>
                                      <p:to>
                                        <p:strVal val="hidden"/>
                                      </p:to>
                                    </p:set>
                                  </p:childTnLst>
                                </p:cTn>
                              </p:par>
                              <p:par>
                                <p:cTn id="211" presetID="0" presetClass="path" presetSubtype="0" accel="50000" decel="50000" fill="hold" grpId="4" nodeType="withEffect">
                                  <p:stCondLst>
                                    <p:cond delay="0"/>
                                  </p:stCondLst>
                                  <p:childTnLst>
                                    <p:animMotion origin="layout" path="M 0.41407 0.34274 C 0.44063 0.34159 0.46719 0.34066 0.49358 0.32447 C 0.51997 0.30828 0.54636 0.27706 0.57292 0.24584 " pathEditMode="relative" rAng="0" ptsTypes="aaA">
                                      <p:cBhvr>
                                        <p:cTn id="212" dur="5000" fill="hold"/>
                                        <p:tgtEl>
                                          <p:spTgt spid="28"/>
                                        </p:tgtEl>
                                        <p:attrNameLst>
                                          <p:attrName>ppt_x</p:attrName>
                                          <p:attrName>ppt_y</p:attrName>
                                        </p:attrNameLst>
                                      </p:cBhvr>
                                      <p:rCtr x="1" y="0"/>
                                    </p:animMotion>
                                  </p:childTnLst>
                                </p:cTn>
                              </p:par>
                              <p:par>
                                <p:cTn id="213" presetID="0" presetClass="path" presetSubtype="0" accel="50000" decel="50000" fill="hold" grpId="3" nodeType="withEffect">
                                  <p:stCondLst>
                                    <p:cond delay="0"/>
                                  </p:stCondLst>
                                  <p:childTnLst>
                                    <p:animMotion origin="layout" path="M 0.12361 0.08395 C 0.11736 0.11841 0.11111 0.1531 0.13246 0.17715 C 0.15382 0.2012 0.21146 0.22109 0.25191 0.22826 C 0.29236 0.23543 0.33385 0.22803 0.37569 0.22086 " pathEditMode="relative" rAng="0" ptsTypes="aaaA">
                                      <p:cBhvr>
                                        <p:cTn id="214" dur="5000" fill="hold"/>
                                        <p:tgtEl>
                                          <p:spTgt spid="25"/>
                                        </p:tgtEl>
                                        <p:attrNameLst>
                                          <p:attrName>ppt_x</p:attrName>
                                          <p:attrName>ppt_y</p:attrName>
                                        </p:attrNameLst>
                                      </p:cBhvr>
                                      <p:rCtr x="1" y="1"/>
                                    </p:animMotion>
                                  </p:childTnLst>
                                </p:cTn>
                              </p:par>
                              <p:par>
                                <p:cTn id="215" presetID="0" presetClass="path" presetSubtype="0" accel="50000" decel="50000" fill="hold" grpId="1" nodeType="withEffect">
                                  <p:stCondLst>
                                    <p:cond delay="0"/>
                                  </p:stCondLst>
                                  <p:childTnLst>
                                    <p:animMotion origin="layout" path="M 0 0 C 0.01927 0.06337 0.03871 0.12697 0.0809 0.16073 C 0.12309 0.1945 0.21198 0.21045 0.25347 0.20259 C 0.29496 0.19473 0.31736 0.14431 0.33021 0.11309 C 0.34305 0.08187 0.34409 0.04463 0.33021 0.01457 C 0.31632 -0.0155 0.26093 -0.05389 0.2467 -0.06753 " pathEditMode="relative" ptsTypes="aaaaaA">
                                      <p:cBhvr>
                                        <p:cTn id="216" dur="5000" fill="hold"/>
                                        <p:tgtEl>
                                          <p:spTgt spid="24"/>
                                        </p:tgtEl>
                                        <p:attrNameLst>
                                          <p:attrName>ppt_x</p:attrName>
                                          <p:attrName>ppt_y</p:attrName>
                                        </p:attrNameLst>
                                      </p:cBhvr>
                                    </p:animMotion>
                                  </p:childTnLst>
                                </p:cTn>
                              </p:par>
                            </p:childTnLst>
                          </p:cTn>
                        </p:par>
                        <p:par>
                          <p:cTn id="217" fill="hold">
                            <p:stCondLst>
                              <p:cond delay="10500"/>
                            </p:stCondLst>
                            <p:childTnLst>
                              <p:par>
                                <p:cTn id="218" presetID="10" presetClass="entr" presetSubtype="0" fill="hold" nodeType="afterEffect">
                                  <p:stCondLst>
                                    <p:cond delay="0"/>
                                  </p:stCondLst>
                                  <p:childTnLst>
                                    <p:set>
                                      <p:cBhvr>
                                        <p:cTn id="219" dur="1" fill="hold">
                                          <p:stCondLst>
                                            <p:cond delay="0"/>
                                          </p:stCondLst>
                                        </p:cTn>
                                        <p:tgtEl>
                                          <p:spTgt spid="50"/>
                                        </p:tgtEl>
                                        <p:attrNameLst>
                                          <p:attrName>style.visibility</p:attrName>
                                        </p:attrNameLst>
                                      </p:cBhvr>
                                      <p:to>
                                        <p:strVal val="visible"/>
                                      </p:to>
                                    </p:set>
                                    <p:animEffect transition="in" filter="fade">
                                      <p:cBhvr>
                                        <p:cTn id="220" dur="1000"/>
                                        <p:tgtEl>
                                          <p:spTgt spid="50"/>
                                        </p:tgtEl>
                                      </p:cBhvr>
                                    </p:animEffect>
                                  </p:childTnLst>
                                </p:cTn>
                              </p:par>
                              <p:par>
                                <p:cTn id="221" presetID="10" presetClass="exit" presetSubtype="0" fill="hold" nodeType="withEffect">
                                  <p:stCondLst>
                                    <p:cond delay="0"/>
                                  </p:stCondLst>
                                  <p:childTnLst>
                                    <p:animEffect transition="out" filter="fade">
                                      <p:cBhvr>
                                        <p:cTn id="222" dur="1000"/>
                                        <p:tgtEl>
                                          <p:spTgt spid="49"/>
                                        </p:tgtEl>
                                      </p:cBhvr>
                                    </p:animEffect>
                                    <p:set>
                                      <p:cBhvr>
                                        <p:cTn id="223" dur="1" fill="hold">
                                          <p:stCondLst>
                                            <p:cond delay="999"/>
                                          </p:stCondLst>
                                        </p:cTn>
                                        <p:tgtEl>
                                          <p:spTgt spid="49"/>
                                        </p:tgtEl>
                                        <p:attrNameLst>
                                          <p:attrName>style.visibility</p:attrName>
                                        </p:attrNameLst>
                                      </p:cBhvr>
                                      <p:to>
                                        <p:strVal val="hidden"/>
                                      </p:to>
                                    </p:set>
                                  </p:childTnLst>
                                </p:cTn>
                              </p:par>
                              <p:par>
                                <p:cTn id="224" presetID="10" presetClass="exit" presetSubtype="0" fill="hold" grpId="5" nodeType="withEffect">
                                  <p:stCondLst>
                                    <p:cond delay="0"/>
                                  </p:stCondLst>
                                  <p:childTnLst>
                                    <p:animEffect transition="out" filter="fade">
                                      <p:cBhvr>
                                        <p:cTn id="225" dur="1000"/>
                                        <p:tgtEl>
                                          <p:spTgt spid="28"/>
                                        </p:tgtEl>
                                      </p:cBhvr>
                                    </p:animEffect>
                                    <p:set>
                                      <p:cBhvr>
                                        <p:cTn id="226" dur="1" fill="hold">
                                          <p:stCondLst>
                                            <p:cond delay="999"/>
                                          </p:stCondLst>
                                        </p:cTn>
                                        <p:tgtEl>
                                          <p:spTgt spid="28"/>
                                        </p:tgtEl>
                                        <p:attrNameLst>
                                          <p:attrName>style.visibility</p:attrName>
                                        </p:attrNameLst>
                                      </p:cBhvr>
                                      <p:to>
                                        <p:strVal val="hidden"/>
                                      </p:to>
                                    </p:set>
                                  </p:childTnLst>
                                </p:cTn>
                              </p:par>
                              <p:par>
                                <p:cTn id="227" presetID="0" presetClass="path" presetSubtype="0" accel="50000" decel="50000" fill="hold" grpId="4" nodeType="withEffect">
                                  <p:stCondLst>
                                    <p:cond delay="0"/>
                                  </p:stCondLst>
                                  <p:childTnLst>
                                    <p:animMotion origin="layout" path="M 0.3467 0.23913 C 0.37934 0.24283 0.41198 0.24653 0.44531 0.22641 C 0.47865 0.20629 0.52986 0.13668 0.5467 0.11864 " pathEditMode="relative" rAng="0" ptsTypes="aaA">
                                      <p:cBhvr>
                                        <p:cTn id="228" dur="5000" fill="hold"/>
                                        <p:tgtEl>
                                          <p:spTgt spid="25"/>
                                        </p:tgtEl>
                                        <p:attrNameLst>
                                          <p:attrName>ppt_x</p:attrName>
                                          <p:attrName>ppt_y</p:attrName>
                                        </p:attrNameLst>
                                      </p:cBhvr>
                                      <p:rCtr x="1" y="-1"/>
                                    </p:animMotion>
                                  </p:childTnLst>
                                </p:cTn>
                              </p:par>
                              <p:par>
                                <p:cTn id="229" presetID="0" presetClass="path" presetSubtype="0" accel="50000" decel="50000" fill="hold" grpId="2" nodeType="withEffect">
                                  <p:stCondLst>
                                    <p:cond delay="0"/>
                                  </p:stCondLst>
                                  <p:childTnLst>
                                    <p:animMotion origin="layout" path="M 0.2467 -0.06753 C 0.21319 -0.06707 0.17986 -0.06637 0.15902 -0.04001 C 0.13819 -0.01364 0.11406 0.05065 0.12205 0.09135 C 0.13003 0.13205 0.1684 0.16813 0.20694 0.20444 " pathEditMode="relative" rAng="0" ptsTypes="aaaA">
                                      <p:cBhvr>
                                        <p:cTn id="230" dur="5000" fill="hold"/>
                                        <p:tgtEl>
                                          <p:spTgt spid="24"/>
                                        </p:tgtEl>
                                        <p:attrNameLst>
                                          <p:attrName>ppt_x</p:attrName>
                                          <p:attrName>ppt_y</p:attrName>
                                        </p:attrNameLst>
                                      </p:cBhvr>
                                      <p:rCtr x="-1" y="1"/>
                                    </p:animMotion>
                                  </p:childTnLst>
                                </p:cTn>
                              </p:par>
                              <p:par>
                                <p:cTn id="231" presetID="0" presetClass="path" presetSubtype="0" accel="50000" decel="50000" fill="hold" grpId="1" nodeType="withEffect">
                                  <p:stCondLst>
                                    <p:cond delay="0"/>
                                  </p:stCondLst>
                                  <p:childTnLst>
                                    <p:animMotion origin="layout" path="M 0 0 C 0.05504 0.07539 0.11024 0.15102 0.15885 0.1753 C 0.20747 0.19958 0.26424 0.17252 0.29167 0.14616 C 0.3191 0.1198 0.32604 0.05319 0.32326 0.01642 C 0.32049 -0.02035 0.29497 -0.05574 0.27535 -0.0747 C 0.25573 -0.09366 0.23056 -0.09528 0.20538 -0.09667 " pathEditMode="relative" ptsTypes="aaaaaA">
                                      <p:cBhvr>
                                        <p:cTn id="232" dur="5000" fill="hold"/>
                                        <p:tgtEl>
                                          <p:spTgt spid="19"/>
                                        </p:tgtEl>
                                        <p:attrNameLst>
                                          <p:attrName>ppt_x</p:attrName>
                                          <p:attrName>ppt_y</p:attrName>
                                        </p:attrNameLst>
                                      </p:cBhvr>
                                    </p:animMotion>
                                  </p:childTnLst>
                                </p:cTn>
                              </p:par>
                            </p:childTnLst>
                          </p:cTn>
                        </p:par>
                        <p:par>
                          <p:cTn id="233" fill="hold">
                            <p:stCondLst>
                              <p:cond delay="15500"/>
                            </p:stCondLst>
                            <p:childTnLst>
                              <p:par>
                                <p:cTn id="234" presetID="10" presetClass="entr" presetSubtype="0" fill="hold" nodeType="afterEffect">
                                  <p:stCondLst>
                                    <p:cond delay="0"/>
                                  </p:stCondLst>
                                  <p:childTnLst>
                                    <p:set>
                                      <p:cBhvr>
                                        <p:cTn id="235" dur="1" fill="hold">
                                          <p:stCondLst>
                                            <p:cond delay="0"/>
                                          </p:stCondLst>
                                        </p:cTn>
                                        <p:tgtEl>
                                          <p:spTgt spid="51"/>
                                        </p:tgtEl>
                                        <p:attrNameLst>
                                          <p:attrName>style.visibility</p:attrName>
                                        </p:attrNameLst>
                                      </p:cBhvr>
                                      <p:to>
                                        <p:strVal val="visible"/>
                                      </p:to>
                                    </p:set>
                                    <p:animEffect transition="in" filter="fade">
                                      <p:cBhvr>
                                        <p:cTn id="236" dur="1000"/>
                                        <p:tgtEl>
                                          <p:spTgt spid="51"/>
                                        </p:tgtEl>
                                      </p:cBhvr>
                                    </p:animEffect>
                                  </p:childTnLst>
                                </p:cTn>
                              </p:par>
                              <p:par>
                                <p:cTn id="237" presetID="10" presetClass="exit" presetSubtype="0" fill="hold" nodeType="withEffect">
                                  <p:stCondLst>
                                    <p:cond delay="0"/>
                                  </p:stCondLst>
                                  <p:childTnLst>
                                    <p:animEffect transition="out" filter="fade">
                                      <p:cBhvr>
                                        <p:cTn id="238" dur="1000"/>
                                        <p:tgtEl>
                                          <p:spTgt spid="50"/>
                                        </p:tgtEl>
                                      </p:cBhvr>
                                    </p:animEffect>
                                    <p:set>
                                      <p:cBhvr>
                                        <p:cTn id="239" dur="1" fill="hold">
                                          <p:stCondLst>
                                            <p:cond delay="999"/>
                                          </p:stCondLst>
                                        </p:cTn>
                                        <p:tgtEl>
                                          <p:spTgt spid="50"/>
                                        </p:tgtEl>
                                        <p:attrNameLst>
                                          <p:attrName>style.visibility</p:attrName>
                                        </p:attrNameLst>
                                      </p:cBhvr>
                                      <p:to>
                                        <p:strVal val="hidden"/>
                                      </p:to>
                                    </p:set>
                                  </p:childTnLst>
                                </p:cTn>
                              </p:par>
                              <p:par>
                                <p:cTn id="240" presetID="10" presetClass="exit" presetSubtype="0" fill="hold" grpId="5" nodeType="withEffect">
                                  <p:stCondLst>
                                    <p:cond delay="0"/>
                                  </p:stCondLst>
                                  <p:childTnLst>
                                    <p:animEffect transition="out" filter="fade">
                                      <p:cBhvr>
                                        <p:cTn id="241" dur="1000"/>
                                        <p:tgtEl>
                                          <p:spTgt spid="25"/>
                                        </p:tgtEl>
                                      </p:cBhvr>
                                    </p:animEffect>
                                    <p:set>
                                      <p:cBhvr>
                                        <p:cTn id="242" dur="1" fill="hold">
                                          <p:stCondLst>
                                            <p:cond delay="999"/>
                                          </p:stCondLst>
                                        </p:cTn>
                                        <p:tgtEl>
                                          <p:spTgt spid="25"/>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4" presetClass="entr" presetSubtype="16" fill="hold" grpId="0" nodeType="clickEffect">
                                  <p:stCondLst>
                                    <p:cond delay="0"/>
                                  </p:stCondLst>
                                  <p:childTnLst>
                                    <p:set>
                                      <p:cBhvr>
                                        <p:cTn id="246" dur="1" fill="hold">
                                          <p:stCondLst>
                                            <p:cond delay="0"/>
                                          </p:stCondLst>
                                        </p:cTn>
                                        <p:tgtEl>
                                          <p:spTgt spid="42"/>
                                        </p:tgtEl>
                                        <p:attrNameLst>
                                          <p:attrName>style.visibility</p:attrName>
                                        </p:attrNameLst>
                                      </p:cBhvr>
                                      <p:to>
                                        <p:strVal val="visible"/>
                                      </p:to>
                                    </p:set>
                                    <p:animEffect transition="in" filter="box(in)">
                                      <p:cBhvr>
                                        <p:cTn id="247" dur="500"/>
                                        <p:tgtEl>
                                          <p:spTgt spid="42"/>
                                        </p:tgtEl>
                                      </p:cBhvr>
                                    </p:animEffect>
                                  </p:childTnLst>
                                </p:cTn>
                              </p:par>
                            </p:childTnLst>
                          </p:cTn>
                        </p:par>
                      </p:childTnLst>
                    </p:cTn>
                  </p:par>
                  <p:par>
                    <p:cTn id="248" fill="hold">
                      <p:stCondLst>
                        <p:cond delay="indefinite"/>
                      </p:stCondLst>
                      <p:childTnLst>
                        <p:par>
                          <p:cTn id="249" fill="hold">
                            <p:stCondLst>
                              <p:cond delay="0"/>
                            </p:stCondLst>
                            <p:childTnLst>
                              <p:par>
                                <p:cTn id="250" presetID="4" presetClass="exit" presetSubtype="16" fill="hold" grpId="1" nodeType="clickEffect">
                                  <p:stCondLst>
                                    <p:cond delay="0"/>
                                  </p:stCondLst>
                                  <p:childTnLst>
                                    <p:animEffect transition="out" filter="box(in)">
                                      <p:cBhvr>
                                        <p:cTn id="251" dur="500"/>
                                        <p:tgtEl>
                                          <p:spTgt spid="42"/>
                                        </p:tgtEl>
                                      </p:cBhvr>
                                    </p:animEffect>
                                    <p:set>
                                      <p:cBhvr>
                                        <p:cTn id="252" dur="1" fill="hold">
                                          <p:stCondLst>
                                            <p:cond delay="499"/>
                                          </p:stCondLst>
                                        </p:cTn>
                                        <p:tgtEl>
                                          <p:spTgt spid="42"/>
                                        </p:tgtEl>
                                        <p:attrNameLst>
                                          <p:attrName>style.visibility</p:attrName>
                                        </p:attrNameLst>
                                      </p:cBhvr>
                                      <p:to>
                                        <p:strVal val="hidden"/>
                                      </p:to>
                                    </p:set>
                                  </p:childTnLst>
                                </p:cTn>
                              </p:par>
                              <p:par>
                                <p:cTn id="253" presetID="4" presetClass="entr" presetSubtype="16" fill="hold" grpId="0" nodeType="withEffect">
                                  <p:stCondLst>
                                    <p:cond delay="0"/>
                                  </p:stCondLst>
                                  <p:childTnLst>
                                    <p:set>
                                      <p:cBhvr>
                                        <p:cTn id="254" dur="1" fill="hold">
                                          <p:stCondLst>
                                            <p:cond delay="0"/>
                                          </p:stCondLst>
                                        </p:cTn>
                                        <p:tgtEl>
                                          <p:spTgt spid="44"/>
                                        </p:tgtEl>
                                        <p:attrNameLst>
                                          <p:attrName>style.visibility</p:attrName>
                                        </p:attrNameLst>
                                      </p:cBhvr>
                                      <p:to>
                                        <p:strVal val="visible"/>
                                      </p:to>
                                    </p:set>
                                    <p:animEffect transition="in" filter="box(in)">
                                      <p:cBhvr>
                                        <p:cTn id="255" dur="500"/>
                                        <p:tgtEl>
                                          <p:spTgt spid="44"/>
                                        </p:tgtEl>
                                      </p:cBhvr>
                                    </p:animEffect>
                                  </p:childTnLst>
                                </p:cTn>
                              </p:par>
                            </p:childTnLst>
                          </p:cTn>
                        </p:par>
                      </p:childTnLst>
                    </p:cTn>
                  </p:par>
                  <p:par>
                    <p:cTn id="256" fill="hold">
                      <p:stCondLst>
                        <p:cond delay="indefinite"/>
                      </p:stCondLst>
                      <p:childTnLst>
                        <p:par>
                          <p:cTn id="257" fill="hold">
                            <p:stCondLst>
                              <p:cond delay="0"/>
                            </p:stCondLst>
                            <p:childTnLst>
                              <p:par>
                                <p:cTn id="258" presetID="4" presetClass="exit" presetSubtype="16" fill="hold" grpId="1" nodeType="clickEffect">
                                  <p:stCondLst>
                                    <p:cond delay="0"/>
                                  </p:stCondLst>
                                  <p:childTnLst>
                                    <p:animEffect transition="out" filter="box(in)">
                                      <p:cBhvr>
                                        <p:cTn id="259" dur="500"/>
                                        <p:tgtEl>
                                          <p:spTgt spid="44"/>
                                        </p:tgtEl>
                                      </p:cBhvr>
                                    </p:animEffect>
                                    <p:set>
                                      <p:cBhvr>
                                        <p:cTn id="260" dur="1" fill="hold">
                                          <p:stCondLst>
                                            <p:cond delay="4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2" grpId="0" animBg="1"/>
      <p:bldP spid="12" grpId="1" animBg="1"/>
      <p:bldP spid="12" grpId="2" animBg="1"/>
      <p:bldP spid="19" grpId="0" animBg="1"/>
      <p:bldP spid="19" grpId="1" animBg="1"/>
      <p:bldP spid="24" grpId="0" animBg="1"/>
      <p:bldP spid="24" grpId="1" animBg="1"/>
      <p:bldP spid="24" grpId="2" animBg="1"/>
      <p:bldP spid="25" grpId="0" animBg="1"/>
      <p:bldP spid="25" grpId="1" animBg="1"/>
      <p:bldP spid="25" grpId="2" animBg="1"/>
      <p:bldP spid="25" grpId="3" animBg="1"/>
      <p:bldP spid="25" grpId="4" animBg="1"/>
      <p:bldP spid="25" grpId="5" animBg="1"/>
      <p:bldP spid="26" grpId="0" animBg="1"/>
      <p:bldP spid="26" grpId="1" animBg="1"/>
      <p:bldP spid="26" grpId="2" animBg="1"/>
      <p:bldP spid="26" grpId="3" animBg="1"/>
      <p:bldP spid="27" grpId="0" animBg="1"/>
      <p:bldP spid="27" grpId="1" animBg="1"/>
      <p:bldP spid="27" grpId="2" animBg="1"/>
      <p:bldP spid="27" grpId="3" animBg="1"/>
      <p:bldP spid="27" grpId="4" animBg="1"/>
      <p:bldP spid="27" grpId="5" animBg="1"/>
      <p:bldP spid="28" grpId="0" animBg="1"/>
      <p:bldP spid="28" grpId="1" animBg="1"/>
      <p:bldP spid="28" grpId="2" animBg="1"/>
      <p:bldP spid="28" grpId="3" animBg="1"/>
      <p:bldP spid="28" grpId="4" animBg="1"/>
      <p:bldP spid="28" grpId="5" animBg="1"/>
      <p:bldP spid="29" grpId="0" animBg="1"/>
      <p:bldP spid="29" grpId="1" animBg="1"/>
      <p:bldP spid="29" grpId="2" animBg="1"/>
      <p:bldP spid="29" grpId="3" animBg="1"/>
      <p:bldP spid="29" grpId="4" animBg="1"/>
      <p:bldP spid="30" grpId="0" animBg="1"/>
      <p:bldP spid="30" grpId="1" animBg="1"/>
      <p:bldP spid="30" grpId="2" animBg="1"/>
      <p:bldP spid="30" grpId="3" animBg="1"/>
      <p:bldP spid="30" grpId="4" animBg="1"/>
      <p:bldP spid="30" grpId="5" animBg="1"/>
      <p:bldP spid="41" grpId="0" animBg="1"/>
      <p:bldP spid="41" grpId="1" animBg="1"/>
      <p:bldP spid="42" grpId="0" animBg="1"/>
      <p:bldP spid="42" grpId="1" animBg="1"/>
      <p:bldP spid="44" grpId="0" animBg="1"/>
      <p:bldP spid="44" grpId="1" animBg="1"/>
      <p:bldP spid="66" grpId="0" animBg="1"/>
      <p:bldP spid="66" grpId="1" animBg="1"/>
      <p:bldP spid="57" grpId="0" animBg="1"/>
      <p:bldP spid="57" grpId="1" animBg="1"/>
      <p:bldP spid="55" grpId="0" animBg="1"/>
      <p:bldP spid="55" grpId="1"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28596" y="214290"/>
            <a:ext cx="8229600" cy="1143000"/>
          </a:xfrm>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fontAlgn="auto">
              <a:spcAft>
                <a:spcPts val="0"/>
              </a:spcAft>
              <a:defRPr/>
            </a:pPr>
            <a:r>
              <a:rPr lang="fr-FR" dirty="0" smtClean="0">
                <a:latin typeface="+mj-lt"/>
              </a:rPr>
              <a:t>Le LEAN Management et la réduction des gaspillages.</a:t>
            </a:r>
            <a:endParaRPr lang="en-GB" dirty="0">
              <a:latin typeface="+mj-lt"/>
            </a:endParaRPr>
          </a:p>
        </p:txBody>
      </p:sp>
      <p:sp>
        <p:nvSpPr>
          <p:cNvPr id="4" name="Espace réservé de la date 3"/>
          <p:cNvSpPr>
            <a:spLocks noGrp="1"/>
          </p:cNvSpPr>
          <p:nvPr>
            <p:ph type="dt" sz="half" idx="10"/>
          </p:nvPr>
        </p:nvSpPr>
        <p:spPr/>
        <p:txBody>
          <a:bodyPr/>
          <a:lstStyle/>
          <a:p>
            <a:fld id="{81E5EAF4-EDAE-4ECC-823A-6E57C64964D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199</a:t>
            </a:fld>
            <a:endParaRPr lang="fr-FR"/>
          </a:p>
        </p:txBody>
      </p:sp>
      <p:sp>
        <p:nvSpPr>
          <p:cNvPr id="8" name="Rectangle 7"/>
          <p:cNvSpPr/>
          <p:nvPr/>
        </p:nvSpPr>
        <p:spPr>
          <a:xfrm>
            <a:off x="0" y="2000240"/>
            <a:ext cx="9144000" cy="4524315"/>
          </a:xfrm>
          <a:prstGeom prst="rect">
            <a:avLst/>
          </a:prstGeom>
        </p:spPr>
        <p:txBody>
          <a:bodyPr wrap="square">
            <a:spAutoFit/>
          </a:bodyPr>
          <a:lstStyle/>
          <a:p>
            <a:pPr fontAlgn="base"/>
            <a:r>
              <a:rPr lang="fr-FR" dirty="0" smtClean="0"/>
              <a:t>Taïchi </a:t>
            </a:r>
            <a:r>
              <a:rPr lang="fr-FR" dirty="0" err="1" smtClean="0"/>
              <a:t>Ohno</a:t>
            </a:r>
            <a:r>
              <a:rPr lang="fr-FR" dirty="0" smtClean="0"/>
              <a:t>, père fondateur du Système de Production Toyota, a défini 3 familles de gaspillages :</a:t>
            </a:r>
          </a:p>
          <a:p>
            <a:pPr fontAlgn="base"/>
            <a:endParaRPr lang="fr-FR" dirty="0" smtClean="0"/>
          </a:p>
          <a:p>
            <a:pPr algn="ctr" fontAlgn="base"/>
            <a:r>
              <a:rPr lang="fr-FR" b="1" dirty="0" err="1" smtClean="0">
                <a:solidFill>
                  <a:srgbClr val="002060"/>
                </a:solidFill>
              </a:rPr>
              <a:t>Muda</a:t>
            </a:r>
            <a:r>
              <a:rPr lang="fr-FR" b="1" dirty="0" smtClean="0">
                <a:solidFill>
                  <a:srgbClr val="002060"/>
                </a:solidFill>
              </a:rPr>
              <a:t> (tâche sans valeur ajoutée, mais acceptée)</a:t>
            </a:r>
          </a:p>
          <a:p>
            <a:pPr algn="ctr" fontAlgn="base"/>
            <a:r>
              <a:rPr lang="fr-FR" b="1" dirty="0" smtClean="0">
                <a:solidFill>
                  <a:srgbClr val="002060"/>
                </a:solidFill>
              </a:rPr>
              <a:t>Muri (tâche excessive, trop difficile, impossible)</a:t>
            </a:r>
          </a:p>
          <a:p>
            <a:pPr algn="ctr" fontAlgn="base"/>
            <a:r>
              <a:rPr lang="fr-FR" b="1" dirty="0" smtClean="0">
                <a:solidFill>
                  <a:srgbClr val="002060"/>
                </a:solidFill>
              </a:rPr>
              <a:t>Mura (irrégularités, fluctuations)</a:t>
            </a:r>
          </a:p>
          <a:p>
            <a:pPr algn="ctr" fontAlgn="base"/>
            <a:endParaRPr lang="fr-FR" b="1" dirty="0" smtClean="0">
              <a:solidFill>
                <a:srgbClr val="002060"/>
              </a:solidFill>
            </a:endParaRPr>
          </a:p>
          <a:p>
            <a:r>
              <a:rPr lang="fr-FR" dirty="0" smtClean="0"/>
              <a:t>Un </a:t>
            </a:r>
            <a:r>
              <a:rPr lang="fr-FR" dirty="0" err="1" smtClean="0"/>
              <a:t>muda</a:t>
            </a:r>
            <a:r>
              <a:rPr lang="fr-FR" dirty="0" smtClean="0"/>
              <a:t> est donc une activité improductive, qui n’apporte pas de valeur aux yeux du client. Mais tout le monde accepte et pratique cette activité, sans la remettre en question. Néanmoins, certaines tâches sans valeur ajoutée sont obligatoires (archivage, sauvegarde…)</a:t>
            </a:r>
          </a:p>
          <a:p>
            <a:endParaRPr lang="fr-FR" dirty="0" smtClean="0"/>
          </a:p>
          <a:p>
            <a:r>
              <a:rPr lang="fr-FR" b="1" dirty="0" smtClean="0">
                <a:solidFill>
                  <a:srgbClr val="002060"/>
                </a:solidFill>
              </a:rPr>
              <a:t>La Pensée Lean </a:t>
            </a:r>
            <a:r>
              <a:rPr lang="fr-FR" dirty="0" smtClean="0"/>
              <a:t>suggère que pour créer efficacement de la valeur, il est indispensable d’identifier les gaspillages et de les éliminer ou de les réduire, afin d’optimiser les processus de l’entreprise.</a:t>
            </a:r>
          </a:p>
          <a:p>
            <a:pPr algn="ctr" fontAlgn="base"/>
            <a:endParaRPr lang="fr-FR" b="1" dirty="0">
              <a:solidFill>
                <a:srgbClr val="00206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C7FE9E-BC65-4F83-9A6D-29716F20646F}" type="datetime1">
              <a:rPr lang="fr-FR" smtClean="0"/>
              <a:pPr/>
              <a:t>01/01/2017</a:t>
            </a:fld>
            <a:endParaRPr lang="fr-FR"/>
          </a:p>
        </p:txBody>
      </p:sp>
      <p:sp>
        <p:nvSpPr>
          <p:cNvPr id="3" name="Espace réservé du pied de page 2"/>
          <p:cNvSpPr>
            <a:spLocks noGrp="1"/>
          </p:cNvSpPr>
          <p:nvPr>
            <p:ph type="ftr" sz="quarter" idx="11"/>
          </p:nvPr>
        </p:nvSpPr>
        <p:spPr/>
        <p:txBody>
          <a:bodyPr/>
          <a:lstStyle/>
          <a:p>
            <a:r>
              <a:rPr lang="fr-FR" dirty="0" smtClean="0"/>
              <a:t>T. FESQ</a:t>
            </a:r>
            <a:endParaRPr lang="fr-FR" dirty="0"/>
          </a:p>
        </p:txBody>
      </p:sp>
      <p:sp>
        <p:nvSpPr>
          <p:cNvPr id="4" name="Espace réservé du numéro de diapositive 3"/>
          <p:cNvSpPr>
            <a:spLocks noGrp="1"/>
          </p:cNvSpPr>
          <p:nvPr>
            <p:ph type="sldNum" sz="quarter" idx="12"/>
          </p:nvPr>
        </p:nvSpPr>
        <p:spPr/>
        <p:txBody>
          <a:bodyPr/>
          <a:lstStyle/>
          <a:p>
            <a:fld id="{5ADBA858-1129-41C4-BE38-66DD5B82628A}" type="slidenum">
              <a:rPr lang="fr-FR" smtClean="0"/>
              <a:pPr/>
              <a:t>2</a:t>
            </a:fld>
            <a:endParaRPr lang="fr-FR"/>
          </a:p>
        </p:txBody>
      </p:sp>
      <p:sp>
        <p:nvSpPr>
          <p:cNvPr id="5" name="Rectangle 4"/>
          <p:cNvSpPr/>
          <p:nvPr/>
        </p:nvSpPr>
        <p:spPr>
          <a:xfrm>
            <a:off x="79248" y="692331"/>
            <a:ext cx="9144000" cy="1015663"/>
          </a:xfrm>
          <a:prstGeom prst="rect">
            <a:avLst/>
          </a:prstGeom>
        </p:spPr>
        <p:txBody>
          <a:bodyPr wrap="square">
            <a:spAutoFit/>
          </a:bodyPr>
          <a:lstStyle/>
          <a:p>
            <a:pPr lvl="0"/>
            <a:r>
              <a:rPr lang="fr-FR" sz="2000" b="1" i="1" dirty="0">
                <a:solidFill>
                  <a:srgbClr val="7030A0"/>
                </a:solidFill>
              </a:rPr>
              <a:t>La plus grande gloire n’est pas de ne jamais tomber, mais de se relever à chaque chute. </a:t>
            </a:r>
            <a:r>
              <a:rPr lang="fr-FR" sz="2000" b="1" dirty="0">
                <a:solidFill>
                  <a:srgbClr val="7030A0"/>
                </a:solidFill>
              </a:rPr>
              <a:t/>
            </a:r>
            <a:br>
              <a:rPr lang="fr-FR" sz="2000" b="1" dirty="0">
                <a:solidFill>
                  <a:srgbClr val="7030A0"/>
                </a:solidFill>
              </a:rPr>
            </a:br>
            <a:r>
              <a:rPr lang="fr-FR" sz="2000" b="1" dirty="0">
                <a:solidFill>
                  <a:srgbClr val="7030A0"/>
                </a:solidFill>
              </a:rPr>
              <a:t>Nelson Mandela</a:t>
            </a:r>
          </a:p>
        </p:txBody>
      </p:sp>
      <p:sp>
        <p:nvSpPr>
          <p:cNvPr id="6" name="Rectangle 5"/>
          <p:cNvSpPr/>
          <p:nvPr/>
        </p:nvSpPr>
        <p:spPr>
          <a:xfrm>
            <a:off x="0" y="2928934"/>
            <a:ext cx="9144000" cy="707886"/>
          </a:xfrm>
          <a:prstGeom prst="rect">
            <a:avLst/>
          </a:prstGeom>
        </p:spPr>
        <p:txBody>
          <a:bodyPr wrap="square">
            <a:spAutoFit/>
          </a:bodyPr>
          <a:lstStyle/>
          <a:p>
            <a:r>
              <a:rPr lang="fr-FR" sz="2000" b="1" i="1" dirty="0" smtClean="0">
                <a:solidFill>
                  <a:srgbClr val="FF0000"/>
                </a:solidFill>
              </a:rPr>
              <a:t>Aucun de nous, en agissant seul, ne peut atteindre le succès. </a:t>
            </a:r>
            <a:r>
              <a:rPr lang="fr-FR" sz="2000" b="1" dirty="0" smtClean="0">
                <a:solidFill>
                  <a:srgbClr val="FF0000"/>
                </a:solidFill>
              </a:rPr>
              <a:t/>
            </a:r>
            <a:br>
              <a:rPr lang="fr-FR" sz="2000" b="1" dirty="0" smtClean="0">
                <a:solidFill>
                  <a:srgbClr val="FF0000"/>
                </a:solidFill>
              </a:rPr>
            </a:br>
            <a:r>
              <a:rPr lang="fr-FR" sz="2000" b="1" dirty="0" smtClean="0">
                <a:solidFill>
                  <a:srgbClr val="FF0000"/>
                </a:solidFill>
              </a:rPr>
              <a:t>Nelson Mandela</a:t>
            </a:r>
            <a:endParaRPr lang="fr-FR" sz="2000" b="1" dirty="0">
              <a:solidFill>
                <a:srgbClr val="FF0000"/>
              </a:solidFill>
            </a:endParaRPr>
          </a:p>
        </p:txBody>
      </p:sp>
      <p:sp>
        <p:nvSpPr>
          <p:cNvPr id="7" name="Rectangle 6"/>
          <p:cNvSpPr/>
          <p:nvPr/>
        </p:nvSpPr>
        <p:spPr>
          <a:xfrm>
            <a:off x="0" y="4857760"/>
            <a:ext cx="9144000" cy="1015663"/>
          </a:xfrm>
          <a:prstGeom prst="rect">
            <a:avLst/>
          </a:prstGeom>
        </p:spPr>
        <p:txBody>
          <a:bodyPr wrap="square">
            <a:spAutoFit/>
          </a:bodyPr>
          <a:lstStyle/>
          <a:p>
            <a:r>
              <a:rPr lang="fr-FR" sz="2000" b="1" i="1" dirty="0" smtClean="0">
                <a:solidFill>
                  <a:srgbClr val="002060"/>
                </a:solidFill>
              </a:rPr>
              <a:t>Il faut écouter ceux qui parlent si on veut en être écouté.</a:t>
            </a:r>
            <a:r>
              <a:rPr lang="fr-FR" sz="2000" b="1" dirty="0" smtClean="0">
                <a:solidFill>
                  <a:srgbClr val="002060"/>
                </a:solidFill>
              </a:rPr>
              <a:t/>
            </a:r>
            <a:br>
              <a:rPr lang="fr-FR" sz="2000" b="1" dirty="0" smtClean="0">
                <a:solidFill>
                  <a:srgbClr val="002060"/>
                </a:solidFill>
              </a:rPr>
            </a:br>
            <a:r>
              <a:rPr lang="fr-FR" sz="2000" b="1" dirty="0" smtClean="0">
                <a:solidFill>
                  <a:srgbClr val="002060"/>
                </a:solidFill>
              </a:rPr>
              <a:t>La </a:t>
            </a:r>
            <a:r>
              <a:rPr lang="fr-FR" sz="2000" b="1" dirty="0" err="1" smtClean="0">
                <a:solidFill>
                  <a:srgbClr val="002060"/>
                </a:solidFill>
              </a:rPr>
              <a:t>Rochefoucault</a:t>
            </a:r>
            <a:r>
              <a:rPr lang="fr-FR" sz="2000" b="1" dirty="0" smtClean="0">
                <a:solidFill>
                  <a:srgbClr val="FFFF00"/>
                </a:solidFill>
              </a:rPr>
              <a:t/>
            </a:r>
            <a:br>
              <a:rPr lang="fr-FR" sz="2000" b="1" dirty="0" smtClean="0">
                <a:solidFill>
                  <a:srgbClr val="FFFF00"/>
                </a:solidFill>
              </a:rPr>
            </a:br>
            <a:endParaRPr lang="fr-FR" sz="2000" b="1" dirty="0">
              <a:solidFill>
                <a:srgbClr val="FFFF00"/>
              </a:solidFill>
            </a:endParaRPr>
          </a:p>
        </p:txBody>
      </p:sp>
    </p:spTree>
    <p:extLst>
      <p:ext uri="{BB962C8B-B14F-4D97-AF65-F5344CB8AC3E}">
        <p14:creationId xmlns:p14="http://schemas.microsoft.com/office/powerpoint/2010/main" val="263834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4F082794-7D43-4877-8D9D-7759135A3A6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20</a:t>
            </a:fld>
            <a:endParaRPr lang="fr-FR"/>
          </a:p>
        </p:txBody>
      </p:sp>
      <p:sp>
        <p:nvSpPr>
          <p:cNvPr id="3" name="Espace réservé du contenu 2"/>
          <p:cNvSpPr>
            <a:spLocks noGrp="1"/>
          </p:cNvSpPr>
          <p:nvPr>
            <p:ph sz="quarter" idx="1"/>
          </p:nvPr>
        </p:nvSpPr>
        <p:spPr>
          <a:xfrm>
            <a:off x="0" y="1600200"/>
            <a:ext cx="9144000" cy="4709160"/>
          </a:xfrm>
        </p:spPr>
        <p:txBody>
          <a:bodyPr>
            <a:normAutofit/>
          </a:bodyPr>
          <a:lstStyle/>
          <a:p>
            <a:r>
              <a:rPr lang="fr-FR" b="1" dirty="0" smtClean="0">
                <a:solidFill>
                  <a:srgbClr val="002060"/>
                </a:solidFill>
              </a:rPr>
              <a:t>LES PRINCIPALES METHODES AGILES</a:t>
            </a:r>
            <a:endParaRPr lang="fr-FR" dirty="0" smtClean="0">
              <a:solidFill>
                <a:srgbClr val="002060"/>
              </a:solidFill>
            </a:endParaRPr>
          </a:p>
          <a:p>
            <a:pPr>
              <a:buNone/>
            </a:pPr>
            <a:endParaRPr lang="fr-FR" dirty="0" smtClean="0"/>
          </a:p>
          <a:p>
            <a:pPr algn="ctr">
              <a:buNone/>
            </a:pPr>
            <a:r>
              <a:rPr lang="fr-FR" dirty="0" smtClean="0"/>
              <a:t>• </a:t>
            </a:r>
            <a:r>
              <a:rPr lang="fr-FR" dirty="0" err="1" smtClean="0"/>
              <a:t>Scrum</a:t>
            </a:r>
            <a:endParaRPr lang="fr-FR" dirty="0" smtClean="0"/>
          </a:p>
          <a:p>
            <a:pPr algn="ctr">
              <a:buNone/>
            </a:pPr>
            <a:r>
              <a:rPr lang="fr-FR" dirty="0" smtClean="0"/>
              <a:t>• Lean</a:t>
            </a:r>
          </a:p>
          <a:p>
            <a:pPr algn="ctr">
              <a:buNone/>
            </a:pPr>
            <a:r>
              <a:rPr lang="fr-FR" dirty="0" smtClean="0"/>
              <a:t>• XP, </a:t>
            </a:r>
          </a:p>
          <a:p>
            <a:pPr algn="ctr">
              <a:buNone/>
            </a:pPr>
            <a:r>
              <a:rPr lang="fr-FR" dirty="0" smtClean="0"/>
              <a:t>• </a:t>
            </a:r>
            <a:r>
              <a:rPr lang="fr-FR" dirty="0" err="1" smtClean="0"/>
              <a:t>Kanban</a:t>
            </a:r>
            <a:r>
              <a:rPr lang="fr-FR" dirty="0" smtClean="0"/>
              <a:t> </a:t>
            </a:r>
          </a:p>
          <a:p>
            <a:pPr algn="ctr">
              <a:buNone/>
            </a:pPr>
            <a:r>
              <a:rPr lang="fr-FR" dirty="0" smtClean="0"/>
              <a:t>• ASD</a:t>
            </a:r>
          </a:p>
          <a:p>
            <a:pPr algn="ctr">
              <a:buNone/>
            </a:pPr>
            <a:r>
              <a:rPr lang="fr-FR" dirty="0" smtClean="0"/>
              <a:t>• CRYSTAL</a:t>
            </a:r>
            <a:br>
              <a:rPr lang="fr-FR" dirty="0" smtClean="0"/>
            </a:br>
            <a:endParaRPr lang="fr-FR"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E49DAF43-46F1-4291-8B89-9ED38071B670}"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200</a:t>
            </a:fld>
            <a:endParaRPr lang="fr-FR"/>
          </a:p>
        </p:txBody>
      </p:sp>
      <p:sp>
        <p:nvSpPr>
          <p:cNvPr id="3" name="Content Placeholder 2"/>
          <p:cNvSpPr>
            <a:spLocks noGrp="1"/>
          </p:cNvSpPr>
          <p:nvPr>
            <p:ph sz="quarter" idx="1"/>
          </p:nvPr>
        </p:nvSpPr>
        <p:spPr>
          <a:xfrm>
            <a:off x="500034" y="714356"/>
            <a:ext cx="8229600" cy="5111750"/>
          </a:xfrm>
        </p:spPr>
        <p:txBody>
          <a:bodyPr>
            <a:normAutofit lnSpcReduction="10000"/>
          </a:bodyPr>
          <a:lstStyle/>
          <a:p>
            <a:pPr eaLnBrk="1" hangingPunct="1"/>
            <a:r>
              <a:rPr lang="fr-FR" sz="2400" b="1" dirty="0" smtClean="0"/>
              <a:t>Qu</a:t>
            </a:r>
            <a:r>
              <a:rPr lang="fr-FR" altLang="fr-FR" sz="2400" b="1" dirty="0" smtClean="0"/>
              <a:t>’</a:t>
            </a:r>
            <a:r>
              <a:rPr lang="fr-FR" sz="2400" b="1" dirty="0" smtClean="0"/>
              <a:t>est-ce que le Lean </a:t>
            </a:r>
            <a:r>
              <a:rPr lang="fr-FR" sz="2400" b="1" dirty="0" err="1" smtClean="0"/>
              <a:t>Manufacturing</a:t>
            </a:r>
            <a:r>
              <a:rPr lang="fr-FR" sz="2400" b="1" dirty="0" smtClean="0"/>
              <a:t>?</a:t>
            </a:r>
          </a:p>
          <a:p>
            <a:pPr lvl="1" eaLnBrk="1" hangingPunct="1"/>
            <a:r>
              <a:rPr lang="fr-FR" sz="2000" dirty="0" smtClean="0">
                <a:solidFill>
                  <a:schemeClr val="tx1"/>
                </a:solidFill>
              </a:rPr>
              <a:t>Le Lean repose sur l</a:t>
            </a:r>
            <a:r>
              <a:rPr lang="fr-FR" altLang="fr-FR" sz="2000" dirty="0" smtClean="0">
                <a:solidFill>
                  <a:schemeClr val="tx1"/>
                </a:solidFill>
              </a:rPr>
              <a:t>’</a:t>
            </a:r>
            <a:r>
              <a:rPr lang="fr-FR" sz="2000" dirty="0" smtClean="0">
                <a:solidFill>
                  <a:schemeClr val="tx1"/>
                </a:solidFill>
              </a:rPr>
              <a:t>élimination des gaspillages dans les processus (par exemple : trop de stock de produits finis, trop de déchets de production)</a:t>
            </a:r>
          </a:p>
          <a:p>
            <a:pPr lvl="1" eaLnBrk="1" hangingPunct="1"/>
            <a:r>
              <a:rPr lang="fr-FR" sz="2000" dirty="0" smtClean="0">
                <a:solidFill>
                  <a:schemeClr val="tx1"/>
                </a:solidFill>
              </a:rPr>
              <a:t>Le Lean n</a:t>
            </a:r>
            <a:r>
              <a:rPr lang="fr-FR" altLang="fr-FR" sz="2000" dirty="0" smtClean="0">
                <a:solidFill>
                  <a:schemeClr val="tx1"/>
                </a:solidFill>
              </a:rPr>
              <a:t>’</a:t>
            </a:r>
            <a:r>
              <a:rPr lang="fr-FR" sz="2000" dirty="0" smtClean="0">
                <a:solidFill>
                  <a:schemeClr val="tx1"/>
                </a:solidFill>
              </a:rPr>
              <a:t>a pas pour objectif la réduction du nombre d</a:t>
            </a:r>
            <a:r>
              <a:rPr lang="fr-FR" altLang="fr-FR" sz="2000" dirty="0" smtClean="0">
                <a:solidFill>
                  <a:schemeClr val="tx1"/>
                </a:solidFill>
              </a:rPr>
              <a:t>’</a:t>
            </a:r>
            <a:r>
              <a:rPr lang="fr-FR" sz="2000" dirty="0" smtClean="0">
                <a:solidFill>
                  <a:schemeClr val="tx1"/>
                </a:solidFill>
              </a:rPr>
              <a:t>employés.</a:t>
            </a:r>
          </a:p>
          <a:p>
            <a:pPr lvl="1" eaLnBrk="1" hangingPunct="1"/>
            <a:r>
              <a:rPr lang="fr-FR" sz="2000" dirty="0" smtClean="0">
                <a:solidFill>
                  <a:schemeClr val="tx1"/>
                </a:solidFill>
              </a:rPr>
              <a:t>Le Lean vise à augmenter la capacité de production, en réduisant les coûts et le temps de cycle.</a:t>
            </a:r>
          </a:p>
          <a:p>
            <a:pPr lvl="1" eaLnBrk="1" hangingPunct="1"/>
            <a:r>
              <a:rPr lang="fr-FR" sz="2000" dirty="0" smtClean="0">
                <a:solidFill>
                  <a:schemeClr val="tx1"/>
                </a:solidFill>
              </a:rPr>
              <a:t>Le Lean s</a:t>
            </a:r>
            <a:r>
              <a:rPr lang="fr-FR" altLang="fr-FR" sz="2000" dirty="0" smtClean="0">
                <a:solidFill>
                  <a:schemeClr val="tx1"/>
                </a:solidFill>
              </a:rPr>
              <a:t>‘</a:t>
            </a:r>
            <a:r>
              <a:rPr lang="fr-FR" sz="2000" dirty="0" smtClean="0">
                <a:solidFill>
                  <a:schemeClr val="tx1"/>
                </a:solidFill>
              </a:rPr>
              <a:t>appuie sur la compréhension des besoins des clients.</a:t>
            </a:r>
          </a:p>
          <a:p>
            <a:pPr eaLnBrk="1" hangingPunct="1"/>
            <a:r>
              <a:rPr lang="fr-FR" sz="2400" b="1" dirty="0" smtClean="0"/>
              <a:t>La Pensée Lean</a:t>
            </a:r>
          </a:p>
          <a:p>
            <a:pPr lvl="1" eaLnBrk="1" hangingPunct="1"/>
            <a:r>
              <a:rPr lang="fr-FR" sz="2000" dirty="0" smtClean="0">
                <a:solidFill>
                  <a:schemeClr val="tx1"/>
                </a:solidFill>
              </a:rPr>
              <a:t>Quantifier la valeur du produit du point de vue du client.</a:t>
            </a:r>
          </a:p>
          <a:p>
            <a:pPr lvl="1" eaLnBrk="1" hangingPunct="1"/>
            <a:r>
              <a:rPr lang="fr-FR" sz="2000" dirty="0" smtClean="0">
                <a:solidFill>
                  <a:schemeClr val="tx1"/>
                </a:solidFill>
              </a:rPr>
              <a:t>Identifier la chaîne de valeur pour mettre en évidence les gaspillages.</a:t>
            </a:r>
          </a:p>
          <a:p>
            <a:pPr lvl="1" eaLnBrk="1" hangingPunct="1"/>
            <a:r>
              <a:rPr lang="fr-FR" sz="2000" dirty="0" smtClean="0">
                <a:solidFill>
                  <a:schemeClr val="tx1"/>
                </a:solidFill>
              </a:rPr>
              <a:t>Créer un flux pour réduire la taille de lots et les encours (WIP).</a:t>
            </a:r>
          </a:p>
          <a:p>
            <a:pPr lvl="1" eaLnBrk="1" hangingPunct="1"/>
            <a:r>
              <a:rPr lang="fr-FR" sz="2000" dirty="0" smtClean="0">
                <a:solidFill>
                  <a:schemeClr val="tx1"/>
                </a:solidFill>
              </a:rPr>
              <a:t>Produire seulement ce que le client a commandé.</a:t>
            </a:r>
          </a:p>
          <a:p>
            <a:pPr lvl="1" eaLnBrk="1" hangingPunct="1"/>
            <a:r>
              <a:rPr lang="fr-FR" sz="2000" dirty="0" smtClean="0">
                <a:solidFill>
                  <a:schemeClr val="tx1"/>
                </a:solidFill>
              </a:rPr>
              <a:t>Rechercher perpétuellement la perfection, en améliorant </a:t>
            </a:r>
          </a:p>
          <a:p>
            <a:pPr lvl="1" eaLnBrk="1" hangingPunct="1">
              <a:buFontTx/>
              <a:buNone/>
            </a:pPr>
            <a:r>
              <a:rPr lang="fr-FR" sz="2000" dirty="0" smtClean="0">
                <a:solidFill>
                  <a:schemeClr val="tx1"/>
                </a:solidFill>
              </a:rPr>
              <a:t>     la qualité et en éliminant les gaspillages.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 calcmode="lin" valueType="num">
                                      <p:cBhvr additive="base">
                                        <p:cTn id="7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fr-FR" dirty="0" smtClean="0">
                <a:solidFill>
                  <a:schemeClr val="tx1"/>
                </a:solidFill>
                <a:ea typeface="+mj-ea"/>
              </a:rPr>
              <a:t>Processus Lean et Traditionnel</a:t>
            </a:r>
            <a:endParaRPr lang="fr-FR" dirty="0">
              <a:solidFill>
                <a:schemeClr val="tx1"/>
              </a:solidFill>
              <a:ea typeface="+mj-ea"/>
            </a:endParaRPr>
          </a:p>
        </p:txBody>
      </p:sp>
      <p:sp>
        <p:nvSpPr>
          <p:cNvPr id="6" name="Espace réservé de la date 5"/>
          <p:cNvSpPr>
            <a:spLocks noGrp="1"/>
          </p:cNvSpPr>
          <p:nvPr>
            <p:ph type="dt" sz="half" idx="10"/>
          </p:nvPr>
        </p:nvSpPr>
        <p:spPr/>
        <p:txBody>
          <a:bodyPr/>
          <a:lstStyle/>
          <a:p>
            <a:fld id="{173AD826-1197-465F-BCDB-0C02F4EB3FF7}" type="datetime1">
              <a:rPr lang="fr-FR" smtClean="0"/>
              <a:pPr/>
              <a:t>01/01/2017</a:t>
            </a:fld>
            <a:endParaRPr lang="fr-FR"/>
          </a:p>
        </p:txBody>
      </p:sp>
      <p:sp>
        <p:nvSpPr>
          <p:cNvPr id="8" name="Espace réservé du pied de page 7"/>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201</a:t>
            </a:fld>
            <a:endParaRPr lang="fr-FR"/>
          </a:p>
        </p:txBody>
      </p:sp>
      <p:sp>
        <p:nvSpPr>
          <p:cNvPr id="3" name="Content Placeholder 2"/>
          <p:cNvSpPr>
            <a:spLocks noGrp="1"/>
          </p:cNvSpPr>
          <p:nvPr>
            <p:ph sz="quarter" idx="1"/>
          </p:nvPr>
        </p:nvSpPr>
        <p:spPr>
          <a:xfrm>
            <a:off x="468313" y="1484313"/>
            <a:ext cx="8229600" cy="4525962"/>
          </a:xfrm>
        </p:spPr>
        <p:txBody>
          <a:bodyPr>
            <a:normAutofit lnSpcReduction="10000"/>
          </a:bodyPr>
          <a:lstStyle/>
          <a:p>
            <a:pPr eaLnBrk="1" hangingPunct="1"/>
            <a:r>
              <a:rPr lang="fr-FR" sz="2400" dirty="0" smtClean="0"/>
              <a:t>Le temps de développement d</a:t>
            </a:r>
            <a:r>
              <a:rPr lang="fr-FR" altLang="fr-FR" sz="2400" dirty="0" smtClean="0"/>
              <a:t>’</a:t>
            </a:r>
            <a:r>
              <a:rPr lang="fr-FR" sz="2400" dirty="0" smtClean="0"/>
              <a:t>un nouveau produit est divisé par 2.</a:t>
            </a:r>
          </a:p>
          <a:p>
            <a:pPr eaLnBrk="1" hangingPunct="1"/>
            <a:r>
              <a:rPr lang="fr-FR" sz="2400" dirty="0" smtClean="0"/>
              <a:t>L</a:t>
            </a:r>
            <a:r>
              <a:rPr lang="fr-FR" altLang="fr-FR" sz="2400" dirty="0" smtClean="0"/>
              <a:t>’</a:t>
            </a:r>
            <a:r>
              <a:rPr lang="fr-FR" sz="2400" dirty="0" smtClean="0"/>
              <a:t>investissement dans des machines et des outils est réduit de moitié.</a:t>
            </a:r>
          </a:p>
          <a:p>
            <a:pPr eaLnBrk="1" hangingPunct="1"/>
            <a:r>
              <a:rPr lang="fr-FR" sz="2400" dirty="0" smtClean="0"/>
              <a:t>Les heures d</a:t>
            </a:r>
            <a:r>
              <a:rPr lang="fr-FR" altLang="fr-FR" sz="2400" dirty="0" smtClean="0"/>
              <a:t>’</a:t>
            </a:r>
            <a:r>
              <a:rPr lang="fr-FR" sz="2400" dirty="0" smtClean="0"/>
              <a:t>effort des employés directs et indirects sont divisées par 2.</a:t>
            </a:r>
          </a:p>
          <a:p>
            <a:pPr eaLnBrk="1" hangingPunct="1"/>
            <a:r>
              <a:rPr lang="fr-FR" sz="2400" dirty="0" smtClean="0"/>
              <a:t>Le Taux de défauts sur les produits finis est divisé par 2.</a:t>
            </a:r>
          </a:p>
          <a:p>
            <a:pPr eaLnBrk="1" hangingPunct="1"/>
            <a:r>
              <a:rPr lang="fr-FR" sz="2400" dirty="0" smtClean="0"/>
              <a:t>Utilisation de la moitié de la surface de travail pour la même production.</a:t>
            </a:r>
          </a:p>
          <a:p>
            <a:pPr eaLnBrk="1" hangingPunct="1"/>
            <a:r>
              <a:rPr lang="fr-FR" sz="2400" dirty="0" smtClean="0"/>
              <a:t>Les encours sont divisés par 10 au moins.</a:t>
            </a:r>
          </a:p>
          <a:p>
            <a:pPr eaLnBrk="1" hangingPunct="1"/>
            <a:r>
              <a:rPr lang="fr-FR" sz="2400" dirty="0" smtClean="0"/>
              <a:t>La taille de lots est réduite.</a:t>
            </a:r>
          </a:p>
          <a:p>
            <a:pPr eaLnBrk="1" hangingPunct="1"/>
            <a:r>
              <a:rPr lang="fr-FR" sz="1600" dirty="0" smtClean="0"/>
              <a:t>Source : « The machine </a:t>
            </a:r>
            <a:r>
              <a:rPr lang="fr-FR" sz="1600" dirty="0" err="1" smtClean="0"/>
              <a:t>that</a:t>
            </a:r>
            <a:r>
              <a:rPr lang="fr-FR" sz="1600" dirty="0" smtClean="0"/>
              <a:t> </a:t>
            </a:r>
            <a:r>
              <a:rPr lang="fr-FR" sz="1600" dirty="0" err="1" smtClean="0"/>
              <a:t>changed</a:t>
            </a:r>
            <a:r>
              <a:rPr lang="fr-FR" sz="1600" dirty="0" smtClean="0"/>
              <a:t> the world » de </a:t>
            </a:r>
            <a:r>
              <a:rPr lang="fr-FR" sz="1600" dirty="0" err="1" smtClean="0"/>
              <a:t>Womack</a:t>
            </a:r>
            <a:r>
              <a:rPr lang="fr-FR" sz="1600" dirty="0" smtClean="0"/>
              <a:t> et Jones (2009)</a:t>
            </a:r>
            <a:endParaRPr lang="fr-FR"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fr-FR" dirty="0" smtClean="0">
                <a:solidFill>
                  <a:schemeClr val="tx1"/>
                </a:solidFill>
                <a:ea typeface="+mj-ea"/>
              </a:rPr>
              <a:t>Processus Lean et Traditionnel</a:t>
            </a:r>
            <a:endParaRPr lang="fr-FR" dirty="0">
              <a:solidFill>
                <a:schemeClr val="tx1"/>
              </a:solidFill>
              <a:ea typeface="+mj-ea"/>
            </a:endParaRPr>
          </a:p>
        </p:txBody>
      </p:sp>
      <p:sp>
        <p:nvSpPr>
          <p:cNvPr id="6" name="Espace réservé de la date 5"/>
          <p:cNvSpPr>
            <a:spLocks noGrp="1"/>
          </p:cNvSpPr>
          <p:nvPr>
            <p:ph type="dt" sz="half" idx="10"/>
          </p:nvPr>
        </p:nvSpPr>
        <p:spPr/>
        <p:txBody>
          <a:bodyPr/>
          <a:lstStyle/>
          <a:p>
            <a:fld id="{FD68D306-235A-4377-890D-E46751BE24B7}" type="datetime1">
              <a:rPr lang="fr-FR" smtClean="0"/>
              <a:pPr/>
              <a:t>01/01/2017</a:t>
            </a:fld>
            <a:endParaRPr lang="fr-FR"/>
          </a:p>
        </p:txBody>
      </p:sp>
      <p:sp>
        <p:nvSpPr>
          <p:cNvPr id="8" name="Espace réservé du pied de page 7"/>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202</a:t>
            </a:fld>
            <a:endParaRPr lang="fr-FR"/>
          </a:p>
        </p:txBody>
      </p:sp>
      <p:sp>
        <p:nvSpPr>
          <p:cNvPr id="3" name="Content Placeholder 2"/>
          <p:cNvSpPr>
            <a:spLocks noGrp="1"/>
          </p:cNvSpPr>
          <p:nvPr>
            <p:ph sz="quarter" idx="1"/>
          </p:nvPr>
        </p:nvSpPr>
        <p:spPr>
          <a:xfrm>
            <a:off x="468313" y="1412875"/>
            <a:ext cx="8229600" cy="4525963"/>
          </a:xfrm>
        </p:spPr>
        <p:txBody>
          <a:bodyPr>
            <a:normAutofit fontScale="92500"/>
          </a:bodyPr>
          <a:lstStyle/>
          <a:p>
            <a:pPr eaLnBrk="1" hangingPunct="1"/>
            <a:r>
              <a:rPr lang="fr-FR" sz="2400" dirty="0" smtClean="0"/>
              <a:t>La capacité et la cadence augmentent.</a:t>
            </a:r>
          </a:p>
          <a:p>
            <a:pPr eaLnBrk="1" hangingPunct="1"/>
            <a:r>
              <a:rPr lang="fr-FR" sz="2400" dirty="0" smtClean="0"/>
              <a:t>Plus d</a:t>
            </a:r>
            <a:r>
              <a:rPr lang="fr-FR" altLang="fr-FR" sz="2400" dirty="0" smtClean="0"/>
              <a:t>’</a:t>
            </a:r>
            <a:r>
              <a:rPr lang="fr-FR" sz="2400" dirty="0" smtClean="0"/>
              <a:t>espace disponible.</a:t>
            </a:r>
          </a:p>
          <a:p>
            <a:pPr eaLnBrk="1" hangingPunct="1"/>
            <a:r>
              <a:rPr lang="fr-FR" sz="2400" dirty="0" smtClean="0"/>
              <a:t>Une meilleur rotation des stocks.</a:t>
            </a:r>
          </a:p>
          <a:p>
            <a:pPr eaLnBrk="1" hangingPunct="1"/>
            <a:r>
              <a:rPr lang="fr-FR" sz="2400" dirty="0" smtClean="0"/>
              <a:t>Amélioration de l</a:t>
            </a:r>
            <a:r>
              <a:rPr lang="fr-FR" altLang="fr-FR" sz="2400" dirty="0" smtClean="0"/>
              <a:t>’</a:t>
            </a:r>
            <a:r>
              <a:rPr lang="fr-FR" sz="2400" dirty="0" smtClean="0"/>
              <a:t>ergonomie des postes de travail.</a:t>
            </a:r>
          </a:p>
          <a:p>
            <a:pPr eaLnBrk="1" hangingPunct="1"/>
            <a:r>
              <a:rPr lang="fr-FR" sz="2400" dirty="0" smtClean="0"/>
              <a:t>Amélioration de la qualité : réduction des déchets et des retouches.</a:t>
            </a:r>
          </a:p>
          <a:p>
            <a:pPr eaLnBrk="1" hangingPunct="1"/>
            <a:r>
              <a:rPr lang="fr-FR" sz="2400" dirty="0" smtClean="0"/>
              <a:t>Réduction des stocks : matières, en-cours, produits finis.</a:t>
            </a:r>
          </a:p>
          <a:p>
            <a:pPr eaLnBrk="1" hangingPunct="1"/>
            <a:r>
              <a:rPr lang="fr-FR" sz="2400" dirty="0" smtClean="0"/>
              <a:t>Réduction des délais d</a:t>
            </a:r>
            <a:r>
              <a:rPr lang="fr-FR" altLang="fr-FR" sz="2400" dirty="0" smtClean="0"/>
              <a:t>’</a:t>
            </a:r>
            <a:r>
              <a:rPr lang="fr-FR" sz="2400" dirty="0" smtClean="0"/>
              <a:t>exécution.</a:t>
            </a:r>
          </a:p>
          <a:p>
            <a:pPr eaLnBrk="1" hangingPunct="1"/>
            <a:r>
              <a:rPr lang="fr-FR" sz="2400" dirty="0" smtClean="0"/>
              <a:t>Meilleure Marge Brute.</a:t>
            </a:r>
          </a:p>
          <a:p>
            <a:pPr eaLnBrk="1" hangingPunct="1"/>
            <a:r>
              <a:rPr lang="fr-FR" sz="2400" dirty="0" smtClean="0"/>
              <a:t>Amélioration de la participation, de l</a:t>
            </a:r>
            <a:r>
              <a:rPr lang="fr-FR" altLang="fr-FR" sz="2400" dirty="0" smtClean="0"/>
              <a:t>’</a:t>
            </a:r>
            <a:r>
              <a:rPr lang="fr-FR" sz="2400" dirty="0" smtClean="0"/>
              <a:t>implication et </a:t>
            </a:r>
          </a:p>
          <a:p>
            <a:pPr eaLnBrk="1" hangingPunct="1">
              <a:buFontTx/>
              <a:buNone/>
            </a:pPr>
            <a:r>
              <a:rPr lang="fr-FR" sz="2400" dirty="0" smtClean="0"/>
              <a:t>    du moral des employés.</a:t>
            </a:r>
          </a:p>
          <a:p>
            <a:pPr eaLnBrk="1" hangingPunct="1"/>
            <a:r>
              <a:rPr lang="fr-FR" sz="1600" dirty="0" smtClean="0"/>
              <a:t>Source : « The machine </a:t>
            </a:r>
            <a:r>
              <a:rPr lang="fr-FR" sz="1600" dirty="0" err="1" smtClean="0"/>
              <a:t>that</a:t>
            </a:r>
            <a:r>
              <a:rPr lang="fr-FR" sz="1600" dirty="0" smtClean="0"/>
              <a:t> </a:t>
            </a:r>
            <a:r>
              <a:rPr lang="fr-FR" sz="1600" dirty="0" err="1" smtClean="0"/>
              <a:t>changed</a:t>
            </a:r>
            <a:r>
              <a:rPr lang="fr-FR" sz="1600" dirty="0" smtClean="0"/>
              <a:t> the world » de </a:t>
            </a:r>
            <a:r>
              <a:rPr lang="fr-FR" sz="1600" dirty="0" err="1" smtClean="0"/>
              <a:t>Womack</a:t>
            </a:r>
            <a:r>
              <a:rPr lang="fr-FR" sz="1600" dirty="0" smtClean="0"/>
              <a:t> et Jones (2009)</a:t>
            </a:r>
            <a:endParaRPr lang="fr-FR"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1143000"/>
          </a:xfrm>
        </p:spPr>
        <p:txBody>
          <a:bodyPr>
            <a:normAutofit/>
          </a:bodyPr>
          <a:lstStyle/>
          <a:p>
            <a:pPr eaLnBrk="1" hangingPunct="1"/>
            <a:r>
              <a:rPr lang="fr-FR" smtClean="0">
                <a:solidFill>
                  <a:srgbClr val="BFBFBF"/>
                </a:solidFill>
              </a:rPr>
              <a:t>Système de Production Toyota</a:t>
            </a:r>
          </a:p>
        </p:txBody>
      </p:sp>
      <p:sp>
        <p:nvSpPr>
          <p:cNvPr id="14" name="Espace réservé de la date 13"/>
          <p:cNvSpPr>
            <a:spLocks noGrp="1"/>
          </p:cNvSpPr>
          <p:nvPr>
            <p:ph type="dt" sz="half" idx="10"/>
          </p:nvPr>
        </p:nvSpPr>
        <p:spPr/>
        <p:txBody>
          <a:bodyPr/>
          <a:lstStyle/>
          <a:p>
            <a:fld id="{2AD4CAF4-2A02-409A-87B0-3744111208C2}" type="datetime1">
              <a:rPr lang="fr-FR" smtClean="0"/>
              <a:pPr/>
              <a:t>01/01/2017</a:t>
            </a:fld>
            <a:endParaRPr lang="fr-FR"/>
          </a:p>
        </p:txBody>
      </p:sp>
      <p:sp>
        <p:nvSpPr>
          <p:cNvPr id="18" name="Espace réservé du pied de page 17"/>
          <p:cNvSpPr>
            <a:spLocks noGrp="1"/>
          </p:cNvSpPr>
          <p:nvPr>
            <p:ph type="ftr" sz="quarter" idx="11"/>
          </p:nvPr>
        </p:nvSpPr>
        <p:spPr/>
        <p:txBody>
          <a:bodyPr/>
          <a:lstStyle/>
          <a:p>
            <a:r>
              <a:rPr lang="fr-FR" dirty="0" smtClean="0"/>
              <a:t>T. FESQ</a:t>
            </a:r>
            <a:endParaRPr lang="fr-FR" dirty="0"/>
          </a:p>
        </p:txBody>
      </p:sp>
      <p:sp>
        <p:nvSpPr>
          <p:cNvPr id="16" name="Espace réservé du numéro de diapositive 15"/>
          <p:cNvSpPr>
            <a:spLocks noGrp="1"/>
          </p:cNvSpPr>
          <p:nvPr>
            <p:ph type="sldNum" sz="quarter" idx="12"/>
          </p:nvPr>
        </p:nvSpPr>
        <p:spPr/>
        <p:txBody>
          <a:bodyPr/>
          <a:lstStyle/>
          <a:p>
            <a:fld id="{5ADBA858-1129-41C4-BE38-66DD5B82628A}" type="slidenum">
              <a:rPr lang="fr-FR" smtClean="0"/>
              <a:pPr/>
              <a:t>203</a:t>
            </a:fld>
            <a:endParaRPr lang="fr-FR"/>
          </a:p>
        </p:txBody>
      </p:sp>
      <p:grpSp>
        <p:nvGrpSpPr>
          <p:cNvPr id="3" name="Group 2"/>
          <p:cNvGrpSpPr>
            <a:grpSpLocks/>
          </p:cNvGrpSpPr>
          <p:nvPr/>
        </p:nvGrpSpPr>
        <p:grpSpPr bwMode="auto">
          <a:xfrm>
            <a:off x="827088" y="1484313"/>
            <a:ext cx="6337300" cy="4681537"/>
            <a:chOff x="1835696" y="1484784"/>
            <a:chExt cx="6336704" cy="4680520"/>
          </a:xfrm>
        </p:grpSpPr>
        <p:sp>
          <p:nvSpPr>
            <p:cNvPr id="6" name="Rectangle 5"/>
            <p:cNvSpPr/>
            <p:nvPr/>
          </p:nvSpPr>
          <p:spPr>
            <a:xfrm>
              <a:off x="1835696" y="5301208"/>
              <a:ext cx="6336704" cy="432048"/>
            </a:xfrm>
            <a:prstGeom prst="rect">
              <a:avLst/>
            </a:prstGeom>
            <a:ln/>
          </p:spPr>
          <p:style>
            <a:lnRef idx="0">
              <a:schemeClr val="dk1"/>
            </a:lnRef>
            <a:fillRef idx="3">
              <a:schemeClr val="dk1"/>
            </a:fillRef>
            <a:effectRef idx="3">
              <a:schemeClr val="dk1"/>
            </a:effectRef>
            <a:fontRef idx="minor">
              <a:schemeClr val="lt1"/>
            </a:fontRef>
          </p:style>
          <p:txBody>
            <a:bodyPr/>
            <a:lstStyle/>
            <a:p>
              <a:r>
                <a:rPr lang="fr-FR" sz="1800">
                  <a:solidFill>
                    <a:srgbClr val="FFFFFF"/>
                  </a:solidFill>
                  <a:ea typeface="ＭＳ Ｐゴシック" pitchFamily="34" charset="-128"/>
                </a:rPr>
                <a:t>   Lissage	                      Travail Standardisé	       Kaizen</a:t>
              </a:r>
            </a:p>
          </p:txBody>
        </p:sp>
        <p:sp>
          <p:nvSpPr>
            <p:cNvPr id="8" name="Rectangle 7"/>
            <p:cNvSpPr/>
            <p:nvPr/>
          </p:nvSpPr>
          <p:spPr>
            <a:xfrm>
              <a:off x="1979712" y="3573016"/>
              <a:ext cx="1800200" cy="1728192"/>
            </a:xfrm>
            <a:prstGeom prst="rect">
              <a:avLst/>
            </a:prstGeom>
            <a:ln/>
          </p:spPr>
          <p:style>
            <a:lnRef idx="0">
              <a:schemeClr val="dk1"/>
            </a:lnRef>
            <a:fillRef idx="3">
              <a:schemeClr val="dk1"/>
            </a:fillRef>
            <a:effectRef idx="3">
              <a:schemeClr val="dk1"/>
            </a:effectRef>
            <a:fontRef idx="minor">
              <a:schemeClr val="lt1"/>
            </a:fontRef>
          </p:style>
          <p:txBody>
            <a:bodyPr/>
            <a:lstStyle/>
            <a:p>
              <a:pPr algn="ctr"/>
              <a:r>
                <a:rPr lang="fr-FR" sz="1200" dirty="0">
                  <a:solidFill>
                    <a:srgbClr val="FFFFFF"/>
                  </a:solidFill>
                  <a:ea typeface="ＭＳ Ｐゴシック" pitchFamily="34" charset="-128"/>
                </a:rPr>
                <a:t>Les bons produits,</a:t>
              </a:r>
            </a:p>
            <a:p>
              <a:pPr algn="ctr"/>
              <a:r>
                <a:rPr lang="fr-FR" sz="1200" dirty="0">
                  <a:solidFill>
                    <a:srgbClr val="FFFFFF"/>
                  </a:solidFill>
                  <a:ea typeface="ＭＳ Ｐゴシック" pitchFamily="34" charset="-128"/>
                </a:rPr>
                <a:t>La bonne quantité,</a:t>
              </a:r>
            </a:p>
            <a:p>
              <a:pPr algn="ctr"/>
              <a:r>
                <a:rPr lang="fr-FR" sz="1200" dirty="0">
                  <a:solidFill>
                    <a:srgbClr val="FFFFFF"/>
                  </a:solidFill>
                  <a:ea typeface="ＭＳ Ｐゴシック" pitchFamily="34" charset="-128"/>
                </a:rPr>
                <a:t>Au bon moment :</a:t>
              </a:r>
            </a:p>
            <a:p>
              <a:pPr>
                <a:buFont typeface="Arial" pitchFamily="34" charset="0"/>
                <a:buChar char="•"/>
              </a:pPr>
              <a:r>
                <a:rPr lang="fr-FR" sz="1100" dirty="0">
                  <a:solidFill>
                    <a:srgbClr val="FFFFFF"/>
                  </a:solidFill>
                  <a:ea typeface="ＭＳ Ｐゴシック" pitchFamily="34" charset="-128"/>
                </a:rPr>
                <a:t>Temps TAKT</a:t>
              </a:r>
            </a:p>
            <a:p>
              <a:pPr>
                <a:buFont typeface="Arial" pitchFamily="34" charset="0"/>
                <a:buChar char="•"/>
              </a:pPr>
              <a:r>
                <a:rPr lang="fr-FR" sz="1100" dirty="0">
                  <a:solidFill>
                    <a:srgbClr val="FFFFFF"/>
                  </a:solidFill>
                  <a:ea typeface="ＭＳ Ｐゴシック" pitchFamily="34" charset="-128"/>
                </a:rPr>
                <a:t>Flux continu</a:t>
              </a:r>
            </a:p>
            <a:p>
              <a:pPr>
                <a:buFont typeface="Arial" pitchFamily="34" charset="0"/>
                <a:buChar char="•"/>
              </a:pPr>
              <a:r>
                <a:rPr lang="fr-FR" sz="1100" dirty="0">
                  <a:solidFill>
                    <a:srgbClr val="FFFFFF"/>
                  </a:solidFill>
                  <a:ea typeface="ＭＳ Ｐゴシック" pitchFamily="34" charset="-128"/>
                </a:rPr>
                <a:t>Production tirée</a:t>
              </a:r>
            </a:p>
            <a:p>
              <a:pPr>
                <a:buFont typeface="Arial" pitchFamily="34" charset="0"/>
                <a:buChar char="•"/>
              </a:pPr>
              <a:r>
                <a:rPr lang="fr-FR" sz="1100" dirty="0">
                  <a:solidFill>
                    <a:srgbClr val="FFFFFF"/>
                  </a:solidFill>
                  <a:ea typeface="ＭＳ Ｐゴシック" pitchFamily="34" charset="-128"/>
                </a:rPr>
                <a:t>Changement rapide de d</a:t>
              </a:r>
              <a:r>
                <a:rPr lang="fr-FR" altLang="fr-FR" sz="1100" dirty="0">
                  <a:solidFill>
                    <a:srgbClr val="FFFFFF"/>
                  </a:solidFill>
                  <a:ea typeface="ＭＳ Ｐゴシック" pitchFamily="34" charset="-128"/>
                </a:rPr>
                <a:t>’</a:t>
              </a:r>
              <a:r>
                <a:rPr lang="fr-FR" sz="1100" dirty="0">
                  <a:solidFill>
                    <a:srgbClr val="FFFFFF"/>
                  </a:solidFill>
                  <a:ea typeface="ＭＳ Ｐゴシック" pitchFamily="34" charset="-128"/>
                </a:rPr>
                <a:t>outils</a:t>
              </a:r>
            </a:p>
            <a:p>
              <a:pPr>
                <a:buFont typeface="Arial" pitchFamily="34" charset="0"/>
                <a:buChar char="•"/>
              </a:pPr>
              <a:r>
                <a:rPr lang="fr-FR" sz="1100" dirty="0">
                  <a:solidFill>
                    <a:srgbClr val="FFFFFF"/>
                  </a:solidFill>
                  <a:ea typeface="ＭＳ Ｐゴシック" pitchFamily="34" charset="-128"/>
                </a:rPr>
                <a:t>Logistique intégré</a:t>
              </a:r>
              <a:r>
                <a:rPr lang="fr-FR" sz="1200" dirty="0">
                  <a:solidFill>
                    <a:srgbClr val="FFFFFF"/>
                  </a:solidFill>
                  <a:ea typeface="ＭＳ Ｐゴシック" pitchFamily="34" charset="-128"/>
                </a:rPr>
                <a:t>e</a:t>
              </a:r>
            </a:p>
          </p:txBody>
        </p:sp>
        <p:sp>
          <p:nvSpPr>
            <p:cNvPr id="9" name="Rectangle 8"/>
            <p:cNvSpPr/>
            <p:nvPr/>
          </p:nvSpPr>
          <p:spPr>
            <a:xfrm>
              <a:off x="6228184" y="3573016"/>
              <a:ext cx="1872208" cy="1728192"/>
            </a:xfrm>
            <a:prstGeom prst="rect">
              <a:avLst/>
            </a:prstGeom>
            <a:ln/>
          </p:spPr>
          <p:style>
            <a:lnRef idx="0">
              <a:schemeClr val="dk1"/>
            </a:lnRef>
            <a:fillRef idx="3">
              <a:schemeClr val="dk1"/>
            </a:fillRef>
            <a:effectRef idx="3">
              <a:schemeClr val="dk1"/>
            </a:effectRef>
            <a:fontRef idx="minor">
              <a:schemeClr val="lt1"/>
            </a:fontRef>
          </p:style>
          <p:txBody>
            <a:bodyPr/>
            <a:lstStyle/>
            <a:p>
              <a:pPr marL="285750" indent="-285750">
                <a:buFont typeface="Arial" pitchFamily="34" charset="0"/>
                <a:buChar char="•"/>
              </a:pPr>
              <a:r>
                <a:rPr lang="fr-FR" sz="1200">
                  <a:solidFill>
                    <a:srgbClr val="FFFFFF"/>
                  </a:solidFill>
                  <a:ea typeface="ＭＳ Ｐゴシック" pitchFamily="34" charset="-128"/>
                </a:rPr>
                <a:t>Arrêt automatique</a:t>
              </a:r>
            </a:p>
            <a:p>
              <a:pPr marL="285750" indent="-285750">
                <a:buFont typeface="Arial" pitchFamily="34" charset="0"/>
                <a:buChar char="•"/>
              </a:pPr>
              <a:r>
                <a:rPr lang="fr-FR" sz="1200">
                  <a:solidFill>
                    <a:srgbClr val="FFFFFF"/>
                  </a:solidFill>
                  <a:ea typeface="ＭＳ Ｐゴシック" pitchFamily="34" charset="-128"/>
                </a:rPr>
                <a:t>Séparation homme-machine</a:t>
              </a:r>
            </a:p>
            <a:p>
              <a:pPr marL="285750" indent="-285750">
                <a:buFont typeface="Arial" pitchFamily="34" charset="0"/>
                <a:buChar char="•"/>
              </a:pPr>
              <a:r>
                <a:rPr lang="fr-FR" sz="1200">
                  <a:solidFill>
                    <a:srgbClr val="FFFFFF"/>
                  </a:solidFill>
                  <a:ea typeface="ＭＳ Ｐゴシック" pitchFamily="34" charset="-128"/>
                </a:rPr>
                <a:t>Élimination des causes d</a:t>
              </a:r>
              <a:r>
                <a:rPr lang="fr-FR" altLang="fr-FR" sz="1200">
                  <a:solidFill>
                    <a:srgbClr val="FFFFFF"/>
                  </a:solidFill>
                  <a:ea typeface="ＭＳ Ｐゴシック" pitchFamily="34" charset="-128"/>
                </a:rPr>
                <a:t>’</a:t>
              </a:r>
              <a:r>
                <a:rPr lang="fr-FR" sz="1200">
                  <a:solidFill>
                    <a:srgbClr val="FFFFFF"/>
                  </a:solidFill>
                  <a:ea typeface="ＭＳ Ｐゴシック" pitchFamily="34" charset="-128"/>
                </a:rPr>
                <a:t>erreurs</a:t>
              </a:r>
            </a:p>
            <a:p>
              <a:pPr marL="285750" indent="-285750">
                <a:buFont typeface="Arial" pitchFamily="34" charset="0"/>
                <a:buChar char="•"/>
              </a:pPr>
              <a:r>
                <a:rPr lang="fr-FR" sz="1200">
                  <a:solidFill>
                    <a:srgbClr val="FFFFFF"/>
                  </a:solidFill>
                  <a:ea typeface="ＭＳ Ｐゴシック" pitchFamily="34" charset="-128"/>
                </a:rPr>
                <a:t>Contrôle qualité intégré</a:t>
              </a:r>
            </a:p>
            <a:p>
              <a:pPr marL="285750" indent="-285750">
                <a:buFont typeface="Arial" pitchFamily="34" charset="0"/>
                <a:buChar char="•"/>
              </a:pPr>
              <a:r>
                <a:rPr lang="fr-FR" sz="1200">
                  <a:solidFill>
                    <a:srgbClr val="FFFFFF"/>
                  </a:solidFill>
                  <a:ea typeface="ＭＳ Ｐゴシック" pitchFamily="34" charset="-128"/>
                </a:rPr>
                <a:t>Analyse de problèmes</a:t>
              </a:r>
            </a:p>
            <a:p>
              <a:pPr marL="285750" indent="-285750">
                <a:buFont typeface="Arial" pitchFamily="34" charset="0"/>
                <a:buChar char="•"/>
              </a:pPr>
              <a:endParaRPr lang="fr-FR" sz="1800">
                <a:solidFill>
                  <a:srgbClr val="FFFFFF"/>
                </a:solidFill>
                <a:ea typeface="ＭＳ Ｐゴシック" pitchFamily="34" charset="-128"/>
              </a:endParaRPr>
            </a:p>
          </p:txBody>
        </p:sp>
        <p:sp>
          <p:nvSpPr>
            <p:cNvPr id="10" name="Rectangle 9"/>
            <p:cNvSpPr/>
            <p:nvPr/>
          </p:nvSpPr>
          <p:spPr>
            <a:xfrm>
              <a:off x="4067944" y="3212976"/>
              <a:ext cx="1872208" cy="2088232"/>
            </a:xfrm>
            <a:prstGeom prst="rect">
              <a:avLst/>
            </a:prstGeom>
            <a:ln/>
          </p:spPr>
          <p:style>
            <a:lnRef idx="0">
              <a:schemeClr val="dk1"/>
            </a:lnRef>
            <a:fillRef idx="3">
              <a:schemeClr val="dk1"/>
            </a:fillRef>
            <a:effectRef idx="3">
              <a:schemeClr val="dk1"/>
            </a:effectRef>
            <a:fontRef idx="minor">
              <a:schemeClr val="lt1"/>
            </a:fontRef>
          </p:style>
          <p:txBody>
            <a:bodyPr/>
            <a:lstStyle/>
            <a:p>
              <a:pPr>
                <a:defRPr/>
              </a:pPr>
              <a:endParaRPr lang="fr-FR" sz="1800" dirty="0"/>
            </a:p>
            <a:p>
              <a:pPr algn="ctr">
                <a:defRPr/>
              </a:pPr>
              <a:endParaRPr lang="fr-FR" sz="1400" dirty="0"/>
            </a:p>
            <a:p>
              <a:pPr algn="ctr">
                <a:defRPr/>
              </a:pPr>
              <a:endParaRPr lang="fr-FR" sz="1400" dirty="0"/>
            </a:p>
            <a:p>
              <a:pPr algn="ctr">
                <a:defRPr/>
              </a:pPr>
              <a:r>
                <a:rPr lang="fr-FR" sz="1400" dirty="0"/>
                <a:t>Motivation</a:t>
              </a:r>
            </a:p>
            <a:p>
              <a:pPr algn="ctr">
                <a:defRPr/>
              </a:pPr>
              <a:r>
                <a:rPr lang="fr-FR" sz="1400" dirty="0"/>
                <a:t>Et </a:t>
              </a:r>
            </a:p>
            <a:p>
              <a:pPr algn="ctr">
                <a:defRPr/>
              </a:pPr>
              <a:r>
                <a:rPr lang="fr-FR" sz="1400" dirty="0"/>
                <a:t>Responsabilisation</a:t>
              </a:r>
            </a:p>
          </p:txBody>
        </p:sp>
        <p:sp>
          <p:nvSpPr>
            <p:cNvPr id="12" name="Isosceles Triangle 11"/>
            <p:cNvSpPr/>
            <p:nvPr/>
          </p:nvSpPr>
          <p:spPr>
            <a:xfrm>
              <a:off x="1907704" y="1484784"/>
              <a:ext cx="6264696" cy="1728192"/>
            </a:xfrm>
            <a:prstGeom prst="triangle">
              <a:avLst>
                <a:gd name="adj" fmla="val 49862"/>
              </a:avLst>
            </a:prstGeom>
          </p:spPr>
          <p:style>
            <a:lnRef idx="0">
              <a:schemeClr val="dk1"/>
            </a:lnRef>
            <a:fillRef idx="3">
              <a:schemeClr val="dk1"/>
            </a:fillRef>
            <a:effectRef idx="3">
              <a:schemeClr val="dk1"/>
            </a:effectRef>
            <a:fontRef idx="minor">
              <a:schemeClr val="lt1"/>
            </a:fontRef>
          </p:style>
          <p:txBody>
            <a:bodyPr anchor="ctr"/>
            <a:lstStyle/>
            <a:p>
              <a:pPr algn="ctr">
                <a:defRPr/>
              </a:pP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La meilleure Qualité, </a:t>
              </a:r>
            </a:p>
            <a:p>
              <a:pPr algn="ctr">
                <a:defRPr/>
              </a:pP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les coûts les plus bas, </a:t>
              </a:r>
            </a:p>
            <a:p>
              <a:pPr algn="ctr">
                <a:defRPr/>
              </a:pP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les délais les plus courts,</a:t>
              </a:r>
            </a:p>
            <a:p>
              <a:pPr algn="ctr">
                <a:defRPr/>
              </a:pP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la meilleure Sécurité, </a:t>
              </a:r>
            </a:p>
            <a:p>
              <a:pPr algn="ctr">
                <a:defRPr/>
              </a:pP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la plus haute </a:t>
              </a:r>
              <a:r>
                <a:rPr lang="fr-FR" sz="1600" b="1" dirty="0">
                  <a:solidFill>
                    <a:srgbClr val="FFFFFF"/>
                  </a:solidFill>
                </a:rPr>
                <a:t>É</a:t>
              </a:r>
              <a:r>
                <a:rPr lang="fr-FR" sz="1600" dirty="0">
                  <a:ln w="18415" cmpd="sng">
                    <a:solidFill>
                      <a:srgbClr val="FFFFFF"/>
                    </a:solidFill>
                    <a:prstDash val="solid"/>
                  </a:ln>
                  <a:solidFill>
                    <a:srgbClr val="FFFFFF"/>
                  </a:solidFill>
                  <a:effectLst>
                    <a:outerShdw blurRad="63500" dir="3600000" algn="tl" rotWithShape="0">
                      <a:srgbClr val="000000">
                        <a:alpha val="70000"/>
                      </a:srgbClr>
                    </a:outerShdw>
                  </a:effectLst>
                </a:rPr>
                <a:t>thique.</a:t>
              </a:r>
            </a:p>
            <a:p>
              <a:pPr algn="ctr">
                <a:defRPr/>
              </a:pPr>
              <a:endParaRPr lang="fr-FR"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defRPr/>
              </a:pPr>
              <a:endParaRPr lang="fr-FR"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1907704" y="3212976"/>
              <a:ext cx="2016224" cy="360040"/>
            </a:xfrm>
            <a:prstGeom prst="rect">
              <a:avLst/>
            </a:prstGeom>
            <a:ln/>
          </p:spPr>
          <p:style>
            <a:lnRef idx="0">
              <a:schemeClr val="dk1"/>
            </a:lnRef>
            <a:fillRef idx="3">
              <a:schemeClr val="dk1"/>
            </a:fillRef>
            <a:effectRef idx="3">
              <a:schemeClr val="dk1"/>
            </a:effectRef>
            <a:fontRef idx="minor">
              <a:schemeClr val="lt1"/>
            </a:fontRef>
          </p:style>
          <p:txBody>
            <a:bodyPr/>
            <a:lstStyle/>
            <a:p>
              <a:pPr algn="ctr"/>
              <a:r>
                <a:rPr lang="fr-FR" sz="1800">
                  <a:solidFill>
                    <a:srgbClr val="FFFFFF"/>
                  </a:solidFill>
                  <a:ea typeface="ＭＳ Ｐゴシック" pitchFamily="34" charset="-128"/>
                </a:rPr>
                <a:t>Juste-à-Temps</a:t>
              </a:r>
            </a:p>
          </p:txBody>
        </p:sp>
        <p:sp>
          <p:nvSpPr>
            <p:cNvPr id="15" name="Rectangle 14"/>
            <p:cNvSpPr/>
            <p:nvPr/>
          </p:nvSpPr>
          <p:spPr>
            <a:xfrm>
              <a:off x="6084168" y="3212976"/>
              <a:ext cx="2088232" cy="360040"/>
            </a:xfrm>
            <a:prstGeom prst="rect">
              <a:avLst/>
            </a:prstGeom>
            <a:ln/>
          </p:spPr>
          <p:style>
            <a:lnRef idx="0">
              <a:schemeClr val="dk1"/>
            </a:lnRef>
            <a:fillRef idx="3">
              <a:schemeClr val="dk1"/>
            </a:fillRef>
            <a:effectRef idx="3">
              <a:schemeClr val="dk1"/>
            </a:effectRef>
            <a:fontRef idx="minor">
              <a:schemeClr val="lt1"/>
            </a:fontRef>
          </p:style>
          <p:txBody>
            <a:bodyPr/>
            <a:lstStyle/>
            <a:p>
              <a:pPr algn="ctr">
                <a:defRPr/>
              </a:pPr>
              <a:r>
                <a:rPr lang="fr-FR" sz="1800" dirty="0" err="1"/>
                <a:t>Autonomation</a:t>
              </a:r>
              <a:endParaRPr lang="fr-FR" sz="1800" dirty="0"/>
            </a:p>
          </p:txBody>
        </p:sp>
        <p:sp>
          <p:nvSpPr>
            <p:cNvPr id="17" name="Rectangle 16"/>
            <p:cNvSpPr/>
            <p:nvPr/>
          </p:nvSpPr>
          <p:spPr>
            <a:xfrm>
              <a:off x="1835696" y="5733256"/>
              <a:ext cx="6336704" cy="432048"/>
            </a:xfrm>
            <a:prstGeom prst="rect">
              <a:avLst/>
            </a:prstGeom>
            <a:ln/>
          </p:spPr>
          <p:style>
            <a:lnRef idx="0">
              <a:schemeClr val="dk1"/>
            </a:lnRef>
            <a:fillRef idx="3">
              <a:schemeClr val="dk1"/>
            </a:fillRef>
            <a:effectRef idx="3">
              <a:schemeClr val="dk1"/>
            </a:effectRef>
            <a:fontRef idx="minor">
              <a:schemeClr val="lt1"/>
            </a:fontRef>
          </p:style>
          <p:txBody>
            <a:bodyPr/>
            <a:lstStyle/>
            <a:p>
              <a:pPr algn="ctr"/>
              <a:r>
                <a:rPr lang="fr-FR" sz="1800">
                  <a:solidFill>
                    <a:srgbClr val="FFFFFF"/>
                  </a:solidFill>
                  <a:ea typeface="ＭＳ Ｐゴシック" pitchFamily="34" charset="-128"/>
                </a:rPr>
                <a:t>  </a:t>
              </a:r>
              <a:r>
                <a:rPr lang="fr-FR" sz="1600">
                  <a:solidFill>
                    <a:srgbClr val="FFFFFF"/>
                  </a:solidFill>
                  <a:ea typeface="ＭＳ Ｐゴシック" pitchFamily="34" charset="-128"/>
                </a:rPr>
                <a:t>Stabilité des 4M : Main d</a:t>
              </a:r>
              <a:r>
                <a:rPr lang="fr-FR" altLang="fr-FR" sz="1600">
                  <a:solidFill>
                    <a:srgbClr val="FFFFFF"/>
                  </a:solidFill>
                  <a:ea typeface="ＭＳ Ｐゴシック" pitchFamily="34" charset="-128"/>
                </a:rPr>
                <a:t>’</a:t>
              </a:r>
              <a:r>
                <a:rPr lang="fr-FR" sz="1600">
                  <a:solidFill>
                    <a:srgbClr val="FFFFFF"/>
                  </a:solidFill>
                  <a:ea typeface="ＭＳ Ｐゴシック" pitchFamily="34" charset="-128"/>
                </a:rPr>
                <a:t>œuvre, Matière, Machines, Méthodes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C7F72D5C-C6B3-4D85-9FC7-84C91EEEFA7A}"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204</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800" b="1"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p:cNvSpPr>
            <a:spLocks noGrp="1"/>
          </p:cNvSpPr>
          <p:nvPr>
            <p:ph type="dt" sz="half" idx="10"/>
          </p:nvPr>
        </p:nvSpPr>
        <p:spPr/>
        <p:txBody>
          <a:bodyPr/>
          <a:lstStyle/>
          <a:p>
            <a:fld id="{25B7D60F-920F-4910-8581-2E54554E3671}"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205</a:t>
            </a:fld>
            <a:endParaRPr lang="fr-FR"/>
          </a:p>
        </p:txBody>
      </p:sp>
      <p:sp>
        <p:nvSpPr>
          <p:cNvPr id="4" name="Espace réservé du contenu 3"/>
          <p:cNvSpPr>
            <a:spLocks noGrp="1"/>
          </p:cNvSpPr>
          <p:nvPr>
            <p:ph sz="quarter" idx="1"/>
          </p:nvPr>
        </p:nvSpPr>
        <p:spPr/>
        <p:txBody>
          <a:bodyPr>
            <a:normAutofit/>
          </a:bodyPr>
          <a:lstStyle/>
          <a:p>
            <a:r>
              <a:rPr lang="fr-FR" sz="2400" b="1" dirty="0" smtClean="0"/>
              <a:t>5S </a:t>
            </a:r>
          </a:p>
          <a:p>
            <a:pPr lvl="1"/>
            <a:r>
              <a:rPr lang="fr-FR" sz="2000" dirty="0" smtClean="0">
                <a:solidFill>
                  <a:schemeClr val="tx1"/>
                </a:solidFill>
              </a:rPr>
              <a:t>Méthode d</a:t>
            </a:r>
            <a:r>
              <a:rPr lang="fr-FR" altLang="fr-FR" sz="2000" dirty="0" smtClean="0">
                <a:solidFill>
                  <a:schemeClr val="tx1"/>
                </a:solidFill>
              </a:rPr>
              <a:t>’</a:t>
            </a:r>
            <a:r>
              <a:rPr lang="fr-FR" sz="2000" dirty="0" smtClean="0">
                <a:solidFill>
                  <a:schemeClr val="tx1"/>
                </a:solidFill>
              </a:rPr>
              <a:t>organisation des postes de travail.</a:t>
            </a:r>
          </a:p>
          <a:p>
            <a:pPr lvl="1"/>
            <a:r>
              <a:rPr lang="fr-FR" sz="2000" dirty="0" smtClean="0">
                <a:solidFill>
                  <a:schemeClr val="tx1"/>
                </a:solidFill>
              </a:rPr>
              <a:t>Réduit les gaspillages causés par le désordre, le temps perdu pour trouver un outil ou un équipement libre, des déplacements inutiles, des étapes redondantes ou inutiles, des machines en double…</a:t>
            </a:r>
          </a:p>
          <a:p>
            <a:r>
              <a:rPr lang="fr-FR" sz="2400" b="1" dirty="0" smtClean="0"/>
              <a:t>Éléments des 5S</a:t>
            </a:r>
            <a:r>
              <a:rPr lang="fr-FR" sz="2400" dirty="0" smtClean="0"/>
              <a:t> </a:t>
            </a:r>
          </a:p>
          <a:p>
            <a:pPr lvl="1"/>
            <a:r>
              <a:rPr lang="fr-FR" sz="2000" dirty="0" err="1" smtClean="0">
                <a:solidFill>
                  <a:schemeClr val="tx1"/>
                </a:solidFill>
              </a:rPr>
              <a:t>Seiri</a:t>
            </a:r>
            <a:r>
              <a:rPr lang="fr-FR" sz="2000" dirty="0" smtClean="0">
                <a:solidFill>
                  <a:schemeClr val="tx1"/>
                </a:solidFill>
              </a:rPr>
              <a:t> : Trier</a:t>
            </a:r>
          </a:p>
          <a:p>
            <a:pPr lvl="1"/>
            <a:r>
              <a:rPr lang="fr-FR" sz="2000" dirty="0" err="1" smtClean="0">
                <a:solidFill>
                  <a:schemeClr val="tx1"/>
                </a:solidFill>
              </a:rPr>
              <a:t>Seiton</a:t>
            </a:r>
            <a:r>
              <a:rPr lang="fr-FR" sz="2000" dirty="0" smtClean="0">
                <a:solidFill>
                  <a:schemeClr val="tx1"/>
                </a:solidFill>
              </a:rPr>
              <a:t> : Ranger</a:t>
            </a:r>
          </a:p>
          <a:p>
            <a:pPr lvl="1"/>
            <a:r>
              <a:rPr lang="fr-FR" sz="2000" dirty="0" err="1" smtClean="0">
                <a:solidFill>
                  <a:schemeClr val="tx1"/>
                </a:solidFill>
              </a:rPr>
              <a:t>Seiso</a:t>
            </a:r>
            <a:r>
              <a:rPr lang="fr-FR" sz="2000" dirty="0" smtClean="0">
                <a:solidFill>
                  <a:schemeClr val="tx1"/>
                </a:solidFill>
              </a:rPr>
              <a:t> : Nettoyer</a:t>
            </a:r>
          </a:p>
          <a:p>
            <a:pPr lvl="1"/>
            <a:r>
              <a:rPr lang="fr-FR" sz="2000" dirty="0" err="1" smtClean="0">
                <a:solidFill>
                  <a:schemeClr val="tx1"/>
                </a:solidFill>
              </a:rPr>
              <a:t>Seiketsu</a:t>
            </a:r>
            <a:r>
              <a:rPr lang="fr-FR" sz="2000" dirty="0" smtClean="0">
                <a:solidFill>
                  <a:schemeClr val="tx1"/>
                </a:solidFill>
              </a:rPr>
              <a:t> : Standardiser</a:t>
            </a:r>
          </a:p>
          <a:p>
            <a:pPr lvl="1"/>
            <a:r>
              <a:rPr lang="fr-FR" sz="2000" dirty="0" err="1" smtClean="0">
                <a:solidFill>
                  <a:schemeClr val="tx1"/>
                </a:solidFill>
              </a:rPr>
              <a:t>Shitsuke</a:t>
            </a:r>
            <a:r>
              <a:rPr lang="fr-FR" sz="2000" dirty="0" smtClean="0">
                <a:solidFill>
                  <a:schemeClr val="tx1"/>
                </a:solidFill>
              </a:rPr>
              <a:t> : Respecter</a:t>
            </a:r>
          </a:p>
          <a:p>
            <a:r>
              <a:rPr lang="fr-FR" sz="2400" b="1" dirty="0" smtClean="0"/>
              <a:t>5S + 1 ou 6S</a:t>
            </a:r>
          </a:p>
          <a:p>
            <a:pPr lvl="1"/>
            <a:r>
              <a:rPr lang="fr-FR" sz="2000" dirty="0" smtClean="0">
                <a:solidFill>
                  <a:schemeClr val="tx1"/>
                </a:solidFill>
              </a:rPr>
              <a:t>On ajoute un sixième « S », pour la Sécurité et la Santé.</a:t>
            </a:r>
          </a:p>
        </p:txBody>
      </p:sp>
      <p:sp>
        <p:nvSpPr>
          <p:cNvPr id="5" name="Rectangle 4"/>
          <p:cNvSpPr/>
          <p:nvPr/>
        </p:nvSpPr>
        <p:spPr>
          <a:xfrm>
            <a:off x="285720" y="571480"/>
            <a:ext cx="4071966" cy="461665"/>
          </a:xfrm>
          <a:prstGeom prst="rect">
            <a:avLst/>
          </a:prstGeom>
        </p:spPr>
        <p:txBody>
          <a:bodyPr wrap="square">
            <a:spAutoFit/>
          </a:bodyPr>
          <a:lstStyle/>
          <a:p>
            <a:r>
              <a:rPr lang="fr-FR" sz="2400" b="1" dirty="0" smtClean="0"/>
              <a:t>5S et Management Visuel</a:t>
            </a:r>
            <a:endParaRPr lang="fr-FR" sz="2400" b="1"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23B1184-2F9A-43FB-8B03-D95FA4774142}"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206</a:t>
            </a:fld>
            <a:endParaRPr lang="fr-FR"/>
          </a:p>
        </p:txBody>
      </p:sp>
      <p:sp>
        <p:nvSpPr>
          <p:cNvPr id="3" name="Content Placeholder 2"/>
          <p:cNvSpPr>
            <a:spLocks noGrp="1"/>
          </p:cNvSpPr>
          <p:nvPr>
            <p:ph sz="quarter" idx="1"/>
          </p:nvPr>
        </p:nvSpPr>
        <p:spPr>
          <a:xfrm>
            <a:off x="0" y="1458913"/>
            <a:ext cx="9144000" cy="5399087"/>
          </a:xfrm>
        </p:spPr>
        <p:txBody>
          <a:bodyPr>
            <a:normAutofit/>
          </a:bodyPr>
          <a:lstStyle/>
          <a:p>
            <a:pPr eaLnBrk="1" hangingPunct="1"/>
            <a:r>
              <a:rPr lang="fr-FR" sz="2000" b="1" dirty="0" smtClean="0"/>
              <a:t>Management Visuel</a:t>
            </a:r>
          </a:p>
          <a:p>
            <a:pPr lvl="1" eaLnBrk="1" hangingPunct="1"/>
            <a:r>
              <a:rPr lang="fr-FR" sz="1800" dirty="0" smtClean="0">
                <a:solidFill>
                  <a:schemeClr val="tx1"/>
                </a:solidFill>
              </a:rPr>
              <a:t>Rendre visibles et évidents sur le terrain, les machines, les matières premières et les outils.</a:t>
            </a:r>
          </a:p>
          <a:p>
            <a:pPr lvl="1" eaLnBrk="1" hangingPunct="1"/>
            <a:r>
              <a:rPr lang="fr-FR" sz="1800" dirty="0" smtClean="0">
                <a:solidFill>
                  <a:schemeClr val="tx1"/>
                </a:solidFill>
              </a:rPr>
              <a:t>Rendre visibles sur le terrain, les informations, les indicateurs, les objectifs, les projets.</a:t>
            </a:r>
          </a:p>
          <a:p>
            <a:pPr eaLnBrk="1" hangingPunct="1"/>
            <a:r>
              <a:rPr lang="fr-FR" sz="2000" b="1" dirty="0" smtClean="0"/>
              <a:t>Quelques Idées</a:t>
            </a:r>
          </a:p>
          <a:p>
            <a:pPr lvl="1" eaLnBrk="1" hangingPunct="1"/>
            <a:r>
              <a:rPr lang="fr-FR" sz="1800" dirty="0" smtClean="0">
                <a:solidFill>
                  <a:schemeClr val="tx1"/>
                </a:solidFill>
              </a:rPr>
              <a:t>Identifier sur une carte les chemins d</a:t>
            </a:r>
            <a:r>
              <a:rPr lang="fr-FR" altLang="fr-FR" sz="1800" dirty="0" smtClean="0">
                <a:solidFill>
                  <a:schemeClr val="tx1"/>
                </a:solidFill>
              </a:rPr>
              <a:t>’</a:t>
            </a:r>
            <a:r>
              <a:rPr lang="fr-FR" sz="1800" dirty="0" smtClean="0">
                <a:solidFill>
                  <a:schemeClr val="tx1"/>
                </a:solidFill>
              </a:rPr>
              <a:t>accès (entrée, sortie, allées, lignes, stocks intermédiaires…) et les zones de travail (postes, tables, bureaux, ateliers, machines…).</a:t>
            </a:r>
          </a:p>
          <a:p>
            <a:pPr lvl="1" eaLnBrk="1" hangingPunct="1"/>
            <a:r>
              <a:rPr lang="fr-FR" sz="1800" dirty="0" smtClean="0">
                <a:solidFill>
                  <a:schemeClr val="tx1"/>
                </a:solidFill>
              </a:rPr>
              <a:t>Effectuer une réorganisation des allées, des entrées, des sorties, si nécessaire.</a:t>
            </a:r>
          </a:p>
          <a:p>
            <a:pPr lvl="1" eaLnBrk="1" hangingPunct="1"/>
            <a:r>
              <a:rPr lang="fr-FR" sz="1800" dirty="0" smtClean="0">
                <a:solidFill>
                  <a:schemeClr val="tx1"/>
                </a:solidFill>
              </a:rPr>
              <a:t>Attribuer un nom, une adresse à chacune des zones de travail.</a:t>
            </a:r>
          </a:p>
          <a:p>
            <a:pPr lvl="1" eaLnBrk="1" hangingPunct="1"/>
            <a:r>
              <a:rPr lang="fr-FR" sz="1800" dirty="0" smtClean="0">
                <a:solidFill>
                  <a:schemeClr val="tx1"/>
                </a:solidFill>
              </a:rPr>
              <a:t>Marquer au sol, les allées, les entrées et sorties et les zones de travail.</a:t>
            </a:r>
          </a:p>
          <a:p>
            <a:pPr lvl="1" eaLnBrk="1" hangingPunct="1"/>
            <a:r>
              <a:rPr lang="fr-FR" sz="1800" dirty="0" smtClean="0">
                <a:solidFill>
                  <a:schemeClr val="tx1"/>
                </a:solidFill>
              </a:rPr>
              <a:t>Identifier les flux avec des flèches au sol ou sur les murs.</a:t>
            </a:r>
          </a:p>
          <a:p>
            <a:pPr lvl="1" eaLnBrk="1" hangingPunct="1"/>
            <a:r>
              <a:rPr lang="fr-FR" sz="1800" dirty="0" smtClean="0">
                <a:solidFill>
                  <a:schemeClr val="tx1"/>
                </a:solidFill>
              </a:rPr>
              <a:t>Réorganiser les postes de travails si besoin.</a:t>
            </a:r>
          </a:p>
          <a:p>
            <a:pPr lvl="1" eaLnBrk="1" hangingPunct="1"/>
            <a:r>
              <a:rPr lang="fr-FR" sz="1800" dirty="0" smtClean="0">
                <a:solidFill>
                  <a:schemeClr val="tx1"/>
                </a:solidFill>
              </a:rPr>
              <a:t>Marquer au sol les zone de stockage, les équipements et machines.</a:t>
            </a:r>
          </a:p>
          <a:p>
            <a:pPr lvl="1" eaLnBrk="1" hangingPunct="1"/>
            <a:r>
              <a:rPr lang="fr-FR" sz="1800" dirty="0" smtClean="0">
                <a:solidFill>
                  <a:schemeClr val="tx1"/>
                </a:solidFill>
              </a:rPr>
              <a:t>Utiliser des codes couleurs en fonction des types de zones d</a:t>
            </a:r>
            <a:r>
              <a:rPr lang="fr-FR" altLang="fr-FR" sz="1800" dirty="0" smtClean="0">
                <a:solidFill>
                  <a:schemeClr val="tx1"/>
                </a:solidFill>
              </a:rPr>
              <a:t>’</a:t>
            </a:r>
            <a:r>
              <a:rPr lang="fr-FR" sz="1800" dirty="0" smtClean="0">
                <a:solidFill>
                  <a:schemeClr val="tx1"/>
                </a:solidFill>
              </a:rPr>
              <a:t>actions.</a:t>
            </a:r>
            <a:endParaRPr lang="fr-FR" sz="1400" dirty="0" smtClean="0">
              <a:solidFill>
                <a:schemeClr val="tx1"/>
              </a:solidFill>
            </a:endParaRPr>
          </a:p>
          <a:p>
            <a:pPr lvl="1" eaLnBrk="1" hangingPunct="1"/>
            <a:endParaRPr lang="fr-FR" sz="1800" b="1" dirty="0" smtClean="0">
              <a:solidFill>
                <a:schemeClr val="tx1"/>
              </a:solidFill>
            </a:endParaRPr>
          </a:p>
          <a:p>
            <a:pPr eaLnBrk="1" hangingPunct="1"/>
            <a:endParaRPr lang="fr-FR" sz="2400" b="1" dirty="0" smtClean="0">
              <a:solidFill>
                <a:srgbClr val="FFFFFF"/>
              </a:solidFill>
            </a:endParaRPr>
          </a:p>
          <a:p>
            <a:pPr lvl="1" eaLnBrk="1" hangingPunct="1"/>
            <a:endParaRPr lang="fr-FR" sz="2000" dirty="0" smtClean="0">
              <a:solidFill>
                <a:srgbClr val="FFFFFF"/>
              </a:solidFill>
            </a:endParaRPr>
          </a:p>
        </p:txBody>
      </p:sp>
      <p:sp>
        <p:nvSpPr>
          <p:cNvPr id="6" name="Rectangle 5"/>
          <p:cNvSpPr/>
          <p:nvPr/>
        </p:nvSpPr>
        <p:spPr>
          <a:xfrm>
            <a:off x="571472" y="500042"/>
            <a:ext cx="4386137" cy="523220"/>
          </a:xfrm>
          <a:prstGeom prst="rect">
            <a:avLst/>
          </a:prstGeom>
        </p:spPr>
        <p:txBody>
          <a:bodyPr wrap="none">
            <a:spAutoFit/>
          </a:bodyPr>
          <a:lstStyle/>
          <a:p>
            <a:r>
              <a:rPr lang="fr-FR" sz="2800" b="1" dirty="0" smtClean="0"/>
              <a:t>5S et Management Visuel</a:t>
            </a:r>
            <a:endParaRPr lang="fr-FR"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A8817D66-1B6F-4EE0-A6F1-C9A5001C7F8D}"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207</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800" b="1" dirty="0" smtClean="0"/>
              <a:t>Cellule </a:t>
            </a:r>
            <a:r>
              <a:rPr lang="fr-FR" sz="2800" b="1" dirty="0" err="1" smtClean="0"/>
              <a:t>Autonôme</a:t>
            </a:r>
            <a:r>
              <a:rPr lang="fr-FR" sz="2800" b="1" dirty="0" smtClean="0"/>
              <a:t> de Product</a:t>
            </a:r>
            <a:r>
              <a:rPr lang="fr-FR" sz="2000" b="1" dirty="0" smtClean="0"/>
              <a: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eaLnBrk="1" hangingPunct="1"/>
            <a:r>
              <a:rPr lang="fr-FR" dirty="0" smtClean="0">
                <a:solidFill>
                  <a:schemeClr val="tx1"/>
                </a:solidFill>
                <a:cs typeface="Arial" pitchFamily="34" charset="0"/>
              </a:rPr>
              <a:t>Unité Autonome de Production</a:t>
            </a:r>
          </a:p>
        </p:txBody>
      </p:sp>
      <p:sp>
        <p:nvSpPr>
          <p:cNvPr id="8" name="Espace réservé de la date 7"/>
          <p:cNvSpPr>
            <a:spLocks noGrp="1"/>
          </p:cNvSpPr>
          <p:nvPr>
            <p:ph type="dt" sz="half" idx="10"/>
          </p:nvPr>
        </p:nvSpPr>
        <p:spPr/>
        <p:txBody>
          <a:bodyPr/>
          <a:lstStyle/>
          <a:p>
            <a:fld id="{2333EDBE-622E-4119-BFCB-C19F946748CC}"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208</a:t>
            </a:fld>
            <a:endParaRPr lang="fr-FR"/>
          </a:p>
        </p:txBody>
      </p:sp>
      <p:sp>
        <p:nvSpPr>
          <p:cNvPr id="5" name="Content Placeholder 4"/>
          <p:cNvSpPr>
            <a:spLocks noGrp="1"/>
          </p:cNvSpPr>
          <p:nvPr>
            <p:ph sz="quarter" idx="1"/>
          </p:nvPr>
        </p:nvSpPr>
        <p:spPr>
          <a:xfrm>
            <a:off x="457200" y="1412875"/>
            <a:ext cx="8229600" cy="4713288"/>
          </a:xfrm>
        </p:spPr>
        <p:txBody>
          <a:bodyPr>
            <a:normAutofit lnSpcReduction="10000"/>
          </a:bodyPr>
          <a:lstStyle/>
          <a:p>
            <a:pPr eaLnBrk="1" hangingPunct="1"/>
            <a:r>
              <a:rPr lang="fr-FR" sz="2400" dirty="0" smtClean="0"/>
              <a:t>L</a:t>
            </a:r>
            <a:r>
              <a:rPr lang="fr-FR" altLang="fr-FR" sz="2400" dirty="0" smtClean="0"/>
              <a:t>’</a:t>
            </a:r>
            <a:r>
              <a:rPr lang="fr-FR" sz="2400" dirty="0" smtClean="0"/>
              <a:t>approche de la production en cellule est l</a:t>
            </a:r>
            <a:r>
              <a:rPr lang="fr-FR" altLang="fr-FR" sz="2400" dirty="0" smtClean="0"/>
              <a:t>’</a:t>
            </a:r>
            <a:r>
              <a:rPr lang="fr-FR" sz="2400" dirty="0" smtClean="0"/>
              <a:t>organisation du processus complet de production d</a:t>
            </a:r>
            <a:r>
              <a:rPr lang="fr-FR" altLang="fr-FR" sz="2400" dirty="0" smtClean="0"/>
              <a:t>’</a:t>
            </a:r>
            <a:r>
              <a:rPr lang="fr-FR" sz="2400" dirty="0" smtClean="0"/>
              <a:t>un produit ou d</a:t>
            </a:r>
            <a:r>
              <a:rPr lang="fr-FR" altLang="fr-FR" sz="2400" dirty="0" smtClean="0"/>
              <a:t>’</a:t>
            </a:r>
            <a:r>
              <a:rPr lang="fr-FR" sz="2400" dirty="0" smtClean="0"/>
              <a:t>une famille de produits en un seul groupe de collaborateurs et machines, appelé UAP ou </a:t>
            </a:r>
            <a:r>
              <a:rPr lang="fr-FR" sz="2400" dirty="0" err="1" smtClean="0"/>
              <a:t>ilôt</a:t>
            </a:r>
            <a:r>
              <a:rPr lang="fr-FR" sz="2400" dirty="0" smtClean="0"/>
              <a:t> de production.</a:t>
            </a:r>
          </a:p>
          <a:p>
            <a:pPr eaLnBrk="1" hangingPunct="1"/>
            <a:r>
              <a:rPr lang="fr-FR" sz="2400" dirty="0" smtClean="0"/>
              <a:t>Ces UAP sont organisées en forme de « U » afin de faciliter toutes sortes d</a:t>
            </a:r>
            <a:r>
              <a:rPr lang="fr-FR" altLang="fr-FR" sz="2400" dirty="0" smtClean="0"/>
              <a:t>’</a:t>
            </a:r>
            <a:r>
              <a:rPr lang="fr-FR" sz="2400" dirty="0" smtClean="0"/>
              <a:t>opérations.</a:t>
            </a:r>
          </a:p>
          <a:p>
            <a:pPr eaLnBrk="1" hangingPunct="1"/>
            <a:r>
              <a:rPr lang="fr-FR" sz="2400" dirty="0" smtClean="0"/>
              <a:t>Les pièces ou assemblages avancent 1 par 1, ou en petits lots.</a:t>
            </a:r>
          </a:p>
          <a:p>
            <a:pPr eaLnBrk="1" hangingPunct="1"/>
            <a:r>
              <a:rPr lang="fr-FR" sz="2400" dirty="0" smtClean="0"/>
              <a:t>Les lots avancent sans s</a:t>
            </a:r>
            <a:r>
              <a:rPr lang="fr-FR" altLang="fr-FR" sz="2400" dirty="0" smtClean="0"/>
              <a:t>’</a:t>
            </a:r>
            <a:r>
              <a:rPr lang="fr-FR" sz="2400" dirty="0" smtClean="0"/>
              <a:t>entasser entre 2 opérations.</a:t>
            </a:r>
          </a:p>
          <a:p>
            <a:pPr eaLnBrk="1" hangingPunct="1"/>
            <a:r>
              <a:rPr lang="fr-FR" sz="2400" dirty="0" smtClean="0"/>
              <a:t>Les réglages et changement d</a:t>
            </a:r>
            <a:r>
              <a:rPr lang="fr-FR" altLang="fr-FR" sz="2400" dirty="0" smtClean="0"/>
              <a:t>’</a:t>
            </a:r>
            <a:r>
              <a:rPr lang="fr-FR" sz="2400" dirty="0" smtClean="0"/>
              <a:t>outils rapides sont essentiels aux UAP, puisque le temps de fabrication est plus court.</a:t>
            </a:r>
          </a:p>
          <a:p>
            <a:pPr eaLnBrk="1" hangingPunct="1"/>
            <a:r>
              <a:rPr lang="fr-FR" sz="2400" dirty="0" smtClean="0"/>
              <a:t>Toutes les UAP sont concentrées sur la réduction des gaspillages.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fr-FR" dirty="0" smtClean="0">
                <a:solidFill>
                  <a:schemeClr val="tx1"/>
                </a:solidFill>
                <a:latin typeface="+mj-lt"/>
              </a:rPr>
              <a:t>Avantages des UAP</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431336D2-AA69-45DD-BDF8-B62F54C74273}"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209</a:t>
            </a:fld>
            <a:endParaRPr lang="fr-FR"/>
          </a:p>
        </p:txBody>
      </p:sp>
      <p:sp>
        <p:nvSpPr>
          <p:cNvPr id="5" name="Content Placeholder 4"/>
          <p:cNvSpPr>
            <a:spLocks noGrp="1"/>
          </p:cNvSpPr>
          <p:nvPr>
            <p:ph sz="quarter" idx="1"/>
          </p:nvPr>
        </p:nvSpPr>
        <p:spPr>
          <a:xfrm>
            <a:off x="457200" y="1412875"/>
            <a:ext cx="8229600" cy="4713288"/>
          </a:xfrm>
        </p:spPr>
        <p:txBody>
          <a:bodyPr/>
          <a:lstStyle/>
          <a:p>
            <a:pPr eaLnBrk="1" hangingPunct="1"/>
            <a:r>
              <a:rPr lang="fr-FR" sz="2000" dirty="0" smtClean="0"/>
              <a:t>Augmentation du taux d</a:t>
            </a:r>
            <a:r>
              <a:rPr lang="fr-FR" altLang="fr-FR" sz="2000" dirty="0" smtClean="0"/>
              <a:t>’</a:t>
            </a:r>
            <a:r>
              <a:rPr lang="fr-FR" sz="2000" dirty="0" smtClean="0"/>
              <a:t>utilisation des machines de production.</a:t>
            </a:r>
          </a:p>
          <a:p>
            <a:pPr eaLnBrk="1" hangingPunct="1"/>
            <a:r>
              <a:rPr lang="fr-FR" sz="2000" dirty="0" smtClean="0"/>
              <a:t>Apparition d</a:t>
            </a:r>
            <a:r>
              <a:rPr lang="fr-FR" altLang="fr-FR" sz="2000" dirty="0" smtClean="0"/>
              <a:t>’</a:t>
            </a:r>
            <a:r>
              <a:rPr lang="fr-FR" sz="2000" dirty="0" smtClean="0"/>
              <a:t>un Esprit d</a:t>
            </a:r>
            <a:r>
              <a:rPr lang="fr-FR" altLang="fr-FR" sz="2000" dirty="0" smtClean="0"/>
              <a:t>’</a:t>
            </a:r>
            <a:r>
              <a:rPr lang="fr-FR" sz="2000" dirty="0" smtClean="0"/>
              <a:t>équipe et élargissement des tâches.</a:t>
            </a:r>
          </a:p>
          <a:p>
            <a:pPr eaLnBrk="1" hangingPunct="1"/>
            <a:r>
              <a:rPr lang="fr-FR" sz="2000" dirty="0" smtClean="0"/>
              <a:t>Compromis entre disposition produit et disposition processus, avec les avantages associés.</a:t>
            </a:r>
          </a:p>
          <a:p>
            <a:pPr eaLnBrk="1" hangingPunct="1"/>
            <a:r>
              <a:rPr lang="fr-FR" sz="2000" dirty="0" smtClean="0"/>
              <a:t>Distances de déplacement plus courtes et processus plus fluides.</a:t>
            </a:r>
          </a:p>
          <a:p>
            <a:pPr eaLnBrk="1" hangingPunct="1"/>
            <a:r>
              <a:rPr lang="fr-FR" sz="2000" dirty="0" smtClean="0"/>
              <a:t>Réduction des en-cours de fabrication.</a:t>
            </a:r>
          </a:p>
          <a:p>
            <a:pPr eaLnBrk="1" hangingPunct="1"/>
            <a:r>
              <a:rPr lang="fr-FR" sz="2000" dirty="0" smtClean="0"/>
              <a:t>Moins d'espace au sol requis.</a:t>
            </a:r>
          </a:p>
          <a:p>
            <a:pPr eaLnBrk="1" hangingPunct="1"/>
            <a:r>
              <a:rPr lang="fr-FR" sz="2000" dirty="0" smtClean="0"/>
              <a:t>Réduction des matières premières et des stocks de produits finis.</a:t>
            </a:r>
          </a:p>
          <a:p>
            <a:pPr eaLnBrk="1" hangingPunct="1"/>
            <a:r>
              <a:rPr lang="fr-FR" sz="2000" dirty="0" smtClean="0"/>
              <a:t>Réduction des coûts de main-d'œuvre directe.</a:t>
            </a:r>
          </a:p>
          <a:p>
            <a:pPr eaLnBrk="1" hangingPunct="1"/>
            <a:r>
              <a:rPr lang="fr-FR" sz="2000" dirty="0" smtClean="0"/>
              <a:t>Sens aigu de la participation des salariés.</a:t>
            </a:r>
          </a:p>
          <a:p>
            <a:pPr eaLnBrk="1" hangingPunct="1"/>
            <a:r>
              <a:rPr lang="fr-FR" sz="2000" dirty="0" smtClean="0"/>
              <a:t>Réduction de l'investissement en machines et matières premières.</a:t>
            </a:r>
          </a:p>
          <a:p>
            <a:pPr eaLnBrk="1" hangingPunct="1"/>
            <a:endParaRPr lang="fr-FR" sz="2000" dirty="0" smtClean="0"/>
          </a:p>
          <a:p>
            <a:pPr eaLnBrk="1" hangingPunct="1"/>
            <a:endParaRPr lang="fr-FR"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2E19796E-6468-4428-82D3-25E867FC85A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21</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Définitions:</a:t>
            </a:r>
          </a:p>
          <a:p>
            <a:pPr>
              <a:buNone/>
            </a:pPr>
            <a:r>
              <a:rPr lang="fr-FR" b="1" dirty="0" smtClean="0">
                <a:solidFill>
                  <a:srgbClr val="002060"/>
                </a:solidFill>
              </a:rPr>
              <a:t>La méthode AGILE est une approche itérative et incrémentale, qui est menée dans un esprit collaboratif avec juste ce qu’il faut de formalisme.</a:t>
            </a:r>
          </a:p>
          <a:p>
            <a:pPr>
              <a:buNone/>
            </a:pPr>
            <a:endParaRPr lang="fr-FR" b="1" dirty="0" smtClean="0">
              <a:solidFill>
                <a:srgbClr val="002060"/>
              </a:solidFill>
            </a:endParaRPr>
          </a:p>
          <a:p>
            <a:pPr>
              <a:buNone/>
            </a:pPr>
            <a:r>
              <a:rPr lang="fr-FR" b="1" dirty="0" smtClean="0">
                <a:solidFill>
                  <a:srgbClr val="002060"/>
                </a:solidFill>
              </a:rPr>
              <a:t>Elle génère des produits de haute qualité tout en tenant compte de l’évolution des besoins clients.</a:t>
            </a:r>
          </a:p>
          <a:p>
            <a:pPr>
              <a:buNone/>
            </a:pPr>
            <a:r>
              <a:rPr lang="fr-FR" dirty="0" smtClean="0"/>
              <a:t/>
            </a:r>
            <a:br>
              <a:rPr lang="fr-FR" dirty="0" smtClean="0"/>
            </a:br>
            <a:endParaRPr lang="fr-FR" dirty="0" smtClean="0"/>
          </a:p>
          <a:p>
            <a:pPr>
              <a:buNone/>
            </a:pPr>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5B3BDBE2-F8AC-450F-B94A-AA021D436281}"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210</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800" b="1" dirty="0" err="1" smtClean="0"/>
              <a:t>Jidoka</a:t>
            </a:r>
            <a:endParaRPr lang="fr-FR" sz="2800" b="1"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fr-FR" dirty="0" err="1" smtClean="0">
                <a:solidFill>
                  <a:schemeClr val="tx1"/>
                </a:solidFill>
                <a:latin typeface="+mj-lt"/>
              </a:rPr>
              <a:t>Jidoka</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55A25AA8-AF30-4AB5-9101-7D8955D5F813}"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211</a:t>
            </a:fld>
            <a:endParaRPr lang="fr-FR"/>
          </a:p>
        </p:txBody>
      </p:sp>
      <p:sp>
        <p:nvSpPr>
          <p:cNvPr id="5" name="Content Placeholder 4"/>
          <p:cNvSpPr>
            <a:spLocks noGrp="1"/>
          </p:cNvSpPr>
          <p:nvPr>
            <p:ph sz="quarter" idx="1"/>
          </p:nvPr>
        </p:nvSpPr>
        <p:spPr>
          <a:xfrm>
            <a:off x="457200" y="1412875"/>
            <a:ext cx="8229600" cy="4713288"/>
          </a:xfrm>
        </p:spPr>
        <p:txBody>
          <a:bodyPr/>
          <a:lstStyle/>
          <a:p>
            <a:pPr eaLnBrk="1" hangingPunct="1"/>
            <a:r>
              <a:rPr lang="fr-FR" sz="2400" dirty="0" smtClean="0"/>
              <a:t>Le </a:t>
            </a:r>
            <a:r>
              <a:rPr lang="fr-FR" sz="2400" dirty="0" err="1" smtClean="0"/>
              <a:t>Jidoka</a:t>
            </a:r>
            <a:r>
              <a:rPr lang="fr-FR" sz="2400" dirty="0" smtClean="0"/>
              <a:t> fournit aux opérateurs et aux machines la capacité de détecter l</a:t>
            </a:r>
            <a:r>
              <a:rPr lang="fr-FR" altLang="fr-FR" sz="2400" dirty="0" smtClean="0"/>
              <a:t>‘</a:t>
            </a:r>
            <a:r>
              <a:rPr lang="fr-FR" sz="2400" dirty="0" smtClean="0"/>
              <a:t>apparition d</a:t>
            </a:r>
            <a:r>
              <a:rPr lang="fr-FR" altLang="fr-FR" sz="2400" dirty="0" smtClean="0"/>
              <a:t>’</a:t>
            </a:r>
            <a:r>
              <a:rPr lang="fr-FR" sz="2400" dirty="0" smtClean="0"/>
              <a:t>un dysfonctionnement, et de cesser immédiatement les opérations.</a:t>
            </a:r>
          </a:p>
          <a:p>
            <a:pPr eaLnBrk="1" hangingPunct="1"/>
            <a:r>
              <a:rPr lang="fr-FR" sz="2400" dirty="0" smtClean="0"/>
              <a:t>Cela permet d</a:t>
            </a:r>
            <a:r>
              <a:rPr lang="fr-FR" altLang="fr-FR" sz="2400" dirty="0" smtClean="0"/>
              <a:t>’</a:t>
            </a:r>
            <a:r>
              <a:rPr lang="fr-FR" sz="2400" dirty="0" smtClean="0"/>
              <a:t>assurer des opérations de qualité et de séparer les hommes des machines, pour un travail plus efficace.</a:t>
            </a:r>
          </a:p>
          <a:p>
            <a:pPr eaLnBrk="1" hangingPunct="1"/>
            <a:r>
              <a:rPr lang="fr-FR" sz="2400" dirty="0" err="1" smtClean="0"/>
              <a:t>Jidoka</a:t>
            </a:r>
            <a:r>
              <a:rPr lang="fr-FR" sz="2400" dirty="0" smtClean="0"/>
              <a:t> est un des 2 piliers du Système de Production Toyota avec le JAT.</a:t>
            </a:r>
          </a:p>
          <a:p>
            <a:pPr eaLnBrk="1" hangingPunct="1"/>
            <a:r>
              <a:rPr lang="fr-FR" sz="2400" dirty="0" smtClean="0"/>
              <a:t>On appelle parfois </a:t>
            </a:r>
            <a:r>
              <a:rPr lang="fr-FR" sz="2400" dirty="0" err="1" smtClean="0"/>
              <a:t>Jidoka</a:t>
            </a:r>
            <a:r>
              <a:rPr lang="fr-FR" sz="2400" dirty="0" smtClean="0"/>
              <a:t> « </a:t>
            </a:r>
            <a:r>
              <a:rPr lang="fr-FR" sz="2400" dirty="0" err="1" smtClean="0"/>
              <a:t>Autonomation</a:t>
            </a:r>
            <a:r>
              <a:rPr lang="fr-FR" sz="2400" dirty="0" smtClean="0"/>
              <a:t> », ce qui signifie « l</a:t>
            </a:r>
            <a:r>
              <a:rPr lang="fr-FR" altLang="fr-FR" sz="2400" dirty="0" smtClean="0"/>
              <a:t>’</a:t>
            </a:r>
            <a:r>
              <a:rPr lang="fr-FR" sz="2400" dirty="0" smtClean="0"/>
              <a:t>automatisation avec intelligence humaine ».</a:t>
            </a:r>
          </a:p>
          <a:p>
            <a:pPr eaLnBrk="1" hangingPunct="1"/>
            <a:endParaRPr lang="fr-FR"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eaLnBrk="1" hangingPunct="1"/>
            <a:r>
              <a:rPr lang="fr-FR" dirty="0" smtClean="0">
                <a:solidFill>
                  <a:schemeClr val="tx1"/>
                </a:solidFill>
                <a:cs typeface="Arial" pitchFamily="34" charset="0"/>
              </a:rPr>
              <a:t>Les 4 étapes du </a:t>
            </a:r>
            <a:r>
              <a:rPr lang="fr-FR" dirty="0" err="1" smtClean="0">
                <a:solidFill>
                  <a:schemeClr val="tx1"/>
                </a:solidFill>
                <a:cs typeface="Arial" pitchFamily="34" charset="0"/>
              </a:rPr>
              <a:t>Jidoka</a:t>
            </a:r>
            <a:endParaRPr lang="fr-FR" dirty="0" smtClean="0">
              <a:solidFill>
                <a:schemeClr val="tx1"/>
              </a:solidFill>
              <a:cs typeface="Arial" pitchFamily="34" charset="0"/>
            </a:endParaRPr>
          </a:p>
        </p:txBody>
      </p:sp>
      <p:sp>
        <p:nvSpPr>
          <p:cNvPr id="7" name="Espace réservé de la date 6"/>
          <p:cNvSpPr>
            <a:spLocks noGrp="1"/>
          </p:cNvSpPr>
          <p:nvPr>
            <p:ph type="dt" sz="half" idx="10"/>
          </p:nvPr>
        </p:nvSpPr>
        <p:spPr/>
        <p:txBody>
          <a:bodyPr/>
          <a:lstStyle/>
          <a:p>
            <a:fld id="{2631C20E-0894-4F77-B87C-F090D2BE49D2}"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212</a:t>
            </a:fld>
            <a:endParaRPr lang="fr-FR"/>
          </a:p>
        </p:txBody>
      </p:sp>
      <p:sp>
        <p:nvSpPr>
          <p:cNvPr id="5" name="Content Placeholder 4"/>
          <p:cNvSpPr>
            <a:spLocks noGrp="1"/>
          </p:cNvSpPr>
          <p:nvPr>
            <p:ph sz="quarter" idx="1"/>
          </p:nvPr>
        </p:nvSpPr>
        <p:spPr>
          <a:xfrm>
            <a:off x="457200" y="1700213"/>
            <a:ext cx="8229600" cy="4425950"/>
          </a:xfrm>
        </p:spPr>
        <p:txBody>
          <a:bodyPr/>
          <a:lstStyle/>
          <a:p>
            <a:pPr marL="457200" indent="-457200" eaLnBrk="1" hangingPunct="1">
              <a:buFontTx/>
              <a:buAutoNum type="arabicPeriod"/>
            </a:pPr>
            <a:r>
              <a:rPr lang="fr-FR" sz="2800" dirty="0" smtClean="0"/>
              <a:t>Détection du dysfonctionnement</a:t>
            </a:r>
          </a:p>
          <a:p>
            <a:pPr marL="457200" indent="-457200" eaLnBrk="1" hangingPunct="1">
              <a:buFontTx/>
              <a:buAutoNum type="arabicPeriod"/>
            </a:pPr>
            <a:r>
              <a:rPr lang="fr-FR" sz="2800" dirty="0" smtClean="0"/>
              <a:t>Arrêt immédiat</a:t>
            </a:r>
          </a:p>
          <a:p>
            <a:pPr marL="457200" indent="-457200" eaLnBrk="1" hangingPunct="1">
              <a:buFontTx/>
              <a:buAutoNum type="arabicPeriod"/>
            </a:pPr>
            <a:r>
              <a:rPr lang="fr-FR" sz="2800" dirty="0" smtClean="0"/>
              <a:t>Réparation ou actions correctives immédiates </a:t>
            </a:r>
          </a:p>
          <a:p>
            <a:pPr marL="457200" indent="-457200" eaLnBrk="1" hangingPunct="1">
              <a:buFontTx/>
              <a:buAutoNum type="arabicPeriod"/>
            </a:pPr>
            <a:r>
              <a:rPr lang="fr-FR" sz="2800" dirty="0" smtClean="0"/>
              <a:t>Rechercher la cause profonde et mettre en place les actions préventives pour que le problème ne réapparaisse jamais.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D90234FA-FDD4-4492-A1E7-6E2C23D84F41}"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213</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800" b="1" dirty="0" err="1" smtClean="0"/>
              <a:t>Kaizen</a:t>
            </a:r>
            <a:r>
              <a:rPr lang="fr-FR" sz="2800" b="1"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fr-FR" dirty="0" err="1" smtClean="0">
                <a:solidFill>
                  <a:schemeClr val="tx1"/>
                </a:solidFill>
                <a:latin typeface="+mj-lt"/>
              </a:rPr>
              <a:t>Kaizen</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A39A8C9B-1C4B-4C66-823D-F4D6E7249CFC}"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214</a:t>
            </a:fld>
            <a:endParaRPr lang="fr-FR"/>
          </a:p>
        </p:txBody>
      </p:sp>
      <p:sp>
        <p:nvSpPr>
          <p:cNvPr id="5" name="Content Placeholder 4"/>
          <p:cNvSpPr>
            <a:spLocks noGrp="1"/>
          </p:cNvSpPr>
          <p:nvPr>
            <p:ph sz="quarter" idx="1"/>
          </p:nvPr>
        </p:nvSpPr>
        <p:spPr>
          <a:xfrm>
            <a:off x="457200" y="1700213"/>
            <a:ext cx="8229600" cy="4425950"/>
          </a:xfrm>
        </p:spPr>
        <p:txBody>
          <a:bodyPr/>
          <a:lstStyle/>
          <a:p>
            <a:pPr eaLnBrk="1" hangingPunct="1"/>
            <a:r>
              <a:rPr lang="fr-FR" sz="2800" dirty="0" err="1" smtClean="0"/>
              <a:t>Kaizen</a:t>
            </a:r>
            <a:r>
              <a:rPr lang="fr-FR" sz="2800" dirty="0" smtClean="0"/>
              <a:t> se prononce « </a:t>
            </a:r>
            <a:r>
              <a:rPr lang="fr-FR" sz="2800" dirty="0" err="1" smtClean="0"/>
              <a:t>Caill</a:t>
            </a:r>
            <a:r>
              <a:rPr lang="fr-FR" altLang="fr-FR" sz="2800" dirty="0" smtClean="0"/>
              <a:t>’</a:t>
            </a:r>
            <a:r>
              <a:rPr lang="fr-FR" sz="2800" dirty="0" smtClean="0"/>
              <a:t> </a:t>
            </a:r>
            <a:r>
              <a:rPr lang="fr-FR" sz="2800" dirty="0" err="1" smtClean="0"/>
              <a:t>Zèn</a:t>
            </a:r>
            <a:r>
              <a:rPr lang="fr-FR" altLang="fr-FR" sz="2800" dirty="0" smtClean="0"/>
              <a:t>’</a:t>
            </a:r>
            <a:r>
              <a:rPr lang="fr-FR" sz="2800" dirty="0" smtClean="0"/>
              <a:t>»</a:t>
            </a:r>
          </a:p>
          <a:p>
            <a:pPr eaLnBrk="1" hangingPunct="1"/>
            <a:r>
              <a:rPr lang="fr-FR" sz="2800" dirty="0" smtClean="0"/>
              <a:t>« Kai » signifie « Changement »</a:t>
            </a:r>
          </a:p>
          <a:p>
            <a:pPr eaLnBrk="1" hangingPunct="1"/>
            <a:r>
              <a:rPr lang="fr-FR" sz="2800" dirty="0" smtClean="0"/>
              <a:t>« Zen » signifie « meilleur »</a:t>
            </a:r>
          </a:p>
          <a:p>
            <a:pPr eaLnBrk="1" hangingPunct="1"/>
            <a:r>
              <a:rPr lang="fr-FR" sz="2800" dirty="0" smtClean="0"/>
              <a:t>Amélioration graduelle, ordonnée et continue</a:t>
            </a:r>
          </a:p>
          <a:p>
            <a:pPr eaLnBrk="1" hangingPunct="1"/>
            <a:r>
              <a:rPr lang="fr-FR" sz="2800" dirty="0" smtClean="0"/>
              <a:t>Amélioration continue impliquant tout le monde</a:t>
            </a:r>
          </a:p>
          <a:p>
            <a:pPr eaLnBrk="1" hangingPunct="1"/>
            <a:r>
              <a:rPr lang="fr-FR" sz="2800" dirty="0" smtClean="0"/>
              <a:t>Une des composantes essentielles du Lean </a:t>
            </a:r>
            <a:r>
              <a:rPr lang="fr-FR" sz="2800" dirty="0" err="1" smtClean="0"/>
              <a:t>Manufacturing</a:t>
            </a:r>
            <a:endParaRPr lang="fr-FR" sz="2800" dirty="0" smtClean="0"/>
          </a:p>
          <a:p>
            <a:pPr eaLnBrk="1" hangingPunct="1"/>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eaLnBrk="1" hangingPunct="1">
              <a:defRPr/>
            </a:pPr>
            <a:r>
              <a:rPr lang="fr-FR" dirty="0" err="1" smtClean="0">
                <a:solidFill>
                  <a:schemeClr val="tx1"/>
                </a:solidFill>
                <a:latin typeface="+mj-lt"/>
              </a:rPr>
              <a:t>Kaizen</a:t>
            </a:r>
            <a:r>
              <a:rPr lang="fr-FR" dirty="0" smtClean="0">
                <a:solidFill>
                  <a:schemeClr val="tx1"/>
                </a:solidFill>
                <a:latin typeface="+mj-lt"/>
              </a:rPr>
              <a:t> - PDCA</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8E0FF165-8575-4949-8BD6-696BC94BE286}"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215</a:t>
            </a:fld>
            <a:endParaRPr lang="fr-FR"/>
          </a:p>
        </p:txBody>
      </p:sp>
      <p:sp>
        <p:nvSpPr>
          <p:cNvPr id="5" name="Content Placeholder 4"/>
          <p:cNvSpPr>
            <a:spLocks noGrp="1"/>
          </p:cNvSpPr>
          <p:nvPr>
            <p:ph sz="quarter" idx="1"/>
          </p:nvPr>
        </p:nvSpPr>
        <p:spPr>
          <a:xfrm>
            <a:off x="107950" y="1268413"/>
            <a:ext cx="8578850" cy="4857750"/>
          </a:xfrm>
        </p:spPr>
        <p:txBody>
          <a:bodyPr>
            <a:normAutofit lnSpcReduction="10000"/>
          </a:bodyPr>
          <a:lstStyle/>
          <a:p>
            <a:pPr eaLnBrk="1" hangingPunct="1"/>
            <a:r>
              <a:rPr lang="fr-FR" sz="2400" dirty="0" smtClean="0"/>
              <a:t>Pour mettre en </a:t>
            </a:r>
            <a:r>
              <a:rPr lang="fr-FR" sz="2400" dirty="0" err="1" smtClean="0"/>
              <a:t>oeuvre</a:t>
            </a:r>
            <a:r>
              <a:rPr lang="fr-FR" sz="2400" dirty="0" smtClean="0"/>
              <a:t> l</a:t>
            </a:r>
            <a:r>
              <a:rPr lang="fr-FR" altLang="fr-FR" sz="2400" dirty="0" smtClean="0"/>
              <a:t>’</a:t>
            </a:r>
            <a:r>
              <a:rPr lang="fr-FR" sz="2400" dirty="0" smtClean="0"/>
              <a:t>état d</a:t>
            </a:r>
            <a:r>
              <a:rPr lang="fr-FR" altLang="fr-FR" sz="2400" dirty="0" smtClean="0"/>
              <a:t>’</a:t>
            </a:r>
            <a:r>
              <a:rPr lang="fr-FR" sz="2400" dirty="0" smtClean="0"/>
              <a:t>esprit </a:t>
            </a:r>
            <a:r>
              <a:rPr lang="fr-FR" sz="2400" dirty="0" err="1" smtClean="0"/>
              <a:t>Kaizen</a:t>
            </a:r>
            <a:r>
              <a:rPr lang="fr-FR" sz="2400" dirty="0" smtClean="0"/>
              <a:t>, on utilise la méthode PDCA, l</a:t>
            </a:r>
            <a:r>
              <a:rPr lang="fr-FR" altLang="fr-FR" sz="2400" dirty="0" smtClean="0"/>
              <a:t>’</a:t>
            </a:r>
            <a:r>
              <a:rPr lang="fr-FR" sz="2400" dirty="0" smtClean="0"/>
              <a:t>outil indispensable nécessaire à l</a:t>
            </a:r>
            <a:r>
              <a:rPr lang="fr-FR" altLang="fr-FR" sz="2400" dirty="0" smtClean="0"/>
              <a:t>’</a:t>
            </a:r>
            <a:r>
              <a:rPr lang="fr-FR" sz="2400" dirty="0" smtClean="0"/>
              <a:t>amélioration continue. </a:t>
            </a:r>
          </a:p>
          <a:p>
            <a:pPr eaLnBrk="1" hangingPunct="1"/>
            <a:r>
              <a:rPr lang="fr-FR" sz="2400" dirty="0" smtClean="0"/>
              <a:t>PDCA est un acronyme anglais:</a:t>
            </a:r>
            <a:endParaRPr lang="en-GB" sz="2400" dirty="0" smtClean="0"/>
          </a:p>
          <a:p>
            <a:pPr lvl="1" eaLnBrk="1" hangingPunct="1"/>
            <a:r>
              <a:rPr lang="fr-FR" sz="2000" dirty="0" smtClean="0">
                <a:solidFill>
                  <a:schemeClr val="tx1"/>
                </a:solidFill>
              </a:rPr>
              <a:t>« P » pour Plan, ce qui signifie Préparer. C</a:t>
            </a:r>
            <a:r>
              <a:rPr lang="fr-FR" altLang="fr-FR" sz="2000" dirty="0" smtClean="0">
                <a:solidFill>
                  <a:schemeClr val="tx1"/>
                </a:solidFill>
              </a:rPr>
              <a:t>’</a:t>
            </a:r>
            <a:r>
              <a:rPr lang="fr-FR" sz="2000" dirty="0" smtClean="0">
                <a:solidFill>
                  <a:schemeClr val="tx1"/>
                </a:solidFill>
              </a:rPr>
              <a:t>est la phase de définition de l</a:t>
            </a:r>
            <a:r>
              <a:rPr lang="fr-FR" altLang="fr-FR" sz="2000" dirty="0" smtClean="0">
                <a:solidFill>
                  <a:schemeClr val="tx1"/>
                </a:solidFill>
              </a:rPr>
              <a:t>’</a:t>
            </a:r>
            <a:r>
              <a:rPr lang="fr-FR" sz="2000" dirty="0" smtClean="0">
                <a:solidFill>
                  <a:schemeClr val="tx1"/>
                </a:solidFill>
              </a:rPr>
              <a:t>objectif, du plan d</a:t>
            </a:r>
            <a:r>
              <a:rPr lang="fr-FR" altLang="fr-FR" sz="2000" dirty="0" smtClean="0">
                <a:solidFill>
                  <a:schemeClr val="tx1"/>
                </a:solidFill>
              </a:rPr>
              <a:t>’</a:t>
            </a:r>
            <a:r>
              <a:rPr lang="fr-FR" sz="2000" dirty="0" smtClean="0">
                <a:solidFill>
                  <a:schemeClr val="tx1"/>
                </a:solidFill>
              </a:rPr>
              <a:t>actions et des indicateurs mesurables de progrès.</a:t>
            </a:r>
            <a:endParaRPr lang="en-GB" sz="2000" dirty="0" smtClean="0">
              <a:solidFill>
                <a:schemeClr val="tx1"/>
              </a:solidFill>
            </a:endParaRPr>
          </a:p>
          <a:p>
            <a:pPr lvl="1" eaLnBrk="1" hangingPunct="1"/>
            <a:r>
              <a:rPr lang="fr-FR" sz="2000" dirty="0" smtClean="0">
                <a:solidFill>
                  <a:schemeClr val="tx1"/>
                </a:solidFill>
              </a:rPr>
              <a:t>« D » pour Do, ce qui signifie Faire. C</a:t>
            </a:r>
            <a:r>
              <a:rPr lang="fr-FR" altLang="fr-FR" sz="2000" dirty="0" smtClean="0">
                <a:solidFill>
                  <a:schemeClr val="tx1"/>
                </a:solidFill>
              </a:rPr>
              <a:t>’</a:t>
            </a:r>
            <a:r>
              <a:rPr lang="fr-FR" sz="2000" dirty="0" smtClean="0">
                <a:solidFill>
                  <a:schemeClr val="tx1"/>
                </a:solidFill>
              </a:rPr>
              <a:t>est la phase de déroulement du plan d</a:t>
            </a:r>
            <a:r>
              <a:rPr lang="fr-FR" altLang="fr-FR" sz="2000" dirty="0" smtClean="0">
                <a:solidFill>
                  <a:schemeClr val="tx1"/>
                </a:solidFill>
              </a:rPr>
              <a:t>’</a:t>
            </a:r>
            <a:r>
              <a:rPr lang="fr-FR" sz="2000" dirty="0" smtClean="0">
                <a:solidFill>
                  <a:schemeClr val="tx1"/>
                </a:solidFill>
              </a:rPr>
              <a:t>action défini précédemment.</a:t>
            </a:r>
            <a:endParaRPr lang="en-GB" sz="2000" dirty="0" smtClean="0">
              <a:solidFill>
                <a:schemeClr val="tx1"/>
              </a:solidFill>
            </a:endParaRPr>
          </a:p>
          <a:p>
            <a:pPr lvl="1" eaLnBrk="1" hangingPunct="1"/>
            <a:r>
              <a:rPr lang="fr-FR" sz="2000" dirty="0" smtClean="0">
                <a:solidFill>
                  <a:schemeClr val="tx1"/>
                </a:solidFill>
              </a:rPr>
              <a:t>« C » pour Check, ce qui signifie Contrôler. C</a:t>
            </a:r>
            <a:r>
              <a:rPr lang="fr-FR" altLang="fr-FR" sz="2000" dirty="0" smtClean="0">
                <a:solidFill>
                  <a:schemeClr val="tx1"/>
                </a:solidFill>
              </a:rPr>
              <a:t>’</a:t>
            </a:r>
            <a:r>
              <a:rPr lang="fr-FR" sz="2000" dirty="0" smtClean="0">
                <a:solidFill>
                  <a:schemeClr val="tx1"/>
                </a:solidFill>
              </a:rPr>
              <a:t>est la phase de contrôle de la réalisation des actions et des effets. C</a:t>
            </a:r>
            <a:r>
              <a:rPr lang="fr-FR" altLang="fr-FR" sz="2000" dirty="0" smtClean="0">
                <a:solidFill>
                  <a:schemeClr val="tx1"/>
                </a:solidFill>
              </a:rPr>
              <a:t>’</a:t>
            </a:r>
            <a:r>
              <a:rPr lang="fr-FR" sz="2000" dirty="0" smtClean="0">
                <a:solidFill>
                  <a:schemeClr val="tx1"/>
                </a:solidFill>
              </a:rPr>
              <a:t>est aussi la phase de détection des écarts éventuels par rapport aux objectifs définis.</a:t>
            </a:r>
            <a:endParaRPr lang="en-GB" sz="2000" dirty="0" smtClean="0">
              <a:solidFill>
                <a:schemeClr val="tx1"/>
              </a:solidFill>
            </a:endParaRPr>
          </a:p>
          <a:p>
            <a:pPr lvl="1" eaLnBrk="1" hangingPunct="1"/>
            <a:r>
              <a:rPr lang="fr-FR" sz="2000" dirty="0" smtClean="0">
                <a:solidFill>
                  <a:schemeClr val="tx1"/>
                </a:solidFill>
              </a:rPr>
              <a:t>« A » pour </a:t>
            </a:r>
            <a:r>
              <a:rPr lang="fr-FR" sz="2000" dirty="0" err="1" smtClean="0">
                <a:solidFill>
                  <a:schemeClr val="tx1"/>
                </a:solidFill>
              </a:rPr>
              <a:t>Act</a:t>
            </a:r>
            <a:r>
              <a:rPr lang="fr-FR" sz="2000" dirty="0" smtClean="0">
                <a:solidFill>
                  <a:schemeClr val="tx1"/>
                </a:solidFill>
              </a:rPr>
              <a:t>, ce qui signifie </a:t>
            </a:r>
            <a:r>
              <a:rPr lang="fr-FR" sz="2000" dirty="0" err="1" smtClean="0">
                <a:solidFill>
                  <a:schemeClr val="tx1"/>
                </a:solidFill>
              </a:rPr>
              <a:t>RéAgir</a:t>
            </a:r>
            <a:r>
              <a:rPr lang="fr-FR" sz="2000" dirty="0" smtClean="0">
                <a:solidFill>
                  <a:schemeClr val="tx1"/>
                </a:solidFill>
              </a:rPr>
              <a:t>. C</a:t>
            </a:r>
            <a:r>
              <a:rPr lang="fr-FR" altLang="fr-FR" sz="2000" dirty="0" smtClean="0">
                <a:solidFill>
                  <a:schemeClr val="tx1"/>
                </a:solidFill>
              </a:rPr>
              <a:t>’</a:t>
            </a:r>
            <a:r>
              <a:rPr lang="fr-FR" sz="2000" dirty="0" smtClean="0">
                <a:solidFill>
                  <a:schemeClr val="tx1"/>
                </a:solidFill>
              </a:rPr>
              <a:t>est la phase de mise à jour du standard si le résultat est atteint et de définition de nouveaux objectifs. Sinon, c</a:t>
            </a:r>
            <a:r>
              <a:rPr lang="fr-FR" altLang="fr-FR" sz="2000" dirty="0" smtClean="0">
                <a:solidFill>
                  <a:schemeClr val="tx1"/>
                </a:solidFill>
              </a:rPr>
              <a:t>’</a:t>
            </a:r>
            <a:r>
              <a:rPr lang="fr-FR" sz="2000" dirty="0" smtClean="0">
                <a:solidFill>
                  <a:schemeClr val="tx1"/>
                </a:solidFill>
              </a:rPr>
              <a:t>est la phase de recherche de causes racines et de </a:t>
            </a:r>
          </a:p>
          <a:p>
            <a:pPr lvl="1" eaLnBrk="1" hangingPunct="1">
              <a:buFontTx/>
              <a:buNone/>
            </a:pPr>
            <a:r>
              <a:rPr lang="fr-FR" sz="2000" dirty="0" smtClean="0">
                <a:solidFill>
                  <a:schemeClr val="tx1"/>
                </a:solidFill>
              </a:rPr>
              <a:t>    définition d</a:t>
            </a:r>
            <a:r>
              <a:rPr lang="fr-FR" altLang="fr-FR" sz="2000" dirty="0" smtClean="0">
                <a:solidFill>
                  <a:schemeClr val="tx1"/>
                </a:solidFill>
              </a:rPr>
              <a:t>’</a:t>
            </a:r>
            <a:r>
              <a:rPr lang="fr-FR" sz="2000" dirty="0" smtClean="0">
                <a:solidFill>
                  <a:schemeClr val="tx1"/>
                </a:solidFill>
              </a:rPr>
              <a:t>un nouveau plan d</a:t>
            </a:r>
            <a:r>
              <a:rPr lang="fr-FR" altLang="fr-FR" sz="2000" dirty="0" smtClean="0">
                <a:solidFill>
                  <a:schemeClr val="tx1"/>
                </a:solidFill>
              </a:rPr>
              <a:t>’</a:t>
            </a:r>
            <a:r>
              <a:rPr lang="fr-FR" sz="2000" dirty="0" smtClean="0">
                <a:solidFill>
                  <a:schemeClr val="tx1"/>
                </a:solidFill>
              </a:rPr>
              <a:t>action correctif.</a:t>
            </a:r>
            <a:endParaRPr lang="en-GB" sz="2000" dirty="0" smtClean="0">
              <a:solidFill>
                <a:schemeClr val="tx1"/>
              </a:solidFill>
            </a:endParaRPr>
          </a:p>
          <a:p>
            <a:pPr eaLnBrk="1" hangingPunct="1"/>
            <a:endParaRPr lang="fr-FR" sz="2400" dirty="0" smtClean="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eaLnBrk="1" hangingPunct="1"/>
            <a:r>
              <a:rPr lang="fr-FR" dirty="0" err="1" smtClean="0">
                <a:solidFill>
                  <a:schemeClr val="tx1"/>
                </a:solidFill>
                <a:cs typeface="Arial" pitchFamily="34" charset="0"/>
              </a:rPr>
              <a:t>Kaizen</a:t>
            </a:r>
            <a:r>
              <a:rPr lang="fr-FR" dirty="0" smtClean="0">
                <a:solidFill>
                  <a:schemeClr val="tx1"/>
                </a:solidFill>
                <a:cs typeface="Arial" pitchFamily="34" charset="0"/>
              </a:rPr>
              <a:t> éclair « Blitz »</a:t>
            </a:r>
          </a:p>
        </p:txBody>
      </p:sp>
      <p:sp>
        <p:nvSpPr>
          <p:cNvPr id="7" name="Espace réservé de la date 6"/>
          <p:cNvSpPr>
            <a:spLocks noGrp="1"/>
          </p:cNvSpPr>
          <p:nvPr>
            <p:ph type="dt" sz="half" idx="10"/>
          </p:nvPr>
        </p:nvSpPr>
        <p:spPr/>
        <p:txBody>
          <a:bodyPr/>
          <a:lstStyle/>
          <a:p>
            <a:fld id="{E7A35C9C-DED5-453E-83F0-8BC4F9D21FA1}"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216</a:t>
            </a:fld>
            <a:endParaRPr lang="fr-FR"/>
          </a:p>
        </p:txBody>
      </p:sp>
      <p:sp>
        <p:nvSpPr>
          <p:cNvPr id="5" name="Content Placeholder 4"/>
          <p:cNvSpPr>
            <a:spLocks noGrp="1"/>
          </p:cNvSpPr>
          <p:nvPr>
            <p:ph sz="quarter" idx="1"/>
          </p:nvPr>
        </p:nvSpPr>
        <p:spPr>
          <a:xfrm>
            <a:off x="250825" y="1268413"/>
            <a:ext cx="8435975" cy="4857750"/>
          </a:xfrm>
        </p:spPr>
        <p:txBody>
          <a:bodyPr>
            <a:normAutofit lnSpcReduction="10000"/>
          </a:bodyPr>
          <a:lstStyle/>
          <a:p>
            <a:pPr eaLnBrk="1" hangingPunct="1"/>
            <a:r>
              <a:rPr lang="fr-FR" sz="2800" dirty="0" smtClean="0"/>
              <a:t>Concentration totale sur un processus bien défini pour créer une amélioration radicale dans un court laps de temps.</a:t>
            </a:r>
          </a:p>
          <a:p>
            <a:pPr eaLnBrk="1" hangingPunct="1"/>
            <a:r>
              <a:rPr lang="fr-FR" sz="2800" dirty="0" smtClean="0"/>
              <a:t>Une amélioration spectaculaire de la productivité, de la qualité, de l'organisation du travail, des délais de livraisons, des temps de réglages, du niveau des encours, de l</a:t>
            </a:r>
            <a:r>
              <a:rPr lang="fr-FR" altLang="fr-FR" sz="2800" dirty="0" smtClean="0"/>
              <a:t>’</a:t>
            </a:r>
            <a:r>
              <a:rPr lang="fr-FR" sz="2800" dirty="0" smtClean="0"/>
              <a:t>utilisation de l'espace, des stocks…</a:t>
            </a:r>
          </a:p>
          <a:p>
            <a:pPr eaLnBrk="1" hangingPunct="1"/>
            <a:r>
              <a:rPr lang="fr-FR" sz="2800" dirty="0" smtClean="0"/>
              <a:t>Généralement d</a:t>
            </a:r>
            <a:r>
              <a:rPr lang="fr-FR" altLang="fr-FR" sz="2800" dirty="0" smtClean="0"/>
              <a:t>’</a:t>
            </a:r>
            <a:r>
              <a:rPr lang="fr-FR" sz="2800" dirty="0" smtClean="0"/>
              <a:t>une durée de cinq jours (une semaine).</a:t>
            </a:r>
          </a:p>
          <a:p>
            <a:pPr eaLnBrk="1" hangingPunct="1"/>
            <a:r>
              <a:rPr lang="fr-FR" sz="2800" dirty="0" smtClean="0"/>
              <a:t>Concept contraire au </a:t>
            </a:r>
            <a:r>
              <a:rPr lang="fr-FR" sz="2800" dirty="0" err="1" smtClean="0"/>
              <a:t>Kaizen</a:t>
            </a:r>
            <a:r>
              <a:rPr lang="fr-FR" sz="2800" dirty="0" smtClean="0"/>
              <a:t> qui prône une amélioration lente et continue, plutôt que brutale.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77E42C05-E6BB-49FB-B24A-25CB05EE6FCA}"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217</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b="1" dirty="0" smtClean="0"/>
          </a:p>
          <a:p>
            <a:pPr eaLnBrk="1" hangingPunct="1"/>
            <a:r>
              <a:rPr lang="fr-FR" sz="2000" dirty="0" err="1" smtClean="0"/>
              <a:t>Kaizen</a:t>
            </a:r>
            <a:r>
              <a:rPr lang="fr-FR" sz="2000" dirty="0" smtClean="0"/>
              <a:t> et PDCA</a:t>
            </a:r>
          </a:p>
          <a:p>
            <a:pPr eaLnBrk="1" hangingPunct="1"/>
            <a:r>
              <a:rPr lang="fr-FR" sz="2800" b="1" dirty="0" err="1" smtClean="0"/>
              <a:t>Poka</a:t>
            </a:r>
            <a:r>
              <a:rPr lang="fr-FR" sz="2800" b="1" dirty="0" smtClean="0"/>
              <a:t> </a:t>
            </a:r>
            <a:r>
              <a:rPr lang="fr-FR" sz="2800" b="1" dirty="0" err="1" smtClean="0"/>
              <a:t>Yoke</a:t>
            </a:r>
            <a:r>
              <a:rPr lang="fr-FR" sz="2800" b="1"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marL="342900" indent="-342900" eaLnBrk="1" hangingPunct="1"/>
            <a:r>
              <a:rPr lang="fr-FR" dirty="0" err="1" smtClean="0">
                <a:solidFill>
                  <a:schemeClr val="tx1"/>
                </a:solidFill>
                <a:cs typeface="Arial" pitchFamily="34" charset="0"/>
              </a:rPr>
              <a:t>Poka</a:t>
            </a:r>
            <a:r>
              <a:rPr lang="fr-FR" dirty="0" smtClean="0">
                <a:solidFill>
                  <a:schemeClr val="tx1"/>
                </a:solidFill>
                <a:cs typeface="Arial" pitchFamily="34" charset="0"/>
              </a:rPr>
              <a:t> </a:t>
            </a:r>
            <a:r>
              <a:rPr lang="fr-FR" dirty="0" err="1" smtClean="0">
                <a:solidFill>
                  <a:schemeClr val="tx1"/>
                </a:solidFill>
                <a:cs typeface="Arial" pitchFamily="34" charset="0"/>
              </a:rPr>
              <a:t>Yoke</a:t>
            </a:r>
            <a:r>
              <a:rPr lang="fr-FR" dirty="0" smtClean="0">
                <a:solidFill>
                  <a:schemeClr val="tx1"/>
                </a:solidFill>
                <a:cs typeface="Arial" pitchFamily="34" charset="0"/>
              </a:rPr>
              <a:t> - Systèmes Anti-Erreurs</a:t>
            </a:r>
          </a:p>
        </p:txBody>
      </p:sp>
      <p:sp>
        <p:nvSpPr>
          <p:cNvPr id="7" name="Espace réservé de la date 6"/>
          <p:cNvSpPr>
            <a:spLocks noGrp="1"/>
          </p:cNvSpPr>
          <p:nvPr>
            <p:ph type="dt" sz="half" idx="10"/>
          </p:nvPr>
        </p:nvSpPr>
        <p:spPr/>
        <p:txBody>
          <a:bodyPr/>
          <a:lstStyle/>
          <a:p>
            <a:fld id="{A7837D4C-141B-4EB9-B4A4-0072F3AF0F22}"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218</a:t>
            </a:fld>
            <a:endParaRPr lang="fr-FR"/>
          </a:p>
        </p:txBody>
      </p:sp>
      <p:sp>
        <p:nvSpPr>
          <p:cNvPr id="5" name="Content Placeholder 4"/>
          <p:cNvSpPr>
            <a:spLocks noGrp="1"/>
          </p:cNvSpPr>
          <p:nvPr>
            <p:ph sz="quarter" idx="1"/>
          </p:nvPr>
        </p:nvSpPr>
        <p:spPr>
          <a:xfrm>
            <a:off x="250825" y="1268413"/>
            <a:ext cx="8435975" cy="4857750"/>
          </a:xfrm>
        </p:spPr>
        <p:txBody>
          <a:bodyPr/>
          <a:lstStyle/>
          <a:p>
            <a:pPr eaLnBrk="1" hangingPunct="1"/>
            <a:r>
              <a:rPr lang="fr-FR" sz="2800" dirty="0" smtClean="0"/>
              <a:t>La modification du processus opérationnel, du poste de travail, des machines ou des outils pour prévenir les erreurs ou leurs impacts négatifs.</a:t>
            </a:r>
          </a:p>
          <a:p>
            <a:pPr eaLnBrk="1" hangingPunct="1"/>
            <a:r>
              <a:rPr lang="fr-FR" sz="2800" dirty="0" smtClean="0"/>
              <a:t>Aussi connu sous le terme « </a:t>
            </a:r>
            <a:r>
              <a:rPr lang="fr-FR" sz="2800" dirty="0" err="1" smtClean="0"/>
              <a:t>Poka</a:t>
            </a:r>
            <a:r>
              <a:rPr lang="fr-FR" sz="2800" dirty="0" smtClean="0"/>
              <a:t> </a:t>
            </a:r>
            <a:r>
              <a:rPr lang="fr-FR" sz="2800" dirty="0" err="1" smtClean="0"/>
              <a:t>Yoke</a:t>
            </a:r>
            <a:r>
              <a:rPr lang="fr-FR" sz="2800" dirty="0" smtClean="0"/>
              <a:t> », l'argot japonais pour «éviter des erreurs involontaires» qui a été formalisé par </a:t>
            </a:r>
            <a:r>
              <a:rPr lang="fr-FR" sz="2800" dirty="0" err="1" smtClean="0"/>
              <a:t>Shigeo</a:t>
            </a:r>
            <a:r>
              <a:rPr lang="fr-FR" sz="2800" dirty="0" smtClean="0"/>
              <a:t> </a:t>
            </a:r>
            <a:r>
              <a:rPr lang="fr-FR" sz="2800" dirty="0" err="1" smtClean="0"/>
              <a:t>Shingo</a:t>
            </a:r>
            <a:r>
              <a:rPr lang="fr-FR" sz="2800" dirty="0" smtClean="0"/>
              <a:t>.</a:t>
            </a:r>
          </a:p>
          <a:p>
            <a:pPr eaLnBrk="1" hangingPunct="1"/>
            <a:r>
              <a:rPr lang="fr-FR" sz="2800" dirty="0" smtClean="0"/>
              <a:t>Peu coûteux</a:t>
            </a:r>
          </a:p>
          <a:p>
            <a:pPr eaLnBrk="1" hangingPunct="1"/>
            <a:r>
              <a:rPr lang="fr-FR" sz="2800" dirty="0" smtClean="0"/>
              <a:t>Très efficace.</a:t>
            </a:r>
          </a:p>
          <a:p>
            <a:pPr eaLnBrk="1" hangingPunct="1"/>
            <a:r>
              <a:rPr lang="fr-FR" sz="2800" dirty="0" smtClean="0"/>
              <a:t>Basé sur la simplicité et l'ingéniosité.</a:t>
            </a:r>
          </a:p>
          <a:p>
            <a:pPr eaLnBrk="1" hangingPunct="1"/>
            <a:endParaRPr lang="fr-F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lvl="1" eaLnBrk="1" hangingPunct="1">
              <a:defRPr/>
            </a:pPr>
            <a:r>
              <a:rPr lang="fr-FR" dirty="0" smtClean="0">
                <a:solidFill>
                  <a:schemeClr val="tx1"/>
                </a:solidFill>
                <a:latin typeface="+mj-lt"/>
              </a:rPr>
              <a:t>Exemples de </a:t>
            </a:r>
            <a:r>
              <a:rPr lang="fr-FR" dirty="0" err="1" smtClean="0">
                <a:solidFill>
                  <a:schemeClr val="tx1"/>
                </a:solidFill>
                <a:latin typeface="+mj-lt"/>
              </a:rPr>
              <a:t>Poka</a:t>
            </a:r>
            <a:r>
              <a:rPr lang="fr-FR" dirty="0" smtClean="0">
                <a:solidFill>
                  <a:schemeClr val="tx1"/>
                </a:solidFill>
                <a:latin typeface="+mj-lt"/>
              </a:rPr>
              <a:t> </a:t>
            </a:r>
            <a:r>
              <a:rPr lang="fr-FR" dirty="0" err="1" smtClean="0">
                <a:solidFill>
                  <a:schemeClr val="tx1"/>
                </a:solidFill>
                <a:latin typeface="+mj-lt"/>
              </a:rPr>
              <a:t>Yoke</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945FB704-72CE-4751-87EF-E4B92A10573D}"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219</a:t>
            </a:fld>
            <a:endParaRPr lang="fr-FR"/>
          </a:p>
        </p:txBody>
      </p:sp>
      <p:sp>
        <p:nvSpPr>
          <p:cNvPr id="5" name="Content Placeholder 4"/>
          <p:cNvSpPr>
            <a:spLocks noGrp="1"/>
          </p:cNvSpPr>
          <p:nvPr>
            <p:ph sz="quarter" idx="1"/>
          </p:nvPr>
        </p:nvSpPr>
        <p:spPr>
          <a:xfrm>
            <a:off x="179388" y="1268413"/>
            <a:ext cx="8507412" cy="4857750"/>
          </a:xfrm>
        </p:spPr>
        <p:txBody>
          <a:bodyPr/>
          <a:lstStyle/>
          <a:p>
            <a:pPr eaLnBrk="1" hangingPunct="1"/>
            <a:r>
              <a:rPr lang="fr-FR" sz="2400" dirty="0" smtClean="0"/>
              <a:t>Faire le plein d</a:t>
            </a:r>
            <a:r>
              <a:rPr lang="fr-FR" altLang="fr-FR" sz="2400" dirty="0" smtClean="0"/>
              <a:t>’</a:t>
            </a:r>
            <a:r>
              <a:rPr lang="fr-FR" sz="2400" dirty="0" smtClean="0"/>
              <a:t>essence dans sa voiture</a:t>
            </a:r>
          </a:p>
          <a:p>
            <a:pPr lvl="1" eaLnBrk="1" hangingPunct="1"/>
            <a:r>
              <a:rPr lang="fr-FR" sz="2000" dirty="0" smtClean="0">
                <a:solidFill>
                  <a:schemeClr val="tx1"/>
                </a:solidFill>
              </a:rPr>
              <a:t>Le moteur doit être éteint, sinon la trappe ne s</a:t>
            </a:r>
            <a:r>
              <a:rPr lang="fr-FR" altLang="fr-FR" sz="2000" dirty="0" smtClean="0">
                <a:solidFill>
                  <a:schemeClr val="tx1"/>
                </a:solidFill>
              </a:rPr>
              <a:t>’</a:t>
            </a:r>
            <a:r>
              <a:rPr lang="fr-FR" sz="2000" dirty="0" smtClean="0">
                <a:solidFill>
                  <a:schemeClr val="tx1"/>
                </a:solidFill>
              </a:rPr>
              <a:t>ouvre pas.</a:t>
            </a:r>
          </a:p>
          <a:p>
            <a:pPr lvl="1" eaLnBrk="1" hangingPunct="1"/>
            <a:r>
              <a:rPr lang="fr-FR" sz="2000" dirty="0" smtClean="0">
                <a:solidFill>
                  <a:schemeClr val="tx1"/>
                </a:solidFill>
              </a:rPr>
              <a:t>Le diamètre du pistolet n</a:t>
            </a:r>
            <a:r>
              <a:rPr lang="fr-FR" altLang="fr-FR" sz="2000" dirty="0" smtClean="0">
                <a:solidFill>
                  <a:schemeClr val="tx1"/>
                </a:solidFill>
              </a:rPr>
              <a:t>’</a:t>
            </a:r>
            <a:r>
              <a:rPr lang="fr-FR" sz="2000" dirty="0" smtClean="0">
                <a:solidFill>
                  <a:schemeClr val="tx1"/>
                </a:solidFill>
              </a:rPr>
              <a:t>est pas le même en fonction du type de carburant.</a:t>
            </a:r>
          </a:p>
          <a:p>
            <a:pPr lvl="1" eaLnBrk="1" hangingPunct="1"/>
            <a:r>
              <a:rPr lang="fr-FR" sz="2000" dirty="0" smtClean="0">
                <a:solidFill>
                  <a:schemeClr val="tx1"/>
                </a:solidFill>
              </a:rPr>
              <a:t>La distribution s</a:t>
            </a:r>
            <a:r>
              <a:rPr lang="fr-FR" altLang="fr-FR" sz="2000" dirty="0" smtClean="0">
                <a:solidFill>
                  <a:schemeClr val="tx1"/>
                </a:solidFill>
              </a:rPr>
              <a:t>’</a:t>
            </a:r>
            <a:r>
              <a:rPr lang="fr-FR" sz="2000" dirty="0" smtClean="0">
                <a:solidFill>
                  <a:schemeClr val="tx1"/>
                </a:solidFill>
              </a:rPr>
              <a:t>arrête quand le réservoir est plein, pour éviter tout débordement.</a:t>
            </a:r>
          </a:p>
          <a:p>
            <a:pPr eaLnBrk="1" hangingPunct="1"/>
            <a:r>
              <a:rPr lang="fr-FR" sz="2400" dirty="0" smtClean="0"/>
              <a:t>Tondeuse à gazon</a:t>
            </a:r>
          </a:p>
          <a:p>
            <a:pPr lvl="1" eaLnBrk="1" hangingPunct="1"/>
            <a:r>
              <a:rPr lang="fr-FR" sz="2000" dirty="0" smtClean="0">
                <a:solidFill>
                  <a:schemeClr val="tx1"/>
                </a:solidFill>
              </a:rPr>
              <a:t>Les nouvelles tondeuses sont équipées de poignée, qu</a:t>
            </a:r>
            <a:r>
              <a:rPr lang="fr-FR" altLang="fr-FR" sz="2000" dirty="0" smtClean="0">
                <a:solidFill>
                  <a:schemeClr val="tx1"/>
                </a:solidFill>
              </a:rPr>
              <a:t>’</a:t>
            </a:r>
            <a:r>
              <a:rPr lang="fr-FR" sz="2000" dirty="0" smtClean="0">
                <a:solidFill>
                  <a:schemeClr val="tx1"/>
                </a:solidFill>
              </a:rPr>
              <a:t>il faut serrer pour pouvoir démarrer le moteur.</a:t>
            </a:r>
          </a:p>
          <a:p>
            <a:pPr lvl="1" eaLnBrk="1" hangingPunct="1"/>
            <a:r>
              <a:rPr lang="fr-FR" sz="2000" dirty="0" smtClean="0">
                <a:solidFill>
                  <a:schemeClr val="tx1"/>
                </a:solidFill>
              </a:rPr>
              <a:t>Si on lâche la poignée, le moteur s</a:t>
            </a:r>
            <a:r>
              <a:rPr lang="fr-FR" altLang="fr-FR" sz="2000" dirty="0" smtClean="0">
                <a:solidFill>
                  <a:schemeClr val="tx1"/>
                </a:solidFill>
              </a:rPr>
              <a:t>’</a:t>
            </a:r>
            <a:r>
              <a:rPr lang="fr-FR" sz="2000" dirty="0" smtClean="0">
                <a:solidFill>
                  <a:schemeClr val="tx1"/>
                </a:solidFill>
              </a:rPr>
              <a:t>éteint automatiquement.</a:t>
            </a:r>
          </a:p>
          <a:p>
            <a:pPr eaLnBrk="1" hangingPunct="1"/>
            <a:r>
              <a:rPr lang="fr-FR" sz="2400" dirty="0" smtClean="0"/>
              <a:t>Bateau à moteur et Jet ski</a:t>
            </a:r>
          </a:p>
          <a:p>
            <a:pPr lvl="1" eaLnBrk="1" hangingPunct="1"/>
            <a:r>
              <a:rPr lang="fr-FR" sz="2000" dirty="0" smtClean="0">
                <a:solidFill>
                  <a:schemeClr val="tx1"/>
                </a:solidFill>
              </a:rPr>
              <a:t>Sur les petits bateaux à moteurs et les jet-ski, il faut mettre un </a:t>
            </a:r>
          </a:p>
          <a:p>
            <a:pPr lvl="1" eaLnBrk="1" hangingPunct="1">
              <a:buFontTx/>
              <a:buNone/>
            </a:pPr>
            <a:r>
              <a:rPr lang="fr-FR" sz="2000" dirty="0" smtClean="0">
                <a:solidFill>
                  <a:schemeClr val="tx1"/>
                </a:solidFill>
              </a:rPr>
              <a:t>    bracelet qui arrêtera le moteur en cas de chute dans l</a:t>
            </a:r>
            <a:r>
              <a:rPr lang="fr-FR" altLang="fr-FR" sz="2000" dirty="0" smtClean="0">
                <a:solidFill>
                  <a:schemeClr val="tx1"/>
                </a:solidFill>
              </a:rPr>
              <a:t>’</a:t>
            </a:r>
            <a:r>
              <a:rPr lang="fr-FR" sz="2000" dirty="0" smtClean="0">
                <a:solidFill>
                  <a:schemeClr val="tx1"/>
                </a:solidFill>
              </a:rPr>
              <a:t>eau.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71CFC9A7-390C-443C-981F-8D247931574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22</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70C0"/>
                </a:solidFill>
              </a:rPr>
              <a:t>Gestion de projet </a:t>
            </a:r>
            <a:r>
              <a:rPr lang="fr-FR" dirty="0" smtClean="0"/>
              <a:t>: démarche structurante assurant le bon déroulement d'un projet avec :</a:t>
            </a:r>
          </a:p>
          <a:p>
            <a:r>
              <a:rPr lang="fr-FR" dirty="0" smtClean="0"/>
              <a:t> Une planification</a:t>
            </a:r>
          </a:p>
          <a:p>
            <a:r>
              <a:rPr lang="fr-FR" dirty="0" smtClean="0"/>
              <a:t> Une gestion des ressources humaines</a:t>
            </a:r>
          </a:p>
          <a:p>
            <a:r>
              <a:rPr lang="fr-FR" dirty="0" smtClean="0"/>
              <a:t> Un suivi des enjeux financiers</a:t>
            </a:r>
          </a:p>
          <a:p>
            <a:r>
              <a:rPr lang="fr-FR" dirty="0" smtClean="0"/>
              <a:t> Les principales méthodes de gestion de projet :</a:t>
            </a:r>
          </a:p>
          <a:p>
            <a:r>
              <a:rPr lang="fr-FR" dirty="0" smtClean="0"/>
              <a:t> Découpage en phases (voir cycle en V)</a:t>
            </a:r>
          </a:p>
          <a:p>
            <a:r>
              <a:rPr lang="fr-FR" dirty="0" smtClean="0"/>
              <a:t> Découpage en activités WBS (</a:t>
            </a:r>
            <a:r>
              <a:rPr lang="fr-FR" dirty="0" err="1" smtClean="0"/>
              <a:t>Work</a:t>
            </a:r>
            <a:r>
              <a:rPr lang="fr-FR" dirty="0" smtClean="0"/>
              <a:t> </a:t>
            </a:r>
            <a:r>
              <a:rPr lang="fr-FR" dirty="0" err="1" smtClean="0"/>
              <a:t>Brakedown</a:t>
            </a:r>
            <a:r>
              <a:rPr lang="fr-FR" dirty="0" smtClean="0"/>
              <a:t> Structure)</a:t>
            </a:r>
          </a:p>
          <a:p>
            <a:r>
              <a:rPr lang="fr-FR" dirty="0" smtClean="0"/>
              <a:t> </a:t>
            </a:r>
            <a:r>
              <a:rPr lang="fr-FR" b="1" dirty="0" smtClean="0">
                <a:solidFill>
                  <a:srgbClr val="0070C0"/>
                </a:solidFill>
              </a:rPr>
              <a:t>Nouveau : </a:t>
            </a:r>
            <a:r>
              <a:rPr lang="fr-FR" dirty="0" smtClean="0"/>
              <a:t>Les méthodes Agiles</a:t>
            </a:r>
            <a:endParaRPr lang="fr-FR" dirty="0" smtClean="0">
              <a:solidFill>
                <a:srgbClr val="002060"/>
              </a:solidFill>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8DFF670B-8F58-47B9-9648-6A31B49BF389}"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220</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800" b="1" dirty="0" smtClean="0"/>
              <a:t>Changement Rapide d</a:t>
            </a:r>
            <a:r>
              <a:rPr lang="fr-FR" altLang="fr-FR" sz="2800" b="1" dirty="0" smtClean="0"/>
              <a:t>’</a:t>
            </a:r>
            <a:r>
              <a:rPr lang="fr-FR" sz="2800" b="1"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normAutofit/>
          </a:bodyPr>
          <a:lstStyle/>
          <a:p>
            <a:pPr marL="342900" indent="-342900" eaLnBrk="1" hangingPunct="1"/>
            <a:r>
              <a:rPr lang="fr-FR" dirty="0" smtClean="0">
                <a:solidFill>
                  <a:schemeClr val="tx1"/>
                </a:solidFill>
                <a:cs typeface="Arial" pitchFamily="34" charset="0"/>
              </a:rPr>
              <a:t>Changement Rapide d</a:t>
            </a:r>
            <a:r>
              <a:rPr lang="fr-FR" altLang="fr-FR" dirty="0" smtClean="0">
                <a:solidFill>
                  <a:schemeClr val="tx1"/>
                </a:solidFill>
                <a:cs typeface="Arial" pitchFamily="34" charset="0"/>
              </a:rPr>
              <a:t>’</a:t>
            </a:r>
            <a:r>
              <a:rPr lang="fr-FR" dirty="0" smtClean="0">
                <a:solidFill>
                  <a:schemeClr val="tx1"/>
                </a:solidFill>
                <a:cs typeface="Arial" pitchFamily="34" charset="0"/>
              </a:rPr>
              <a:t>Outils-SMED</a:t>
            </a:r>
          </a:p>
        </p:txBody>
      </p:sp>
      <p:sp>
        <p:nvSpPr>
          <p:cNvPr id="7" name="Espace réservé de la date 6"/>
          <p:cNvSpPr>
            <a:spLocks noGrp="1"/>
          </p:cNvSpPr>
          <p:nvPr>
            <p:ph type="dt" sz="half" idx="10"/>
          </p:nvPr>
        </p:nvSpPr>
        <p:spPr/>
        <p:txBody>
          <a:bodyPr/>
          <a:lstStyle/>
          <a:p>
            <a:fld id="{34114B88-182E-4200-B793-5E29648A5F6B}"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221</a:t>
            </a:fld>
            <a:endParaRPr lang="fr-FR"/>
          </a:p>
        </p:txBody>
      </p:sp>
      <p:sp>
        <p:nvSpPr>
          <p:cNvPr id="5" name="Content Placeholder 4"/>
          <p:cNvSpPr>
            <a:spLocks noGrp="1"/>
          </p:cNvSpPr>
          <p:nvPr>
            <p:ph sz="quarter" idx="1"/>
          </p:nvPr>
        </p:nvSpPr>
        <p:spPr>
          <a:xfrm>
            <a:off x="468313" y="1268413"/>
            <a:ext cx="8229600" cy="4641850"/>
          </a:xfrm>
        </p:spPr>
        <p:txBody>
          <a:bodyPr>
            <a:normAutofit lnSpcReduction="10000"/>
          </a:bodyPr>
          <a:lstStyle/>
          <a:p>
            <a:pPr eaLnBrk="1" hangingPunct="1"/>
            <a:r>
              <a:rPr lang="fr-FR" sz="2400" dirty="0" smtClean="0"/>
              <a:t>Le changement d</a:t>
            </a:r>
            <a:r>
              <a:rPr lang="fr-FR" altLang="fr-FR" sz="2400" dirty="0" smtClean="0"/>
              <a:t>’</a:t>
            </a:r>
            <a:r>
              <a:rPr lang="fr-FR" sz="2400" dirty="0" smtClean="0"/>
              <a:t>outillages rapide est le processus complet qui consiste à convertir une machine de production d</a:t>
            </a:r>
            <a:r>
              <a:rPr lang="fr-FR" altLang="fr-FR" sz="2400" dirty="0" smtClean="0"/>
              <a:t>’</a:t>
            </a:r>
            <a:r>
              <a:rPr lang="fr-FR" sz="2400" dirty="0" smtClean="0"/>
              <a:t>un produit à un autre.</a:t>
            </a:r>
          </a:p>
          <a:p>
            <a:pPr eaLnBrk="1" hangingPunct="1"/>
            <a:r>
              <a:rPr lang="fr-FR" sz="2400" dirty="0" smtClean="0"/>
              <a:t>Le temps de changement d</a:t>
            </a:r>
            <a:r>
              <a:rPr lang="fr-FR" altLang="fr-FR" sz="2400" dirty="0" smtClean="0"/>
              <a:t>’</a:t>
            </a:r>
            <a:r>
              <a:rPr lang="fr-FR" sz="2400" dirty="0" smtClean="0"/>
              <a:t>outillages est le temps écoulé entre la dernière bonne pièce produite de la série précédente, à la cadence normal de la ligne, jusqu</a:t>
            </a:r>
            <a:r>
              <a:rPr lang="fr-FR" altLang="fr-FR" sz="2400" dirty="0" smtClean="0"/>
              <a:t>’</a:t>
            </a:r>
            <a:r>
              <a:rPr lang="fr-FR" sz="2400" dirty="0" smtClean="0"/>
              <a:t>à la première bonne pièce de la série suivante, à la cadence maximum de la ligne.</a:t>
            </a:r>
          </a:p>
          <a:p>
            <a:pPr eaLnBrk="1" hangingPunct="1"/>
            <a:r>
              <a:rPr lang="fr-FR" sz="2400" dirty="0" smtClean="0"/>
              <a:t>SMED est l</a:t>
            </a:r>
            <a:r>
              <a:rPr lang="fr-FR" altLang="fr-FR" sz="2400" dirty="0" smtClean="0"/>
              <a:t>’</a:t>
            </a:r>
            <a:r>
              <a:rPr lang="fr-FR" sz="2400" dirty="0" smtClean="0"/>
              <a:t>acronyme pour « Single Minute Exchange of Dies », qui signifie « changement d</a:t>
            </a:r>
            <a:r>
              <a:rPr lang="fr-FR" altLang="fr-FR" sz="2400" dirty="0" smtClean="0"/>
              <a:t>’</a:t>
            </a:r>
            <a:r>
              <a:rPr lang="fr-FR" sz="2400" dirty="0" smtClean="0"/>
              <a:t>outil en quelques minutes», ce qui veut dire « changement rapide d</a:t>
            </a:r>
            <a:r>
              <a:rPr lang="fr-FR" altLang="fr-FR" sz="2400" dirty="0" smtClean="0"/>
              <a:t>’</a:t>
            </a:r>
            <a:r>
              <a:rPr lang="fr-FR" sz="2400" dirty="0" smtClean="0"/>
              <a:t>outil ». </a:t>
            </a:r>
          </a:p>
          <a:p>
            <a:pPr eaLnBrk="1" hangingPunct="1"/>
            <a:r>
              <a:rPr lang="fr-FR" sz="2400" dirty="0" smtClean="0"/>
              <a:t>La méthode SMED a pour but le changement d</a:t>
            </a:r>
            <a:r>
              <a:rPr lang="fr-FR" altLang="fr-FR" sz="2400" dirty="0" smtClean="0"/>
              <a:t>’</a:t>
            </a:r>
            <a:r>
              <a:rPr lang="fr-FR" sz="2400" dirty="0" smtClean="0"/>
              <a:t>outils</a:t>
            </a:r>
          </a:p>
          <a:p>
            <a:pPr eaLnBrk="1" hangingPunct="1">
              <a:buFontTx/>
              <a:buNone/>
            </a:pPr>
            <a:r>
              <a:rPr lang="fr-FR" sz="2400" dirty="0" smtClean="0"/>
              <a:t>    en moins de 9 min.</a:t>
            </a:r>
          </a:p>
        </p:txBody>
      </p:sp>
      <p:sp>
        <p:nvSpPr>
          <p:cNvPr id="33797"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indent="-342900" eaLnBrk="1" hangingPunct="1"/>
            <a:r>
              <a:rPr lang="fr-FR" dirty="0" smtClean="0">
                <a:solidFill>
                  <a:schemeClr val="tx1"/>
                </a:solidFill>
                <a:cs typeface="Arial" pitchFamily="34" charset="0"/>
              </a:rPr>
              <a:t>Les 5 étapes du SMED</a:t>
            </a:r>
          </a:p>
        </p:txBody>
      </p:sp>
      <p:sp>
        <p:nvSpPr>
          <p:cNvPr id="7" name="Espace réservé de la date 6"/>
          <p:cNvSpPr>
            <a:spLocks noGrp="1"/>
          </p:cNvSpPr>
          <p:nvPr>
            <p:ph type="dt" sz="half" idx="10"/>
          </p:nvPr>
        </p:nvSpPr>
        <p:spPr/>
        <p:txBody>
          <a:bodyPr/>
          <a:lstStyle/>
          <a:p>
            <a:fld id="{54CD2833-3342-49F8-9E79-83DAF4F8BC1E}"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222</a:t>
            </a:fld>
            <a:endParaRPr lang="fr-FR"/>
          </a:p>
        </p:txBody>
      </p:sp>
      <p:sp>
        <p:nvSpPr>
          <p:cNvPr id="5" name="Content Placeholder 4"/>
          <p:cNvSpPr>
            <a:spLocks noGrp="1"/>
          </p:cNvSpPr>
          <p:nvPr>
            <p:ph sz="quarter" idx="1"/>
          </p:nvPr>
        </p:nvSpPr>
        <p:spPr>
          <a:xfrm>
            <a:off x="323850" y="1412875"/>
            <a:ext cx="8362950" cy="4713288"/>
          </a:xfrm>
        </p:spPr>
        <p:txBody>
          <a:bodyPr>
            <a:normAutofit lnSpcReduction="10000"/>
          </a:bodyPr>
          <a:lstStyle/>
          <a:p>
            <a:pPr marL="457200" indent="-457200" eaLnBrk="1" hangingPunct="1">
              <a:buFontTx/>
              <a:buAutoNum type="arabicPeriod"/>
            </a:pPr>
            <a:r>
              <a:rPr lang="fr-FR" sz="2800" dirty="0" smtClean="0"/>
              <a:t>Observer et Enregistrer</a:t>
            </a:r>
          </a:p>
          <a:p>
            <a:pPr marL="457200" indent="-457200" eaLnBrk="1" hangingPunct="1">
              <a:buFontTx/>
              <a:buAutoNum type="arabicPeriod"/>
            </a:pPr>
            <a:r>
              <a:rPr lang="fr-FR" sz="2800" dirty="0" smtClean="0"/>
              <a:t>Séparer les tâches internes et externes</a:t>
            </a:r>
          </a:p>
          <a:p>
            <a:pPr marL="857250" lvl="1" indent="-457200" eaLnBrk="1" hangingPunct="1"/>
            <a:r>
              <a:rPr lang="fr-FR" sz="2400" dirty="0" smtClean="0">
                <a:solidFill>
                  <a:schemeClr val="tx1"/>
                </a:solidFill>
              </a:rPr>
              <a:t>Tâches internes = activités faites lors de l</a:t>
            </a:r>
            <a:r>
              <a:rPr lang="fr-FR" altLang="fr-FR" sz="2400" dirty="0" smtClean="0">
                <a:solidFill>
                  <a:schemeClr val="tx1"/>
                </a:solidFill>
              </a:rPr>
              <a:t>’</a:t>
            </a:r>
            <a:r>
              <a:rPr lang="fr-FR" sz="2400" dirty="0" smtClean="0">
                <a:solidFill>
                  <a:schemeClr val="tx1"/>
                </a:solidFill>
              </a:rPr>
              <a:t>opération de changement, donc pendant que la machine est en arrêt. </a:t>
            </a:r>
          </a:p>
          <a:p>
            <a:pPr marL="857250" lvl="1" indent="-457200" eaLnBrk="1" hangingPunct="1"/>
            <a:r>
              <a:rPr lang="fr-FR" sz="2400" dirty="0" smtClean="0">
                <a:solidFill>
                  <a:schemeClr val="tx1"/>
                </a:solidFill>
              </a:rPr>
              <a:t>Tâches externes = activités faites avant l</a:t>
            </a:r>
            <a:r>
              <a:rPr lang="fr-FR" altLang="fr-FR" sz="2400" dirty="0" smtClean="0">
                <a:solidFill>
                  <a:schemeClr val="tx1"/>
                </a:solidFill>
              </a:rPr>
              <a:t>’</a:t>
            </a:r>
            <a:r>
              <a:rPr lang="fr-FR" sz="2400" dirty="0" smtClean="0">
                <a:solidFill>
                  <a:schemeClr val="tx1"/>
                </a:solidFill>
              </a:rPr>
              <a:t>opération de changement, donc hors de la période d</a:t>
            </a:r>
            <a:r>
              <a:rPr lang="fr-FR" altLang="fr-FR" sz="2400" dirty="0" smtClean="0">
                <a:solidFill>
                  <a:schemeClr val="tx1"/>
                </a:solidFill>
              </a:rPr>
              <a:t>’</a:t>
            </a:r>
            <a:r>
              <a:rPr lang="fr-FR" sz="2400" dirty="0" smtClean="0">
                <a:solidFill>
                  <a:schemeClr val="tx1"/>
                </a:solidFill>
              </a:rPr>
              <a:t>arrêt de production.</a:t>
            </a:r>
          </a:p>
          <a:p>
            <a:pPr marL="457200" indent="-457200" eaLnBrk="1" hangingPunct="1">
              <a:buFontTx/>
              <a:buAutoNum type="arabicPeriod"/>
            </a:pPr>
            <a:r>
              <a:rPr lang="fr-FR" sz="2800" dirty="0" smtClean="0"/>
              <a:t>Convertir un maximum de tâches internes en tâches externes</a:t>
            </a:r>
          </a:p>
          <a:p>
            <a:pPr marL="457200" indent="-457200" eaLnBrk="1" hangingPunct="1">
              <a:buFontTx/>
              <a:buAutoNum type="arabicPeriod"/>
            </a:pPr>
            <a:r>
              <a:rPr lang="fr-FR" sz="2800" dirty="0" smtClean="0"/>
              <a:t>Rationaliser toutes les tâches</a:t>
            </a:r>
          </a:p>
          <a:p>
            <a:pPr marL="457200" indent="-457200" eaLnBrk="1" hangingPunct="1">
              <a:buFontTx/>
              <a:buAutoNum type="arabicPeriod"/>
            </a:pPr>
            <a:r>
              <a:rPr lang="fr-FR" sz="2800" dirty="0" smtClean="0"/>
              <a:t>Documenter les procédures internes et externes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7D6045A1-B4F7-493D-9818-17AC0CB17062}"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223</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800" b="1" dirty="0" smtClean="0"/>
              <a:t>Production Préparation Processus (3P)</a:t>
            </a:r>
            <a:endParaRPr lang="fr-FR" sz="2000" b="1" dirty="0" smtClean="0"/>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rgbClr val="FFFFFF"/>
              </a:solidFill>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normAutofit/>
          </a:bodyPr>
          <a:lstStyle/>
          <a:p>
            <a:pPr marL="342900" indent="-342900" eaLnBrk="1" hangingPunct="1"/>
            <a:r>
              <a:rPr lang="fr-FR" dirty="0" smtClean="0">
                <a:solidFill>
                  <a:schemeClr val="tx1"/>
                </a:solidFill>
                <a:cs typeface="Arial" pitchFamily="34" charset="0"/>
              </a:rPr>
              <a:t>Production Préparation </a:t>
            </a:r>
            <a:r>
              <a:rPr lang="fr-FR" dirty="0" err="1" smtClean="0">
                <a:solidFill>
                  <a:schemeClr val="tx1"/>
                </a:solidFill>
                <a:cs typeface="Arial" pitchFamily="34" charset="0"/>
              </a:rPr>
              <a:t>Process</a:t>
            </a:r>
            <a:r>
              <a:rPr lang="fr-FR" dirty="0" smtClean="0">
                <a:solidFill>
                  <a:schemeClr val="tx1"/>
                </a:solidFill>
                <a:cs typeface="Arial" pitchFamily="34" charset="0"/>
              </a:rPr>
              <a:t> (3P)</a:t>
            </a:r>
          </a:p>
        </p:txBody>
      </p:sp>
      <p:sp>
        <p:nvSpPr>
          <p:cNvPr id="7" name="Espace réservé de la date 6"/>
          <p:cNvSpPr>
            <a:spLocks noGrp="1"/>
          </p:cNvSpPr>
          <p:nvPr>
            <p:ph type="dt" sz="half" idx="10"/>
          </p:nvPr>
        </p:nvSpPr>
        <p:spPr/>
        <p:txBody>
          <a:bodyPr/>
          <a:lstStyle/>
          <a:p>
            <a:fld id="{223E7233-1EFB-49F9-9FF9-8DE7D45ED9EF}"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224</a:t>
            </a:fld>
            <a:endParaRPr lang="fr-FR"/>
          </a:p>
        </p:txBody>
      </p:sp>
      <p:sp>
        <p:nvSpPr>
          <p:cNvPr id="5" name="Content Placeholder 4"/>
          <p:cNvSpPr>
            <a:spLocks noGrp="1"/>
          </p:cNvSpPr>
          <p:nvPr>
            <p:ph sz="quarter" idx="1"/>
          </p:nvPr>
        </p:nvSpPr>
        <p:spPr>
          <a:xfrm>
            <a:off x="468313" y="1484313"/>
            <a:ext cx="8229600" cy="4425950"/>
          </a:xfrm>
        </p:spPr>
        <p:txBody>
          <a:bodyPr>
            <a:normAutofit/>
          </a:bodyPr>
          <a:lstStyle/>
          <a:p>
            <a:pPr eaLnBrk="1" hangingPunct="1"/>
            <a:r>
              <a:rPr lang="fr-FR" sz="2400" dirty="0" smtClean="0"/>
              <a:t>Les « 3P » est une composante de l</a:t>
            </a:r>
            <a:r>
              <a:rPr lang="fr-FR" altLang="fr-FR" sz="2400" dirty="0" smtClean="0"/>
              <a:t>’</a:t>
            </a:r>
            <a:r>
              <a:rPr lang="fr-FR" sz="2400" dirty="0" smtClean="0"/>
              <a:t>approche Lean du développement de nouveaux produits, qui inclut le QFD (</a:t>
            </a:r>
            <a:r>
              <a:rPr lang="fr-FR" sz="2400" dirty="0" err="1" smtClean="0"/>
              <a:t>Quality</a:t>
            </a:r>
            <a:r>
              <a:rPr lang="fr-FR" sz="2400" dirty="0" smtClean="0"/>
              <a:t> </a:t>
            </a:r>
            <a:r>
              <a:rPr lang="fr-FR" sz="2400" dirty="0" err="1" smtClean="0"/>
              <a:t>Function</a:t>
            </a:r>
            <a:r>
              <a:rPr lang="fr-FR" sz="2400" dirty="0" smtClean="0"/>
              <a:t> </a:t>
            </a:r>
            <a:r>
              <a:rPr lang="fr-FR" sz="2400" dirty="0" err="1" smtClean="0"/>
              <a:t>Deployment</a:t>
            </a:r>
            <a:r>
              <a:rPr lang="fr-FR" sz="2400" dirty="0" smtClean="0"/>
              <a:t>), les revues de déploiement et de conception par une équipe cross-fonctionnelle. </a:t>
            </a:r>
          </a:p>
          <a:p>
            <a:pPr eaLnBrk="1" hangingPunct="1"/>
            <a:r>
              <a:rPr lang="fr-FR" sz="2400" dirty="0" smtClean="0"/>
              <a:t>Cette équipe va régler les divers problèmes rencontrés lors de l</a:t>
            </a:r>
            <a:r>
              <a:rPr lang="fr-FR" altLang="fr-FR" sz="2400" dirty="0" smtClean="0"/>
              <a:t>’</a:t>
            </a:r>
            <a:r>
              <a:rPr lang="fr-FR" sz="2400" dirty="0" smtClean="0"/>
              <a:t>industrialisation du nouveau produit (</a:t>
            </a:r>
            <a:r>
              <a:rPr lang="fr-FR" sz="2400" dirty="0" err="1" smtClean="0"/>
              <a:t>Kaizen</a:t>
            </a:r>
            <a:r>
              <a:rPr lang="fr-FR" sz="2400" dirty="0" smtClean="0"/>
              <a:t>).</a:t>
            </a:r>
          </a:p>
          <a:p>
            <a:pPr eaLnBrk="1" hangingPunct="1"/>
            <a:r>
              <a:rPr lang="fr-FR" sz="2400" dirty="0" smtClean="0"/>
              <a:t>Les bienfaits de la méthode « 3P » sont :</a:t>
            </a:r>
          </a:p>
          <a:p>
            <a:pPr lvl="1" eaLnBrk="1" hangingPunct="1"/>
            <a:r>
              <a:rPr lang="fr-FR" sz="2000" dirty="0" smtClean="0">
                <a:solidFill>
                  <a:schemeClr val="tx1"/>
                </a:solidFill>
              </a:rPr>
              <a:t>Une approche cross-fonctionnelle</a:t>
            </a:r>
          </a:p>
          <a:p>
            <a:pPr lvl="1" eaLnBrk="1" hangingPunct="1"/>
            <a:r>
              <a:rPr lang="fr-FR" sz="2000" dirty="0" smtClean="0">
                <a:solidFill>
                  <a:schemeClr val="tx1"/>
                </a:solidFill>
              </a:rPr>
              <a:t>La capacité de tester rapidement les nouvelles idées</a:t>
            </a:r>
          </a:p>
          <a:p>
            <a:pPr lvl="1" eaLnBrk="1" hangingPunct="1"/>
            <a:r>
              <a:rPr lang="fr-FR" sz="2000" dirty="0" smtClean="0">
                <a:solidFill>
                  <a:schemeClr val="tx1"/>
                </a:solidFill>
              </a:rPr>
              <a:t>L</a:t>
            </a:r>
            <a:r>
              <a:rPr lang="fr-FR" altLang="fr-FR" sz="2000" dirty="0" smtClean="0">
                <a:solidFill>
                  <a:schemeClr val="tx1"/>
                </a:solidFill>
              </a:rPr>
              <a:t>’</a:t>
            </a:r>
            <a:r>
              <a:rPr lang="fr-FR" sz="2000" dirty="0" smtClean="0">
                <a:solidFill>
                  <a:schemeClr val="tx1"/>
                </a:solidFill>
              </a:rPr>
              <a:t>incorporation des principes Lean dès la conception des produits et des processus de production.</a:t>
            </a:r>
          </a:p>
          <a:p>
            <a:pPr lvl="1" eaLnBrk="1" hangingPunct="1"/>
            <a:endParaRPr lang="fr-FR" sz="2000" dirty="0" smtClean="0">
              <a:solidFill>
                <a:schemeClr val="tx1"/>
              </a:solidFill>
            </a:endParaRPr>
          </a:p>
          <a:p>
            <a:pPr lvl="1" eaLnBrk="1" hangingPunct="1"/>
            <a:endParaRPr lang="fr-FR" sz="2000" dirty="0" smtClean="0">
              <a:solidFill>
                <a:schemeClr val="tx1"/>
              </a:solidFill>
            </a:endParaRPr>
          </a:p>
        </p:txBody>
      </p:sp>
      <p:sp>
        <p:nvSpPr>
          <p:cNvPr id="36869"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lstStyle/>
          <a:p>
            <a:pPr marL="342900" indent="-342900" eaLnBrk="1" hangingPunct="1"/>
            <a:r>
              <a:rPr lang="fr-FR" dirty="0" smtClean="0">
                <a:solidFill>
                  <a:schemeClr val="tx1"/>
                </a:solidFill>
                <a:cs typeface="Arial" pitchFamily="34" charset="0"/>
              </a:rPr>
              <a:t>Méthodologie 3P</a:t>
            </a:r>
          </a:p>
        </p:txBody>
      </p:sp>
      <p:sp>
        <p:nvSpPr>
          <p:cNvPr id="7" name="Espace réservé de la date 6"/>
          <p:cNvSpPr>
            <a:spLocks noGrp="1"/>
          </p:cNvSpPr>
          <p:nvPr>
            <p:ph type="dt" sz="half" idx="10"/>
          </p:nvPr>
        </p:nvSpPr>
        <p:spPr/>
        <p:txBody>
          <a:bodyPr/>
          <a:lstStyle/>
          <a:p>
            <a:fld id="{CD4388EC-709A-42F9-A873-4A4B6A717129}"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225</a:t>
            </a:fld>
            <a:endParaRPr lang="fr-FR"/>
          </a:p>
        </p:txBody>
      </p:sp>
      <p:sp>
        <p:nvSpPr>
          <p:cNvPr id="5" name="Content Placeholder 4"/>
          <p:cNvSpPr>
            <a:spLocks noGrp="1"/>
          </p:cNvSpPr>
          <p:nvPr>
            <p:ph sz="quarter" idx="1"/>
          </p:nvPr>
        </p:nvSpPr>
        <p:spPr>
          <a:xfrm>
            <a:off x="468313" y="1484313"/>
            <a:ext cx="8229600" cy="4425950"/>
          </a:xfrm>
        </p:spPr>
        <p:txBody>
          <a:bodyPr>
            <a:normAutofit/>
          </a:bodyPr>
          <a:lstStyle/>
          <a:p>
            <a:pPr eaLnBrk="1" hangingPunct="1"/>
            <a:r>
              <a:rPr lang="fr-FR" sz="2400" dirty="0" smtClean="0"/>
              <a:t>Le but, en général, est de développer un nouveau processus ou un nouveau produit, qui répond au mieux aux besoins du client, tout en minimisant les gaspillages.</a:t>
            </a:r>
          </a:p>
          <a:p>
            <a:pPr eaLnBrk="1" hangingPunct="1"/>
            <a:r>
              <a:rPr lang="fr-FR" sz="2400" dirty="0" smtClean="0"/>
              <a:t>Les étapes typiques de la méthodologie « 3P » sont :</a:t>
            </a:r>
          </a:p>
          <a:p>
            <a:pPr marL="914400" lvl="1" indent="-457200" eaLnBrk="1" hangingPunct="1">
              <a:buFontTx/>
              <a:buAutoNum type="arabicPeriod"/>
            </a:pPr>
            <a:r>
              <a:rPr lang="fr-FR" sz="2000" dirty="0" smtClean="0">
                <a:solidFill>
                  <a:schemeClr val="tx1"/>
                </a:solidFill>
              </a:rPr>
              <a:t>Définition des objectifs et des besoins du produit ou du processus</a:t>
            </a:r>
          </a:p>
          <a:p>
            <a:pPr marL="914400" lvl="1" indent="-457200" eaLnBrk="1" hangingPunct="1">
              <a:buFontTx/>
              <a:buAutoNum type="arabicPeriod"/>
            </a:pPr>
            <a:r>
              <a:rPr lang="fr-FR" sz="2000" dirty="0" smtClean="0">
                <a:solidFill>
                  <a:schemeClr val="tx1"/>
                </a:solidFill>
              </a:rPr>
              <a:t>Écriture de diagrammes</a:t>
            </a:r>
          </a:p>
          <a:p>
            <a:pPr marL="914400" lvl="1" indent="-457200" eaLnBrk="1" hangingPunct="1">
              <a:buFontTx/>
              <a:buAutoNum type="arabicPeriod"/>
            </a:pPr>
            <a:r>
              <a:rPr lang="fr-FR" sz="2000" dirty="0" smtClean="0">
                <a:solidFill>
                  <a:schemeClr val="tx1"/>
                </a:solidFill>
              </a:rPr>
              <a:t>Recherches d</a:t>
            </a:r>
            <a:r>
              <a:rPr lang="fr-FR" altLang="fr-FR" sz="2000" dirty="0" smtClean="0">
                <a:solidFill>
                  <a:schemeClr val="tx1"/>
                </a:solidFill>
              </a:rPr>
              <a:t>’</a:t>
            </a:r>
            <a:r>
              <a:rPr lang="fr-FR" sz="2000" dirty="0" smtClean="0">
                <a:solidFill>
                  <a:schemeClr val="tx1"/>
                </a:solidFill>
              </a:rPr>
              <a:t>alternatives</a:t>
            </a:r>
          </a:p>
          <a:p>
            <a:pPr marL="914400" lvl="1" indent="-457200" eaLnBrk="1" hangingPunct="1">
              <a:buFontTx/>
              <a:buAutoNum type="arabicPeriod"/>
            </a:pPr>
            <a:r>
              <a:rPr lang="fr-FR" sz="2000" dirty="0" smtClean="0">
                <a:solidFill>
                  <a:schemeClr val="tx1"/>
                </a:solidFill>
              </a:rPr>
              <a:t>Élaboration, présentation et sélection de prototypes</a:t>
            </a:r>
          </a:p>
          <a:p>
            <a:pPr marL="914400" lvl="1" indent="-457200" eaLnBrk="1" hangingPunct="1">
              <a:buFontTx/>
              <a:buAutoNum type="arabicPeriod"/>
            </a:pPr>
            <a:r>
              <a:rPr lang="fr-FR" sz="2000" dirty="0" smtClean="0">
                <a:solidFill>
                  <a:schemeClr val="tx1"/>
                </a:solidFill>
              </a:rPr>
              <a:t>Revue de conception</a:t>
            </a:r>
          </a:p>
          <a:p>
            <a:pPr marL="914400" lvl="1" indent="-457200" eaLnBrk="1" hangingPunct="1">
              <a:buFontTx/>
              <a:buAutoNum type="arabicPeriod"/>
            </a:pPr>
            <a:r>
              <a:rPr lang="fr-FR" sz="2000" dirty="0" smtClean="0">
                <a:solidFill>
                  <a:schemeClr val="tx1"/>
                </a:solidFill>
              </a:rPr>
              <a:t>Création du plan de projet d</a:t>
            </a:r>
            <a:r>
              <a:rPr lang="fr-FR" altLang="fr-FR" sz="2000" dirty="0" smtClean="0">
                <a:solidFill>
                  <a:schemeClr val="tx1"/>
                </a:solidFill>
              </a:rPr>
              <a:t>’</a:t>
            </a:r>
            <a:r>
              <a:rPr lang="fr-FR" sz="2000" dirty="0" smtClean="0">
                <a:solidFill>
                  <a:schemeClr val="tx1"/>
                </a:solidFill>
              </a:rPr>
              <a:t>implémentation</a:t>
            </a:r>
          </a:p>
          <a:p>
            <a:pPr marL="914400" lvl="1" indent="-457200" eaLnBrk="1" hangingPunct="1">
              <a:buFontTx/>
              <a:buAutoNum type="arabicPeriod"/>
            </a:pPr>
            <a:endParaRPr lang="fr-FR" sz="2000" dirty="0" smtClean="0">
              <a:solidFill>
                <a:schemeClr val="tx1"/>
              </a:solidFill>
            </a:endParaRPr>
          </a:p>
        </p:txBody>
      </p:sp>
      <p:sp>
        <p:nvSpPr>
          <p:cNvPr id="37893"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F4CEDC7D-C056-485F-AEC6-756D542A9EA0}"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226</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800" b="1"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rgbClr val="FFFFFF"/>
              </a:solidFill>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normAutofit/>
          </a:bodyPr>
          <a:lstStyle/>
          <a:p>
            <a:pPr marL="342900" indent="-342900" eaLnBrk="1" hangingPunct="1"/>
            <a:r>
              <a:rPr lang="fr-FR" dirty="0" smtClean="0">
                <a:solidFill>
                  <a:schemeClr val="tx1"/>
                </a:solidFill>
                <a:cs typeface="Arial" pitchFamily="34" charset="0"/>
              </a:rPr>
              <a:t>Flux Tiré et Juste-à-Temps</a:t>
            </a:r>
            <a:br>
              <a:rPr lang="fr-FR" dirty="0" smtClean="0">
                <a:solidFill>
                  <a:schemeClr val="tx1"/>
                </a:solidFill>
                <a:cs typeface="Arial" pitchFamily="34" charset="0"/>
              </a:rPr>
            </a:br>
            <a:r>
              <a:rPr lang="fr-FR" dirty="0" smtClean="0">
                <a:solidFill>
                  <a:schemeClr val="tx1"/>
                </a:solidFill>
                <a:cs typeface="Arial" pitchFamily="34" charset="0"/>
              </a:rPr>
              <a:t>KANBAN</a:t>
            </a:r>
          </a:p>
        </p:txBody>
      </p:sp>
      <p:sp>
        <p:nvSpPr>
          <p:cNvPr id="7" name="Espace réservé de la date 6"/>
          <p:cNvSpPr>
            <a:spLocks noGrp="1"/>
          </p:cNvSpPr>
          <p:nvPr>
            <p:ph type="dt" sz="half" idx="10"/>
          </p:nvPr>
        </p:nvSpPr>
        <p:spPr/>
        <p:txBody>
          <a:bodyPr/>
          <a:lstStyle/>
          <a:p>
            <a:fld id="{76D025AE-21E4-4988-AC5C-203BF279173E}"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227</a:t>
            </a:fld>
            <a:endParaRPr lang="fr-FR"/>
          </a:p>
        </p:txBody>
      </p:sp>
      <p:sp>
        <p:nvSpPr>
          <p:cNvPr id="5" name="Content Placeholder 4"/>
          <p:cNvSpPr>
            <a:spLocks noGrp="1"/>
          </p:cNvSpPr>
          <p:nvPr>
            <p:ph sz="quarter" idx="1"/>
          </p:nvPr>
        </p:nvSpPr>
        <p:spPr>
          <a:xfrm>
            <a:off x="250825" y="1341438"/>
            <a:ext cx="8569325" cy="4568825"/>
          </a:xfrm>
        </p:spPr>
        <p:txBody>
          <a:bodyPr>
            <a:normAutofit fontScale="92500" lnSpcReduction="10000"/>
          </a:bodyPr>
          <a:lstStyle/>
          <a:p>
            <a:pPr eaLnBrk="1" hangingPunct="1"/>
            <a:r>
              <a:rPr lang="fr-FR" sz="2000" dirty="0" smtClean="0"/>
              <a:t>La pensée Lean est vraiment concentrée sur la réduction des frais globaux.</a:t>
            </a:r>
          </a:p>
          <a:p>
            <a:pPr lvl="1" eaLnBrk="1" hangingPunct="1"/>
            <a:r>
              <a:rPr lang="fr-FR" sz="1800" dirty="0" smtClean="0">
                <a:solidFill>
                  <a:schemeClr val="tx1"/>
                </a:solidFill>
              </a:rPr>
              <a:t>Ce qui revient à  se concentrer sur l</a:t>
            </a:r>
            <a:r>
              <a:rPr lang="fr-FR" altLang="fr-FR" sz="1800" dirty="0" smtClean="0">
                <a:solidFill>
                  <a:schemeClr val="tx1"/>
                </a:solidFill>
              </a:rPr>
              <a:t>’</a:t>
            </a:r>
            <a:r>
              <a:rPr lang="fr-FR" sz="1800" dirty="0" smtClean="0">
                <a:solidFill>
                  <a:schemeClr val="tx1"/>
                </a:solidFill>
              </a:rPr>
              <a:t>essentiel</a:t>
            </a:r>
          </a:p>
          <a:p>
            <a:pPr lvl="1" eaLnBrk="1" hangingPunct="1"/>
            <a:r>
              <a:rPr lang="fr-FR" sz="1800" dirty="0" smtClean="0">
                <a:solidFill>
                  <a:schemeClr val="tx1"/>
                </a:solidFill>
              </a:rPr>
              <a:t>Ce qui revient à relier les décisions et les actions concernant les systèmes d</a:t>
            </a:r>
            <a:r>
              <a:rPr lang="fr-FR" altLang="fr-FR" sz="1800" dirty="0" smtClean="0">
                <a:solidFill>
                  <a:schemeClr val="tx1"/>
                </a:solidFill>
              </a:rPr>
              <a:t>’</a:t>
            </a:r>
            <a:r>
              <a:rPr lang="fr-FR" sz="1800" dirty="0" smtClean="0">
                <a:solidFill>
                  <a:schemeClr val="tx1"/>
                </a:solidFill>
              </a:rPr>
              <a:t>approvisionnement interdépendants </a:t>
            </a:r>
          </a:p>
          <a:p>
            <a:pPr lvl="1" eaLnBrk="1" hangingPunct="1"/>
            <a:r>
              <a:rPr lang="fr-FR" sz="1800" dirty="0" smtClean="0">
                <a:solidFill>
                  <a:schemeClr val="tx1"/>
                </a:solidFill>
              </a:rPr>
              <a:t>Ce qui implique une gestion simple, visuelle et réactive</a:t>
            </a:r>
          </a:p>
          <a:p>
            <a:pPr lvl="1" eaLnBrk="1" hangingPunct="1"/>
            <a:r>
              <a:rPr lang="fr-FR" sz="1800" dirty="0" smtClean="0">
                <a:solidFill>
                  <a:schemeClr val="tx1"/>
                </a:solidFill>
              </a:rPr>
              <a:t>Repose sur le Juste-à-Temps</a:t>
            </a:r>
          </a:p>
          <a:p>
            <a:pPr eaLnBrk="1" hangingPunct="1"/>
            <a:r>
              <a:rPr lang="fr-FR" sz="2000" dirty="0" smtClean="0"/>
              <a:t>Planification en flux poussée</a:t>
            </a:r>
          </a:p>
          <a:p>
            <a:pPr lvl="1" eaLnBrk="1" hangingPunct="1"/>
            <a:r>
              <a:rPr lang="fr-FR" sz="1800" dirty="0" smtClean="0">
                <a:solidFill>
                  <a:schemeClr val="tx1"/>
                </a:solidFill>
              </a:rPr>
              <a:t>Approche traditionnelle</a:t>
            </a:r>
          </a:p>
          <a:p>
            <a:pPr lvl="1" eaLnBrk="1" hangingPunct="1"/>
            <a:r>
              <a:rPr lang="fr-FR" sz="1800" dirty="0" smtClean="0">
                <a:solidFill>
                  <a:schemeClr val="tx1"/>
                </a:solidFill>
              </a:rPr>
              <a:t>Une étape après une autre, un produit après un autre, une commande après une autre</a:t>
            </a:r>
          </a:p>
          <a:p>
            <a:pPr lvl="1" eaLnBrk="1" hangingPunct="1"/>
            <a:r>
              <a:rPr lang="fr-FR" sz="1800" dirty="0" smtClean="0">
                <a:solidFill>
                  <a:schemeClr val="tx1"/>
                </a:solidFill>
              </a:rPr>
              <a:t>Le problème est que cela créé des stocks excessifs.</a:t>
            </a:r>
          </a:p>
          <a:p>
            <a:pPr eaLnBrk="1" hangingPunct="1"/>
            <a:r>
              <a:rPr lang="fr-FR" sz="2000" dirty="0" smtClean="0"/>
              <a:t>Planification en flux tirée</a:t>
            </a:r>
          </a:p>
          <a:p>
            <a:pPr lvl="1" eaLnBrk="1" hangingPunct="1"/>
            <a:r>
              <a:rPr lang="fr-FR" sz="1800" dirty="0" smtClean="0">
                <a:solidFill>
                  <a:schemeClr val="tx1"/>
                </a:solidFill>
              </a:rPr>
              <a:t>Besoin de cordonner la production</a:t>
            </a:r>
          </a:p>
          <a:p>
            <a:pPr lvl="1" eaLnBrk="1" hangingPunct="1"/>
            <a:r>
              <a:rPr lang="fr-FR" sz="1800" dirty="0" smtClean="0">
                <a:solidFill>
                  <a:schemeClr val="tx1"/>
                </a:solidFill>
              </a:rPr>
              <a:t>Tirée par la demande (processus complet à flux tirée)</a:t>
            </a:r>
          </a:p>
          <a:p>
            <a:pPr lvl="1" eaLnBrk="1" hangingPunct="1"/>
            <a:r>
              <a:rPr lang="fr-FR" sz="1800" dirty="0" smtClean="0">
                <a:solidFill>
                  <a:schemeClr val="tx1"/>
                </a:solidFill>
              </a:rPr>
              <a:t>Besoin d</a:t>
            </a:r>
            <a:r>
              <a:rPr lang="fr-FR" altLang="fr-FR" sz="1800" dirty="0" smtClean="0">
                <a:solidFill>
                  <a:schemeClr val="tx1"/>
                </a:solidFill>
              </a:rPr>
              <a:t>’</a:t>
            </a:r>
            <a:r>
              <a:rPr lang="fr-FR" sz="1800" dirty="0" smtClean="0">
                <a:solidFill>
                  <a:schemeClr val="tx1"/>
                </a:solidFill>
              </a:rPr>
              <a:t>utiliser des déclencheurs visuels (</a:t>
            </a:r>
            <a:r>
              <a:rPr lang="fr-FR" sz="1800" dirty="0" err="1" smtClean="0">
                <a:solidFill>
                  <a:schemeClr val="tx1"/>
                </a:solidFill>
              </a:rPr>
              <a:t>kanban</a:t>
            </a:r>
            <a:r>
              <a:rPr lang="fr-FR" sz="1800" dirty="0" smtClean="0">
                <a:solidFill>
                  <a:schemeClr val="tx1"/>
                </a:solidFill>
              </a:rPr>
              <a:t>)</a:t>
            </a:r>
          </a:p>
          <a:p>
            <a:pPr lvl="1" eaLnBrk="1" hangingPunct="1"/>
            <a:endParaRPr lang="fr-FR" sz="1800" dirty="0" smtClean="0">
              <a:solidFill>
                <a:schemeClr val="bg1"/>
              </a:solidFill>
            </a:endParaRPr>
          </a:p>
        </p:txBody>
      </p:sp>
      <p:sp>
        <p:nvSpPr>
          <p:cNvPr id="39941"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normAutofit/>
          </a:bodyPr>
          <a:lstStyle/>
          <a:p>
            <a:pPr marL="342900" indent="-342900" eaLnBrk="1" hangingPunct="1"/>
            <a:r>
              <a:rPr lang="fr-FR" dirty="0" smtClean="0">
                <a:solidFill>
                  <a:schemeClr val="tx1"/>
                </a:solidFill>
                <a:cs typeface="Arial" pitchFamily="34" charset="0"/>
              </a:rPr>
              <a:t>Flux Tiré et Juste-à-Temps</a:t>
            </a:r>
            <a:br>
              <a:rPr lang="fr-FR" dirty="0" smtClean="0">
                <a:solidFill>
                  <a:schemeClr val="tx1"/>
                </a:solidFill>
                <a:cs typeface="Arial" pitchFamily="34" charset="0"/>
              </a:rPr>
            </a:br>
            <a:r>
              <a:rPr lang="fr-FR" dirty="0" smtClean="0">
                <a:solidFill>
                  <a:schemeClr val="tx1"/>
                </a:solidFill>
                <a:cs typeface="Arial" pitchFamily="34" charset="0"/>
              </a:rPr>
              <a:t>KANBAN</a:t>
            </a:r>
          </a:p>
        </p:txBody>
      </p:sp>
      <p:sp>
        <p:nvSpPr>
          <p:cNvPr id="7" name="Espace réservé de la date 6"/>
          <p:cNvSpPr>
            <a:spLocks noGrp="1"/>
          </p:cNvSpPr>
          <p:nvPr>
            <p:ph type="dt" sz="half" idx="10"/>
          </p:nvPr>
        </p:nvSpPr>
        <p:spPr/>
        <p:txBody>
          <a:bodyPr/>
          <a:lstStyle/>
          <a:p>
            <a:fld id="{5D8AB980-ED1C-4C56-915A-F3B384DF771A}"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228</a:t>
            </a:fld>
            <a:endParaRPr lang="fr-FR"/>
          </a:p>
        </p:txBody>
      </p:sp>
      <p:sp>
        <p:nvSpPr>
          <p:cNvPr id="5" name="Content Placeholder 4"/>
          <p:cNvSpPr>
            <a:spLocks noGrp="1"/>
          </p:cNvSpPr>
          <p:nvPr>
            <p:ph sz="quarter" idx="1"/>
          </p:nvPr>
        </p:nvSpPr>
        <p:spPr>
          <a:xfrm>
            <a:off x="395288" y="1196975"/>
            <a:ext cx="8424862" cy="5545138"/>
          </a:xfrm>
        </p:spPr>
        <p:txBody>
          <a:bodyPr>
            <a:normAutofit lnSpcReduction="10000"/>
          </a:bodyPr>
          <a:lstStyle/>
          <a:p>
            <a:pPr eaLnBrk="1" hangingPunct="1"/>
            <a:r>
              <a:rPr lang="fr-FR" sz="2400" dirty="0" smtClean="0"/>
              <a:t>Objectifs du JAT</a:t>
            </a:r>
          </a:p>
          <a:p>
            <a:pPr lvl="1" eaLnBrk="1" hangingPunct="1"/>
            <a:r>
              <a:rPr lang="fr-FR" sz="1800" dirty="0" smtClean="0">
                <a:solidFill>
                  <a:schemeClr val="tx1"/>
                </a:solidFill>
              </a:rPr>
              <a:t>Produire seulement ce que veut le client</a:t>
            </a:r>
          </a:p>
          <a:p>
            <a:pPr lvl="1" eaLnBrk="1" hangingPunct="1"/>
            <a:r>
              <a:rPr lang="fr-FR" sz="1800" dirty="0" smtClean="0">
                <a:solidFill>
                  <a:schemeClr val="tx1"/>
                </a:solidFill>
              </a:rPr>
              <a:t>Produire seulement au rythme exigé par le client</a:t>
            </a:r>
          </a:p>
          <a:p>
            <a:pPr lvl="1" eaLnBrk="1" hangingPunct="1"/>
            <a:r>
              <a:rPr lang="fr-FR" sz="1800" dirty="0" smtClean="0">
                <a:solidFill>
                  <a:schemeClr val="tx1"/>
                </a:solidFill>
              </a:rPr>
              <a:t>Produire avec une qualité parfaite</a:t>
            </a:r>
          </a:p>
          <a:p>
            <a:pPr lvl="1" eaLnBrk="1" hangingPunct="1"/>
            <a:r>
              <a:rPr lang="fr-FR" sz="1800" dirty="0" smtClean="0">
                <a:solidFill>
                  <a:schemeClr val="tx1"/>
                </a:solidFill>
              </a:rPr>
              <a:t>Produire le plus rapidement possible</a:t>
            </a:r>
          </a:p>
          <a:p>
            <a:pPr lvl="1" eaLnBrk="1" hangingPunct="1"/>
            <a:r>
              <a:rPr lang="fr-FR" sz="1800" dirty="0" smtClean="0">
                <a:solidFill>
                  <a:schemeClr val="tx1"/>
                </a:solidFill>
              </a:rPr>
              <a:t>Produire les produits selon les spécifications du client (pas de fonctions inutiles)</a:t>
            </a:r>
          </a:p>
          <a:p>
            <a:pPr eaLnBrk="1" hangingPunct="1"/>
            <a:r>
              <a:rPr lang="fr-FR" sz="2400" dirty="0" smtClean="0"/>
              <a:t>Principes du JAT</a:t>
            </a:r>
          </a:p>
          <a:p>
            <a:pPr lvl="1" eaLnBrk="1" hangingPunct="1"/>
            <a:r>
              <a:rPr lang="fr-FR" sz="1800" dirty="0" smtClean="0">
                <a:solidFill>
                  <a:schemeClr val="tx1"/>
                </a:solidFill>
              </a:rPr>
              <a:t>Création d</a:t>
            </a:r>
            <a:r>
              <a:rPr lang="fr-FR" altLang="fr-FR" sz="1800" dirty="0" smtClean="0">
                <a:solidFill>
                  <a:schemeClr val="tx1"/>
                </a:solidFill>
              </a:rPr>
              <a:t>’</a:t>
            </a:r>
            <a:r>
              <a:rPr lang="fr-FR" sz="1800" dirty="0" smtClean="0">
                <a:solidFill>
                  <a:schemeClr val="tx1"/>
                </a:solidFill>
              </a:rPr>
              <a:t>une gamme opératoire pour chaque famille de produit</a:t>
            </a:r>
          </a:p>
          <a:p>
            <a:pPr lvl="1" eaLnBrk="1" hangingPunct="1"/>
            <a:r>
              <a:rPr lang="fr-FR" sz="1800" dirty="0" smtClean="0">
                <a:solidFill>
                  <a:schemeClr val="tx1"/>
                </a:solidFill>
              </a:rPr>
              <a:t>Production de pièces uniques ou de petits lots</a:t>
            </a:r>
          </a:p>
          <a:p>
            <a:pPr lvl="1" eaLnBrk="1" hangingPunct="1"/>
            <a:r>
              <a:rPr lang="fr-FR" sz="1800" dirty="0" smtClean="0">
                <a:solidFill>
                  <a:schemeClr val="tx1"/>
                </a:solidFill>
              </a:rPr>
              <a:t>Des machines en état de marche</a:t>
            </a:r>
          </a:p>
          <a:p>
            <a:pPr lvl="1" eaLnBrk="1" hangingPunct="1"/>
            <a:r>
              <a:rPr lang="fr-FR" sz="1800" dirty="0" smtClean="0">
                <a:solidFill>
                  <a:schemeClr val="tx1"/>
                </a:solidFill>
              </a:rPr>
              <a:t>Des équipements petits et bons marchés (si possible)</a:t>
            </a:r>
          </a:p>
          <a:p>
            <a:pPr lvl="1" eaLnBrk="1" hangingPunct="1"/>
            <a:r>
              <a:rPr lang="fr-FR" sz="1800" dirty="0" smtClean="0">
                <a:solidFill>
                  <a:schemeClr val="tx1"/>
                </a:solidFill>
              </a:rPr>
              <a:t>Des postes de travail en « U », </a:t>
            </a:r>
            <a:r>
              <a:rPr lang="fr-FR" sz="1800" dirty="0" err="1" smtClean="0">
                <a:solidFill>
                  <a:schemeClr val="tx1"/>
                </a:solidFill>
              </a:rPr>
              <a:t>fonctionnants</a:t>
            </a:r>
            <a:r>
              <a:rPr lang="fr-FR" sz="1800" dirty="0" smtClean="0">
                <a:solidFill>
                  <a:schemeClr val="tx1"/>
                </a:solidFill>
              </a:rPr>
              <a:t> dans le sens inverse des aiguilles d</a:t>
            </a:r>
            <a:r>
              <a:rPr lang="fr-FR" altLang="fr-FR" sz="1800" dirty="0" smtClean="0">
                <a:solidFill>
                  <a:schemeClr val="tx1"/>
                </a:solidFill>
              </a:rPr>
              <a:t>’</a:t>
            </a:r>
            <a:r>
              <a:rPr lang="fr-FR" sz="1800" dirty="0" smtClean="0">
                <a:solidFill>
                  <a:schemeClr val="tx1"/>
                </a:solidFill>
              </a:rPr>
              <a:t>une montre.</a:t>
            </a:r>
          </a:p>
          <a:p>
            <a:pPr lvl="1" eaLnBrk="1" hangingPunct="1"/>
            <a:r>
              <a:rPr lang="fr-FR" sz="1800" dirty="0" smtClean="0">
                <a:solidFill>
                  <a:schemeClr val="tx1"/>
                </a:solidFill>
              </a:rPr>
              <a:t>Des opérateurs multi tâches</a:t>
            </a:r>
          </a:p>
          <a:p>
            <a:pPr lvl="1" eaLnBrk="1" hangingPunct="1"/>
            <a:r>
              <a:rPr lang="fr-FR" sz="1800" dirty="0" smtClean="0">
                <a:solidFill>
                  <a:schemeClr val="tx1"/>
                </a:solidFill>
              </a:rPr>
              <a:t>Des opérations avec des déplacements faciles</a:t>
            </a:r>
          </a:p>
          <a:p>
            <a:pPr lvl="1" eaLnBrk="1" hangingPunct="1"/>
            <a:r>
              <a:rPr lang="fr-FR" sz="1800" dirty="0" smtClean="0">
                <a:solidFill>
                  <a:schemeClr val="tx1"/>
                </a:solidFill>
              </a:rPr>
              <a:t>Des tâches standards définies</a:t>
            </a:r>
          </a:p>
          <a:p>
            <a:pPr lvl="1" eaLnBrk="1" hangingPunct="1"/>
            <a:endParaRPr lang="fr-FR" sz="1800" dirty="0" smtClean="0">
              <a:solidFill>
                <a:schemeClr val="tx1"/>
              </a:solidFill>
            </a:endParaRPr>
          </a:p>
          <a:p>
            <a:pPr eaLnBrk="1" hangingPunct="1"/>
            <a:endParaRPr lang="fr-FR" sz="2200" dirty="0" smtClean="0"/>
          </a:p>
        </p:txBody>
      </p:sp>
      <p:sp>
        <p:nvSpPr>
          <p:cNvPr id="40965"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5">
                                            <p:txEl>
                                              <p:pRg st="13" end="13"/>
                                            </p:txEl>
                                          </p:spTgt>
                                        </p:tgtEl>
                                        <p:attrNameLst>
                                          <p:attrName>style.visibility</p:attrName>
                                        </p:attrNameLst>
                                      </p:cBhvr>
                                      <p:to>
                                        <p:strVal val="visible"/>
                                      </p:to>
                                    </p:set>
                                    <p:anim calcmode="lin" valueType="num">
                                      <p:cBhvr additive="base">
                                        <p:cTn id="85" dur="500" fill="hold"/>
                                        <p:tgtEl>
                                          <p:spTgt spid="5">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5">
                                            <p:txEl>
                                              <p:pRg st="14" end="14"/>
                                            </p:txEl>
                                          </p:spTgt>
                                        </p:tgtEl>
                                        <p:attrNameLst>
                                          <p:attrName>style.visibility</p:attrName>
                                        </p:attrNameLst>
                                      </p:cBhvr>
                                      <p:to>
                                        <p:strVal val="visible"/>
                                      </p:to>
                                    </p:set>
                                    <p:anim calcmode="lin" valueType="num">
                                      <p:cBhvr additive="base">
                                        <p:cTn id="91" dur="500" fill="hold"/>
                                        <p:tgtEl>
                                          <p:spTgt spid="5">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5">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71A0ADF9-2E1F-40D7-A3A2-85164D27541B}"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229</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800" b="1"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5C399053-EF2B-40FD-9A37-17900702468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23</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Approche en cascade : Cycle en V</a:t>
            </a:r>
          </a:p>
        </p:txBody>
      </p:sp>
      <p:pic>
        <p:nvPicPr>
          <p:cNvPr id="1027" name="Picture 3"/>
          <p:cNvPicPr>
            <a:picLocks noChangeAspect="1" noChangeArrowheads="1"/>
          </p:cNvPicPr>
          <p:nvPr/>
        </p:nvPicPr>
        <p:blipFill>
          <a:blip r:embed="rId2"/>
          <a:srcRect/>
          <a:stretch>
            <a:fillRect/>
          </a:stretch>
        </p:blipFill>
        <p:spPr bwMode="auto">
          <a:xfrm>
            <a:off x="1142976" y="1928802"/>
            <a:ext cx="6715172" cy="42862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lstStyle/>
          <a:p>
            <a:pPr marL="342900" indent="-342900" eaLnBrk="1" hangingPunct="1"/>
            <a:r>
              <a:rPr lang="fr-FR" dirty="0" smtClean="0">
                <a:solidFill>
                  <a:schemeClr val="tx1"/>
                </a:solidFill>
                <a:cs typeface="Arial" pitchFamily="34" charset="0"/>
              </a:rPr>
              <a:t>Travail Standardisé</a:t>
            </a:r>
          </a:p>
        </p:txBody>
      </p:sp>
      <p:sp>
        <p:nvSpPr>
          <p:cNvPr id="7" name="Espace réservé de la date 6"/>
          <p:cNvSpPr>
            <a:spLocks noGrp="1"/>
          </p:cNvSpPr>
          <p:nvPr>
            <p:ph type="dt" sz="half" idx="10"/>
          </p:nvPr>
        </p:nvSpPr>
        <p:spPr/>
        <p:txBody>
          <a:bodyPr/>
          <a:lstStyle/>
          <a:p>
            <a:fld id="{3ABD48A1-377F-46C7-BE9A-0905B7E76137}"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230</a:t>
            </a:fld>
            <a:endParaRPr lang="fr-FR"/>
          </a:p>
        </p:txBody>
      </p:sp>
      <p:sp>
        <p:nvSpPr>
          <p:cNvPr id="5" name="Content Placeholder 4"/>
          <p:cNvSpPr>
            <a:spLocks noGrp="1"/>
          </p:cNvSpPr>
          <p:nvPr>
            <p:ph sz="quarter" idx="1"/>
          </p:nvPr>
        </p:nvSpPr>
        <p:spPr>
          <a:xfrm>
            <a:off x="323850" y="1268413"/>
            <a:ext cx="8374063" cy="5184775"/>
          </a:xfrm>
        </p:spPr>
        <p:txBody>
          <a:bodyPr>
            <a:normAutofit/>
          </a:bodyPr>
          <a:lstStyle/>
          <a:p>
            <a:pPr eaLnBrk="1" hangingPunct="1"/>
            <a:r>
              <a:rPr lang="fr-FR" sz="2400" dirty="0" smtClean="0"/>
              <a:t>Chaque étape dans un processus doit être définie, et effectuée toujours de la même manière, quelque soit l</a:t>
            </a:r>
            <a:r>
              <a:rPr lang="fr-FR" altLang="fr-FR" sz="2400" dirty="0" smtClean="0"/>
              <a:t>’</a:t>
            </a:r>
            <a:r>
              <a:rPr lang="fr-FR" sz="2400" dirty="0" smtClean="0"/>
              <a:t>opérateur.</a:t>
            </a:r>
          </a:p>
          <a:p>
            <a:pPr eaLnBrk="1" hangingPunct="1"/>
            <a:r>
              <a:rPr lang="fr-FR" sz="2400" dirty="0" smtClean="0"/>
              <a:t>Toute variation dans le processus de fabrication va créer des problèmes de qualité, qui entrainera des retouches coûteuses ou des déchets.</a:t>
            </a:r>
          </a:p>
          <a:p>
            <a:pPr eaLnBrk="1" hangingPunct="1"/>
            <a:r>
              <a:rPr lang="fr-FR" sz="2400" dirty="0" smtClean="0"/>
              <a:t>On définit la méthode la plus efficace de production d</a:t>
            </a:r>
            <a:r>
              <a:rPr lang="fr-FR" altLang="fr-FR" sz="2400" dirty="0" smtClean="0"/>
              <a:t>’</a:t>
            </a:r>
            <a:r>
              <a:rPr lang="fr-FR" sz="2400" dirty="0" smtClean="0"/>
              <a:t>un produit, en utilisant les équipements, les personnes et les matériaux disponibles.</a:t>
            </a:r>
          </a:p>
          <a:p>
            <a:pPr eaLnBrk="1" hangingPunct="1"/>
            <a:r>
              <a:rPr lang="fr-FR" sz="2400" dirty="0" smtClean="0"/>
              <a:t>On décrit les points clés du processus de fabrication,  les procédures opératoires, les gammes opératoires, les consignes de sécurité et les contrôles qualité.</a:t>
            </a:r>
          </a:p>
          <a:p>
            <a:pPr eaLnBrk="1" hangingPunct="1"/>
            <a:r>
              <a:rPr lang="fr-FR" sz="2400" dirty="0" smtClean="0"/>
              <a:t>On identifie aussi la quantité et l</a:t>
            </a:r>
            <a:r>
              <a:rPr lang="fr-FR" altLang="fr-FR" sz="2400" dirty="0" smtClean="0"/>
              <a:t>’</a:t>
            </a:r>
            <a:r>
              <a:rPr lang="fr-FR" sz="2400" dirty="0" smtClean="0"/>
              <a:t>emplacement du WIP (encours) dans l</a:t>
            </a:r>
            <a:r>
              <a:rPr lang="fr-FR" altLang="fr-FR" sz="2400" dirty="0" smtClean="0"/>
              <a:t>’</a:t>
            </a:r>
            <a:r>
              <a:rPr lang="fr-FR" sz="2400" dirty="0" smtClean="0"/>
              <a:t>UAP.</a:t>
            </a:r>
          </a:p>
          <a:p>
            <a:pPr marL="914400" lvl="1" indent="-457200" eaLnBrk="1" hangingPunct="1">
              <a:buFontTx/>
              <a:buAutoNum type="arabicPeriod"/>
            </a:pPr>
            <a:endParaRPr lang="fr-FR" sz="2000" dirty="0" smtClean="0">
              <a:solidFill>
                <a:schemeClr val="bg1"/>
              </a:solidFill>
            </a:endParaRPr>
          </a:p>
        </p:txBody>
      </p:sp>
      <p:sp>
        <p:nvSpPr>
          <p:cNvPr id="43013"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246E1F49-7CBB-4D26-8EB8-1EB73DAD16BF}"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231</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800" b="1"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Maintenance Productive Totale</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F7D4CB11-D90E-4CAE-A583-CEA13B05F3B3}"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232</a:t>
            </a:fld>
            <a:endParaRPr lang="fr-FR"/>
          </a:p>
        </p:txBody>
      </p:sp>
      <p:sp>
        <p:nvSpPr>
          <p:cNvPr id="5" name="Content Placeholder 4"/>
          <p:cNvSpPr>
            <a:spLocks noGrp="1"/>
          </p:cNvSpPr>
          <p:nvPr>
            <p:ph sz="quarter" idx="1"/>
          </p:nvPr>
        </p:nvSpPr>
        <p:spPr>
          <a:xfrm>
            <a:off x="250825" y="1268413"/>
            <a:ext cx="8447088" cy="5184775"/>
          </a:xfrm>
        </p:spPr>
        <p:txBody>
          <a:bodyPr>
            <a:normAutofit/>
          </a:bodyPr>
          <a:lstStyle/>
          <a:p>
            <a:pPr eaLnBrk="1" hangingPunct="1"/>
            <a:r>
              <a:rPr lang="fr-FR" sz="2400" dirty="0" smtClean="0"/>
              <a:t>La TPM est une méthodologie pour continuellement améliorer l</a:t>
            </a:r>
            <a:r>
              <a:rPr lang="fr-FR" altLang="fr-FR" sz="2400" dirty="0" smtClean="0"/>
              <a:t>’</a:t>
            </a:r>
            <a:r>
              <a:rPr lang="fr-FR" sz="2400" dirty="0" smtClean="0"/>
              <a:t>efficacité des équipements de production.</a:t>
            </a:r>
          </a:p>
          <a:p>
            <a:pPr eaLnBrk="1" hangingPunct="1"/>
            <a:r>
              <a:rPr lang="fr-FR" sz="2400" dirty="0" smtClean="0"/>
              <a:t>La différence clé entre la TPM et les autres programmes de maintenance, est que la TPM requiert l</a:t>
            </a:r>
            <a:r>
              <a:rPr lang="fr-FR" altLang="fr-FR" sz="2400" dirty="0" smtClean="0"/>
              <a:t>’</a:t>
            </a:r>
            <a:r>
              <a:rPr lang="fr-FR" sz="2400" dirty="0" smtClean="0"/>
              <a:t>implication de toutes les personnes dans l</a:t>
            </a:r>
            <a:r>
              <a:rPr lang="fr-FR" altLang="fr-FR" sz="2400" dirty="0" smtClean="0"/>
              <a:t>’</a:t>
            </a:r>
            <a:r>
              <a:rPr lang="fr-FR" sz="2400" dirty="0" smtClean="0"/>
              <a:t>organisation.</a:t>
            </a:r>
          </a:p>
          <a:p>
            <a:pPr eaLnBrk="1" hangingPunct="1"/>
            <a:r>
              <a:rPr lang="fr-FR" sz="2400" dirty="0" smtClean="0"/>
              <a:t>La TPM cherche à atteindre 100% de disponibilité des équipements de production pour la production en éliminant :</a:t>
            </a:r>
          </a:p>
          <a:p>
            <a:pPr lvl="1" eaLnBrk="1" hangingPunct="1"/>
            <a:r>
              <a:rPr lang="fr-FR" sz="1800" dirty="0" smtClean="0">
                <a:solidFill>
                  <a:schemeClr val="tx1"/>
                </a:solidFill>
              </a:rPr>
              <a:t>Les arrêts non planifiés des équipements et les casses machines.</a:t>
            </a:r>
          </a:p>
          <a:p>
            <a:pPr lvl="1" eaLnBrk="1" hangingPunct="1"/>
            <a:r>
              <a:rPr lang="fr-FR" sz="1800" dirty="0" smtClean="0">
                <a:solidFill>
                  <a:schemeClr val="tx1"/>
                </a:solidFill>
              </a:rPr>
              <a:t>Les retouches et les déchets causés par des performances machines dégradées.</a:t>
            </a:r>
          </a:p>
          <a:p>
            <a:pPr lvl="1" eaLnBrk="1" hangingPunct="1"/>
            <a:r>
              <a:rPr lang="fr-FR" sz="1800" dirty="0" smtClean="0">
                <a:solidFill>
                  <a:schemeClr val="tx1"/>
                </a:solidFill>
              </a:rPr>
              <a:t>Une productivité réduite causée par une perte de cadence de la machine, des pauses ou des arrêts sollicités par les opérateurs peu concentrés</a:t>
            </a:r>
          </a:p>
          <a:p>
            <a:pPr lvl="1" eaLnBrk="1" hangingPunct="1">
              <a:buFontTx/>
              <a:buNone/>
            </a:pPr>
            <a:r>
              <a:rPr lang="fr-FR" sz="1800" dirty="0" smtClean="0">
                <a:solidFill>
                  <a:schemeClr val="tx1"/>
                </a:solidFill>
              </a:rPr>
              <a:t>    ou par manque de personnel qualifié.</a:t>
            </a:r>
          </a:p>
          <a:p>
            <a:pPr lvl="1" eaLnBrk="1" hangingPunct="1"/>
            <a:r>
              <a:rPr lang="fr-FR" sz="1800" dirty="0" smtClean="0">
                <a:solidFill>
                  <a:schemeClr val="tx1"/>
                </a:solidFill>
              </a:rPr>
              <a:t>Une perte de temps lors du démarrage de l</a:t>
            </a:r>
            <a:r>
              <a:rPr lang="fr-FR" altLang="fr-FR" sz="1800" dirty="0" smtClean="0">
                <a:solidFill>
                  <a:schemeClr val="tx1"/>
                </a:solidFill>
              </a:rPr>
              <a:t>’</a:t>
            </a:r>
            <a:r>
              <a:rPr lang="fr-FR" sz="1800" dirty="0" smtClean="0">
                <a:solidFill>
                  <a:schemeClr val="tx1"/>
                </a:solidFill>
              </a:rPr>
              <a:t>équipement après</a:t>
            </a:r>
          </a:p>
          <a:p>
            <a:pPr lvl="1" eaLnBrk="1" hangingPunct="1">
              <a:buFontTx/>
              <a:buNone/>
            </a:pPr>
            <a:r>
              <a:rPr lang="fr-FR" sz="1800" dirty="0" smtClean="0">
                <a:solidFill>
                  <a:schemeClr val="tx1"/>
                </a:solidFill>
              </a:rPr>
              <a:t>    un arrêt planifié ou non.</a:t>
            </a:r>
          </a:p>
        </p:txBody>
      </p:sp>
      <p:sp>
        <p:nvSpPr>
          <p:cNvPr id="45061"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Avantages de la TPM</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5C4DA1C0-87F1-4C05-BA94-42E754D921B2}"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233</a:t>
            </a:fld>
            <a:endParaRPr lang="fr-FR"/>
          </a:p>
        </p:txBody>
      </p:sp>
      <p:sp>
        <p:nvSpPr>
          <p:cNvPr id="5" name="Content Placeholder 4"/>
          <p:cNvSpPr>
            <a:spLocks noGrp="1"/>
          </p:cNvSpPr>
          <p:nvPr>
            <p:ph sz="quarter" idx="1"/>
          </p:nvPr>
        </p:nvSpPr>
        <p:spPr>
          <a:xfrm>
            <a:off x="250825" y="1268413"/>
            <a:ext cx="8447088" cy="5184775"/>
          </a:xfrm>
        </p:spPr>
        <p:txBody>
          <a:bodyPr/>
          <a:lstStyle/>
          <a:p>
            <a:pPr eaLnBrk="1" hangingPunct="1"/>
            <a:r>
              <a:rPr lang="fr-FR" sz="2400" dirty="0" smtClean="0"/>
              <a:t>Amélioration de la qualité grâce à une meilleur stabilité des équipements.</a:t>
            </a:r>
          </a:p>
          <a:p>
            <a:pPr eaLnBrk="1" hangingPunct="1"/>
            <a:r>
              <a:rPr lang="fr-FR" sz="2400" dirty="0" smtClean="0"/>
              <a:t>Amélioration de la productivité grâce à l</a:t>
            </a:r>
            <a:r>
              <a:rPr lang="fr-FR" altLang="fr-FR" sz="2400" dirty="0" smtClean="0"/>
              <a:t>’</a:t>
            </a:r>
            <a:r>
              <a:rPr lang="fr-FR" sz="2400" dirty="0" smtClean="0"/>
              <a:t>élimination des pannes, des micro-arrêts et des pertes de la cadence.</a:t>
            </a:r>
          </a:p>
          <a:p>
            <a:pPr eaLnBrk="1" hangingPunct="1"/>
            <a:r>
              <a:rPr lang="fr-FR" sz="2400" dirty="0" smtClean="0"/>
              <a:t>Amélioration du taux de livraison grâce au respect du planning plus facile.</a:t>
            </a:r>
          </a:p>
          <a:p>
            <a:pPr eaLnBrk="1" hangingPunct="1"/>
            <a:r>
              <a:rPr lang="fr-FR" sz="2400" dirty="0" smtClean="0"/>
              <a:t>Réduction de l</a:t>
            </a:r>
            <a:r>
              <a:rPr lang="fr-FR" altLang="fr-FR" sz="2400" dirty="0" smtClean="0"/>
              <a:t>’</a:t>
            </a:r>
            <a:r>
              <a:rPr lang="fr-FR" sz="2400" dirty="0" smtClean="0"/>
              <a:t>accumulation de WIP aux endroits prévus à cet effet, pour pallier aux pannes machines.</a:t>
            </a:r>
          </a:p>
          <a:p>
            <a:pPr eaLnBrk="1" hangingPunct="1"/>
            <a:r>
              <a:rPr lang="fr-FR" sz="2400" dirty="0" smtClean="0"/>
              <a:t>Amélioration de la satisfaction des employés, grâce à de meilleurs résultats, plus de responsabilisation et d</a:t>
            </a:r>
            <a:r>
              <a:rPr lang="fr-FR" altLang="fr-FR" sz="2400" dirty="0" smtClean="0"/>
              <a:t>’</a:t>
            </a:r>
            <a:r>
              <a:rPr lang="fr-FR" sz="2400" dirty="0" smtClean="0"/>
              <a:t>implication, et des tâches plus riches.</a:t>
            </a:r>
          </a:p>
        </p:txBody>
      </p:sp>
      <p:sp>
        <p:nvSpPr>
          <p:cNvPr id="46085"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FC6DBB37-8D9B-4F2F-838D-2E46577B7F52}"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234</a:t>
            </a:fld>
            <a:endParaRPr lang="fr-FR"/>
          </a:p>
        </p:txBody>
      </p:sp>
      <p:sp>
        <p:nvSpPr>
          <p:cNvPr id="106499" name="Rectangle 3"/>
          <p:cNvSpPr>
            <a:spLocks noGrp="1" noChangeArrowheads="1"/>
          </p:cNvSpPr>
          <p:nvPr>
            <p:ph sz="quarter" idx="1"/>
          </p:nvPr>
        </p:nvSpPr>
        <p:spPr>
          <a:xfrm>
            <a:off x="468313" y="1052513"/>
            <a:ext cx="8229600" cy="51847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800" b="1" dirty="0" smtClean="0"/>
              <a:t>Formation Intégrée (Training </a:t>
            </a:r>
            <a:r>
              <a:rPr lang="fr-FR" sz="2800" b="1" dirty="0" err="1" smtClean="0"/>
              <a:t>within</a:t>
            </a:r>
            <a:r>
              <a:rPr lang="fr-FR" sz="2800" b="1" dirty="0" smtClean="0"/>
              <a:t> </a:t>
            </a:r>
            <a:r>
              <a:rPr lang="fr-FR" sz="2800" b="1" dirty="0" err="1" smtClean="0"/>
              <a:t>Industry</a:t>
            </a:r>
            <a:r>
              <a:rPr lang="fr-FR" sz="2800" b="1"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lstStyle/>
          <a:p>
            <a:pPr marL="342900" indent="-342900" eaLnBrk="1" hangingPunct="1"/>
            <a:r>
              <a:rPr lang="fr-FR" dirty="0" smtClean="0">
                <a:solidFill>
                  <a:schemeClr val="tx1"/>
                </a:solidFill>
                <a:cs typeface="Arial" pitchFamily="34" charset="0"/>
              </a:rPr>
              <a:t>Formation Intégrée (TWI)</a:t>
            </a:r>
          </a:p>
        </p:txBody>
      </p:sp>
      <p:sp>
        <p:nvSpPr>
          <p:cNvPr id="7" name="Espace réservé de la date 6"/>
          <p:cNvSpPr>
            <a:spLocks noGrp="1"/>
          </p:cNvSpPr>
          <p:nvPr>
            <p:ph type="dt" sz="half" idx="10"/>
          </p:nvPr>
        </p:nvSpPr>
        <p:spPr/>
        <p:txBody>
          <a:bodyPr/>
          <a:lstStyle/>
          <a:p>
            <a:fld id="{33742052-DC0B-44B3-A529-13DADD2626F3}"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235</a:t>
            </a:fld>
            <a:endParaRPr lang="fr-FR"/>
          </a:p>
        </p:txBody>
      </p:sp>
      <p:sp>
        <p:nvSpPr>
          <p:cNvPr id="5" name="Content Placeholder 4"/>
          <p:cNvSpPr>
            <a:spLocks noGrp="1"/>
          </p:cNvSpPr>
          <p:nvPr>
            <p:ph sz="quarter" idx="1"/>
          </p:nvPr>
        </p:nvSpPr>
        <p:spPr>
          <a:xfrm>
            <a:off x="250825" y="1268413"/>
            <a:ext cx="8447088" cy="5184775"/>
          </a:xfrm>
        </p:spPr>
        <p:txBody>
          <a:bodyPr/>
          <a:lstStyle/>
          <a:p>
            <a:pPr eaLnBrk="1" hangingPunct="1"/>
            <a:r>
              <a:rPr lang="fr-FR" sz="2400" dirty="0" smtClean="0"/>
              <a:t>« Training </a:t>
            </a:r>
            <a:r>
              <a:rPr lang="fr-FR" sz="2400" dirty="0" err="1" smtClean="0"/>
              <a:t>Within</a:t>
            </a:r>
            <a:r>
              <a:rPr lang="fr-FR" sz="2400" dirty="0" smtClean="0"/>
              <a:t> </a:t>
            </a:r>
            <a:r>
              <a:rPr lang="fr-FR" sz="2400" dirty="0" err="1" smtClean="0"/>
              <a:t>Industry</a:t>
            </a:r>
            <a:r>
              <a:rPr lang="fr-FR" sz="2400" dirty="0" smtClean="0"/>
              <a:t> – TWI » ou la formation intégrée est souvent une partie oubliée des composantes du Lean.</a:t>
            </a:r>
          </a:p>
          <a:p>
            <a:pPr eaLnBrk="1" hangingPunct="1"/>
            <a:r>
              <a:rPr lang="fr-FR" sz="2400" dirty="0" smtClean="0"/>
              <a:t>TWI propose une approche systématique pour soutenir le changement et l</a:t>
            </a:r>
            <a:r>
              <a:rPr lang="fr-FR" altLang="fr-FR" sz="2400" dirty="0" smtClean="0"/>
              <a:t>’</a:t>
            </a:r>
            <a:r>
              <a:rPr lang="fr-FR" sz="2400" dirty="0" smtClean="0"/>
              <a:t>amélioration continue :</a:t>
            </a:r>
          </a:p>
          <a:p>
            <a:pPr lvl="1" eaLnBrk="1" hangingPunct="1"/>
            <a:r>
              <a:rPr lang="fr-FR" sz="2000" dirty="0" smtClean="0">
                <a:solidFill>
                  <a:schemeClr val="tx1"/>
                </a:solidFill>
              </a:rPr>
              <a:t>Éduquer les employés en leur inculquant un état d</a:t>
            </a:r>
            <a:r>
              <a:rPr lang="fr-FR" altLang="fr-FR" sz="2000" dirty="0" smtClean="0">
                <a:solidFill>
                  <a:schemeClr val="tx1"/>
                </a:solidFill>
              </a:rPr>
              <a:t>’</a:t>
            </a:r>
            <a:r>
              <a:rPr lang="fr-FR" sz="2000" dirty="0" smtClean="0">
                <a:solidFill>
                  <a:schemeClr val="tx1"/>
                </a:solidFill>
              </a:rPr>
              <a:t>esprit d</a:t>
            </a:r>
            <a:r>
              <a:rPr lang="fr-FR" altLang="fr-FR" sz="2000" dirty="0" smtClean="0">
                <a:solidFill>
                  <a:schemeClr val="tx1"/>
                </a:solidFill>
              </a:rPr>
              <a:t>’</a:t>
            </a:r>
            <a:r>
              <a:rPr lang="fr-FR" sz="2000" dirty="0" smtClean="0">
                <a:solidFill>
                  <a:schemeClr val="tx1"/>
                </a:solidFill>
              </a:rPr>
              <a:t>amélioration.</a:t>
            </a:r>
          </a:p>
          <a:p>
            <a:pPr lvl="1" eaLnBrk="1" hangingPunct="1"/>
            <a:r>
              <a:rPr lang="fr-FR" sz="2000" dirty="0" smtClean="0">
                <a:solidFill>
                  <a:schemeClr val="tx1"/>
                </a:solidFill>
              </a:rPr>
              <a:t>Apprendre aux personnes comment identifier les opportunités d</a:t>
            </a:r>
            <a:r>
              <a:rPr lang="fr-FR" altLang="fr-FR" sz="2000" dirty="0" smtClean="0">
                <a:solidFill>
                  <a:schemeClr val="tx1"/>
                </a:solidFill>
              </a:rPr>
              <a:t>’</a:t>
            </a:r>
            <a:r>
              <a:rPr lang="fr-FR" sz="2000" dirty="0" smtClean="0">
                <a:solidFill>
                  <a:schemeClr val="tx1"/>
                </a:solidFill>
              </a:rPr>
              <a:t>amélioration de leur travail.</a:t>
            </a:r>
          </a:p>
          <a:p>
            <a:pPr lvl="1" eaLnBrk="1" hangingPunct="1"/>
            <a:r>
              <a:rPr lang="fr-FR" sz="2000" dirty="0" smtClean="0">
                <a:solidFill>
                  <a:schemeClr val="tx1"/>
                </a:solidFill>
              </a:rPr>
              <a:t>Montrer au gens comment passer des idées à la pratique.</a:t>
            </a:r>
          </a:p>
          <a:p>
            <a:pPr lvl="1" eaLnBrk="1" hangingPunct="1"/>
            <a:r>
              <a:rPr lang="fr-FR" sz="2000" dirty="0" smtClean="0">
                <a:solidFill>
                  <a:schemeClr val="tx1"/>
                </a:solidFill>
              </a:rPr>
              <a:t>Créer de l</a:t>
            </a:r>
            <a:r>
              <a:rPr lang="fr-FR" altLang="fr-FR" sz="2000" dirty="0" smtClean="0">
                <a:solidFill>
                  <a:schemeClr val="tx1"/>
                </a:solidFill>
              </a:rPr>
              <a:t>’</a:t>
            </a:r>
            <a:r>
              <a:rPr lang="fr-FR" sz="2000" dirty="0" smtClean="0">
                <a:solidFill>
                  <a:schemeClr val="tx1"/>
                </a:solidFill>
              </a:rPr>
              <a:t>implication et un sens des responsabilités pour maintenir des tâches de travail standardisées.</a:t>
            </a:r>
          </a:p>
        </p:txBody>
      </p:sp>
      <p:sp>
        <p:nvSpPr>
          <p:cNvPr id="48133"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additive="base">
                                        <p:cTn id="29"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Composantes de TWI</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FCCE8693-BC0C-4B02-9D30-1B91EAFA1DDD}"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236</a:t>
            </a:fld>
            <a:endParaRPr lang="fr-FR"/>
          </a:p>
        </p:txBody>
      </p:sp>
      <p:sp>
        <p:nvSpPr>
          <p:cNvPr id="5" name="Content Placeholder 4"/>
          <p:cNvSpPr>
            <a:spLocks noGrp="1"/>
          </p:cNvSpPr>
          <p:nvPr>
            <p:ph sz="quarter" idx="1"/>
          </p:nvPr>
        </p:nvSpPr>
        <p:spPr>
          <a:xfrm>
            <a:off x="250825" y="1125538"/>
            <a:ext cx="7634288" cy="5327650"/>
          </a:xfrm>
        </p:spPr>
        <p:txBody>
          <a:bodyPr>
            <a:normAutofit lnSpcReduction="10000"/>
          </a:bodyPr>
          <a:lstStyle/>
          <a:p>
            <a:pPr eaLnBrk="1" hangingPunct="1"/>
            <a:r>
              <a:rPr lang="fr-FR" sz="2800" dirty="0" smtClean="0"/>
              <a:t>Instructions de travail</a:t>
            </a:r>
          </a:p>
          <a:p>
            <a:pPr lvl="1" eaLnBrk="1" hangingPunct="1"/>
            <a:r>
              <a:rPr lang="fr-FR" sz="2400" dirty="0" smtClean="0">
                <a:solidFill>
                  <a:schemeClr val="tx1"/>
                </a:solidFill>
              </a:rPr>
              <a:t>Aide les superviseurs et team leaders à former rapidement leurs collaborateurs à faire du bon travail, en sécurité et consciencieusement.</a:t>
            </a:r>
          </a:p>
          <a:p>
            <a:pPr eaLnBrk="1" hangingPunct="1"/>
            <a:r>
              <a:rPr lang="fr-FR" sz="2800" dirty="0" smtClean="0"/>
              <a:t>Méthodes de travail</a:t>
            </a:r>
          </a:p>
          <a:p>
            <a:pPr lvl="1" eaLnBrk="1" hangingPunct="1"/>
            <a:r>
              <a:rPr lang="fr-FR" sz="2400" dirty="0" smtClean="0">
                <a:solidFill>
                  <a:schemeClr val="tx1"/>
                </a:solidFill>
              </a:rPr>
              <a:t>Enseigne aux superviseurs et team leaders comment continuellement améliorer la façon dont les tâches sont effectuées.</a:t>
            </a:r>
          </a:p>
          <a:p>
            <a:pPr eaLnBrk="1" hangingPunct="1"/>
            <a:r>
              <a:rPr lang="fr-FR" sz="2800" dirty="0" smtClean="0"/>
              <a:t>Relations au travail</a:t>
            </a:r>
          </a:p>
          <a:p>
            <a:pPr lvl="1" eaLnBrk="1" hangingPunct="1"/>
            <a:r>
              <a:rPr lang="fr-FR" sz="2400" dirty="0" smtClean="0">
                <a:solidFill>
                  <a:schemeClr val="tx1"/>
                </a:solidFill>
              </a:rPr>
              <a:t>Apprends au superviseurs et team leaders comment développer et maintenir des relations positives entre les collaborateurs, afin de prévenir les conflits et comment les résoudre efficacement.</a:t>
            </a:r>
          </a:p>
          <a:p>
            <a:pPr eaLnBrk="1" hangingPunct="1"/>
            <a:endParaRPr lang="fr-FR" sz="2800" dirty="0" smtClean="0"/>
          </a:p>
        </p:txBody>
      </p:sp>
      <p:sp>
        <p:nvSpPr>
          <p:cNvPr id="49157"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C0B7C8ED-8E35-4357-9963-ED2F386CF258}" type="datetime1">
              <a:rPr lang="fr-FR" smtClean="0"/>
              <a:pPr/>
              <a:t>01/01/2017</a:t>
            </a:fld>
            <a:endParaRPr lang="fr-FR"/>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237</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800" b="1" dirty="0" smtClean="0"/>
              <a:t>Flux de valeur</a:t>
            </a:r>
          </a:p>
          <a:p>
            <a:pPr eaLnBrk="1" hangingPunct="1"/>
            <a:r>
              <a:rPr lang="fr-FR" sz="2000"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Flux de Valeurs</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A2103412-6D98-471E-83C4-E092B5F1C876}"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238</a:t>
            </a:fld>
            <a:endParaRPr lang="fr-FR"/>
          </a:p>
        </p:txBody>
      </p:sp>
      <p:sp>
        <p:nvSpPr>
          <p:cNvPr id="5" name="Content Placeholder 4"/>
          <p:cNvSpPr>
            <a:spLocks noGrp="1"/>
          </p:cNvSpPr>
          <p:nvPr>
            <p:ph sz="quarter" idx="1"/>
          </p:nvPr>
        </p:nvSpPr>
        <p:spPr>
          <a:xfrm>
            <a:off x="250825" y="1268413"/>
            <a:ext cx="7634288" cy="5184775"/>
          </a:xfrm>
        </p:spPr>
        <p:txBody>
          <a:bodyPr/>
          <a:lstStyle/>
          <a:p>
            <a:pPr eaLnBrk="1" hangingPunct="1"/>
            <a:r>
              <a:rPr lang="fr-FR" sz="2800" dirty="0" smtClean="0"/>
              <a:t>Un flux de valeurs est un ensemble d</a:t>
            </a:r>
            <a:r>
              <a:rPr lang="fr-FR" altLang="fr-FR" sz="2800" dirty="0" smtClean="0"/>
              <a:t>’</a:t>
            </a:r>
            <a:r>
              <a:rPr lang="fr-FR" sz="2800" dirty="0" smtClean="0"/>
              <a:t>actions (avec et sans valeur ajoutée) requis pour transformer un produit ou un service de l</a:t>
            </a:r>
            <a:r>
              <a:rPr lang="fr-FR" altLang="fr-FR" sz="2800" dirty="0" smtClean="0"/>
              <a:t>’</a:t>
            </a:r>
            <a:r>
              <a:rPr lang="fr-FR" sz="2800" dirty="0" smtClean="0"/>
              <a:t>état de matière première jusqu</a:t>
            </a:r>
            <a:r>
              <a:rPr lang="fr-FR" altLang="fr-FR" sz="2800" dirty="0" smtClean="0"/>
              <a:t>’</a:t>
            </a:r>
            <a:r>
              <a:rPr lang="fr-FR" sz="2800" dirty="0" smtClean="0"/>
              <a:t>au client final.</a:t>
            </a:r>
          </a:p>
          <a:p>
            <a:pPr eaLnBrk="1" hangingPunct="1"/>
            <a:r>
              <a:rPr lang="fr-FR" sz="2800" dirty="0" smtClean="0"/>
              <a:t>Exemples de flux de valeurs </a:t>
            </a:r>
          </a:p>
          <a:p>
            <a:pPr lvl="1" eaLnBrk="1" hangingPunct="1"/>
            <a:r>
              <a:rPr lang="fr-FR" sz="2400" dirty="0" smtClean="0">
                <a:solidFill>
                  <a:schemeClr val="tx1"/>
                </a:solidFill>
              </a:rPr>
              <a:t>Matière première jusqu</a:t>
            </a:r>
            <a:r>
              <a:rPr lang="fr-FR" altLang="fr-FR" sz="2400" dirty="0" smtClean="0">
                <a:solidFill>
                  <a:schemeClr val="tx1"/>
                </a:solidFill>
              </a:rPr>
              <a:t>’</a:t>
            </a:r>
            <a:r>
              <a:rPr lang="fr-FR" sz="2400" dirty="0" smtClean="0">
                <a:solidFill>
                  <a:schemeClr val="tx1"/>
                </a:solidFill>
              </a:rPr>
              <a:t>au client – Production</a:t>
            </a:r>
          </a:p>
          <a:p>
            <a:pPr lvl="1" eaLnBrk="1" hangingPunct="1"/>
            <a:r>
              <a:rPr lang="fr-FR" sz="2400" dirty="0" smtClean="0">
                <a:solidFill>
                  <a:schemeClr val="tx1"/>
                </a:solidFill>
              </a:rPr>
              <a:t>Conception jusqu</a:t>
            </a:r>
            <a:r>
              <a:rPr lang="fr-FR" altLang="fr-FR" sz="2400" dirty="0" smtClean="0">
                <a:solidFill>
                  <a:schemeClr val="tx1"/>
                </a:solidFill>
              </a:rPr>
              <a:t>’</a:t>
            </a:r>
            <a:r>
              <a:rPr lang="fr-FR" sz="2400" dirty="0" smtClean="0">
                <a:solidFill>
                  <a:schemeClr val="tx1"/>
                </a:solidFill>
              </a:rPr>
              <a:t>à production – Engineering</a:t>
            </a:r>
          </a:p>
          <a:p>
            <a:pPr lvl="1" eaLnBrk="1" hangingPunct="1"/>
            <a:r>
              <a:rPr lang="fr-FR" sz="2400" dirty="0" smtClean="0">
                <a:solidFill>
                  <a:schemeClr val="tx1"/>
                </a:solidFill>
              </a:rPr>
              <a:t>Commande jusqu</a:t>
            </a:r>
            <a:r>
              <a:rPr lang="fr-FR" altLang="fr-FR" sz="2400" dirty="0" smtClean="0">
                <a:solidFill>
                  <a:schemeClr val="tx1"/>
                </a:solidFill>
              </a:rPr>
              <a:t>’</a:t>
            </a:r>
            <a:r>
              <a:rPr lang="fr-FR" sz="2400" dirty="0" smtClean="0">
                <a:solidFill>
                  <a:schemeClr val="tx1"/>
                </a:solidFill>
              </a:rPr>
              <a:t>à paiement - Administratif</a:t>
            </a:r>
          </a:p>
          <a:p>
            <a:pPr eaLnBrk="1" hangingPunct="1"/>
            <a:endParaRPr lang="fr-FR" sz="2800" dirty="0" smtClean="0"/>
          </a:p>
        </p:txBody>
      </p:sp>
      <p:sp>
        <p:nvSpPr>
          <p:cNvPr id="51205"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Flux de Valeurs</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CCBE03BB-6639-493E-81EC-BCD781226383}"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239</a:t>
            </a:fld>
            <a:endParaRPr lang="fr-FR"/>
          </a:p>
        </p:txBody>
      </p:sp>
      <p:sp>
        <p:nvSpPr>
          <p:cNvPr id="5" name="Content Placeholder 4"/>
          <p:cNvSpPr>
            <a:spLocks noGrp="1"/>
          </p:cNvSpPr>
          <p:nvPr>
            <p:ph sz="quarter" idx="1"/>
          </p:nvPr>
        </p:nvSpPr>
        <p:spPr>
          <a:xfrm>
            <a:off x="34925" y="1125538"/>
            <a:ext cx="8497888" cy="5327650"/>
          </a:xfrm>
        </p:spPr>
        <p:txBody>
          <a:bodyPr>
            <a:normAutofit/>
          </a:bodyPr>
          <a:lstStyle/>
          <a:p>
            <a:pPr eaLnBrk="1" hangingPunct="1"/>
            <a:r>
              <a:rPr lang="fr-FR" sz="2400" dirty="0" smtClean="0"/>
              <a:t>Cartographie du Flux de Valeur (VSM)</a:t>
            </a:r>
          </a:p>
          <a:p>
            <a:pPr lvl="1" eaLnBrk="1" hangingPunct="1"/>
            <a:r>
              <a:rPr lang="fr-FR" sz="2000" dirty="0" smtClean="0">
                <a:solidFill>
                  <a:schemeClr val="tx1"/>
                </a:solidFill>
              </a:rPr>
              <a:t>Aide à visualiser l</a:t>
            </a:r>
            <a:r>
              <a:rPr lang="fr-FR" altLang="fr-FR" sz="2000" dirty="0" smtClean="0">
                <a:solidFill>
                  <a:schemeClr val="tx1"/>
                </a:solidFill>
              </a:rPr>
              <a:t>’</a:t>
            </a:r>
            <a:r>
              <a:rPr lang="fr-FR" sz="2000" dirty="0" smtClean="0">
                <a:solidFill>
                  <a:schemeClr val="tx1"/>
                </a:solidFill>
              </a:rPr>
              <a:t>ensemble des processus impliqués dans le flux</a:t>
            </a:r>
          </a:p>
          <a:p>
            <a:pPr lvl="1" eaLnBrk="1" hangingPunct="1"/>
            <a:r>
              <a:rPr lang="fr-FR" sz="2000" dirty="0" smtClean="0">
                <a:solidFill>
                  <a:schemeClr val="tx1"/>
                </a:solidFill>
              </a:rPr>
              <a:t>Relie les matières premières et les informations</a:t>
            </a:r>
          </a:p>
          <a:p>
            <a:pPr lvl="1" eaLnBrk="1" hangingPunct="1"/>
            <a:r>
              <a:rPr lang="fr-FR" sz="2000" dirty="0" smtClean="0">
                <a:solidFill>
                  <a:schemeClr val="tx1"/>
                </a:solidFill>
              </a:rPr>
              <a:t>Fournit un langage commun</a:t>
            </a:r>
          </a:p>
          <a:p>
            <a:pPr lvl="1" eaLnBrk="1" hangingPunct="1"/>
            <a:r>
              <a:rPr lang="fr-FR" sz="2000" dirty="0" smtClean="0">
                <a:solidFill>
                  <a:schemeClr val="tx1"/>
                </a:solidFill>
              </a:rPr>
              <a:t>Fournit un plan d</a:t>
            </a:r>
            <a:r>
              <a:rPr lang="fr-FR" altLang="fr-FR" sz="2000" dirty="0" smtClean="0">
                <a:solidFill>
                  <a:schemeClr val="tx1"/>
                </a:solidFill>
              </a:rPr>
              <a:t>’</a:t>
            </a:r>
            <a:r>
              <a:rPr lang="fr-FR" sz="2000" dirty="0" smtClean="0">
                <a:solidFill>
                  <a:schemeClr val="tx1"/>
                </a:solidFill>
              </a:rPr>
              <a:t>implémentation</a:t>
            </a:r>
          </a:p>
          <a:p>
            <a:pPr lvl="1" eaLnBrk="1" hangingPunct="1"/>
            <a:r>
              <a:rPr lang="fr-FR" sz="2000" dirty="0" smtClean="0">
                <a:solidFill>
                  <a:schemeClr val="tx1"/>
                </a:solidFill>
              </a:rPr>
              <a:t>Plus utile que des outils quantitatifs</a:t>
            </a:r>
          </a:p>
          <a:p>
            <a:pPr lvl="1" eaLnBrk="1" hangingPunct="1"/>
            <a:r>
              <a:rPr lang="fr-FR" sz="2000" dirty="0" smtClean="0">
                <a:solidFill>
                  <a:schemeClr val="tx1"/>
                </a:solidFill>
              </a:rPr>
              <a:t>Relie ensemble les concepts et les techniques Lean </a:t>
            </a:r>
          </a:p>
          <a:p>
            <a:pPr eaLnBrk="1" hangingPunct="1"/>
            <a:r>
              <a:rPr lang="fr-FR" sz="2400" dirty="0" smtClean="0"/>
              <a:t>Processus de cartographie</a:t>
            </a:r>
          </a:p>
          <a:p>
            <a:pPr lvl="1" eaLnBrk="1" hangingPunct="1"/>
            <a:r>
              <a:rPr lang="fr-FR" sz="2000" dirty="0" smtClean="0">
                <a:solidFill>
                  <a:schemeClr val="tx1"/>
                </a:solidFill>
              </a:rPr>
              <a:t>Suivre un produit ou un service du début du processus jusqu</a:t>
            </a:r>
            <a:r>
              <a:rPr lang="fr-FR" altLang="fr-FR" sz="2000" dirty="0" smtClean="0">
                <a:solidFill>
                  <a:schemeClr val="tx1"/>
                </a:solidFill>
              </a:rPr>
              <a:t>’</a:t>
            </a:r>
            <a:r>
              <a:rPr lang="fr-FR" sz="2000" dirty="0" smtClean="0">
                <a:solidFill>
                  <a:schemeClr val="tx1"/>
                </a:solidFill>
              </a:rPr>
              <a:t>à la fin, et dessiner une représentation visuelle de chaque étape du flux de matières et d</a:t>
            </a:r>
            <a:r>
              <a:rPr lang="fr-FR" altLang="fr-FR" sz="2000" dirty="0" smtClean="0">
                <a:solidFill>
                  <a:schemeClr val="tx1"/>
                </a:solidFill>
              </a:rPr>
              <a:t>’</a:t>
            </a:r>
            <a:r>
              <a:rPr lang="fr-FR" sz="2000" dirty="0" smtClean="0">
                <a:solidFill>
                  <a:schemeClr val="tx1"/>
                </a:solidFill>
              </a:rPr>
              <a:t>informations.</a:t>
            </a:r>
          </a:p>
          <a:p>
            <a:pPr lvl="1" eaLnBrk="1" hangingPunct="1"/>
            <a:r>
              <a:rPr lang="fr-FR" sz="2000" dirty="0" smtClean="0">
                <a:solidFill>
                  <a:schemeClr val="tx1"/>
                </a:solidFill>
              </a:rPr>
              <a:t>Ensuite, dessiner (en utilisant des symboles) une carte future</a:t>
            </a:r>
          </a:p>
          <a:p>
            <a:pPr lvl="1" eaLnBrk="1" hangingPunct="1">
              <a:buFontTx/>
              <a:buNone/>
            </a:pPr>
            <a:r>
              <a:rPr lang="fr-FR" sz="2000" dirty="0" smtClean="0">
                <a:solidFill>
                  <a:schemeClr val="tx1"/>
                </a:solidFill>
              </a:rPr>
              <a:t>     représentant ce que devrait être le flux (élimination des gaspillages)</a:t>
            </a:r>
          </a:p>
          <a:p>
            <a:pPr lvl="1" eaLnBrk="1" hangingPunct="1"/>
            <a:r>
              <a:rPr lang="fr-FR" sz="2000" dirty="0" smtClean="0">
                <a:solidFill>
                  <a:schemeClr val="tx1"/>
                </a:solidFill>
              </a:rPr>
              <a:t>Développer et implémenter le plan pour créer l</a:t>
            </a:r>
            <a:r>
              <a:rPr lang="fr-FR" altLang="fr-FR" sz="2000" dirty="0" smtClean="0">
                <a:solidFill>
                  <a:schemeClr val="tx1"/>
                </a:solidFill>
              </a:rPr>
              <a:t>’</a:t>
            </a:r>
            <a:r>
              <a:rPr lang="fr-FR" sz="2000" dirty="0" smtClean="0">
                <a:solidFill>
                  <a:schemeClr val="tx1"/>
                </a:solidFill>
              </a:rPr>
              <a:t>état futur.</a:t>
            </a:r>
          </a:p>
          <a:p>
            <a:pPr eaLnBrk="1" hangingPunct="1"/>
            <a:endParaRPr lang="fr-FR" sz="2400" dirty="0" smtClean="0">
              <a:solidFill>
                <a:schemeClr val="bg1"/>
              </a:solidFill>
            </a:endParaRPr>
          </a:p>
        </p:txBody>
      </p:sp>
      <p:sp>
        <p:nvSpPr>
          <p:cNvPr id="52229"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4A3B6084-C183-4A6F-A1FB-FAF471EE93F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24</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Approche en cascade : Cycle en V</a:t>
            </a:r>
          </a:p>
        </p:txBody>
      </p:sp>
      <p:sp>
        <p:nvSpPr>
          <p:cNvPr id="8" name="Rectangle 7"/>
          <p:cNvSpPr/>
          <p:nvPr/>
        </p:nvSpPr>
        <p:spPr>
          <a:xfrm>
            <a:off x="0" y="2413338"/>
            <a:ext cx="9144000" cy="1754326"/>
          </a:xfrm>
          <a:prstGeom prst="rect">
            <a:avLst/>
          </a:prstGeom>
        </p:spPr>
        <p:txBody>
          <a:bodyPr wrap="square">
            <a:spAutoFit/>
          </a:bodyPr>
          <a:lstStyle/>
          <a:p>
            <a:r>
              <a:rPr lang="fr-FR" b="1" dirty="0" smtClean="0"/>
              <a:t>Inconvénients :</a:t>
            </a:r>
          </a:p>
          <a:p>
            <a:endParaRPr lang="fr-FR" b="1" dirty="0" smtClean="0"/>
          </a:p>
          <a:p>
            <a:r>
              <a:rPr lang="fr-FR" dirty="0" smtClean="0"/>
              <a:t>- rigidité de l'approche : on n'aime pas la nouveauté</a:t>
            </a:r>
          </a:p>
          <a:p>
            <a:r>
              <a:rPr lang="fr-FR" dirty="0" smtClean="0"/>
              <a:t>- pour les développeurs : tests de validation tardifs</a:t>
            </a:r>
          </a:p>
          <a:p>
            <a:r>
              <a:rPr lang="fr-FR" dirty="0" smtClean="0"/>
              <a:t>- pour les clients : recette tardive</a:t>
            </a:r>
          </a:p>
          <a:p>
            <a:r>
              <a:rPr lang="fr-FR" dirty="0" smtClean="0"/>
              <a:t>- documentation pléthorique</a:t>
            </a:r>
            <a:endParaRPr lang="fr-FR"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7F446E0C-AB53-46D3-9E37-F66EB06A4D34}"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240</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800" b="1" dirty="0" smtClean="0"/>
              <a:t>Théorie des Contraintes (TOC)</a:t>
            </a:r>
          </a:p>
          <a:p>
            <a:pPr eaLnBrk="1" hangingPunct="1"/>
            <a:r>
              <a:rPr lang="fr-FR" sz="2000" dirty="0" smtClean="0"/>
              <a:t>6 Sigma</a:t>
            </a:r>
          </a:p>
          <a:p>
            <a:pPr marL="457200" lvl="1" indent="0" eaLnBrk="1" hangingPunct="1">
              <a:buFontTx/>
              <a:buNone/>
            </a:pPr>
            <a:endParaRPr lang="fr-FR" sz="1600" dirty="0" smtClean="0">
              <a:solidFill>
                <a:schemeClr val="tx1"/>
              </a:solidFill>
            </a:endParaRP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lstStyle/>
          <a:p>
            <a:pPr marL="342900" indent="-342900" eaLnBrk="1" hangingPunct="1"/>
            <a:r>
              <a:rPr lang="fr-FR" dirty="0" smtClean="0">
                <a:solidFill>
                  <a:schemeClr val="tx1"/>
                </a:solidFill>
                <a:cs typeface="Arial" pitchFamily="34" charset="0"/>
              </a:rPr>
              <a:t>Théorie des Contraintes</a:t>
            </a:r>
          </a:p>
        </p:txBody>
      </p:sp>
      <p:sp>
        <p:nvSpPr>
          <p:cNvPr id="7" name="Espace réservé de la date 6"/>
          <p:cNvSpPr>
            <a:spLocks noGrp="1"/>
          </p:cNvSpPr>
          <p:nvPr>
            <p:ph type="dt" sz="half" idx="10"/>
          </p:nvPr>
        </p:nvSpPr>
        <p:spPr/>
        <p:txBody>
          <a:bodyPr/>
          <a:lstStyle/>
          <a:p>
            <a:fld id="{2D17076E-E99D-49D2-8291-F612505D3259}"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241</a:t>
            </a:fld>
            <a:endParaRPr lang="fr-FR"/>
          </a:p>
        </p:txBody>
      </p:sp>
      <p:sp>
        <p:nvSpPr>
          <p:cNvPr id="5" name="Content Placeholder 4"/>
          <p:cNvSpPr>
            <a:spLocks noGrp="1"/>
          </p:cNvSpPr>
          <p:nvPr>
            <p:ph sz="quarter" idx="1"/>
          </p:nvPr>
        </p:nvSpPr>
        <p:spPr>
          <a:xfrm>
            <a:off x="323850" y="1268413"/>
            <a:ext cx="8374063" cy="5184775"/>
          </a:xfrm>
        </p:spPr>
        <p:txBody>
          <a:bodyPr>
            <a:normAutofit/>
          </a:bodyPr>
          <a:lstStyle/>
          <a:p>
            <a:pPr eaLnBrk="1" hangingPunct="1"/>
            <a:r>
              <a:rPr lang="fr-FR" sz="2400" dirty="0" smtClean="0"/>
              <a:t>La cadence maximum d</a:t>
            </a:r>
            <a:r>
              <a:rPr lang="fr-FR" altLang="fr-FR" sz="2400" dirty="0" smtClean="0"/>
              <a:t>’</a:t>
            </a:r>
            <a:r>
              <a:rPr lang="fr-FR" sz="2400" dirty="0" smtClean="0"/>
              <a:t>un processus de production est limitée par l</a:t>
            </a:r>
            <a:r>
              <a:rPr lang="fr-FR" altLang="fr-FR" sz="2400" dirty="0" smtClean="0"/>
              <a:t>’</a:t>
            </a:r>
            <a:r>
              <a:rPr lang="fr-FR" sz="2400" dirty="0" smtClean="0"/>
              <a:t>opération la plus lente du processus.</a:t>
            </a:r>
          </a:p>
          <a:p>
            <a:pPr eaLnBrk="1" hangingPunct="1"/>
            <a:r>
              <a:rPr lang="fr-FR" sz="2400" dirty="0" smtClean="0"/>
              <a:t>Tout processus contient au moins 1 goulot d</a:t>
            </a:r>
            <a:r>
              <a:rPr lang="fr-FR" altLang="fr-FR" sz="2400" dirty="0" smtClean="0"/>
              <a:t>’</a:t>
            </a:r>
            <a:r>
              <a:rPr lang="fr-FR" sz="2400" dirty="0" smtClean="0"/>
              <a:t>étranglement (</a:t>
            </a:r>
            <a:r>
              <a:rPr lang="fr-FR" sz="2400" dirty="0" err="1" smtClean="0"/>
              <a:t>bottleneck</a:t>
            </a:r>
            <a:r>
              <a:rPr lang="fr-FR" sz="2400" dirty="0" smtClean="0"/>
              <a:t>).</a:t>
            </a:r>
          </a:p>
          <a:p>
            <a:pPr eaLnBrk="1" hangingPunct="1"/>
            <a:r>
              <a:rPr lang="fr-FR" sz="2400" dirty="0" smtClean="0"/>
              <a:t>Toute amélioration faite hors de la contrainte sera perdue tant que le goulot d</a:t>
            </a:r>
            <a:r>
              <a:rPr lang="fr-FR" altLang="fr-FR" sz="2400" dirty="0" smtClean="0"/>
              <a:t>’</a:t>
            </a:r>
            <a:r>
              <a:rPr lang="fr-FR" sz="2400" dirty="0" smtClean="0"/>
              <a:t>étranglement ne sera pas résorbé.</a:t>
            </a:r>
          </a:p>
          <a:p>
            <a:pPr eaLnBrk="1" hangingPunct="1"/>
            <a:r>
              <a:rPr lang="fr-FR" sz="2400" dirty="0" smtClean="0"/>
              <a:t>L</a:t>
            </a:r>
            <a:r>
              <a:rPr lang="fr-FR" altLang="fr-FR" sz="2400" dirty="0" smtClean="0"/>
              <a:t>’</a:t>
            </a:r>
            <a:r>
              <a:rPr lang="fr-FR" sz="2400" dirty="0" smtClean="0"/>
              <a:t>objectif de la TOC est d</a:t>
            </a:r>
            <a:r>
              <a:rPr lang="fr-FR" altLang="fr-FR" sz="2400" dirty="0" smtClean="0"/>
              <a:t>’</a:t>
            </a:r>
            <a:r>
              <a:rPr lang="fr-FR" sz="2400" dirty="0" smtClean="0"/>
              <a:t>identifier les contraintes et de maximiser leur utilisation:</a:t>
            </a:r>
          </a:p>
          <a:p>
            <a:pPr lvl="1" eaLnBrk="1" hangingPunct="1"/>
            <a:r>
              <a:rPr lang="fr-FR" sz="2000" dirty="0" smtClean="0">
                <a:solidFill>
                  <a:schemeClr val="tx1"/>
                </a:solidFill>
              </a:rPr>
              <a:t>L</a:t>
            </a:r>
            <a:r>
              <a:rPr lang="fr-FR" altLang="fr-FR" sz="2000" dirty="0" smtClean="0">
                <a:solidFill>
                  <a:schemeClr val="tx1"/>
                </a:solidFill>
              </a:rPr>
              <a:t>’</a:t>
            </a:r>
            <a:r>
              <a:rPr lang="fr-FR" sz="2000" dirty="0" smtClean="0">
                <a:solidFill>
                  <a:schemeClr val="tx1"/>
                </a:solidFill>
              </a:rPr>
              <a:t>identification des contraintes permet au management de prendre les actions pour alléger les contraintes dans le futur.</a:t>
            </a:r>
          </a:p>
          <a:p>
            <a:pPr lvl="1" eaLnBrk="1" hangingPunct="1"/>
            <a:r>
              <a:rPr lang="fr-FR" sz="2000" dirty="0" smtClean="0">
                <a:solidFill>
                  <a:schemeClr val="tx1"/>
                </a:solidFill>
              </a:rPr>
              <a:t>Cela permet aussi de définir précisément la capacité de production actuelle et de prendre les mesures nécessaires en cas de besoin d</a:t>
            </a:r>
            <a:r>
              <a:rPr lang="fr-FR" altLang="fr-FR" sz="2000" dirty="0" smtClean="0">
                <a:solidFill>
                  <a:schemeClr val="tx1"/>
                </a:solidFill>
              </a:rPr>
              <a:t>’</a:t>
            </a:r>
            <a:r>
              <a:rPr lang="fr-FR" sz="2000" dirty="0" smtClean="0">
                <a:solidFill>
                  <a:schemeClr val="tx1"/>
                </a:solidFill>
              </a:rPr>
              <a:t>augmentation de capacité.</a:t>
            </a:r>
          </a:p>
          <a:p>
            <a:pPr lvl="1" eaLnBrk="1" hangingPunct="1">
              <a:buFontTx/>
              <a:buAutoNum type="arabicPeriod"/>
            </a:pPr>
            <a:endParaRPr lang="fr-FR" sz="2000" dirty="0" smtClean="0">
              <a:solidFill>
                <a:schemeClr val="bg1"/>
              </a:solidFill>
            </a:endParaRPr>
          </a:p>
        </p:txBody>
      </p:sp>
      <p:sp>
        <p:nvSpPr>
          <p:cNvPr id="54277"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32925" cy="1143000"/>
          </a:xfrm>
        </p:spPr>
        <p:txBody>
          <a:bodyPr/>
          <a:lstStyle/>
          <a:p>
            <a:pPr marL="342900" indent="-342900" eaLnBrk="1" hangingPunct="1"/>
            <a:r>
              <a:rPr lang="fr-FR" dirty="0" smtClean="0">
                <a:solidFill>
                  <a:schemeClr val="tx1"/>
                </a:solidFill>
                <a:cs typeface="Arial" pitchFamily="34" charset="0"/>
              </a:rPr>
              <a:t>Théorie des Contraintes</a:t>
            </a:r>
          </a:p>
        </p:txBody>
      </p:sp>
      <p:sp>
        <p:nvSpPr>
          <p:cNvPr id="7" name="Espace réservé de la date 6"/>
          <p:cNvSpPr>
            <a:spLocks noGrp="1"/>
          </p:cNvSpPr>
          <p:nvPr>
            <p:ph type="dt" sz="half" idx="10"/>
          </p:nvPr>
        </p:nvSpPr>
        <p:spPr/>
        <p:txBody>
          <a:bodyPr/>
          <a:lstStyle/>
          <a:p>
            <a:fld id="{30104D1F-FB5A-4CBA-BFB6-5A12C53EBB8B}"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242</a:t>
            </a:fld>
            <a:endParaRPr lang="fr-FR"/>
          </a:p>
        </p:txBody>
      </p:sp>
      <p:sp>
        <p:nvSpPr>
          <p:cNvPr id="5" name="Content Placeholder 4"/>
          <p:cNvSpPr>
            <a:spLocks noGrp="1"/>
          </p:cNvSpPr>
          <p:nvPr>
            <p:ph sz="quarter" idx="1"/>
          </p:nvPr>
        </p:nvSpPr>
        <p:spPr>
          <a:xfrm>
            <a:off x="323850" y="1268413"/>
            <a:ext cx="8374063" cy="5184775"/>
          </a:xfrm>
        </p:spPr>
        <p:txBody>
          <a:bodyPr/>
          <a:lstStyle/>
          <a:p>
            <a:pPr eaLnBrk="1" hangingPunct="1"/>
            <a:r>
              <a:rPr lang="fr-FR" sz="2800" dirty="0" smtClean="0"/>
              <a:t>Les 5 étapes de la TOC</a:t>
            </a:r>
            <a:endParaRPr lang="fr-FR" sz="2400" dirty="0" smtClean="0"/>
          </a:p>
          <a:p>
            <a:pPr marL="914400" lvl="1" indent="-457200" eaLnBrk="1" hangingPunct="1">
              <a:buFontTx/>
              <a:buAutoNum type="arabicPeriod"/>
            </a:pPr>
            <a:r>
              <a:rPr lang="fr-FR" sz="2000" dirty="0" smtClean="0">
                <a:solidFill>
                  <a:schemeClr val="tx1"/>
                </a:solidFill>
              </a:rPr>
              <a:t>Identifier la contrainte</a:t>
            </a:r>
          </a:p>
          <a:p>
            <a:pPr marL="914400" lvl="1" indent="-457200" eaLnBrk="1" hangingPunct="1">
              <a:buFontTx/>
              <a:buAutoNum type="arabicPeriod"/>
            </a:pPr>
            <a:r>
              <a:rPr lang="fr-FR" sz="2000" dirty="0" smtClean="0">
                <a:solidFill>
                  <a:schemeClr val="tx1"/>
                </a:solidFill>
              </a:rPr>
              <a:t>Décider comment maximiser l</a:t>
            </a:r>
            <a:r>
              <a:rPr lang="fr-FR" altLang="fr-FR" sz="2000" dirty="0" smtClean="0">
                <a:solidFill>
                  <a:schemeClr val="tx1"/>
                </a:solidFill>
              </a:rPr>
              <a:t>’</a:t>
            </a:r>
            <a:r>
              <a:rPr lang="fr-FR" sz="2000" dirty="0" smtClean="0">
                <a:solidFill>
                  <a:schemeClr val="tx1"/>
                </a:solidFill>
              </a:rPr>
              <a:t>utilisation de la contrainte</a:t>
            </a:r>
          </a:p>
          <a:p>
            <a:pPr marL="914400" lvl="1" indent="-457200" eaLnBrk="1" hangingPunct="1">
              <a:buFontTx/>
              <a:buAutoNum type="arabicPeriod"/>
            </a:pPr>
            <a:r>
              <a:rPr lang="fr-FR" sz="2000" dirty="0" smtClean="0">
                <a:solidFill>
                  <a:schemeClr val="tx1"/>
                </a:solidFill>
              </a:rPr>
              <a:t>Subordonner toute l</a:t>
            </a:r>
            <a:r>
              <a:rPr lang="fr-FR" altLang="fr-FR" sz="2000" dirty="0" smtClean="0">
                <a:solidFill>
                  <a:schemeClr val="tx1"/>
                </a:solidFill>
              </a:rPr>
              <a:t>’</a:t>
            </a:r>
            <a:r>
              <a:rPr lang="fr-FR" sz="2000" dirty="0" smtClean="0">
                <a:solidFill>
                  <a:schemeClr val="tx1"/>
                </a:solidFill>
              </a:rPr>
              <a:t>organisation et toute action à l</a:t>
            </a:r>
            <a:r>
              <a:rPr lang="fr-FR" altLang="fr-FR" sz="2000" dirty="0" smtClean="0">
                <a:solidFill>
                  <a:schemeClr val="tx1"/>
                </a:solidFill>
              </a:rPr>
              <a:t>’</a:t>
            </a:r>
            <a:r>
              <a:rPr lang="fr-FR" sz="2000" dirty="0" smtClean="0">
                <a:solidFill>
                  <a:schemeClr val="tx1"/>
                </a:solidFill>
              </a:rPr>
              <a:t>étape 2</a:t>
            </a:r>
          </a:p>
          <a:p>
            <a:pPr marL="914400" lvl="1" indent="-457200" eaLnBrk="1" hangingPunct="1">
              <a:buFontTx/>
              <a:buAutoNum type="arabicPeriod"/>
            </a:pPr>
            <a:r>
              <a:rPr lang="fr-FR" sz="2000" dirty="0" smtClean="0">
                <a:solidFill>
                  <a:schemeClr val="tx1"/>
                </a:solidFill>
              </a:rPr>
              <a:t>Résoudre ou soulager la contrainte</a:t>
            </a:r>
          </a:p>
          <a:p>
            <a:pPr marL="914400" lvl="1" indent="-457200" eaLnBrk="1" hangingPunct="1">
              <a:buFontTx/>
              <a:buAutoNum type="arabicPeriod"/>
            </a:pPr>
            <a:r>
              <a:rPr lang="fr-FR" sz="2000" dirty="0" smtClean="0">
                <a:solidFill>
                  <a:schemeClr val="tx1"/>
                </a:solidFill>
              </a:rPr>
              <a:t>Retour à l</a:t>
            </a:r>
            <a:r>
              <a:rPr lang="fr-FR" altLang="fr-FR" sz="2000" dirty="0" smtClean="0">
                <a:solidFill>
                  <a:schemeClr val="tx1"/>
                </a:solidFill>
              </a:rPr>
              <a:t>’</a:t>
            </a:r>
            <a:r>
              <a:rPr lang="fr-FR" sz="2000" dirty="0" smtClean="0">
                <a:solidFill>
                  <a:schemeClr val="tx1"/>
                </a:solidFill>
              </a:rPr>
              <a:t>étape 1</a:t>
            </a:r>
          </a:p>
          <a:p>
            <a:pPr eaLnBrk="1" hangingPunct="1"/>
            <a:r>
              <a:rPr lang="fr-FR" sz="2800" dirty="0" smtClean="0"/>
              <a:t>Avantages</a:t>
            </a:r>
          </a:p>
          <a:p>
            <a:pPr marL="914400" lvl="1" indent="-457200" eaLnBrk="1" hangingPunct="1"/>
            <a:r>
              <a:rPr lang="fr-FR" sz="2000" dirty="0" smtClean="0">
                <a:solidFill>
                  <a:schemeClr val="tx1"/>
                </a:solidFill>
              </a:rPr>
              <a:t>Améliore la capacité de production globale, de manière rapide et économique</a:t>
            </a:r>
          </a:p>
          <a:p>
            <a:pPr marL="914400" lvl="1" indent="-457200" eaLnBrk="1" hangingPunct="1"/>
            <a:r>
              <a:rPr lang="fr-FR" sz="2000" dirty="0" smtClean="0">
                <a:solidFill>
                  <a:schemeClr val="tx1"/>
                </a:solidFill>
              </a:rPr>
              <a:t>Évite l</a:t>
            </a:r>
            <a:r>
              <a:rPr lang="fr-FR" altLang="fr-FR" sz="2000" dirty="0" smtClean="0">
                <a:solidFill>
                  <a:schemeClr val="tx1"/>
                </a:solidFill>
              </a:rPr>
              <a:t>’</a:t>
            </a:r>
            <a:r>
              <a:rPr lang="fr-FR" sz="2000" dirty="0" smtClean="0">
                <a:solidFill>
                  <a:schemeClr val="tx1"/>
                </a:solidFill>
              </a:rPr>
              <a:t>accumulation de WIP</a:t>
            </a:r>
          </a:p>
          <a:p>
            <a:pPr marL="914400" lvl="1" indent="-457200" eaLnBrk="1" hangingPunct="1"/>
            <a:r>
              <a:rPr lang="fr-FR" sz="2000" dirty="0" smtClean="0">
                <a:solidFill>
                  <a:schemeClr val="tx1"/>
                </a:solidFill>
              </a:rPr>
              <a:t>Évite les petites améliorations locales, peu utiles</a:t>
            </a:r>
          </a:p>
          <a:p>
            <a:pPr marL="914400" lvl="1" indent="-457200" eaLnBrk="1" hangingPunct="1"/>
            <a:r>
              <a:rPr lang="fr-FR" sz="2000" dirty="0" smtClean="0">
                <a:solidFill>
                  <a:schemeClr val="tx1"/>
                </a:solidFill>
              </a:rPr>
              <a:t>Améliore la communication entre départements</a:t>
            </a:r>
          </a:p>
          <a:p>
            <a:pPr marL="914400" lvl="1" indent="-457200" eaLnBrk="1" hangingPunct="1"/>
            <a:r>
              <a:rPr lang="fr-FR" sz="2000" dirty="0" smtClean="0">
                <a:solidFill>
                  <a:schemeClr val="tx1"/>
                </a:solidFill>
              </a:rPr>
              <a:t>Permets de mieux comprendre les processus de fabrication</a:t>
            </a:r>
          </a:p>
        </p:txBody>
      </p:sp>
      <p:sp>
        <p:nvSpPr>
          <p:cNvPr id="55301"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5288" y="188913"/>
            <a:ext cx="8229600" cy="981075"/>
          </a:xfrm>
        </p:spPr>
        <p:txBody>
          <a:bodyPr/>
          <a:lstStyle/>
          <a:p>
            <a:pPr eaLnBrk="1" hangingPunct="1">
              <a:defRPr/>
            </a:pPr>
            <a:r>
              <a:rPr lang="fr-FR" dirty="0" smtClean="0">
                <a:solidFill>
                  <a:schemeClr val="tx1"/>
                </a:solidFill>
                <a:ea typeface="+mj-ea"/>
              </a:rPr>
              <a:t>Concepts et Outils Lean</a:t>
            </a:r>
            <a:endParaRPr lang="fr-FR" dirty="0">
              <a:solidFill>
                <a:schemeClr val="tx1"/>
              </a:solidFill>
              <a:ea typeface="+mj-ea"/>
            </a:endParaRPr>
          </a:p>
        </p:txBody>
      </p:sp>
      <p:sp>
        <p:nvSpPr>
          <p:cNvPr id="7" name="Espace réservé de la date 6"/>
          <p:cNvSpPr>
            <a:spLocks noGrp="1"/>
          </p:cNvSpPr>
          <p:nvPr>
            <p:ph type="dt" sz="half" idx="10"/>
          </p:nvPr>
        </p:nvSpPr>
        <p:spPr/>
        <p:txBody>
          <a:bodyPr/>
          <a:lstStyle/>
          <a:p>
            <a:fld id="{25242A30-522B-4CCA-97B7-69D82864963B}" type="datetime1">
              <a:rPr lang="fr-FR" smtClean="0"/>
              <a:pPr/>
              <a:t>01/01/2017</a:t>
            </a:fld>
            <a:endParaRPr lang="fr-FR"/>
          </a:p>
        </p:txBody>
      </p:sp>
      <p:sp>
        <p:nvSpPr>
          <p:cNvPr id="10" name="Espace réservé du pied de page 9"/>
          <p:cNvSpPr>
            <a:spLocks noGrp="1"/>
          </p:cNvSpPr>
          <p:nvPr>
            <p:ph type="ftr" sz="quarter" idx="11"/>
          </p:nvPr>
        </p:nvSpPr>
        <p:spPr/>
        <p:txBody>
          <a:bodyPr/>
          <a:lstStyle/>
          <a:p>
            <a:r>
              <a:rPr lang="fr-FR" dirty="0" smtClean="0"/>
              <a:t>T. FESQ</a:t>
            </a:r>
            <a:endParaRPr lang="fr-FR" dirty="0"/>
          </a:p>
        </p:txBody>
      </p:sp>
      <p:sp>
        <p:nvSpPr>
          <p:cNvPr id="9" name="Espace réservé du numéro de diapositive 8"/>
          <p:cNvSpPr>
            <a:spLocks noGrp="1"/>
          </p:cNvSpPr>
          <p:nvPr>
            <p:ph type="sldNum" sz="quarter" idx="12"/>
          </p:nvPr>
        </p:nvSpPr>
        <p:spPr/>
        <p:txBody>
          <a:bodyPr/>
          <a:lstStyle/>
          <a:p>
            <a:fld id="{5ADBA858-1129-41C4-BE38-66DD5B82628A}" type="slidenum">
              <a:rPr lang="fr-FR" smtClean="0"/>
              <a:pPr/>
              <a:t>243</a:t>
            </a:fld>
            <a:endParaRPr lang="fr-FR"/>
          </a:p>
        </p:txBody>
      </p:sp>
      <p:sp>
        <p:nvSpPr>
          <p:cNvPr id="106499" name="Rectangle 3"/>
          <p:cNvSpPr>
            <a:spLocks noGrp="1" noChangeArrowheads="1"/>
          </p:cNvSpPr>
          <p:nvPr>
            <p:ph sz="quarter" idx="1"/>
          </p:nvPr>
        </p:nvSpPr>
        <p:spPr>
          <a:xfrm>
            <a:off x="468313" y="1268413"/>
            <a:ext cx="8229600" cy="4968875"/>
          </a:xfrm>
        </p:spPr>
        <p:txBody>
          <a:bodyPr>
            <a:normAutofit fontScale="92500" lnSpcReduction="10000"/>
          </a:bodyPr>
          <a:lstStyle/>
          <a:p>
            <a:pPr eaLnBrk="1" hangingPunct="1"/>
            <a:r>
              <a:rPr lang="fr-FR" sz="2000" dirty="0" smtClean="0"/>
              <a:t>5S et Management Visuel</a:t>
            </a:r>
          </a:p>
          <a:p>
            <a:pPr eaLnBrk="1" hangingPunct="1"/>
            <a:r>
              <a:rPr lang="fr-FR" sz="2000" dirty="0" smtClean="0"/>
              <a:t>Cellule </a:t>
            </a:r>
            <a:r>
              <a:rPr lang="fr-FR" sz="2000" dirty="0" err="1" smtClean="0"/>
              <a:t>Autonôme</a:t>
            </a:r>
            <a:r>
              <a:rPr lang="fr-FR" sz="2000" dirty="0" smtClean="0"/>
              <a:t> de Production</a:t>
            </a:r>
          </a:p>
          <a:p>
            <a:pPr eaLnBrk="1" hangingPunct="1"/>
            <a:r>
              <a:rPr lang="fr-FR" sz="2000" dirty="0" err="1" smtClean="0"/>
              <a:t>Jidoka</a:t>
            </a:r>
            <a:endParaRPr lang="fr-FR" sz="2000" dirty="0" smtClean="0"/>
          </a:p>
          <a:p>
            <a:pPr eaLnBrk="1" hangingPunct="1"/>
            <a:r>
              <a:rPr lang="fr-FR" sz="2000" dirty="0" err="1" smtClean="0"/>
              <a:t>Kaizen</a:t>
            </a:r>
            <a:r>
              <a:rPr lang="fr-FR" sz="2000" dirty="0" smtClean="0"/>
              <a:t> et PDCA</a:t>
            </a:r>
          </a:p>
          <a:p>
            <a:pPr eaLnBrk="1" hangingPunct="1"/>
            <a:r>
              <a:rPr lang="fr-FR" sz="2000" dirty="0" err="1" smtClean="0"/>
              <a:t>Poka</a:t>
            </a:r>
            <a:r>
              <a:rPr lang="fr-FR" sz="2000" dirty="0" smtClean="0"/>
              <a:t> </a:t>
            </a:r>
            <a:r>
              <a:rPr lang="fr-FR" sz="2000" dirty="0" err="1" smtClean="0"/>
              <a:t>Yoke</a:t>
            </a:r>
            <a:r>
              <a:rPr lang="fr-FR" sz="2000" dirty="0" smtClean="0"/>
              <a:t> (Systèmes Anti-Erreurs)</a:t>
            </a:r>
          </a:p>
          <a:p>
            <a:pPr eaLnBrk="1" hangingPunct="1"/>
            <a:r>
              <a:rPr lang="fr-FR" sz="2000" dirty="0" smtClean="0"/>
              <a:t>Changement Rapide d</a:t>
            </a:r>
            <a:r>
              <a:rPr lang="fr-FR" altLang="fr-FR" sz="2000" dirty="0" smtClean="0"/>
              <a:t>’</a:t>
            </a:r>
            <a:r>
              <a:rPr lang="fr-FR" sz="2000" dirty="0" smtClean="0"/>
              <a:t>Outils (SMED)</a:t>
            </a:r>
          </a:p>
          <a:p>
            <a:pPr eaLnBrk="1" hangingPunct="1"/>
            <a:r>
              <a:rPr lang="fr-FR" sz="2000" dirty="0" smtClean="0"/>
              <a:t>Production Préparation Processus (3P)</a:t>
            </a:r>
          </a:p>
          <a:p>
            <a:pPr eaLnBrk="1" hangingPunct="1"/>
            <a:r>
              <a:rPr lang="fr-FR" sz="2000" dirty="0" smtClean="0"/>
              <a:t>Flux Tiré (Juste-à-Temps)</a:t>
            </a:r>
          </a:p>
          <a:p>
            <a:pPr eaLnBrk="1" hangingPunct="1"/>
            <a:r>
              <a:rPr lang="fr-FR" sz="2000" dirty="0" smtClean="0"/>
              <a:t>Travail Standardisé</a:t>
            </a:r>
          </a:p>
          <a:p>
            <a:pPr eaLnBrk="1" hangingPunct="1"/>
            <a:r>
              <a:rPr lang="fr-FR" sz="2000" dirty="0" smtClean="0"/>
              <a:t>Maintenance Productive Totale (TPM)</a:t>
            </a:r>
          </a:p>
          <a:p>
            <a:pPr eaLnBrk="1" hangingPunct="1"/>
            <a:r>
              <a:rPr lang="fr-FR" sz="2000" dirty="0" smtClean="0"/>
              <a:t>Formation Intégrée (Training </a:t>
            </a:r>
            <a:r>
              <a:rPr lang="fr-FR" sz="2000" dirty="0" err="1" smtClean="0"/>
              <a:t>within</a:t>
            </a:r>
            <a:r>
              <a:rPr lang="fr-FR" sz="2000" dirty="0" smtClean="0"/>
              <a:t> </a:t>
            </a:r>
            <a:r>
              <a:rPr lang="fr-FR" sz="2000" dirty="0" err="1" smtClean="0"/>
              <a:t>Industry</a:t>
            </a:r>
            <a:r>
              <a:rPr lang="fr-FR" sz="2000" dirty="0" smtClean="0"/>
              <a:t> TWI)</a:t>
            </a:r>
          </a:p>
          <a:p>
            <a:pPr eaLnBrk="1" hangingPunct="1"/>
            <a:r>
              <a:rPr lang="fr-FR" sz="2000" dirty="0" smtClean="0"/>
              <a:t>Flux de valeur</a:t>
            </a:r>
          </a:p>
          <a:p>
            <a:pPr eaLnBrk="1" hangingPunct="1"/>
            <a:r>
              <a:rPr lang="fr-FR" sz="2000" dirty="0" smtClean="0"/>
              <a:t>Théorie des Contraintes (TOC)</a:t>
            </a:r>
          </a:p>
          <a:p>
            <a:pPr eaLnBrk="1" hangingPunct="1"/>
            <a:r>
              <a:rPr lang="fr-FR" sz="2800" b="1" dirty="0" smtClean="0"/>
              <a:t>6 Sigma</a:t>
            </a:r>
          </a:p>
          <a:p>
            <a:pPr marL="457200" lvl="1" indent="0" eaLnBrk="1" hangingPunct="1">
              <a:buFontTx/>
              <a:buNone/>
            </a:pPr>
            <a:endParaRPr lang="fr-FR" sz="2000" b="1" dirty="0" smtClean="0">
              <a:solidFill>
                <a:srgbClr val="FFFFFF"/>
              </a:solidFill>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6 Sigma</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63F980FB-3D52-4D46-BE8B-EC1ED535517E}"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244</a:t>
            </a:fld>
            <a:endParaRPr lang="fr-FR"/>
          </a:p>
        </p:txBody>
      </p:sp>
      <p:sp>
        <p:nvSpPr>
          <p:cNvPr id="5" name="Content Placeholder 4"/>
          <p:cNvSpPr>
            <a:spLocks noGrp="1"/>
          </p:cNvSpPr>
          <p:nvPr>
            <p:ph sz="quarter" idx="1"/>
          </p:nvPr>
        </p:nvSpPr>
        <p:spPr>
          <a:xfrm>
            <a:off x="323850" y="1268413"/>
            <a:ext cx="8374063" cy="5184775"/>
          </a:xfrm>
        </p:spPr>
        <p:txBody>
          <a:bodyPr/>
          <a:lstStyle/>
          <a:p>
            <a:pPr eaLnBrk="1" hangingPunct="1"/>
            <a:r>
              <a:rPr lang="fr-FR" sz="2400" dirty="0" smtClean="0"/>
              <a:t>Le 6 sigma est une vision et un engagement philosophique envers nos clients pour fournir des produits avec la meilleure qualité et au prix le plus bas.</a:t>
            </a:r>
          </a:p>
          <a:p>
            <a:pPr eaLnBrk="1" hangingPunct="1"/>
            <a:r>
              <a:rPr lang="fr-FR" sz="2400" dirty="0" smtClean="0"/>
              <a:t>Le 6 sigma vise un niveau de qualité à 99,9997% de rendement pour les produits et les processus.</a:t>
            </a:r>
          </a:p>
          <a:p>
            <a:pPr eaLnBrk="1" hangingPunct="1"/>
            <a:r>
              <a:rPr lang="fr-FR" sz="2400" dirty="0" smtClean="0"/>
              <a:t>C</a:t>
            </a:r>
            <a:r>
              <a:rPr lang="fr-FR" altLang="fr-FR" sz="2400" dirty="0" smtClean="0"/>
              <a:t>’</a:t>
            </a:r>
            <a:r>
              <a:rPr lang="fr-FR" sz="2400" dirty="0" smtClean="0"/>
              <a:t>est une référence de la </a:t>
            </a:r>
            <a:r>
              <a:rPr lang="fr-FR" sz="2400" dirty="0" err="1" smtClean="0"/>
              <a:t>capabilité</a:t>
            </a:r>
            <a:r>
              <a:rPr lang="fr-FR" sz="2400" dirty="0" smtClean="0"/>
              <a:t> des processus et des produits, comparable au meilleurs mondiaux dans le domaine concerné.</a:t>
            </a:r>
          </a:p>
          <a:p>
            <a:pPr eaLnBrk="1" hangingPunct="1"/>
            <a:r>
              <a:rPr lang="fr-FR" sz="2400" dirty="0" smtClean="0"/>
              <a:t>Le 6 sigma est une application pratique de Méthodes et d</a:t>
            </a:r>
            <a:r>
              <a:rPr lang="fr-FR" altLang="fr-FR" sz="2400" dirty="0" smtClean="0"/>
              <a:t>’</a:t>
            </a:r>
            <a:r>
              <a:rPr lang="fr-FR" sz="2400" dirty="0" smtClean="0"/>
              <a:t>Outils Statistiques pour aider à Mesurer, Analyser, Améliorer et Contrôler les processus.</a:t>
            </a:r>
          </a:p>
          <a:p>
            <a:pPr marL="914400" lvl="1" indent="-457200" eaLnBrk="1" hangingPunct="1">
              <a:buFontTx/>
              <a:buAutoNum type="arabicPeriod"/>
            </a:pPr>
            <a:endParaRPr lang="fr-FR" sz="2000" dirty="0" smtClean="0">
              <a:solidFill>
                <a:schemeClr val="tx1"/>
              </a:solidFill>
            </a:endParaRPr>
          </a:p>
        </p:txBody>
      </p:sp>
      <p:sp>
        <p:nvSpPr>
          <p:cNvPr id="57349"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251950" cy="1143000"/>
          </a:xfrm>
        </p:spPr>
        <p:txBody>
          <a:bodyPr/>
          <a:lstStyle/>
          <a:p>
            <a:pPr lvl="1" eaLnBrk="1" hangingPunct="1">
              <a:defRPr/>
            </a:pPr>
            <a:r>
              <a:rPr lang="fr-FR" dirty="0" smtClean="0">
                <a:solidFill>
                  <a:schemeClr val="tx1"/>
                </a:solidFill>
                <a:latin typeface="+mj-lt"/>
              </a:rPr>
              <a:t>Les Phases du 6 Sigma : DMAIC</a:t>
            </a:r>
            <a:endParaRPr lang="fr-FR" dirty="0">
              <a:solidFill>
                <a:schemeClr val="tx1"/>
              </a:solidFill>
              <a:latin typeface="+mj-lt"/>
            </a:endParaRPr>
          </a:p>
        </p:txBody>
      </p:sp>
      <p:sp>
        <p:nvSpPr>
          <p:cNvPr id="7" name="Espace réservé de la date 6"/>
          <p:cNvSpPr>
            <a:spLocks noGrp="1"/>
          </p:cNvSpPr>
          <p:nvPr>
            <p:ph type="dt" sz="half" idx="10"/>
          </p:nvPr>
        </p:nvSpPr>
        <p:spPr/>
        <p:txBody>
          <a:bodyPr/>
          <a:lstStyle/>
          <a:p>
            <a:fld id="{B2706893-490D-46DF-AFE4-464EE8072981}" type="datetime1">
              <a:rPr lang="fr-FR" smtClean="0"/>
              <a:pPr/>
              <a:t>01/01/2017</a:t>
            </a:fld>
            <a:endParaRPr lang="fr-FR"/>
          </a:p>
        </p:txBody>
      </p:sp>
      <p:sp>
        <p:nvSpPr>
          <p:cNvPr id="9" name="Espace réservé du pied de page 8"/>
          <p:cNvSpPr>
            <a:spLocks noGrp="1"/>
          </p:cNvSpPr>
          <p:nvPr>
            <p:ph type="ftr" sz="quarter" idx="11"/>
          </p:nvPr>
        </p:nvSpPr>
        <p:spPr/>
        <p:txBody>
          <a:bodyPr/>
          <a:lstStyle/>
          <a:p>
            <a:r>
              <a:rPr lang="fr-FR" dirty="0" smtClean="0"/>
              <a:t>T. FESQ</a:t>
            </a:r>
            <a:endParaRPr lang="fr-FR" dirty="0"/>
          </a:p>
        </p:txBody>
      </p:sp>
      <p:sp>
        <p:nvSpPr>
          <p:cNvPr id="8" name="Espace réservé du numéro de diapositive 7"/>
          <p:cNvSpPr>
            <a:spLocks noGrp="1"/>
          </p:cNvSpPr>
          <p:nvPr>
            <p:ph type="sldNum" sz="quarter" idx="12"/>
          </p:nvPr>
        </p:nvSpPr>
        <p:spPr/>
        <p:txBody>
          <a:bodyPr/>
          <a:lstStyle/>
          <a:p>
            <a:fld id="{5ADBA858-1129-41C4-BE38-66DD5B82628A}" type="slidenum">
              <a:rPr lang="fr-FR" smtClean="0"/>
              <a:pPr/>
              <a:t>245</a:t>
            </a:fld>
            <a:endParaRPr lang="fr-FR"/>
          </a:p>
        </p:txBody>
      </p:sp>
      <p:sp>
        <p:nvSpPr>
          <p:cNvPr id="5" name="Content Placeholder 4"/>
          <p:cNvSpPr>
            <a:spLocks noGrp="1"/>
          </p:cNvSpPr>
          <p:nvPr>
            <p:ph sz="quarter" idx="1"/>
          </p:nvPr>
        </p:nvSpPr>
        <p:spPr>
          <a:xfrm>
            <a:off x="179388" y="1268413"/>
            <a:ext cx="8518525" cy="5184775"/>
          </a:xfrm>
        </p:spPr>
        <p:txBody>
          <a:bodyPr>
            <a:normAutofit/>
          </a:bodyPr>
          <a:lstStyle/>
          <a:p>
            <a:pPr marL="914400" lvl="1" indent="-457200" eaLnBrk="1" hangingPunct="1">
              <a:buFontTx/>
              <a:buAutoNum type="arabicPeriod"/>
            </a:pPr>
            <a:r>
              <a:rPr lang="fr-FR" sz="2400" dirty="0" smtClean="0">
                <a:solidFill>
                  <a:schemeClr val="tx1"/>
                </a:solidFill>
              </a:rPr>
              <a:t>Définition du projet et des critères critiques pour le client</a:t>
            </a:r>
          </a:p>
          <a:p>
            <a:pPr marL="1314450" lvl="2" indent="-457200" eaLnBrk="1" hangingPunct="1"/>
            <a:r>
              <a:rPr lang="fr-FR" sz="2000" dirty="0" smtClean="0"/>
              <a:t>Charte de projet et équipe projet</a:t>
            </a:r>
          </a:p>
          <a:p>
            <a:pPr marL="1314450" lvl="2" indent="-457200" eaLnBrk="1" hangingPunct="1"/>
            <a:r>
              <a:rPr lang="fr-FR" sz="2000" dirty="0" smtClean="0"/>
              <a:t>Voix du client</a:t>
            </a:r>
          </a:p>
          <a:p>
            <a:pPr marL="914400" lvl="1" indent="-457200" eaLnBrk="1" hangingPunct="1">
              <a:buFontTx/>
              <a:buAutoNum type="arabicPeriod"/>
            </a:pPr>
            <a:r>
              <a:rPr lang="fr-FR" sz="2400" dirty="0" smtClean="0">
                <a:solidFill>
                  <a:schemeClr val="tx1"/>
                </a:solidFill>
              </a:rPr>
              <a:t>Mesure des critères et des </a:t>
            </a:r>
            <a:r>
              <a:rPr lang="fr-FR" sz="2400" dirty="0" err="1" smtClean="0">
                <a:solidFill>
                  <a:schemeClr val="tx1"/>
                </a:solidFill>
              </a:rPr>
              <a:t>capabilités</a:t>
            </a:r>
            <a:r>
              <a:rPr lang="fr-FR" sz="2400" dirty="0" smtClean="0">
                <a:solidFill>
                  <a:schemeClr val="tx1"/>
                </a:solidFill>
              </a:rPr>
              <a:t> du processus</a:t>
            </a:r>
          </a:p>
          <a:p>
            <a:pPr marL="1314450" lvl="2" indent="-457200" eaLnBrk="1" hangingPunct="1"/>
            <a:r>
              <a:rPr lang="fr-FR" sz="2000" dirty="0" smtClean="0"/>
              <a:t>Cartographie des processus</a:t>
            </a:r>
          </a:p>
          <a:p>
            <a:pPr marL="1314450" lvl="2" indent="-457200" eaLnBrk="1" hangingPunct="1"/>
            <a:r>
              <a:rPr lang="fr-FR" sz="2000" dirty="0" smtClean="0"/>
              <a:t>Collecte de données</a:t>
            </a:r>
          </a:p>
          <a:p>
            <a:pPr marL="914400" lvl="1" indent="-457200" eaLnBrk="1" hangingPunct="1">
              <a:buFontTx/>
              <a:buAutoNum type="arabicPeriod"/>
            </a:pPr>
            <a:r>
              <a:rPr lang="fr-FR" sz="2400" dirty="0" smtClean="0">
                <a:solidFill>
                  <a:schemeClr val="tx1"/>
                </a:solidFill>
              </a:rPr>
              <a:t>Analyse des critères critiques (pourquoi, comment?)</a:t>
            </a:r>
          </a:p>
          <a:p>
            <a:pPr marL="1314450" lvl="2" indent="-457200" eaLnBrk="1" hangingPunct="1"/>
            <a:r>
              <a:rPr lang="fr-FR" sz="2000" dirty="0" smtClean="0"/>
              <a:t>Analyse de données, corrélation, régression</a:t>
            </a:r>
          </a:p>
          <a:p>
            <a:pPr marL="914400" lvl="1" indent="-457200" eaLnBrk="1" hangingPunct="1">
              <a:buFontTx/>
              <a:buAutoNum type="arabicPeriod"/>
            </a:pPr>
            <a:r>
              <a:rPr lang="fr-FR" sz="2400" dirty="0" smtClean="0">
                <a:solidFill>
                  <a:schemeClr val="tx1"/>
                </a:solidFill>
              </a:rPr>
              <a:t>Innove en quantifiant l</a:t>
            </a:r>
            <a:r>
              <a:rPr lang="fr-FR" altLang="fr-FR" sz="2400" dirty="0" smtClean="0">
                <a:solidFill>
                  <a:schemeClr val="tx1"/>
                </a:solidFill>
              </a:rPr>
              <a:t>’</a:t>
            </a:r>
            <a:r>
              <a:rPr lang="fr-FR" sz="2400" dirty="0" smtClean="0">
                <a:solidFill>
                  <a:schemeClr val="tx1"/>
                </a:solidFill>
              </a:rPr>
              <a:t>influence des paramètres critiques sur les critères.</a:t>
            </a:r>
          </a:p>
          <a:p>
            <a:pPr marL="1314450" lvl="2" indent="-457200" eaLnBrk="1" hangingPunct="1"/>
            <a:r>
              <a:rPr lang="fr-FR" sz="2000" dirty="0" smtClean="0"/>
              <a:t>DOE, simulation, AMDEC</a:t>
            </a:r>
          </a:p>
          <a:p>
            <a:pPr marL="914400" lvl="1" indent="-457200" eaLnBrk="1" hangingPunct="1">
              <a:buFontTx/>
              <a:buAutoNum type="arabicPeriod"/>
            </a:pPr>
            <a:r>
              <a:rPr lang="fr-FR" sz="2400" dirty="0" smtClean="0">
                <a:solidFill>
                  <a:schemeClr val="tx1"/>
                </a:solidFill>
              </a:rPr>
              <a:t>Contrôle les paramètres critiques sur le long terme.</a:t>
            </a:r>
          </a:p>
          <a:p>
            <a:pPr marL="1314450" lvl="2" indent="-457200" eaLnBrk="1" hangingPunct="1"/>
            <a:r>
              <a:rPr lang="fr-FR" sz="2000" dirty="0" smtClean="0"/>
              <a:t>Standard, plan de contrôle, SPC</a:t>
            </a:r>
          </a:p>
        </p:txBody>
      </p:sp>
      <p:sp>
        <p:nvSpPr>
          <p:cNvPr id="58373" name="TextBox 2"/>
          <p:cNvSpPr txBox="1">
            <a:spLocks noChangeArrowheads="1"/>
          </p:cNvSpPr>
          <p:nvPr/>
        </p:nvSpPr>
        <p:spPr bwMode="auto">
          <a:xfrm>
            <a:off x="8475663" y="565150"/>
            <a:ext cx="184150" cy="368300"/>
          </a:xfrm>
          <a:prstGeom prst="rect">
            <a:avLst/>
          </a:prstGeom>
          <a:noFill/>
          <a:ln w="9525">
            <a:noFill/>
            <a:miter lim="800000"/>
            <a:headEnd/>
            <a:tailEnd/>
          </a:ln>
        </p:spPr>
        <p:txBody>
          <a:bodyPr wrap="none">
            <a:spAutoFit/>
          </a:bodyPr>
          <a:lstStyle/>
          <a:p>
            <a:endParaRPr lang="fr-FR"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E29FAE40-CEBD-4F07-8DD8-A7D9498C542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25</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en-US" b="1" dirty="0" err="1" smtClean="0">
                <a:solidFill>
                  <a:srgbClr val="002060"/>
                </a:solidFill>
              </a:rPr>
              <a:t>Activités</a:t>
            </a:r>
            <a:r>
              <a:rPr lang="en-US" b="1" dirty="0" smtClean="0">
                <a:solidFill>
                  <a:srgbClr val="002060"/>
                </a:solidFill>
              </a:rPr>
              <a:t> WBS (Work </a:t>
            </a:r>
            <a:r>
              <a:rPr lang="en-US" b="1" dirty="0" err="1" smtClean="0">
                <a:solidFill>
                  <a:srgbClr val="002060"/>
                </a:solidFill>
              </a:rPr>
              <a:t>Brakedown</a:t>
            </a:r>
            <a:r>
              <a:rPr lang="en-US" b="1" dirty="0" smtClean="0">
                <a:solidFill>
                  <a:srgbClr val="002060"/>
                </a:solidFill>
              </a:rPr>
              <a:t> Structure)</a:t>
            </a:r>
            <a:endParaRPr lang="fr-FR" b="1" dirty="0" smtClean="0">
              <a:solidFill>
                <a:srgbClr val="002060"/>
              </a:solidFill>
            </a:endParaRPr>
          </a:p>
        </p:txBody>
      </p:sp>
      <p:sp>
        <p:nvSpPr>
          <p:cNvPr id="8" name="Rectangle 7"/>
          <p:cNvSpPr/>
          <p:nvPr/>
        </p:nvSpPr>
        <p:spPr>
          <a:xfrm>
            <a:off x="0" y="1928802"/>
            <a:ext cx="9144000" cy="3785652"/>
          </a:xfrm>
          <a:prstGeom prst="rect">
            <a:avLst/>
          </a:prstGeom>
        </p:spPr>
        <p:txBody>
          <a:bodyPr wrap="square">
            <a:spAutoFit/>
          </a:bodyPr>
          <a:lstStyle/>
          <a:p>
            <a:r>
              <a:rPr lang="fr-FR" sz="2400" dirty="0" smtClean="0"/>
              <a:t>Découpage en activités qui possèdent :</a:t>
            </a:r>
          </a:p>
          <a:p>
            <a:endParaRPr lang="fr-FR" sz="2400" dirty="0" smtClean="0"/>
          </a:p>
          <a:p>
            <a:r>
              <a:rPr lang="fr-FR" sz="2400" dirty="0" smtClean="0"/>
              <a:t> des entrées et des résultats</a:t>
            </a:r>
          </a:p>
          <a:p>
            <a:r>
              <a:rPr lang="fr-FR" sz="2400" dirty="0" smtClean="0"/>
              <a:t> un responsable</a:t>
            </a:r>
          </a:p>
          <a:p>
            <a:r>
              <a:rPr lang="fr-FR" sz="2400" dirty="0" smtClean="0"/>
              <a:t> Le découpage se fait jusqu'à ce que l'on maîtrise :</a:t>
            </a:r>
          </a:p>
          <a:p>
            <a:r>
              <a:rPr lang="fr-FR" sz="2400" dirty="0" smtClean="0"/>
              <a:t> La durée de l'activité</a:t>
            </a:r>
          </a:p>
          <a:p>
            <a:r>
              <a:rPr lang="fr-FR" sz="2400" dirty="0" smtClean="0"/>
              <a:t> Les ressources associées</a:t>
            </a:r>
          </a:p>
          <a:p>
            <a:r>
              <a:rPr lang="fr-FR" sz="2400" dirty="0" smtClean="0"/>
              <a:t> Le coût de l'activité</a:t>
            </a:r>
          </a:p>
          <a:p>
            <a:r>
              <a:rPr lang="fr-FR" sz="2400" dirty="0" smtClean="0"/>
              <a:t> Les tâches doivent être indépendantes les unes des</a:t>
            </a:r>
          </a:p>
          <a:p>
            <a:r>
              <a:rPr lang="fr-FR" sz="2400" dirty="0" smtClean="0"/>
              <a:t>autres.</a:t>
            </a: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76222289-A674-4F1C-A887-BF24127CA4C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26</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en-US" b="1" dirty="0" err="1" smtClean="0">
                <a:solidFill>
                  <a:srgbClr val="002060"/>
                </a:solidFill>
              </a:rPr>
              <a:t>Activités</a:t>
            </a:r>
            <a:r>
              <a:rPr lang="en-US" b="1" dirty="0" smtClean="0">
                <a:solidFill>
                  <a:srgbClr val="002060"/>
                </a:solidFill>
              </a:rPr>
              <a:t> WBS (Work </a:t>
            </a:r>
            <a:r>
              <a:rPr lang="en-US" b="1" dirty="0" err="1" smtClean="0">
                <a:solidFill>
                  <a:srgbClr val="002060"/>
                </a:solidFill>
              </a:rPr>
              <a:t>Brakedown</a:t>
            </a:r>
            <a:r>
              <a:rPr lang="en-US" b="1" dirty="0" smtClean="0">
                <a:solidFill>
                  <a:srgbClr val="002060"/>
                </a:solidFill>
              </a:rPr>
              <a:t> Structure)</a:t>
            </a:r>
            <a:endParaRPr lang="fr-FR" b="1" dirty="0" smtClean="0">
              <a:solidFill>
                <a:srgbClr val="002060"/>
              </a:solidFill>
            </a:endParaRPr>
          </a:p>
        </p:txBody>
      </p:sp>
      <p:sp>
        <p:nvSpPr>
          <p:cNvPr id="8" name="Rectangle 7"/>
          <p:cNvSpPr/>
          <p:nvPr/>
        </p:nvSpPr>
        <p:spPr>
          <a:xfrm>
            <a:off x="0" y="1928802"/>
            <a:ext cx="9144000" cy="1569660"/>
          </a:xfrm>
          <a:prstGeom prst="rect">
            <a:avLst/>
          </a:prstGeom>
        </p:spPr>
        <p:txBody>
          <a:bodyPr wrap="square">
            <a:spAutoFit/>
          </a:bodyPr>
          <a:lstStyle/>
          <a:p>
            <a:r>
              <a:rPr lang="fr-FR" sz="2400" dirty="0" smtClean="0"/>
              <a:t>Les phases sont réalisées en groupe</a:t>
            </a:r>
          </a:p>
          <a:p>
            <a:r>
              <a:rPr lang="fr-FR" sz="2400" dirty="0" smtClean="0"/>
              <a:t> Les activités sont réalisées individuellement</a:t>
            </a:r>
          </a:p>
          <a:p>
            <a:r>
              <a:rPr lang="fr-FR" sz="2400" dirty="0" smtClean="0"/>
              <a:t> Une activité doit durer entre quelques jours et quelques</a:t>
            </a:r>
          </a:p>
          <a:p>
            <a:r>
              <a:rPr lang="fr-FR" sz="2400" dirty="0" smtClean="0"/>
              <a:t>mois maximum.</a:t>
            </a:r>
            <a:endParaRPr lang="fr-FR" sz="2400" dirty="0"/>
          </a:p>
        </p:txBody>
      </p:sp>
      <p:sp>
        <p:nvSpPr>
          <p:cNvPr id="9" name="Rectangle 8"/>
          <p:cNvSpPr/>
          <p:nvPr/>
        </p:nvSpPr>
        <p:spPr>
          <a:xfrm>
            <a:off x="2857488" y="3643314"/>
            <a:ext cx="214314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PROJET</a:t>
            </a:r>
            <a:endParaRPr lang="fr-FR" dirty="0"/>
          </a:p>
        </p:txBody>
      </p:sp>
      <p:cxnSp>
        <p:nvCxnSpPr>
          <p:cNvPr id="11" name="Connecteur droit avec flèche 10"/>
          <p:cNvCxnSpPr>
            <a:stCxn id="9" idx="2"/>
          </p:cNvCxnSpPr>
          <p:nvPr/>
        </p:nvCxnSpPr>
        <p:spPr>
          <a:xfrm rot="5400000">
            <a:off x="3679025" y="432197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rot="10800000">
            <a:off x="2857488" y="4572008"/>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929058" y="4572008"/>
            <a:ext cx="121444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2678893" y="475060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5400000">
            <a:off x="4964909" y="475060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143108" y="4929198"/>
            <a:ext cx="142876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Phase 1</a:t>
            </a:r>
            <a:endParaRPr lang="fr-FR" dirty="0"/>
          </a:p>
        </p:txBody>
      </p:sp>
      <p:sp>
        <p:nvSpPr>
          <p:cNvPr id="21" name="Rectangle 20"/>
          <p:cNvSpPr/>
          <p:nvPr/>
        </p:nvSpPr>
        <p:spPr>
          <a:xfrm>
            <a:off x="4500562" y="4929198"/>
            <a:ext cx="128588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Phase 2</a:t>
            </a:r>
            <a:endParaRPr lang="fr-FR" dirty="0"/>
          </a:p>
        </p:txBody>
      </p:sp>
      <p:cxnSp>
        <p:nvCxnSpPr>
          <p:cNvPr id="23" name="Connecteur droit avec flèche 22"/>
          <p:cNvCxnSpPr>
            <a:stCxn id="20" idx="2"/>
          </p:cNvCxnSpPr>
          <p:nvPr/>
        </p:nvCxnSpPr>
        <p:spPr>
          <a:xfrm rot="5400000">
            <a:off x="2714612" y="550070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10800000">
            <a:off x="2143108" y="5643578"/>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a:off x="2857488" y="5643578"/>
            <a:ext cx="292895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5400000">
            <a:off x="2000232" y="578645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rot="5400000">
            <a:off x="3679025" y="5822173"/>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rot="5400000">
            <a:off x="5643570" y="5786454"/>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643042" y="5929330"/>
            <a:ext cx="100013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Activité 1.1</a:t>
            </a:r>
            <a:endParaRPr lang="fr-FR" dirty="0"/>
          </a:p>
        </p:txBody>
      </p:sp>
      <p:sp>
        <p:nvSpPr>
          <p:cNvPr id="35" name="Rectangle 34"/>
          <p:cNvSpPr/>
          <p:nvPr/>
        </p:nvSpPr>
        <p:spPr>
          <a:xfrm>
            <a:off x="3286116" y="6000768"/>
            <a:ext cx="121444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Activité 1.2</a:t>
            </a:r>
            <a:endParaRPr lang="fr-FR" dirty="0"/>
          </a:p>
        </p:txBody>
      </p:sp>
      <p:sp>
        <p:nvSpPr>
          <p:cNvPr id="36" name="Rectangle 35"/>
          <p:cNvSpPr/>
          <p:nvPr/>
        </p:nvSpPr>
        <p:spPr>
          <a:xfrm>
            <a:off x="5286380" y="5929330"/>
            <a:ext cx="1071570"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Activité 1.3</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469CFBF6-A2B6-45FA-BDE1-DEC4D92D89D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27</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Rôle des diagrammes de Gantt</a:t>
            </a:r>
          </a:p>
        </p:txBody>
      </p:sp>
      <p:sp>
        <p:nvSpPr>
          <p:cNvPr id="8" name="Rectangle 7"/>
          <p:cNvSpPr/>
          <p:nvPr/>
        </p:nvSpPr>
        <p:spPr>
          <a:xfrm>
            <a:off x="0" y="1928802"/>
            <a:ext cx="9144000" cy="3416320"/>
          </a:xfrm>
          <a:prstGeom prst="rect">
            <a:avLst/>
          </a:prstGeom>
        </p:spPr>
        <p:txBody>
          <a:bodyPr wrap="square">
            <a:spAutoFit/>
          </a:bodyPr>
          <a:lstStyle/>
          <a:p>
            <a:r>
              <a:rPr lang="fr-FR" sz="2400" dirty="0" smtClean="0"/>
              <a:t>Utile pour afficher le statut</a:t>
            </a:r>
          </a:p>
          <a:p>
            <a:r>
              <a:rPr lang="fr-FR" sz="2400" dirty="0" smtClean="0"/>
              <a:t>des activités en parallèles</a:t>
            </a:r>
          </a:p>
          <a:p>
            <a:r>
              <a:rPr lang="fr-FR" sz="2400" dirty="0" smtClean="0"/>
              <a:t> Peut aider à identifier les</a:t>
            </a:r>
          </a:p>
          <a:p>
            <a:r>
              <a:rPr lang="fr-FR" sz="2400" dirty="0" smtClean="0"/>
              <a:t>activités dans une démarche</a:t>
            </a:r>
          </a:p>
          <a:p>
            <a:r>
              <a:rPr lang="fr-FR" sz="2400" dirty="0" smtClean="0"/>
              <a:t>WBS</a:t>
            </a:r>
          </a:p>
          <a:p>
            <a:r>
              <a:rPr lang="fr-FR" sz="2400" dirty="0" smtClean="0"/>
              <a:t> Pour les projets plus</a:t>
            </a:r>
          </a:p>
          <a:p>
            <a:r>
              <a:rPr lang="fr-FR" sz="2400" dirty="0" smtClean="0"/>
              <a:t>complexe on pourra utiliser le</a:t>
            </a:r>
          </a:p>
          <a:p>
            <a:r>
              <a:rPr lang="fr-FR" sz="2400" dirty="0" smtClean="0"/>
              <a:t>modèle de gestion de projet</a:t>
            </a:r>
          </a:p>
          <a:p>
            <a:r>
              <a:rPr lang="fr-FR" sz="2400" dirty="0" smtClean="0"/>
              <a:t>PERT</a:t>
            </a:r>
            <a:endParaRPr lang="fr-FR" sz="2400" dirty="0"/>
          </a:p>
        </p:txBody>
      </p:sp>
      <p:pic>
        <p:nvPicPr>
          <p:cNvPr id="2051" name="Picture 3"/>
          <p:cNvPicPr>
            <a:picLocks noChangeAspect="1" noChangeArrowheads="1"/>
          </p:cNvPicPr>
          <p:nvPr/>
        </p:nvPicPr>
        <p:blipFill>
          <a:blip r:embed="rId2"/>
          <a:srcRect/>
          <a:stretch>
            <a:fillRect/>
          </a:stretch>
        </p:blipFill>
        <p:spPr bwMode="auto">
          <a:xfrm>
            <a:off x="4943475" y="2071678"/>
            <a:ext cx="4200525" cy="3286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AGILE.</a:t>
            </a:r>
            <a:endParaRPr lang="fr-FR" dirty="0"/>
          </a:p>
        </p:txBody>
      </p:sp>
      <p:sp>
        <p:nvSpPr>
          <p:cNvPr id="4" name="Espace réservé de la date 3"/>
          <p:cNvSpPr>
            <a:spLocks noGrp="1"/>
          </p:cNvSpPr>
          <p:nvPr>
            <p:ph type="dt" sz="half" idx="10"/>
          </p:nvPr>
        </p:nvSpPr>
        <p:spPr/>
        <p:txBody>
          <a:bodyPr/>
          <a:lstStyle/>
          <a:p>
            <a:fld id="{6834879A-8F92-4082-B15D-429DB0C1EFD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28</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risques engendrés par les méthodes classiques</a:t>
            </a:r>
          </a:p>
        </p:txBody>
      </p:sp>
      <p:sp>
        <p:nvSpPr>
          <p:cNvPr id="8" name="Rectangle 7"/>
          <p:cNvSpPr/>
          <p:nvPr/>
        </p:nvSpPr>
        <p:spPr>
          <a:xfrm>
            <a:off x="0" y="1928802"/>
            <a:ext cx="9144000" cy="2677656"/>
          </a:xfrm>
          <a:prstGeom prst="rect">
            <a:avLst/>
          </a:prstGeom>
        </p:spPr>
        <p:txBody>
          <a:bodyPr wrap="square">
            <a:spAutoFit/>
          </a:bodyPr>
          <a:lstStyle/>
          <a:p>
            <a:r>
              <a:rPr lang="fr-FR" sz="2400" dirty="0" smtClean="0"/>
              <a:t>Mauvaise interprétation des souhaits du client</a:t>
            </a:r>
          </a:p>
          <a:p>
            <a:r>
              <a:rPr lang="fr-FR" sz="2400" dirty="0" smtClean="0"/>
              <a:t> Changement des besoins fonctionnels</a:t>
            </a:r>
          </a:p>
          <a:p>
            <a:r>
              <a:rPr lang="fr-FR" sz="2400" dirty="0" smtClean="0"/>
              <a:t> Dépassements des délais et des budgets</a:t>
            </a:r>
          </a:p>
          <a:p>
            <a:r>
              <a:rPr lang="fr-FR" sz="2400" dirty="0" smtClean="0"/>
              <a:t> Bugs</a:t>
            </a:r>
          </a:p>
          <a:p>
            <a:r>
              <a:rPr lang="fr-FR" sz="2400" dirty="0" smtClean="0"/>
              <a:t> Abandon du projet</a:t>
            </a:r>
          </a:p>
          <a:p>
            <a:r>
              <a:rPr lang="fr-FR" sz="2400" dirty="0" smtClean="0"/>
              <a:t> Au final, seuls ¼ des projets sont considérés comme</a:t>
            </a:r>
          </a:p>
          <a:p>
            <a:r>
              <a:rPr lang="fr-FR" sz="2400" dirty="0" smtClean="0"/>
              <a:t>réussis</a:t>
            </a:r>
            <a:endParaRPr lang="fr-F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gestiondeprojetsagilesavecscrumv2-110628155030-phpapp01/95/gestion-de-projets-agiles-avec-scrum-13-728.jpg?cb=1309276453"/>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Espace réservé de la date 2"/>
          <p:cNvSpPr>
            <a:spLocks noGrp="1"/>
          </p:cNvSpPr>
          <p:nvPr>
            <p:ph type="dt" sz="half" idx="10"/>
          </p:nvPr>
        </p:nvSpPr>
        <p:spPr/>
        <p:txBody>
          <a:bodyPr/>
          <a:lstStyle/>
          <a:p>
            <a:fld id="{563A0564-4AD3-4090-BE1B-9B0B0BA91EA6}" type="datetime1">
              <a:rPr lang="fr-FR" smtClean="0"/>
              <a:pPr/>
              <a:t>01/01/2017</a:t>
            </a:fld>
            <a:endParaRPr lang="fr-FR"/>
          </a:p>
        </p:txBody>
      </p:sp>
      <p:sp>
        <p:nvSpPr>
          <p:cNvPr id="5" name="Espace réservé du pied de page 4"/>
          <p:cNvSpPr>
            <a:spLocks noGrp="1"/>
          </p:cNvSpPr>
          <p:nvPr>
            <p:ph type="ftr" sz="quarter" idx="11"/>
          </p:nvPr>
        </p:nvSpPr>
        <p:spPr/>
        <p:txBody>
          <a:bodyPr/>
          <a:lstStyle/>
          <a:p>
            <a:r>
              <a:rPr lang="fr-FR" dirty="0" smtClean="0"/>
              <a:t>T. FESQ</a:t>
            </a:r>
            <a:endParaRPr lang="fr-FR" dirty="0"/>
          </a:p>
        </p:txBody>
      </p:sp>
      <p:sp>
        <p:nvSpPr>
          <p:cNvPr id="4" name="Espace réservé du numéro de diapositive 3"/>
          <p:cNvSpPr>
            <a:spLocks noGrp="1"/>
          </p:cNvSpPr>
          <p:nvPr>
            <p:ph type="sldNum" sz="quarter" idx="12"/>
          </p:nvPr>
        </p:nvSpPr>
        <p:spPr/>
        <p:txBody>
          <a:bodyPr/>
          <a:lstStyle/>
          <a:p>
            <a:fld id="{5ADBA858-1129-41C4-BE38-66DD5B82628A}" type="slidenum">
              <a:rPr lang="fr-FR" smtClean="0"/>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C7FE9E-BC65-4F83-9A6D-29716F20646F}" type="datetime1">
              <a:rPr lang="fr-FR" smtClean="0"/>
              <a:pPr/>
              <a:t>01/01/2017</a:t>
            </a:fld>
            <a:endParaRPr lang="fr-FR"/>
          </a:p>
        </p:txBody>
      </p:sp>
      <p:sp>
        <p:nvSpPr>
          <p:cNvPr id="3" name="Espace réservé du pied de page 2"/>
          <p:cNvSpPr>
            <a:spLocks noGrp="1"/>
          </p:cNvSpPr>
          <p:nvPr>
            <p:ph type="ftr" sz="quarter" idx="11"/>
          </p:nvPr>
        </p:nvSpPr>
        <p:spPr/>
        <p:txBody>
          <a:bodyPr/>
          <a:lstStyle/>
          <a:p>
            <a:r>
              <a:rPr lang="fr-FR" dirty="0" smtClean="0"/>
              <a:t>T. FESQ</a:t>
            </a:r>
            <a:endParaRPr lang="fr-FR" dirty="0"/>
          </a:p>
        </p:txBody>
      </p:sp>
      <p:sp>
        <p:nvSpPr>
          <p:cNvPr id="4" name="Espace réservé du numéro de diapositive 3"/>
          <p:cNvSpPr>
            <a:spLocks noGrp="1"/>
          </p:cNvSpPr>
          <p:nvPr>
            <p:ph type="sldNum" sz="quarter" idx="12"/>
          </p:nvPr>
        </p:nvSpPr>
        <p:spPr/>
        <p:txBody>
          <a:bodyPr/>
          <a:lstStyle/>
          <a:p>
            <a:fld id="{5ADBA858-1129-41C4-BE38-66DD5B82628A}" type="slidenum">
              <a:rPr lang="fr-FR" smtClean="0"/>
              <a:pPr/>
              <a:t>3</a:t>
            </a:fld>
            <a:endParaRPr lang="fr-FR"/>
          </a:p>
        </p:txBody>
      </p:sp>
      <p:sp>
        <p:nvSpPr>
          <p:cNvPr id="5" name="Rectangle 4"/>
          <p:cNvSpPr/>
          <p:nvPr/>
        </p:nvSpPr>
        <p:spPr>
          <a:xfrm>
            <a:off x="0" y="857232"/>
            <a:ext cx="9144000" cy="646331"/>
          </a:xfrm>
          <a:prstGeom prst="rect">
            <a:avLst/>
          </a:prstGeom>
        </p:spPr>
        <p:txBody>
          <a:bodyPr wrap="square">
            <a:spAutoFit/>
          </a:bodyPr>
          <a:lstStyle/>
          <a:p>
            <a:r>
              <a:rPr lang="fr-FR" b="1" i="1" dirty="0" smtClean="0">
                <a:solidFill>
                  <a:srgbClr val="C00000"/>
                </a:solidFill>
              </a:rPr>
              <a:t>Mieux vaut prendre le changement par la main avant qu'il ne nous prenne par la gorge.</a:t>
            </a:r>
            <a:r>
              <a:rPr lang="fr-FR" dirty="0" smtClean="0">
                <a:solidFill>
                  <a:srgbClr val="C00000"/>
                </a:solidFill>
              </a:rPr>
              <a:t/>
            </a:r>
            <a:br>
              <a:rPr lang="fr-FR" dirty="0" smtClean="0">
                <a:solidFill>
                  <a:srgbClr val="C00000"/>
                </a:solidFill>
              </a:rPr>
            </a:br>
            <a:r>
              <a:rPr lang="fr-FR" dirty="0" smtClean="0">
                <a:solidFill>
                  <a:srgbClr val="C00000"/>
                </a:solidFill>
              </a:rPr>
              <a:t>Winston Churchill</a:t>
            </a:r>
            <a:endParaRPr lang="fr-FR" dirty="0">
              <a:solidFill>
                <a:srgbClr val="C00000"/>
              </a:solidFill>
            </a:endParaRPr>
          </a:p>
        </p:txBody>
      </p:sp>
      <p:sp>
        <p:nvSpPr>
          <p:cNvPr id="6" name="Rectangle 5"/>
          <p:cNvSpPr/>
          <p:nvPr/>
        </p:nvSpPr>
        <p:spPr>
          <a:xfrm>
            <a:off x="0" y="2643182"/>
            <a:ext cx="9144000" cy="646331"/>
          </a:xfrm>
          <a:prstGeom prst="rect">
            <a:avLst/>
          </a:prstGeom>
        </p:spPr>
        <p:txBody>
          <a:bodyPr wrap="square">
            <a:spAutoFit/>
          </a:bodyPr>
          <a:lstStyle/>
          <a:p>
            <a:r>
              <a:rPr lang="fr-FR" b="1" i="1" dirty="0" smtClean="0">
                <a:solidFill>
                  <a:srgbClr val="FFC000"/>
                </a:solidFill>
              </a:rPr>
              <a:t>L'art de la réussite consiste à savoir s'entourer des meilleurs.</a:t>
            </a:r>
            <a:r>
              <a:rPr lang="fr-FR" dirty="0" smtClean="0">
                <a:solidFill>
                  <a:srgbClr val="FFC000"/>
                </a:solidFill>
              </a:rPr>
              <a:t/>
            </a:r>
            <a:br>
              <a:rPr lang="fr-FR" dirty="0" smtClean="0">
                <a:solidFill>
                  <a:srgbClr val="FFC000"/>
                </a:solidFill>
              </a:rPr>
            </a:br>
            <a:r>
              <a:rPr lang="fr-FR" dirty="0" smtClean="0">
                <a:solidFill>
                  <a:srgbClr val="FFC000"/>
                </a:solidFill>
              </a:rPr>
              <a:t>John F. Kennedy</a:t>
            </a:r>
            <a:endParaRPr lang="fr-FR" dirty="0">
              <a:solidFill>
                <a:srgbClr val="FFC000"/>
              </a:solidFill>
            </a:endParaRPr>
          </a:p>
        </p:txBody>
      </p:sp>
      <p:sp>
        <p:nvSpPr>
          <p:cNvPr id="7" name="Rectangle 6"/>
          <p:cNvSpPr/>
          <p:nvPr/>
        </p:nvSpPr>
        <p:spPr>
          <a:xfrm>
            <a:off x="0" y="3929066"/>
            <a:ext cx="9144000" cy="646331"/>
          </a:xfrm>
          <a:prstGeom prst="rect">
            <a:avLst/>
          </a:prstGeom>
        </p:spPr>
        <p:txBody>
          <a:bodyPr wrap="square">
            <a:spAutoFit/>
          </a:bodyPr>
          <a:lstStyle/>
          <a:p>
            <a:r>
              <a:rPr lang="fr-FR" b="1" i="1" dirty="0" smtClean="0">
                <a:solidFill>
                  <a:srgbClr val="002060"/>
                </a:solidFill>
              </a:rPr>
              <a:t>La meilleure des publicités est un client satisfait.</a:t>
            </a:r>
            <a:r>
              <a:rPr lang="fr-FR" dirty="0" smtClean="0">
                <a:solidFill>
                  <a:srgbClr val="002060"/>
                </a:solidFill>
              </a:rPr>
              <a:t/>
            </a:r>
            <a:br>
              <a:rPr lang="fr-FR" dirty="0" smtClean="0">
                <a:solidFill>
                  <a:srgbClr val="002060"/>
                </a:solidFill>
              </a:rPr>
            </a:br>
            <a:r>
              <a:rPr lang="fr-FR" dirty="0" smtClean="0">
                <a:solidFill>
                  <a:srgbClr val="002060"/>
                </a:solidFill>
              </a:rPr>
              <a:t>Bill Gates</a:t>
            </a:r>
            <a:endParaRPr lang="fr-FR" dirty="0">
              <a:solidFill>
                <a:srgbClr val="002060"/>
              </a:solidFill>
            </a:endParaRPr>
          </a:p>
        </p:txBody>
      </p:sp>
      <p:sp>
        <p:nvSpPr>
          <p:cNvPr id="8" name="Rectangle 7"/>
          <p:cNvSpPr/>
          <p:nvPr/>
        </p:nvSpPr>
        <p:spPr>
          <a:xfrm>
            <a:off x="0" y="5572140"/>
            <a:ext cx="9144000" cy="646331"/>
          </a:xfrm>
          <a:prstGeom prst="rect">
            <a:avLst/>
          </a:prstGeom>
        </p:spPr>
        <p:txBody>
          <a:bodyPr wrap="square">
            <a:spAutoFit/>
          </a:bodyPr>
          <a:lstStyle/>
          <a:p>
            <a:r>
              <a:rPr lang="fr-FR" b="1" i="1" dirty="0" smtClean="0">
                <a:solidFill>
                  <a:srgbClr val="92D050"/>
                </a:solidFill>
              </a:rPr>
              <a:t>Ne cherchez pas la faute, cherchez le remède.</a:t>
            </a:r>
            <a:r>
              <a:rPr lang="fr-FR" dirty="0" smtClean="0">
                <a:solidFill>
                  <a:srgbClr val="92D050"/>
                </a:solidFill>
              </a:rPr>
              <a:t/>
            </a:r>
            <a:br>
              <a:rPr lang="fr-FR" dirty="0" smtClean="0">
                <a:solidFill>
                  <a:srgbClr val="92D050"/>
                </a:solidFill>
              </a:rPr>
            </a:br>
            <a:r>
              <a:rPr lang="fr-FR" dirty="0" smtClean="0">
                <a:solidFill>
                  <a:srgbClr val="92D050"/>
                </a:solidFill>
              </a:rPr>
              <a:t>Henry Ford</a:t>
            </a:r>
            <a:endParaRPr lang="fr-FR" dirty="0">
              <a:solidFill>
                <a:srgbClr val="92D050"/>
              </a:solidFill>
            </a:endParaRPr>
          </a:p>
        </p:txBody>
      </p:sp>
    </p:spTree>
    <p:extLst>
      <p:ext uri="{BB962C8B-B14F-4D97-AF65-F5344CB8AC3E}">
        <p14:creationId xmlns:p14="http://schemas.microsoft.com/office/powerpoint/2010/main" val="688733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51723F8E-DB5A-429D-865E-101CFDA1630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30</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Agile : les variables d'ajustement d'un projet</a:t>
            </a:r>
          </a:p>
        </p:txBody>
      </p:sp>
      <p:sp>
        <p:nvSpPr>
          <p:cNvPr id="8" name="Rectangle 7"/>
          <p:cNvSpPr/>
          <p:nvPr/>
        </p:nvSpPr>
        <p:spPr>
          <a:xfrm>
            <a:off x="0" y="1928802"/>
            <a:ext cx="9144000" cy="3416320"/>
          </a:xfrm>
          <a:prstGeom prst="rect">
            <a:avLst/>
          </a:prstGeom>
        </p:spPr>
        <p:txBody>
          <a:bodyPr wrap="square">
            <a:spAutoFit/>
          </a:bodyPr>
          <a:lstStyle/>
          <a:p>
            <a:pPr algn="ctr"/>
            <a:r>
              <a:rPr lang="fr-FR" sz="2400" b="1" dirty="0" smtClean="0">
                <a:solidFill>
                  <a:srgbClr val="00B0F0"/>
                </a:solidFill>
              </a:rPr>
              <a:t>Coût</a:t>
            </a:r>
          </a:p>
          <a:p>
            <a:pPr algn="ctr"/>
            <a:r>
              <a:rPr lang="fr-FR" sz="2400" b="1" dirty="0" smtClean="0">
                <a:solidFill>
                  <a:srgbClr val="00B0F0"/>
                </a:solidFill>
              </a:rPr>
              <a:t>Qualité</a:t>
            </a:r>
          </a:p>
          <a:p>
            <a:pPr algn="ctr"/>
            <a:r>
              <a:rPr lang="fr-FR" sz="2400" b="1" dirty="0" smtClean="0">
                <a:solidFill>
                  <a:srgbClr val="00B0F0"/>
                </a:solidFill>
              </a:rPr>
              <a:t>Durée</a:t>
            </a:r>
          </a:p>
          <a:p>
            <a:pPr algn="ctr"/>
            <a:r>
              <a:rPr lang="fr-FR" sz="2400" b="1" dirty="0" smtClean="0">
                <a:solidFill>
                  <a:srgbClr val="00B0F0"/>
                </a:solidFill>
              </a:rPr>
              <a:t>Périmètre fonctionnel</a:t>
            </a:r>
          </a:p>
          <a:p>
            <a:r>
              <a:rPr lang="fr-FR" sz="2400" dirty="0" smtClean="0"/>
              <a:t>Règle du jeu :</a:t>
            </a:r>
          </a:p>
          <a:p>
            <a:r>
              <a:rPr lang="fr-FR" sz="2400" dirty="0" smtClean="0"/>
              <a:t> Le client a le droit de fixer 3 variables</a:t>
            </a:r>
          </a:p>
          <a:p>
            <a:r>
              <a:rPr lang="fr-FR" sz="2400" dirty="0" smtClean="0"/>
              <a:t> L'équipe de développement ajuste la dernière.</a:t>
            </a:r>
          </a:p>
          <a:p>
            <a:r>
              <a:rPr lang="fr-FR" sz="2400" dirty="0" smtClean="0"/>
              <a:t>Le </a:t>
            </a:r>
            <a:r>
              <a:rPr lang="fr-FR" sz="2400" b="1" dirty="0" smtClean="0"/>
              <a:t>périmètre fonctionnel est la variable qui fournit la maîtrise la plus </a:t>
            </a:r>
            <a:r>
              <a:rPr lang="fr-FR" sz="2400" dirty="0" smtClean="0"/>
              <a:t>efficace.</a:t>
            </a:r>
            <a:endParaRPr lang="fr-FR"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A7316F4C-FEA4-4266-9F5B-7DF01AEBE24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31</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méthodes Agiles</a:t>
            </a:r>
          </a:p>
        </p:txBody>
      </p:sp>
      <p:sp>
        <p:nvSpPr>
          <p:cNvPr id="8" name="Rectangle 7"/>
          <p:cNvSpPr/>
          <p:nvPr/>
        </p:nvSpPr>
        <p:spPr>
          <a:xfrm>
            <a:off x="0" y="1928802"/>
            <a:ext cx="9144000" cy="3046988"/>
          </a:xfrm>
          <a:prstGeom prst="rect">
            <a:avLst/>
          </a:prstGeom>
        </p:spPr>
        <p:txBody>
          <a:bodyPr wrap="square">
            <a:spAutoFit/>
          </a:bodyPr>
          <a:lstStyle/>
          <a:p>
            <a:r>
              <a:rPr lang="fr-FR" sz="2400" dirty="0" smtClean="0"/>
              <a:t>Barry W. Boehm a introduit en 1986 un nouveau modèle de</a:t>
            </a:r>
          </a:p>
          <a:p>
            <a:r>
              <a:rPr lang="fr-FR" sz="2400" dirty="0" smtClean="0"/>
              <a:t>développement itératif et incrémental, précurseur des méthodes</a:t>
            </a:r>
          </a:p>
          <a:p>
            <a:r>
              <a:rPr lang="fr-FR" sz="2400" dirty="0" err="1" smtClean="0"/>
              <a:t>Extreme</a:t>
            </a:r>
            <a:r>
              <a:rPr lang="fr-FR" sz="2400" dirty="0" smtClean="0"/>
              <a:t> </a:t>
            </a:r>
            <a:r>
              <a:rPr lang="fr-FR" sz="2400" dirty="0" err="1" smtClean="0"/>
              <a:t>programming</a:t>
            </a:r>
            <a:r>
              <a:rPr lang="fr-FR" sz="2400" dirty="0" smtClean="0"/>
              <a:t> (XP), </a:t>
            </a:r>
            <a:r>
              <a:rPr lang="fr-FR" sz="2400" dirty="0" err="1" smtClean="0"/>
              <a:t>Scrum</a:t>
            </a:r>
            <a:r>
              <a:rPr lang="fr-FR" sz="2400" dirty="0" smtClean="0"/>
              <a:t> ou Crystal </a:t>
            </a:r>
            <a:r>
              <a:rPr lang="fr-FR" sz="2400" dirty="0" err="1" smtClean="0"/>
              <a:t>clear</a:t>
            </a:r>
            <a:r>
              <a:rPr lang="fr-FR" sz="2400" dirty="0" smtClean="0"/>
              <a:t>…</a:t>
            </a:r>
          </a:p>
          <a:p>
            <a:endParaRPr lang="fr-FR" sz="2400" dirty="0" smtClean="0"/>
          </a:p>
          <a:p>
            <a:r>
              <a:rPr lang="fr-FR" sz="2400" dirty="0" smtClean="0"/>
              <a:t> En 2001, un manifeste écrit par 17 experts introduit 4 valeurs</a:t>
            </a:r>
          </a:p>
          <a:p>
            <a:r>
              <a:rPr lang="fr-FR" sz="2400" dirty="0" smtClean="0"/>
              <a:t>fondamentales déclinées en 13 principes permettant de définir </a:t>
            </a:r>
            <a:r>
              <a:rPr lang="fr-FR" sz="2400" dirty="0" err="1" smtClean="0"/>
              <a:t>unenouvelle</a:t>
            </a:r>
            <a:r>
              <a:rPr lang="fr-FR" sz="2400" dirty="0" smtClean="0"/>
              <a:t> façon de développer des logiciels.</a:t>
            </a:r>
          </a:p>
          <a:p>
            <a:endParaRPr lang="fr-FR" sz="2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05E61E73-EC47-429E-879C-402B2E2A84C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32</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4 valeurs de l'Agilité</a:t>
            </a:r>
          </a:p>
        </p:txBody>
      </p:sp>
      <p:sp>
        <p:nvSpPr>
          <p:cNvPr id="8" name="Rectangle 7"/>
          <p:cNvSpPr/>
          <p:nvPr/>
        </p:nvSpPr>
        <p:spPr>
          <a:xfrm>
            <a:off x="0" y="1928802"/>
            <a:ext cx="9144000" cy="3785652"/>
          </a:xfrm>
          <a:prstGeom prst="rect">
            <a:avLst/>
          </a:prstGeom>
        </p:spPr>
        <p:txBody>
          <a:bodyPr wrap="square">
            <a:spAutoFit/>
          </a:bodyPr>
          <a:lstStyle/>
          <a:p>
            <a:r>
              <a:rPr lang="fr-FR" sz="2400" dirty="0" smtClean="0">
                <a:solidFill>
                  <a:srgbClr val="00B0F0"/>
                </a:solidFill>
              </a:rPr>
              <a:t>L'équipe :</a:t>
            </a:r>
          </a:p>
          <a:p>
            <a:r>
              <a:rPr lang="fr-FR" sz="2400" dirty="0" smtClean="0"/>
              <a:t> Les individus et leurs interactions avant les processus et les</a:t>
            </a:r>
          </a:p>
          <a:p>
            <a:r>
              <a:rPr lang="fr-FR" sz="2400" dirty="0" smtClean="0"/>
              <a:t>outils.</a:t>
            </a:r>
          </a:p>
          <a:p>
            <a:r>
              <a:rPr lang="fr-FR" sz="2400" dirty="0" smtClean="0"/>
              <a:t> </a:t>
            </a:r>
            <a:r>
              <a:rPr lang="fr-FR" sz="2400" dirty="0" smtClean="0">
                <a:solidFill>
                  <a:srgbClr val="00B0F0"/>
                </a:solidFill>
              </a:rPr>
              <a:t>L’application :</a:t>
            </a:r>
          </a:p>
          <a:p>
            <a:r>
              <a:rPr lang="fr-FR" sz="2400" dirty="0" smtClean="0"/>
              <a:t> Des fonctionnalités opérationnelles avant la documentation.</a:t>
            </a:r>
          </a:p>
          <a:p>
            <a:r>
              <a:rPr lang="fr-FR" sz="2400" dirty="0" smtClean="0"/>
              <a:t> </a:t>
            </a:r>
            <a:r>
              <a:rPr lang="fr-FR" sz="2400" dirty="0" smtClean="0">
                <a:solidFill>
                  <a:srgbClr val="00B0F0"/>
                </a:solidFill>
              </a:rPr>
              <a:t>La collaboration :</a:t>
            </a:r>
          </a:p>
          <a:p>
            <a:r>
              <a:rPr lang="fr-FR" sz="2400" dirty="0" smtClean="0"/>
              <a:t> Collaboration avec le client plutôt que contractualisation des</a:t>
            </a:r>
          </a:p>
          <a:p>
            <a:r>
              <a:rPr lang="fr-FR" sz="2400" dirty="0" smtClean="0"/>
              <a:t>relations.</a:t>
            </a:r>
          </a:p>
          <a:p>
            <a:r>
              <a:rPr lang="fr-FR" sz="2400" dirty="0" smtClean="0"/>
              <a:t> </a:t>
            </a:r>
            <a:r>
              <a:rPr lang="fr-FR" sz="2400" dirty="0" smtClean="0">
                <a:solidFill>
                  <a:srgbClr val="00B0F0"/>
                </a:solidFill>
              </a:rPr>
              <a:t>L’acceptation du changement </a:t>
            </a:r>
            <a:r>
              <a:rPr lang="fr-FR" sz="2400" dirty="0" smtClean="0"/>
              <a:t>:</a:t>
            </a:r>
          </a:p>
          <a:p>
            <a:r>
              <a:rPr lang="fr-FR" sz="2400" dirty="0" smtClean="0"/>
              <a:t> Adaptation au changement plutôt que conformité aux plans</a:t>
            </a:r>
            <a:endParaRPr lang="fr-FR"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B37F8491-FBBC-4170-B280-FD4E9DE0DAA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33</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principes de l'Agilité</a:t>
            </a:r>
          </a:p>
        </p:txBody>
      </p:sp>
      <p:sp>
        <p:nvSpPr>
          <p:cNvPr id="8" name="Rectangle 7"/>
          <p:cNvSpPr/>
          <p:nvPr/>
        </p:nvSpPr>
        <p:spPr>
          <a:xfrm>
            <a:off x="0" y="1928802"/>
            <a:ext cx="9144000" cy="4524315"/>
          </a:xfrm>
          <a:prstGeom prst="rect">
            <a:avLst/>
          </a:prstGeom>
        </p:spPr>
        <p:txBody>
          <a:bodyPr wrap="square">
            <a:spAutoFit/>
          </a:bodyPr>
          <a:lstStyle/>
          <a:p>
            <a:r>
              <a:rPr lang="fr-FR" sz="2400" dirty="0" smtClean="0">
                <a:solidFill>
                  <a:srgbClr val="002060"/>
                </a:solidFill>
              </a:rPr>
              <a:t>« Notre priorité est de satisfaire le client par des livraisons</a:t>
            </a:r>
          </a:p>
          <a:p>
            <a:r>
              <a:rPr lang="fr-FR" sz="2400" dirty="0" smtClean="0">
                <a:solidFill>
                  <a:srgbClr val="002060"/>
                </a:solidFill>
              </a:rPr>
              <a:t>rapides et continues de logiciel utile. »</a:t>
            </a:r>
          </a:p>
          <a:p>
            <a:endParaRPr lang="fr-FR" sz="2400" dirty="0" smtClean="0">
              <a:solidFill>
                <a:srgbClr val="002060"/>
              </a:solidFill>
            </a:endParaRPr>
          </a:p>
          <a:p>
            <a:r>
              <a:rPr lang="fr-FR" sz="2400" dirty="0" smtClean="0"/>
              <a:t> Accepter le changement dans les exigences, même tard</a:t>
            </a:r>
          </a:p>
          <a:p>
            <a:r>
              <a:rPr lang="fr-FR" sz="2400" dirty="0" smtClean="0"/>
              <a:t>dans le cycle de vie, pour garantir la compétitivité du client.</a:t>
            </a:r>
          </a:p>
          <a:p>
            <a:r>
              <a:rPr lang="fr-FR" sz="2400" dirty="0" smtClean="0"/>
              <a:t> Livrer fréquemment du logiciel opérationnel, de quelques</a:t>
            </a:r>
          </a:p>
          <a:p>
            <a:r>
              <a:rPr lang="fr-FR" sz="2400" dirty="0" smtClean="0"/>
              <a:t>semaines à quelques mois en visant les délais courts.</a:t>
            </a:r>
          </a:p>
          <a:p>
            <a:r>
              <a:rPr lang="fr-FR" sz="2400" dirty="0" smtClean="0"/>
              <a:t> Client et développeurs doivent coopérer quotidiennement</a:t>
            </a:r>
          </a:p>
          <a:p>
            <a:r>
              <a:rPr lang="fr-FR" sz="2400" dirty="0" smtClean="0"/>
              <a:t>tout au long du projet</a:t>
            </a:r>
          </a:p>
          <a:p>
            <a:r>
              <a:rPr lang="fr-FR" sz="2400" dirty="0" smtClean="0"/>
              <a:t> Élaborer des projets autour d’individus motivés. Leur</a:t>
            </a:r>
          </a:p>
          <a:p>
            <a:r>
              <a:rPr lang="fr-FR" sz="2400" dirty="0" smtClean="0"/>
              <a:t>procurer l’environnement et le support nécessaire et leur</a:t>
            </a:r>
          </a:p>
          <a:p>
            <a:r>
              <a:rPr lang="fr-FR" sz="2400" dirty="0" smtClean="0"/>
              <a:t>faire confiance pour réaliser le travail.</a:t>
            </a:r>
            <a:endParaRPr lang="fr-F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594B0E8B-8D35-42F9-A0A0-6A924D5AF75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34</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principes de l'Agilité</a:t>
            </a:r>
          </a:p>
        </p:txBody>
      </p:sp>
      <p:sp>
        <p:nvSpPr>
          <p:cNvPr id="8" name="Rectangle 7"/>
          <p:cNvSpPr/>
          <p:nvPr/>
        </p:nvSpPr>
        <p:spPr>
          <a:xfrm>
            <a:off x="0" y="1928802"/>
            <a:ext cx="9144000" cy="4524315"/>
          </a:xfrm>
          <a:prstGeom prst="rect">
            <a:avLst/>
          </a:prstGeom>
        </p:spPr>
        <p:txBody>
          <a:bodyPr wrap="square">
            <a:spAutoFit/>
          </a:bodyPr>
          <a:lstStyle/>
          <a:p>
            <a:r>
              <a:rPr lang="fr-FR" sz="2400" dirty="0" smtClean="0"/>
              <a:t>La méthode la plus efficace </a:t>
            </a:r>
            <a:r>
              <a:rPr lang="fr-FR" sz="2400" dirty="0" smtClean="0"/>
              <a:t>pour </a:t>
            </a:r>
            <a:r>
              <a:rPr lang="fr-FR" sz="2400" dirty="0" smtClean="0"/>
              <a:t>communiquer des</a:t>
            </a:r>
          </a:p>
          <a:p>
            <a:r>
              <a:rPr lang="fr-FR" sz="2400" dirty="0" smtClean="0"/>
              <a:t>informations à une équipe et entre ses membres reste la</a:t>
            </a:r>
          </a:p>
          <a:p>
            <a:r>
              <a:rPr lang="fr-FR" sz="2400" dirty="0" smtClean="0">
                <a:solidFill>
                  <a:srgbClr val="C00000"/>
                </a:solidFill>
              </a:rPr>
              <a:t>conversation en face à face</a:t>
            </a:r>
            <a:r>
              <a:rPr lang="fr-FR" sz="2400" dirty="0" smtClean="0"/>
              <a:t>.</a:t>
            </a:r>
          </a:p>
          <a:p>
            <a:r>
              <a:rPr lang="fr-FR" sz="2400" dirty="0" smtClean="0"/>
              <a:t> </a:t>
            </a:r>
            <a:r>
              <a:rPr lang="fr-FR" sz="2400" dirty="0" smtClean="0">
                <a:solidFill>
                  <a:srgbClr val="C00000"/>
                </a:solidFill>
              </a:rPr>
              <a:t>Le fonctionnement de l'application</a:t>
            </a:r>
            <a:r>
              <a:rPr lang="fr-FR" sz="2400" dirty="0" smtClean="0"/>
              <a:t> est le premier indicateur</a:t>
            </a:r>
          </a:p>
          <a:p>
            <a:r>
              <a:rPr lang="fr-FR" sz="2400" dirty="0" smtClean="0"/>
              <a:t>d'avancement du projet</a:t>
            </a:r>
          </a:p>
          <a:p>
            <a:r>
              <a:rPr lang="fr-FR" sz="2400" dirty="0" smtClean="0"/>
              <a:t> Agile favorise le développement à </a:t>
            </a:r>
            <a:r>
              <a:rPr lang="fr-FR" sz="2400" dirty="0" smtClean="0">
                <a:solidFill>
                  <a:srgbClr val="C00000"/>
                </a:solidFill>
              </a:rPr>
              <a:t>rythme "normal" </a:t>
            </a:r>
            <a:r>
              <a:rPr lang="fr-FR" sz="2400" dirty="0" smtClean="0"/>
              <a:t>ou</a:t>
            </a:r>
          </a:p>
          <a:p>
            <a:r>
              <a:rPr lang="fr-FR" sz="2400" dirty="0" smtClean="0"/>
              <a:t>soutenable.</a:t>
            </a:r>
          </a:p>
          <a:p>
            <a:r>
              <a:rPr lang="fr-FR" sz="2400" dirty="0" smtClean="0"/>
              <a:t> Les gestionnaires, développeurs et utilisateurs devraient</a:t>
            </a:r>
          </a:p>
          <a:p>
            <a:r>
              <a:rPr lang="fr-FR" sz="2400" dirty="0" smtClean="0"/>
              <a:t>être en mesure de maintenir un </a:t>
            </a:r>
            <a:r>
              <a:rPr lang="fr-FR" sz="2400" dirty="0" smtClean="0">
                <a:solidFill>
                  <a:srgbClr val="C00000"/>
                </a:solidFill>
              </a:rPr>
              <a:t>rythme constant </a:t>
            </a:r>
            <a:r>
              <a:rPr lang="fr-FR" sz="2400" dirty="0" smtClean="0"/>
              <a:t>et ce,</a:t>
            </a:r>
          </a:p>
          <a:p>
            <a:r>
              <a:rPr lang="fr-FR" sz="2400" dirty="0" smtClean="0"/>
              <a:t>indéfiniment.</a:t>
            </a:r>
          </a:p>
          <a:p>
            <a:r>
              <a:rPr lang="fr-FR" sz="2400" dirty="0" smtClean="0"/>
              <a:t> Porter une attention continue à l’excellence technique et à la</a:t>
            </a:r>
          </a:p>
          <a:p>
            <a:r>
              <a:rPr lang="fr-FR" sz="2400" dirty="0" smtClean="0"/>
              <a:t>conception améliore l’agilité.</a:t>
            </a:r>
            <a:endParaRPr lang="fr-F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82CBF3FE-B426-4D4D-A556-C61B69F9522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35</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principes de l'Agilité</a:t>
            </a:r>
          </a:p>
        </p:txBody>
      </p:sp>
      <p:sp>
        <p:nvSpPr>
          <p:cNvPr id="8" name="Rectangle 7"/>
          <p:cNvSpPr/>
          <p:nvPr/>
        </p:nvSpPr>
        <p:spPr>
          <a:xfrm>
            <a:off x="0" y="1928802"/>
            <a:ext cx="9144000" cy="2677656"/>
          </a:xfrm>
          <a:prstGeom prst="rect">
            <a:avLst/>
          </a:prstGeom>
        </p:spPr>
        <p:txBody>
          <a:bodyPr wrap="square">
            <a:spAutoFit/>
          </a:bodyPr>
          <a:lstStyle/>
          <a:p>
            <a:r>
              <a:rPr lang="fr-FR" sz="2400" dirty="0" smtClean="0"/>
              <a:t>La </a:t>
            </a:r>
            <a:r>
              <a:rPr lang="fr-FR" sz="2400" dirty="0" smtClean="0">
                <a:solidFill>
                  <a:srgbClr val="C00000"/>
                </a:solidFill>
              </a:rPr>
              <a:t>simplicité</a:t>
            </a:r>
            <a:r>
              <a:rPr lang="fr-FR" sz="2400" dirty="0" smtClean="0"/>
              <a:t> garantit </a:t>
            </a:r>
            <a:r>
              <a:rPr lang="fr-FR" sz="2400" dirty="0" smtClean="0">
                <a:solidFill>
                  <a:srgbClr val="C00000"/>
                </a:solidFill>
              </a:rPr>
              <a:t>l'évolutivité du système</a:t>
            </a:r>
          </a:p>
          <a:p>
            <a:endParaRPr lang="fr-FR" sz="2400" dirty="0" smtClean="0">
              <a:solidFill>
                <a:srgbClr val="C00000"/>
              </a:solidFill>
            </a:endParaRPr>
          </a:p>
          <a:p>
            <a:r>
              <a:rPr lang="fr-FR" sz="2400" dirty="0" smtClean="0"/>
              <a:t> Les meilleures architectures, exigences et designs prennent</a:t>
            </a:r>
          </a:p>
          <a:p>
            <a:r>
              <a:rPr lang="fr-FR" sz="2400" dirty="0" smtClean="0"/>
              <a:t>naissance dans des équipes qui se </a:t>
            </a:r>
            <a:r>
              <a:rPr lang="fr-FR" sz="2400" dirty="0" smtClean="0">
                <a:solidFill>
                  <a:srgbClr val="C00000"/>
                </a:solidFill>
              </a:rPr>
              <a:t>gèrent elles-mêmes</a:t>
            </a:r>
            <a:r>
              <a:rPr lang="fr-FR" sz="2400" dirty="0" smtClean="0"/>
              <a:t>.</a:t>
            </a:r>
          </a:p>
          <a:p>
            <a:r>
              <a:rPr lang="fr-FR" sz="2400" dirty="0" smtClean="0"/>
              <a:t> Régulièrement, l’équipe fait une réflexion sur les façons de</a:t>
            </a:r>
          </a:p>
          <a:p>
            <a:r>
              <a:rPr lang="fr-FR" sz="2400" dirty="0" smtClean="0"/>
              <a:t>devenir plus efficace, s’ajuste et modifie son comportement</a:t>
            </a:r>
          </a:p>
          <a:p>
            <a:r>
              <a:rPr lang="fr-FR" sz="2400" dirty="0" smtClean="0"/>
              <a:t>en conséquence. </a:t>
            </a:r>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Principes et méthodes AGILE.</a:t>
            </a:r>
          </a:p>
        </p:txBody>
      </p:sp>
      <p:sp>
        <p:nvSpPr>
          <p:cNvPr id="4" name="Espace réservé de la date 3"/>
          <p:cNvSpPr>
            <a:spLocks noGrp="1"/>
          </p:cNvSpPr>
          <p:nvPr>
            <p:ph type="dt" sz="half" idx="10"/>
          </p:nvPr>
        </p:nvSpPr>
        <p:spPr/>
        <p:txBody>
          <a:bodyPr/>
          <a:lstStyle/>
          <a:p>
            <a:fld id="{C7BD460A-DDF7-4B02-8484-7C9D3C628C8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36</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Responsabilisation de l'équipe de développement Agile</a:t>
            </a:r>
          </a:p>
        </p:txBody>
      </p:sp>
      <p:sp>
        <p:nvSpPr>
          <p:cNvPr id="8" name="Rectangle 7"/>
          <p:cNvSpPr/>
          <p:nvPr/>
        </p:nvSpPr>
        <p:spPr>
          <a:xfrm>
            <a:off x="0" y="2285992"/>
            <a:ext cx="9144000" cy="2677656"/>
          </a:xfrm>
          <a:prstGeom prst="rect">
            <a:avLst/>
          </a:prstGeom>
        </p:spPr>
        <p:txBody>
          <a:bodyPr wrap="square">
            <a:spAutoFit/>
          </a:bodyPr>
          <a:lstStyle/>
          <a:p>
            <a:r>
              <a:rPr lang="fr-FR" sz="2400" dirty="0" smtClean="0">
                <a:solidFill>
                  <a:srgbClr val="C00000"/>
                </a:solidFill>
              </a:rPr>
              <a:t>Les méthodes Agiles responsabilise l'équipe :</a:t>
            </a:r>
          </a:p>
          <a:p>
            <a:endParaRPr lang="fr-FR" sz="2400" dirty="0" smtClean="0"/>
          </a:p>
          <a:p>
            <a:r>
              <a:rPr lang="fr-FR" sz="2400" dirty="0" smtClean="0"/>
              <a:t> l'équipe connaît les besoins et les priorités,</a:t>
            </a:r>
          </a:p>
          <a:p>
            <a:r>
              <a:rPr lang="fr-FR" sz="2400" dirty="0" smtClean="0"/>
              <a:t> elle fait les estimations,</a:t>
            </a:r>
          </a:p>
          <a:p>
            <a:r>
              <a:rPr lang="fr-FR" sz="2400" dirty="0" smtClean="0"/>
              <a:t> elle décide de son organisation,</a:t>
            </a:r>
          </a:p>
          <a:p>
            <a:r>
              <a:rPr lang="fr-FR" sz="2400" dirty="0" smtClean="0"/>
              <a:t> elle produit un travail de qualité,</a:t>
            </a:r>
          </a:p>
          <a:p>
            <a:r>
              <a:rPr lang="fr-FR" sz="2400" dirty="0" smtClean="0"/>
              <a:t> elle remonte les problèmes.</a:t>
            </a:r>
            <a:endParaRPr lang="fr-FR"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Pourquoi Agile ?</a:t>
            </a:r>
            <a:endParaRPr lang="en-GB" dirty="0">
              <a:latin typeface="+mj-lt"/>
            </a:endParaRPr>
          </a:p>
        </p:txBody>
      </p:sp>
      <p:sp>
        <p:nvSpPr>
          <p:cNvPr id="18" name="Espace réservé de la date 17"/>
          <p:cNvSpPr>
            <a:spLocks noGrp="1"/>
          </p:cNvSpPr>
          <p:nvPr>
            <p:ph type="dt" sz="half" idx="10"/>
          </p:nvPr>
        </p:nvSpPr>
        <p:spPr/>
        <p:txBody>
          <a:bodyPr/>
          <a:lstStyle/>
          <a:p>
            <a:fld id="{E7574A29-AC3D-4CD6-B7A3-3FEE72446C8B}" type="datetime1">
              <a:rPr lang="fr-FR" smtClean="0"/>
              <a:pPr/>
              <a:t>01/01/2017</a:t>
            </a:fld>
            <a:endParaRPr lang="fr-FR"/>
          </a:p>
        </p:txBody>
      </p:sp>
      <p:sp>
        <p:nvSpPr>
          <p:cNvPr id="21" name="Espace réservé du pied de page 20"/>
          <p:cNvSpPr>
            <a:spLocks noGrp="1"/>
          </p:cNvSpPr>
          <p:nvPr>
            <p:ph type="ftr" sz="quarter" idx="11"/>
          </p:nvPr>
        </p:nvSpPr>
        <p:spPr/>
        <p:txBody>
          <a:bodyPr/>
          <a:lstStyle/>
          <a:p>
            <a:r>
              <a:rPr lang="fr-FR" dirty="0" smtClean="0"/>
              <a:t>T. FESQ</a:t>
            </a:r>
            <a:endParaRPr lang="fr-FR" dirty="0"/>
          </a:p>
        </p:txBody>
      </p:sp>
      <p:sp>
        <p:nvSpPr>
          <p:cNvPr id="19" name="Espace réservé du numéro de diapositive 18"/>
          <p:cNvSpPr>
            <a:spLocks noGrp="1"/>
          </p:cNvSpPr>
          <p:nvPr>
            <p:ph type="sldNum" sz="quarter" idx="12"/>
          </p:nvPr>
        </p:nvSpPr>
        <p:spPr/>
        <p:txBody>
          <a:bodyPr/>
          <a:lstStyle/>
          <a:p>
            <a:fld id="{5ADBA858-1129-41C4-BE38-66DD5B82628A}" type="slidenum">
              <a:rPr lang="fr-FR" smtClean="0"/>
              <a:pPr/>
              <a:t>37</a:t>
            </a:fld>
            <a:endParaRPr lang="fr-FR"/>
          </a:p>
        </p:txBody>
      </p:sp>
      <p:sp>
        <p:nvSpPr>
          <p:cNvPr id="7171" name="Content Placeholder 17"/>
          <p:cNvSpPr>
            <a:spLocks noGrp="1"/>
          </p:cNvSpPr>
          <p:nvPr>
            <p:ph sz="quarter" idx="1"/>
          </p:nvPr>
        </p:nvSpPr>
        <p:spPr/>
        <p:txBody>
          <a:bodyPr/>
          <a:lstStyle/>
          <a:p>
            <a:pPr eaLnBrk="1" hangingPunct="1"/>
            <a:r>
              <a:rPr lang="fr-FR" smtClean="0"/>
              <a:t>En réaction des problèmes avec des approches ‘traditionnelles’ :</a:t>
            </a:r>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endParaRPr lang="fr-FR" smtClean="0"/>
          </a:p>
          <a:p>
            <a:pPr eaLnBrk="1" hangingPunct="1">
              <a:buFont typeface="Arial" pitchFamily="34" charset="0"/>
              <a:buNone/>
            </a:pPr>
            <a:endParaRPr lang="fr-FR" smtClean="0"/>
          </a:p>
        </p:txBody>
      </p:sp>
      <p:sp>
        <p:nvSpPr>
          <p:cNvPr id="8" name="Rounded Rectangle 7"/>
          <p:cNvSpPr/>
          <p:nvPr/>
        </p:nvSpPr>
        <p:spPr>
          <a:xfrm>
            <a:off x="642938" y="2857500"/>
            <a:ext cx="928687" cy="571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a:t>Besoins</a:t>
            </a:r>
            <a:endParaRPr lang="fr-FR" dirty="0"/>
          </a:p>
        </p:txBody>
      </p:sp>
      <p:sp>
        <p:nvSpPr>
          <p:cNvPr id="9" name="Rounded Rectangle 8"/>
          <p:cNvSpPr/>
          <p:nvPr/>
        </p:nvSpPr>
        <p:spPr>
          <a:xfrm>
            <a:off x="1714500" y="3500438"/>
            <a:ext cx="1571625" cy="5000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a:t>Spécifications</a:t>
            </a:r>
            <a:endParaRPr lang="fr-FR" dirty="0"/>
          </a:p>
        </p:txBody>
      </p:sp>
      <p:sp>
        <p:nvSpPr>
          <p:cNvPr id="10" name="Rounded Rectangle 9"/>
          <p:cNvSpPr/>
          <p:nvPr/>
        </p:nvSpPr>
        <p:spPr>
          <a:xfrm>
            <a:off x="3429000" y="4000500"/>
            <a:ext cx="1428750" cy="500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a:t>Conception</a:t>
            </a:r>
            <a:endParaRPr lang="fr-FR" dirty="0"/>
          </a:p>
        </p:txBody>
      </p:sp>
      <p:sp>
        <p:nvSpPr>
          <p:cNvPr id="11" name="Rounded Rectangle 10"/>
          <p:cNvSpPr/>
          <p:nvPr/>
        </p:nvSpPr>
        <p:spPr>
          <a:xfrm>
            <a:off x="5000625" y="4429125"/>
            <a:ext cx="1428750" cy="500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sz="1600" dirty="0"/>
              <a:t>Code</a:t>
            </a:r>
            <a:endParaRPr lang="fr-FR" dirty="0"/>
          </a:p>
        </p:txBody>
      </p:sp>
      <p:sp>
        <p:nvSpPr>
          <p:cNvPr id="12" name="Rounded Rectangle 11"/>
          <p:cNvSpPr/>
          <p:nvPr/>
        </p:nvSpPr>
        <p:spPr>
          <a:xfrm>
            <a:off x="6572250" y="4857750"/>
            <a:ext cx="1643063" cy="50006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fr-FR" dirty="0"/>
              <a:t>Test</a:t>
            </a:r>
          </a:p>
        </p:txBody>
      </p:sp>
      <p:sp>
        <p:nvSpPr>
          <p:cNvPr id="14" name="Bent Arrow 13"/>
          <p:cNvSpPr/>
          <p:nvPr/>
        </p:nvSpPr>
        <p:spPr>
          <a:xfrm rot="5400000">
            <a:off x="1589901" y="3096818"/>
            <a:ext cx="357190" cy="392417"/>
          </a:xfrm>
          <a:prstGeom prst="ben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dirty="0">
              <a:solidFill>
                <a:schemeClr val="tx1"/>
              </a:solidFill>
            </a:endParaRPr>
          </a:p>
        </p:txBody>
      </p:sp>
      <p:sp>
        <p:nvSpPr>
          <p:cNvPr id="15" name="Bent Arrow 14"/>
          <p:cNvSpPr/>
          <p:nvPr/>
        </p:nvSpPr>
        <p:spPr>
          <a:xfrm rot="5400000">
            <a:off x="3303729" y="3625701"/>
            <a:ext cx="357190" cy="392417"/>
          </a:xfrm>
          <a:prstGeom prst="ben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dirty="0">
              <a:solidFill>
                <a:schemeClr val="tx1"/>
              </a:solidFill>
            </a:endParaRPr>
          </a:p>
        </p:txBody>
      </p:sp>
      <p:sp>
        <p:nvSpPr>
          <p:cNvPr id="16" name="Bent Arrow 15"/>
          <p:cNvSpPr/>
          <p:nvPr/>
        </p:nvSpPr>
        <p:spPr>
          <a:xfrm rot="5400000">
            <a:off x="4875365" y="4054329"/>
            <a:ext cx="357190" cy="392417"/>
          </a:xfrm>
          <a:prstGeom prst="ben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dirty="0">
              <a:solidFill>
                <a:schemeClr val="tx1"/>
              </a:solidFill>
            </a:endParaRPr>
          </a:p>
        </p:txBody>
      </p:sp>
      <p:sp>
        <p:nvSpPr>
          <p:cNvPr id="17" name="Bent Arrow 16"/>
          <p:cNvSpPr/>
          <p:nvPr/>
        </p:nvSpPr>
        <p:spPr>
          <a:xfrm rot="5400000">
            <a:off x="6447002" y="4482957"/>
            <a:ext cx="357190" cy="392417"/>
          </a:xfrm>
          <a:prstGeom prst="bentArrow">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en-GB" dirty="0">
              <a:solidFill>
                <a:schemeClr val="tx1"/>
              </a:solidFill>
            </a:endParaRPr>
          </a:p>
        </p:txBody>
      </p:sp>
      <p:cxnSp>
        <p:nvCxnSpPr>
          <p:cNvPr id="20" name="Straight Connector 19"/>
          <p:cNvCxnSpPr/>
          <p:nvPr/>
        </p:nvCxnSpPr>
        <p:spPr>
          <a:xfrm rot="5400000">
            <a:off x="322263" y="3892550"/>
            <a:ext cx="2643188" cy="1587"/>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001044" y="3928269"/>
            <a:ext cx="2714625" cy="1587"/>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572669" y="3928269"/>
            <a:ext cx="2714625" cy="1587"/>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5107781" y="3964782"/>
            <a:ext cx="2786063" cy="0"/>
          </a:xfrm>
          <a:prstGeom prst="line">
            <a:avLst/>
          </a:prstGeom>
          <a:ln w="50800" cmpd="dbl">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Les constats</a:t>
            </a:r>
            <a:endParaRPr lang="en-GB" dirty="0">
              <a:latin typeface="+mj-lt"/>
            </a:endParaRPr>
          </a:p>
        </p:txBody>
      </p:sp>
      <p:sp>
        <p:nvSpPr>
          <p:cNvPr id="4" name="Espace réservé de la date 3"/>
          <p:cNvSpPr>
            <a:spLocks noGrp="1"/>
          </p:cNvSpPr>
          <p:nvPr>
            <p:ph type="dt" sz="half" idx="10"/>
          </p:nvPr>
        </p:nvSpPr>
        <p:spPr/>
        <p:txBody>
          <a:bodyPr/>
          <a:lstStyle/>
          <a:p>
            <a:fld id="{840E6D9E-650D-42FD-BE2C-ECCC140F4C3E}" type="datetime1">
              <a:rPr lang="fr-FR" smtClean="0"/>
              <a:pPr/>
              <a:t>01/01/2017</a:t>
            </a:fld>
            <a:endParaRPr lang="fr-FR"/>
          </a:p>
        </p:txBody>
      </p:sp>
      <p:sp>
        <p:nvSpPr>
          <p:cNvPr id="7" name="Espace réservé du pied de page 6"/>
          <p:cNvSpPr>
            <a:spLocks noGrp="1"/>
          </p:cNvSpPr>
          <p:nvPr>
            <p:ph type="ftr" sz="quarter" idx="11"/>
          </p:nvPr>
        </p:nvSpPr>
        <p:spPr/>
        <p:txBody>
          <a:bodyPr/>
          <a:lstStyle/>
          <a:p>
            <a:r>
              <a:rPr lang="fr-FR" dirty="0" smtClean="0"/>
              <a:t>T. FESQ</a:t>
            </a:r>
            <a:endParaRPr lang="fr-FR" dirty="0"/>
          </a:p>
        </p:txBody>
      </p:sp>
      <p:sp>
        <p:nvSpPr>
          <p:cNvPr id="6" name="Espace réservé du numéro de diapositive 5"/>
          <p:cNvSpPr>
            <a:spLocks noGrp="1"/>
          </p:cNvSpPr>
          <p:nvPr>
            <p:ph type="sldNum" sz="quarter" idx="12"/>
          </p:nvPr>
        </p:nvSpPr>
        <p:spPr/>
        <p:txBody>
          <a:bodyPr/>
          <a:lstStyle/>
          <a:p>
            <a:fld id="{5ADBA858-1129-41C4-BE38-66DD5B82628A}" type="slidenum">
              <a:rPr lang="fr-FR" smtClean="0"/>
              <a:pPr/>
              <a:t>38</a:t>
            </a:fld>
            <a:endParaRPr lang="fr-FR"/>
          </a:p>
        </p:txBody>
      </p:sp>
      <p:sp>
        <p:nvSpPr>
          <p:cNvPr id="5" name="Content Placeholder 4"/>
          <p:cNvSpPr>
            <a:spLocks noGrp="1"/>
          </p:cNvSpPr>
          <p:nvPr>
            <p:ph sz="quarter" idx="1"/>
          </p:nvPr>
        </p:nvSpPr>
        <p:spPr/>
        <p:txBody>
          <a:bodyPr rtlCol="0">
            <a:normAutofit/>
          </a:bodyPr>
          <a:lstStyle/>
          <a:p>
            <a:pPr eaLnBrk="1" fontAlgn="auto" hangingPunct="1">
              <a:spcAft>
                <a:spcPts val="0"/>
              </a:spcAft>
              <a:defRPr/>
            </a:pPr>
            <a:r>
              <a:rPr lang="fr-FR" dirty="0" smtClean="0"/>
              <a:t>Les meilleures idées ne viennent pas forcément au début du projet</a:t>
            </a:r>
          </a:p>
          <a:p>
            <a:pPr lvl="1" eaLnBrk="1" fontAlgn="auto" hangingPunct="1">
              <a:spcAft>
                <a:spcPts val="0"/>
              </a:spcAft>
              <a:defRPr/>
            </a:pPr>
            <a:r>
              <a:rPr lang="fr-FR" dirty="0" smtClean="0"/>
              <a:t>Il est plus facile de construire par étape que tout imaginer dès le début</a:t>
            </a:r>
          </a:p>
          <a:p>
            <a:pPr eaLnBrk="1" fontAlgn="auto" hangingPunct="1">
              <a:spcAft>
                <a:spcPts val="0"/>
              </a:spcAft>
              <a:defRPr/>
            </a:pPr>
            <a:r>
              <a:rPr lang="fr-FR" dirty="0" smtClean="0"/>
              <a:t>Les besoins peuvent évoluer pendent le projet</a:t>
            </a:r>
          </a:p>
          <a:p>
            <a:pPr eaLnBrk="1" fontAlgn="auto" hangingPunct="1">
              <a:spcAft>
                <a:spcPts val="0"/>
              </a:spcAft>
              <a:defRPr/>
            </a:pPr>
            <a:r>
              <a:rPr lang="fr-FR" dirty="0" smtClean="0"/>
              <a:t>Le formalisme n’est pas naturel</a:t>
            </a:r>
          </a:p>
          <a:p>
            <a:pPr eaLnBrk="1" fontAlgn="auto" hangingPunct="1">
              <a:spcAft>
                <a:spcPts val="0"/>
              </a:spcAft>
              <a:defRPr/>
            </a:pPr>
            <a:r>
              <a:rPr lang="fr-FR" dirty="0" smtClean="0"/>
              <a:t>Chiffrages et Reste à Faire sont difficiles à évaluer</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Problèmes avec cascade</a:t>
            </a:r>
            <a:endParaRPr lang="en-GB" dirty="0">
              <a:latin typeface="+mj-lt"/>
            </a:endParaRPr>
          </a:p>
        </p:txBody>
      </p:sp>
      <p:sp>
        <p:nvSpPr>
          <p:cNvPr id="4" name="Espace réservé de la date 3"/>
          <p:cNvSpPr>
            <a:spLocks noGrp="1"/>
          </p:cNvSpPr>
          <p:nvPr>
            <p:ph type="dt" sz="half" idx="10"/>
          </p:nvPr>
        </p:nvSpPr>
        <p:spPr/>
        <p:txBody>
          <a:bodyPr/>
          <a:lstStyle/>
          <a:p>
            <a:fld id="{FD96E11C-7926-4A4C-8950-311658CB517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39</a:t>
            </a:fld>
            <a:endParaRPr lang="fr-FR"/>
          </a:p>
        </p:txBody>
      </p:sp>
      <p:sp>
        <p:nvSpPr>
          <p:cNvPr id="10243" name="Content Placeholder 2"/>
          <p:cNvSpPr>
            <a:spLocks noGrp="1"/>
          </p:cNvSpPr>
          <p:nvPr>
            <p:ph sz="quarter" idx="1"/>
          </p:nvPr>
        </p:nvSpPr>
        <p:spPr/>
        <p:txBody>
          <a:bodyPr/>
          <a:lstStyle/>
          <a:p>
            <a:pPr eaLnBrk="1" hangingPunct="1"/>
            <a:r>
              <a:rPr lang="fr-FR" dirty="0" smtClean="0"/>
              <a:t>Les méthodes prédictives fonctionnent bien, à condition d’avoir:</a:t>
            </a:r>
          </a:p>
          <a:p>
            <a:pPr lvl="1" eaLnBrk="1" hangingPunct="1"/>
            <a:r>
              <a:rPr lang="fr-FR" dirty="0" smtClean="0"/>
              <a:t>Stabilité et prévisibilité</a:t>
            </a:r>
          </a:p>
          <a:p>
            <a:pPr lvl="1" eaLnBrk="1" hangingPunct="1"/>
            <a:r>
              <a:rPr lang="fr-FR" dirty="0" smtClean="0"/>
              <a:t>Communication et compréhension parfaite</a:t>
            </a:r>
          </a:p>
          <a:p>
            <a:pPr lvl="1" eaLnBrk="1" hangingPunct="1"/>
            <a:r>
              <a:rPr lang="fr-FR" dirty="0" smtClean="0"/>
              <a:t>Choix parfaits dès le départ</a:t>
            </a:r>
          </a:p>
          <a:p>
            <a:pPr lvl="1" eaLnBrk="1" hangingPunct="1">
              <a:buNone/>
            </a:pPr>
            <a:endParaRPr lang="en-GB"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1538" y="3643314"/>
            <a:ext cx="7143800" cy="1828800"/>
          </a:xfrm>
        </p:spPr>
        <p:txBody>
          <a:bodyPr>
            <a:normAutofit/>
          </a:bodyPr>
          <a:lstStyle/>
          <a:p>
            <a:pPr algn="ctr"/>
            <a:r>
              <a:rPr lang="fr-FR" sz="2400" b="1" dirty="0" smtClean="0"/>
              <a:t>De quelle manière la méthode agile favorisera</a:t>
            </a:r>
            <a:br>
              <a:rPr lang="fr-FR" sz="2400" b="1" dirty="0" smtClean="0"/>
            </a:br>
            <a:r>
              <a:rPr lang="fr-FR" sz="2400" b="1" dirty="0" smtClean="0"/>
              <a:t> </a:t>
            </a:r>
            <a:r>
              <a:rPr lang="fr-FR" sz="2400" b="1" dirty="0" err="1" smtClean="0"/>
              <a:t>T-elle</a:t>
            </a:r>
            <a:r>
              <a:rPr lang="fr-FR" sz="2400" b="1" dirty="0" smtClean="0"/>
              <a:t> la réussite d’un projet?</a:t>
            </a:r>
            <a:endParaRPr lang="fr-FR" sz="2400" b="1" dirty="0"/>
          </a:p>
        </p:txBody>
      </p:sp>
      <p:sp>
        <p:nvSpPr>
          <p:cNvPr id="3" name="Espace réservé de la date 2"/>
          <p:cNvSpPr>
            <a:spLocks noGrp="1"/>
          </p:cNvSpPr>
          <p:nvPr>
            <p:ph type="dt" sz="half" idx="10"/>
          </p:nvPr>
        </p:nvSpPr>
        <p:spPr/>
        <p:txBody>
          <a:bodyPr/>
          <a:lstStyle/>
          <a:p>
            <a:fld id="{BCEB62CA-F05C-4153-A0AE-A22F000F3F13}"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4</a:t>
            </a:fld>
            <a:endParaRPr lang="fr-F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smtClean="0">
                <a:latin typeface="+mj-lt"/>
              </a:rPr>
              <a:t>Agile : </a:t>
            </a:r>
            <a:r>
              <a:rPr lang="fr-FR" dirty="0" smtClean="0">
                <a:latin typeface="+mj-lt"/>
              </a:rPr>
              <a:t>Un juste milieu</a:t>
            </a:r>
            <a:endParaRPr lang="en-GB" dirty="0">
              <a:latin typeface="+mj-lt"/>
            </a:endParaRPr>
          </a:p>
        </p:txBody>
      </p:sp>
      <p:sp>
        <p:nvSpPr>
          <p:cNvPr id="11" name="Espace réservé de la date 10"/>
          <p:cNvSpPr>
            <a:spLocks noGrp="1"/>
          </p:cNvSpPr>
          <p:nvPr>
            <p:ph type="dt" sz="half" idx="10"/>
          </p:nvPr>
        </p:nvSpPr>
        <p:spPr/>
        <p:txBody>
          <a:bodyPr/>
          <a:lstStyle/>
          <a:p>
            <a:fld id="{6857AF7B-4740-47A8-BEA4-73C5DD29F947}" type="datetime1">
              <a:rPr lang="fr-FR" smtClean="0"/>
              <a:pPr/>
              <a:t>01/01/2017</a:t>
            </a:fld>
            <a:endParaRPr lang="fr-FR"/>
          </a:p>
        </p:txBody>
      </p:sp>
      <p:sp>
        <p:nvSpPr>
          <p:cNvPr id="13" name="Espace réservé du pied de page 12"/>
          <p:cNvSpPr>
            <a:spLocks noGrp="1"/>
          </p:cNvSpPr>
          <p:nvPr>
            <p:ph type="ftr" sz="quarter" idx="11"/>
          </p:nvPr>
        </p:nvSpPr>
        <p:spPr/>
        <p:txBody>
          <a:bodyPr/>
          <a:lstStyle/>
          <a:p>
            <a:r>
              <a:rPr lang="fr-FR" dirty="0" smtClean="0"/>
              <a:t>T. FESQ</a:t>
            </a:r>
            <a:endParaRPr lang="fr-FR" dirty="0"/>
          </a:p>
        </p:txBody>
      </p:sp>
      <p:sp>
        <p:nvSpPr>
          <p:cNvPr id="12" name="Espace réservé du numéro de diapositive 11"/>
          <p:cNvSpPr>
            <a:spLocks noGrp="1"/>
          </p:cNvSpPr>
          <p:nvPr>
            <p:ph type="sldNum" sz="quarter" idx="12"/>
          </p:nvPr>
        </p:nvSpPr>
        <p:spPr/>
        <p:txBody>
          <a:bodyPr/>
          <a:lstStyle/>
          <a:p>
            <a:fld id="{5ADBA858-1129-41C4-BE38-66DD5B82628A}" type="slidenum">
              <a:rPr lang="fr-FR" smtClean="0"/>
              <a:pPr/>
              <a:t>40</a:t>
            </a:fld>
            <a:endParaRPr lang="fr-FR"/>
          </a:p>
        </p:txBody>
      </p:sp>
      <p:sp>
        <p:nvSpPr>
          <p:cNvPr id="7" name="Right Arrow 6"/>
          <p:cNvSpPr/>
          <p:nvPr/>
        </p:nvSpPr>
        <p:spPr>
          <a:xfrm>
            <a:off x="2484438" y="2276475"/>
            <a:ext cx="4143375"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Réactivité</a:t>
            </a:r>
            <a:endParaRPr lang="en-GB" dirty="0"/>
          </a:p>
        </p:txBody>
      </p:sp>
      <p:sp>
        <p:nvSpPr>
          <p:cNvPr id="11268" name="TextBox 8"/>
          <p:cNvSpPr txBox="1">
            <a:spLocks noChangeArrowheads="1"/>
          </p:cNvSpPr>
          <p:nvPr/>
        </p:nvSpPr>
        <p:spPr bwMode="auto">
          <a:xfrm>
            <a:off x="611188" y="2781300"/>
            <a:ext cx="1714500" cy="646113"/>
          </a:xfrm>
          <a:prstGeom prst="rect">
            <a:avLst/>
          </a:prstGeom>
          <a:noFill/>
          <a:ln w="9525">
            <a:noFill/>
            <a:miter lim="800000"/>
            <a:headEnd/>
            <a:tailEnd/>
          </a:ln>
        </p:spPr>
        <p:txBody>
          <a:bodyPr>
            <a:spAutoFit/>
          </a:bodyPr>
          <a:lstStyle/>
          <a:p>
            <a:r>
              <a:rPr lang="fr-FR"/>
              <a:t>Peu focalisé, aucune maitrise</a:t>
            </a:r>
            <a:endParaRPr lang="en-GB"/>
          </a:p>
        </p:txBody>
      </p:sp>
      <p:sp>
        <p:nvSpPr>
          <p:cNvPr id="11269" name="TextBox 10"/>
          <p:cNvSpPr txBox="1">
            <a:spLocks noChangeArrowheads="1"/>
          </p:cNvSpPr>
          <p:nvPr/>
        </p:nvSpPr>
        <p:spPr bwMode="auto">
          <a:xfrm>
            <a:off x="6948488" y="2276475"/>
            <a:ext cx="1500187" cy="369888"/>
          </a:xfrm>
          <a:prstGeom prst="rect">
            <a:avLst/>
          </a:prstGeom>
          <a:noFill/>
          <a:ln w="9525">
            <a:noFill/>
            <a:miter lim="800000"/>
            <a:headEnd/>
            <a:tailEnd/>
          </a:ln>
        </p:spPr>
        <p:txBody>
          <a:bodyPr>
            <a:spAutoFit/>
          </a:bodyPr>
          <a:lstStyle/>
          <a:p>
            <a:r>
              <a:rPr lang="fr-FR"/>
              <a:t>Peu réactive</a:t>
            </a:r>
            <a:endParaRPr lang="en-GB"/>
          </a:p>
        </p:txBody>
      </p:sp>
      <p:sp>
        <p:nvSpPr>
          <p:cNvPr id="8" name="Right Arrow 7"/>
          <p:cNvSpPr/>
          <p:nvPr/>
        </p:nvSpPr>
        <p:spPr>
          <a:xfrm flipH="1">
            <a:off x="2411413" y="2852738"/>
            <a:ext cx="4143375"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Focalisation</a:t>
            </a:r>
            <a:endParaRPr lang="en-GB" dirty="0"/>
          </a:p>
        </p:txBody>
      </p:sp>
      <p:sp>
        <p:nvSpPr>
          <p:cNvPr id="11271" name="TextBox 9"/>
          <p:cNvSpPr txBox="1">
            <a:spLocks noChangeArrowheads="1"/>
          </p:cNvSpPr>
          <p:nvPr/>
        </p:nvSpPr>
        <p:spPr bwMode="auto">
          <a:xfrm>
            <a:off x="6875463" y="2852738"/>
            <a:ext cx="1928812" cy="369887"/>
          </a:xfrm>
          <a:prstGeom prst="rect">
            <a:avLst/>
          </a:prstGeom>
          <a:noFill/>
          <a:ln w="9525">
            <a:noFill/>
            <a:miter lim="800000"/>
            <a:headEnd/>
            <a:tailEnd/>
          </a:ln>
        </p:spPr>
        <p:txBody>
          <a:bodyPr>
            <a:spAutoFit/>
          </a:bodyPr>
          <a:lstStyle/>
          <a:p>
            <a:r>
              <a:rPr lang="fr-FR"/>
              <a:t>Objectifs clairs</a:t>
            </a:r>
            <a:endParaRPr lang="en-GB"/>
          </a:p>
        </p:txBody>
      </p:sp>
      <p:sp>
        <p:nvSpPr>
          <p:cNvPr id="11272" name="TextBox 11"/>
          <p:cNvSpPr txBox="1">
            <a:spLocks noChangeArrowheads="1"/>
          </p:cNvSpPr>
          <p:nvPr/>
        </p:nvSpPr>
        <p:spPr bwMode="auto">
          <a:xfrm>
            <a:off x="684213" y="2276475"/>
            <a:ext cx="1500187" cy="369888"/>
          </a:xfrm>
          <a:prstGeom prst="rect">
            <a:avLst/>
          </a:prstGeom>
          <a:noFill/>
          <a:ln w="9525">
            <a:noFill/>
            <a:miter lim="800000"/>
            <a:headEnd/>
            <a:tailEnd/>
          </a:ln>
        </p:spPr>
        <p:txBody>
          <a:bodyPr>
            <a:spAutoFit/>
          </a:bodyPr>
          <a:lstStyle/>
          <a:p>
            <a:r>
              <a:rPr lang="fr-FR"/>
              <a:t>Très réactive</a:t>
            </a:r>
            <a:endParaRPr lang="en-GB"/>
          </a:p>
        </p:txBody>
      </p:sp>
      <p:sp>
        <p:nvSpPr>
          <p:cNvPr id="16" name="Rectangle 15"/>
          <p:cNvSpPr/>
          <p:nvPr/>
        </p:nvSpPr>
        <p:spPr>
          <a:xfrm>
            <a:off x="6084168" y="4293096"/>
            <a:ext cx="2520280" cy="1152128"/>
          </a:xfrm>
          <a:prstGeom prst="rect">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fr-FR" sz="2800" dirty="0"/>
              <a:t>Méthodes </a:t>
            </a:r>
          </a:p>
          <a:p>
            <a:pPr algn="ctr" fontAlgn="auto">
              <a:spcBef>
                <a:spcPts val="0"/>
              </a:spcBef>
              <a:spcAft>
                <a:spcPts val="0"/>
              </a:spcAft>
              <a:defRPr/>
            </a:pPr>
            <a:r>
              <a:rPr lang="fr-FR" sz="2800" dirty="0"/>
              <a:t>prédictives</a:t>
            </a:r>
          </a:p>
        </p:txBody>
      </p:sp>
      <p:sp>
        <p:nvSpPr>
          <p:cNvPr id="17" name="Rectangle 16"/>
          <p:cNvSpPr/>
          <p:nvPr/>
        </p:nvSpPr>
        <p:spPr>
          <a:xfrm>
            <a:off x="683568" y="4365104"/>
            <a:ext cx="2520280" cy="115212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fr-FR" sz="2800" dirty="0"/>
              <a:t>Absence de méthode</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Le manifeste Agile</a:t>
            </a:r>
            <a:endParaRPr lang="fr-FR" dirty="0">
              <a:latin typeface="+mj-lt"/>
            </a:endParaRPr>
          </a:p>
        </p:txBody>
      </p:sp>
      <p:sp>
        <p:nvSpPr>
          <p:cNvPr id="20" name="Espace réservé de la date 19"/>
          <p:cNvSpPr>
            <a:spLocks noGrp="1"/>
          </p:cNvSpPr>
          <p:nvPr>
            <p:ph type="dt" sz="half" idx="10"/>
          </p:nvPr>
        </p:nvSpPr>
        <p:spPr/>
        <p:txBody>
          <a:bodyPr/>
          <a:lstStyle/>
          <a:p>
            <a:fld id="{322503D6-99AF-49F9-BE0B-AB7B57A70516}" type="datetime1">
              <a:rPr lang="fr-FR" smtClean="0"/>
              <a:pPr/>
              <a:t>01/01/2017</a:t>
            </a:fld>
            <a:endParaRPr lang="fr-FR"/>
          </a:p>
        </p:txBody>
      </p:sp>
      <p:sp>
        <p:nvSpPr>
          <p:cNvPr id="27" name="Espace réservé du pied de page 26"/>
          <p:cNvSpPr>
            <a:spLocks noGrp="1"/>
          </p:cNvSpPr>
          <p:nvPr>
            <p:ph type="ftr" sz="quarter" idx="11"/>
          </p:nvPr>
        </p:nvSpPr>
        <p:spPr/>
        <p:txBody>
          <a:bodyPr/>
          <a:lstStyle/>
          <a:p>
            <a:r>
              <a:rPr lang="fr-FR" dirty="0" smtClean="0"/>
              <a:t>T. FESQ</a:t>
            </a:r>
            <a:endParaRPr lang="fr-FR" dirty="0"/>
          </a:p>
        </p:txBody>
      </p:sp>
      <p:sp>
        <p:nvSpPr>
          <p:cNvPr id="21" name="Espace réservé du numéro de diapositive 20"/>
          <p:cNvSpPr>
            <a:spLocks noGrp="1"/>
          </p:cNvSpPr>
          <p:nvPr>
            <p:ph type="sldNum" sz="quarter" idx="12"/>
          </p:nvPr>
        </p:nvSpPr>
        <p:spPr/>
        <p:txBody>
          <a:bodyPr/>
          <a:lstStyle/>
          <a:p>
            <a:fld id="{5ADBA858-1129-41C4-BE38-66DD5B82628A}" type="slidenum">
              <a:rPr lang="fr-FR" smtClean="0"/>
              <a:pPr/>
              <a:t>41</a:t>
            </a:fld>
            <a:endParaRPr lang="fr-FR"/>
          </a:p>
        </p:txBody>
      </p:sp>
      <p:grpSp>
        <p:nvGrpSpPr>
          <p:cNvPr id="2" name="Groupe 2"/>
          <p:cNvGrpSpPr>
            <a:grpSpLocks/>
          </p:cNvGrpSpPr>
          <p:nvPr/>
        </p:nvGrpSpPr>
        <p:grpSpPr bwMode="auto">
          <a:xfrm>
            <a:off x="500063" y="1941513"/>
            <a:ext cx="7858125" cy="785812"/>
            <a:chOff x="495360" y="1955880"/>
            <a:chExt cx="8940599" cy="939600"/>
          </a:xfrm>
        </p:grpSpPr>
        <p:sp>
          <p:nvSpPr>
            <p:cNvPr id="10" name="Forme libre 3"/>
            <p:cNvSpPr/>
            <p:nvPr/>
          </p:nvSpPr>
          <p:spPr>
            <a:xfrm>
              <a:off x="5753160" y="1955880"/>
              <a:ext cx="3682799" cy="93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6"/>
            </a:lnRef>
            <a:fillRef idx="3">
              <a:schemeClr val="accent6"/>
            </a:fillRef>
            <a:effectRef idx="3">
              <a:schemeClr val="accent6"/>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Processus et outils</a:t>
              </a:r>
            </a:p>
          </p:txBody>
        </p:sp>
        <p:sp>
          <p:nvSpPr>
            <p:cNvPr id="11" name="Forme libre 4"/>
            <p:cNvSpPr/>
            <p:nvPr/>
          </p:nvSpPr>
          <p:spPr>
            <a:xfrm>
              <a:off x="495360" y="1955880"/>
              <a:ext cx="3682799" cy="93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5"/>
            </a:lnRef>
            <a:fillRef idx="3">
              <a:schemeClr val="accent5"/>
            </a:fillRef>
            <a:effectRef idx="3">
              <a:schemeClr val="accent5"/>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Personnes et interactions</a:t>
              </a:r>
            </a:p>
          </p:txBody>
        </p:sp>
        <p:sp>
          <p:nvSpPr>
            <p:cNvPr id="12" name="Forme libre 5"/>
            <p:cNvSpPr/>
            <p:nvPr/>
          </p:nvSpPr>
          <p:spPr>
            <a:xfrm>
              <a:off x="4396712" y="2196949"/>
              <a:ext cx="1137894" cy="34167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1200" dirty="0">
                  <a:latin typeface="Georgia" pitchFamily="18" charset="0"/>
                  <a:ea typeface="Gill Sans" pitchFamily="82"/>
                  <a:cs typeface="Gill Sans" pitchFamily="82"/>
                </a:rPr>
                <a:t>Plutôt que</a:t>
              </a:r>
              <a:r>
                <a:rPr lang="fr-FR" sz="3200" dirty="0">
                  <a:latin typeface="Georgia" pitchFamily="18" charset="0"/>
                  <a:ea typeface="Gill Sans" pitchFamily="82"/>
                  <a:cs typeface="Gill Sans" pitchFamily="82"/>
                </a:rPr>
                <a:t> </a:t>
              </a:r>
              <a:endParaRPr lang="en-GB" sz="3200" dirty="0">
                <a:latin typeface="Georgia" pitchFamily="18" charset="0"/>
                <a:ea typeface="Gill Sans" pitchFamily="82"/>
                <a:cs typeface="Gill Sans" pitchFamily="82"/>
              </a:endParaRPr>
            </a:p>
          </p:txBody>
        </p:sp>
      </p:grpSp>
      <p:grpSp>
        <p:nvGrpSpPr>
          <p:cNvPr id="3" name="Groupe 11"/>
          <p:cNvGrpSpPr>
            <a:grpSpLocks/>
          </p:cNvGrpSpPr>
          <p:nvPr/>
        </p:nvGrpSpPr>
        <p:grpSpPr bwMode="auto">
          <a:xfrm>
            <a:off x="512763" y="2967038"/>
            <a:ext cx="7845425" cy="793750"/>
            <a:chOff x="507959" y="3162239"/>
            <a:chExt cx="8928001" cy="939962"/>
          </a:xfrm>
        </p:grpSpPr>
        <p:sp>
          <p:nvSpPr>
            <p:cNvPr id="18" name="Forme libre 12"/>
            <p:cNvSpPr/>
            <p:nvPr/>
          </p:nvSpPr>
          <p:spPr>
            <a:xfrm>
              <a:off x="5753160" y="3162241"/>
              <a:ext cx="3682800" cy="9399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6"/>
            </a:lnRef>
            <a:fillRef idx="3">
              <a:schemeClr val="accent6"/>
            </a:fillRef>
            <a:effectRef idx="3">
              <a:schemeClr val="accent6"/>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Documentation </a:t>
              </a:r>
              <a:r>
                <a:rPr lang="fr-FR" sz="2400" dirty="0"/>
                <a:t>exhaustive</a:t>
              </a:r>
              <a:endParaRPr lang="en-GB" sz="2400" dirty="0">
                <a:solidFill>
                  <a:srgbClr val="FFFFFF"/>
                </a:solidFill>
                <a:ea typeface="Gill Sans" pitchFamily="82"/>
                <a:cs typeface="Gill Sans" pitchFamily="82"/>
              </a:endParaRPr>
            </a:p>
          </p:txBody>
        </p:sp>
        <p:sp>
          <p:nvSpPr>
            <p:cNvPr id="19" name="Forme libre 13"/>
            <p:cNvSpPr/>
            <p:nvPr/>
          </p:nvSpPr>
          <p:spPr>
            <a:xfrm>
              <a:off x="507959" y="3162239"/>
              <a:ext cx="3683159" cy="939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5"/>
            </a:lnRef>
            <a:fillRef idx="3">
              <a:schemeClr val="accent5"/>
            </a:fillRef>
            <a:effectRef idx="3">
              <a:schemeClr val="accent5"/>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2400" dirty="0"/>
                <a:t>Un produit opérationnel</a:t>
              </a:r>
              <a:endParaRPr lang="en-GB" sz="2400" dirty="0">
                <a:solidFill>
                  <a:srgbClr val="FFFFFF"/>
                </a:solidFill>
                <a:latin typeface="Georgia" pitchFamily="18" charset="0"/>
                <a:ea typeface="Gill Sans" pitchFamily="82"/>
                <a:cs typeface="Gill Sans" pitchFamily="82"/>
              </a:endParaRPr>
            </a:p>
          </p:txBody>
        </p:sp>
      </p:grpSp>
      <p:grpSp>
        <p:nvGrpSpPr>
          <p:cNvPr id="4" name="Groupe 15"/>
          <p:cNvGrpSpPr>
            <a:grpSpLocks/>
          </p:cNvGrpSpPr>
          <p:nvPr/>
        </p:nvGrpSpPr>
        <p:grpSpPr bwMode="auto">
          <a:xfrm>
            <a:off x="481013" y="3967163"/>
            <a:ext cx="7908925" cy="873125"/>
            <a:chOff x="507959" y="4368960"/>
            <a:chExt cx="8919222" cy="939600"/>
          </a:xfrm>
        </p:grpSpPr>
        <p:sp>
          <p:nvSpPr>
            <p:cNvPr id="22" name="Forme libre 16"/>
            <p:cNvSpPr/>
            <p:nvPr/>
          </p:nvSpPr>
          <p:spPr>
            <a:xfrm>
              <a:off x="5744382" y="4368960"/>
              <a:ext cx="3682799" cy="93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6"/>
            </a:lnRef>
            <a:fillRef idx="3">
              <a:schemeClr val="accent6"/>
            </a:fillRef>
            <a:effectRef idx="3">
              <a:schemeClr val="accent6"/>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Négociation d'un </a:t>
              </a:r>
              <a:r>
                <a:rPr lang="fr-FR" sz="2400" dirty="0">
                  <a:solidFill>
                    <a:srgbClr val="FFFFFF"/>
                  </a:solidFill>
                  <a:ea typeface="Gill Sans" pitchFamily="82"/>
                  <a:cs typeface="Gill Sans" pitchFamily="82"/>
                </a:rPr>
                <a:t>contrat</a:t>
              </a:r>
            </a:p>
          </p:txBody>
        </p:sp>
        <p:sp>
          <p:nvSpPr>
            <p:cNvPr id="23" name="Forme libre 17"/>
            <p:cNvSpPr/>
            <p:nvPr/>
          </p:nvSpPr>
          <p:spPr>
            <a:xfrm>
              <a:off x="507959" y="4368960"/>
              <a:ext cx="3683159" cy="9396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5"/>
            </a:lnRef>
            <a:fillRef idx="3">
              <a:schemeClr val="accent5"/>
            </a:fillRef>
            <a:effectRef idx="3">
              <a:schemeClr val="accent5"/>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Collaboration</a:t>
              </a:r>
            </a:p>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avec le client</a:t>
              </a:r>
            </a:p>
          </p:txBody>
        </p:sp>
      </p:grpSp>
      <p:grpSp>
        <p:nvGrpSpPr>
          <p:cNvPr id="6" name="Groupe 6"/>
          <p:cNvGrpSpPr>
            <a:grpSpLocks/>
          </p:cNvGrpSpPr>
          <p:nvPr/>
        </p:nvGrpSpPr>
        <p:grpSpPr bwMode="auto">
          <a:xfrm>
            <a:off x="487363" y="5056188"/>
            <a:ext cx="7904162" cy="809625"/>
            <a:chOff x="520560" y="5575320"/>
            <a:chExt cx="8915398" cy="939959"/>
          </a:xfrm>
        </p:grpSpPr>
        <p:sp>
          <p:nvSpPr>
            <p:cNvPr id="14" name="Forme libre 7"/>
            <p:cNvSpPr/>
            <p:nvPr/>
          </p:nvSpPr>
          <p:spPr>
            <a:xfrm>
              <a:off x="5753160" y="5575320"/>
              <a:ext cx="3682798" cy="939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6"/>
            </a:lnRef>
            <a:fillRef idx="3">
              <a:schemeClr val="accent6"/>
            </a:fillRef>
            <a:effectRef idx="3">
              <a:schemeClr val="accent6"/>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2400" dirty="0">
                  <a:solidFill>
                    <a:srgbClr val="FFFFFF"/>
                  </a:solidFill>
                  <a:ea typeface="Gill Sans" pitchFamily="82"/>
                  <a:cs typeface="Gill Sans" pitchFamily="82"/>
                </a:rPr>
                <a:t>Suivi</a:t>
              </a:r>
              <a:r>
                <a:rPr lang="en-GB" sz="2400" dirty="0">
                  <a:solidFill>
                    <a:srgbClr val="FFFFFF"/>
                  </a:solidFill>
                  <a:ea typeface="Gill Sans" pitchFamily="82"/>
                  <a:cs typeface="Gill Sans" pitchFamily="82"/>
                </a:rPr>
                <a:t> d'un plan</a:t>
              </a:r>
            </a:p>
          </p:txBody>
        </p:sp>
        <p:sp>
          <p:nvSpPr>
            <p:cNvPr id="15" name="Forme libre 8"/>
            <p:cNvSpPr/>
            <p:nvPr/>
          </p:nvSpPr>
          <p:spPr>
            <a:xfrm>
              <a:off x="520560" y="5575320"/>
              <a:ext cx="3683159" cy="9399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ln/>
          </p:spPr>
          <p:style>
            <a:lnRef idx="0">
              <a:schemeClr val="accent5"/>
            </a:lnRef>
            <a:fillRef idx="3">
              <a:schemeClr val="accent5"/>
            </a:fillRef>
            <a:effectRef idx="3">
              <a:schemeClr val="accent5"/>
            </a:effectRef>
            <a:fontRef idx="minor">
              <a:schemeClr val="lt1"/>
            </a:fontRef>
          </p:style>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en-GB" sz="2400" dirty="0">
                  <a:solidFill>
                    <a:srgbClr val="FFFFFF"/>
                  </a:solidFill>
                  <a:ea typeface="Gill Sans" pitchFamily="82"/>
                  <a:cs typeface="Gill Sans" pitchFamily="82"/>
                </a:rPr>
                <a:t>Adaptation au </a:t>
              </a:r>
              <a:r>
                <a:rPr lang="en-GB" sz="2400" dirty="0" err="1">
                  <a:solidFill>
                    <a:srgbClr val="FFFFFF"/>
                  </a:solidFill>
                  <a:ea typeface="Gill Sans" pitchFamily="82"/>
                  <a:cs typeface="Gill Sans" pitchFamily="82"/>
                </a:rPr>
                <a:t>changement</a:t>
              </a:r>
              <a:endParaRPr lang="en-GB" sz="2400" dirty="0">
                <a:solidFill>
                  <a:srgbClr val="FFFFFF"/>
                </a:solidFill>
                <a:ea typeface="Gill Sans" pitchFamily="82"/>
                <a:cs typeface="Gill Sans" pitchFamily="82"/>
              </a:endParaRPr>
            </a:p>
          </p:txBody>
        </p:sp>
      </p:grpSp>
      <p:sp>
        <p:nvSpPr>
          <p:cNvPr id="24" name="Forme libre 5"/>
          <p:cNvSpPr/>
          <p:nvPr/>
        </p:nvSpPr>
        <p:spPr>
          <a:xfrm>
            <a:off x="3929063" y="3214688"/>
            <a:ext cx="1000125" cy="2857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1200" dirty="0">
                <a:latin typeface="Georgia" pitchFamily="18" charset="0"/>
                <a:ea typeface="Gill Sans" pitchFamily="82"/>
                <a:cs typeface="Gill Sans" pitchFamily="82"/>
              </a:rPr>
              <a:t>Plutôt que</a:t>
            </a:r>
            <a:r>
              <a:rPr lang="fr-FR" sz="3200" dirty="0">
                <a:latin typeface="Georgia" pitchFamily="18" charset="0"/>
                <a:ea typeface="Gill Sans" pitchFamily="82"/>
                <a:cs typeface="Gill Sans" pitchFamily="82"/>
              </a:rPr>
              <a:t> </a:t>
            </a:r>
            <a:endParaRPr lang="en-GB" sz="3200" dirty="0">
              <a:latin typeface="Georgia" pitchFamily="18" charset="0"/>
              <a:ea typeface="Gill Sans" pitchFamily="82"/>
              <a:cs typeface="Gill Sans" pitchFamily="82"/>
            </a:endParaRPr>
          </a:p>
        </p:txBody>
      </p:sp>
      <p:sp>
        <p:nvSpPr>
          <p:cNvPr id="25" name="Forme libre 5"/>
          <p:cNvSpPr/>
          <p:nvPr/>
        </p:nvSpPr>
        <p:spPr>
          <a:xfrm>
            <a:off x="3929063" y="4214813"/>
            <a:ext cx="1000125" cy="2857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1200" dirty="0">
                <a:latin typeface="Georgia" pitchFamily="18" charset="0"/>
                <a:ea typeface="Gill Sans" pitchFamily="82"/>
                <a:cs typeface="Gill Sans" pitchFamily="82"/>
              </a:rPr>
              <a:t>Plutôt que</a:t>
            </a:r>
            <a:r>
              <a:rPr lang="fr-FR" sz="3200" dirty="0">
                <a:latin typeface="Georgia" pitchFamily="18" charset="0"/>
                <a:ea typeface="Gill Sans" pitchFamily="82"/>
                <a:cs typeface="Gill Sans" pitchFamily="82"/>
              </a:rPr>
              <a:t> </a:t>
            </a:r>
            <a:endParaRPr lang="en-GB" sz="3200" dirty="0">
              <a:latin typeface="Georgia" pitchFamily="18" charset="0"/>
              <a:ea typeface="Gill Sans" pitchFamily="82"/>
              <a:cs typeface="Gill Sans" pitchFamily="82"/>
            </a:endParaRPr>
          </a:p>
        </p:txBody>
      </p:sp>
      <p:sp>
        <p:nvSpPr>
          <p:cNvPr id="26" name="Forme libre 5"/>
          <p:cNvSpPr/>
          <p:nvPr/>
        </p:nvSpPr>
        <p:spPr>
          <a:xfrm>
            <a:off x="3929063" y="5286375"/>
            <a:ext cx="1000125" cy="2857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lIns="0" tIns="0" rIns="0" bIns="0" anchor="ctr" compatLnSpc="0"/>
          <a:lstStyle>
            <a:defPPr lvl="0">
              <a:buClr>
                <a:srgbClr val="000000"/>
              </a:buClr>
              <a:buSzPct val="100000"/>
              <a:buFont typeface="Gill Sans" pitchFamily="82"/>
              <a:buNone/>
            </a:defPPr>
            <a:lvl1pPr lvl="0">
              <a:buClr>
                <a:srgbClr val="000000"/>
              </a:buClr>
              <a:buSzPct val="100000"/>
              <a:buFont typeface="Gill Sans" pitchFamily="82"/>
              <a:buChar char="•"/>
            </a:lvl1pPr>
            <a:lvl2pPr lvl="1">
              <a:buClr>
                <a:srgbClr val="000000"/>
              </a:buClr>
              <a:buSzPct val="100000"/>
              <a:buFont typeface="Gill Sans" pitchFamily="82"/>
              <a:buChar char="•"/>
            </a:lvl2pPr>
            <a:lvl3pPr lvl="2">
              <a:buClr>
                <a:srgbClr val="000000"/>
              </a:buClr>
              <a:buSzPct val="100000"/>
              <a:buFont typeface="Gill Sans" pitchFamily="82"/>
              <a:buChar char="•"/>
            </a:lvl3pPr>
            <a:lvl4pPr lvl="3">
              <a:buClr>
                <a:srgbClr val="000000"/>
              </a:buClr>
              <a:buSzPct val="100000"/>
              <a:buFont typeface="Gill Sans" pitchFamily="82"/>
              <a:buChar char="•"/>
            </a:lvl4pPr>
            <a:lvl5pPr lvl="4">
              <a:buClr>
                <a:srgbClr val="000000"/>
              </a:buClr>
              <a:buSzPct val="100000"/>
              <a:buFont typeface="Gill Sans" pitchFamily="82"/>
              <a:buChar char="•"/>
            </a:lvl5pPr>
            <a:lvl6pPr lvl="5">
              <a:buClr>
                <a:srgbClr val="000000"/>
              </a:buClr>
              <a:buSzPct val="100000"/>
              <a:buFont typeface="Gill Sans" pitchFamily="82"/>
              <a:buChar char="•"/>
            </a:lvl6pPr>
            <a:lvl7pPr lvl="6">
              <a:buClr>
                <a:srgbClr val="000000"/>
              </a:buClr>
              <a:buSzPct val="100000"/>
              <a:buFont typeface="Gill Sans" pitchFamily="82"/>
              <a:buChar char="•"/>
            </a:lvl7pPr>
            <a:lvl8pPr lvl="7">
              <a:buClr>
                <a:srgbClr val="000000"/>
              </a:buClr>
              <a:buSzPct val="100000"/>
              <a:buFont typeface="Gill Sans" pitchFamily="82"/>
              <a:buChar char="•"/>
            </a:lvl8pPr>
            <a:lvl9pPr lvl="8">
              <a:buClr>
                <a:srgbClr val="000000"/>
              </a:buClr>
              <a:buSzPct val="100000"/>
              <a:buFont typeface="Gill Sans" pitchFamily="82"/>
              <a:buChar char="•"/>
            </a:lvl9pPr>
          </a:lstStyle>
          <a:p>
            <a:pPr algn="ctr" fontAlgn="auto">
              <a:lnSpc>
                <a:spcPct val="93000"/>
              </a:lnSpc>
              <a:spcBef>
                <a:spcPts val="0"/>
              </a:spcBef>
              <a:spcAft>
                <a:spcPts val="0"/>
              </a:spcAft>
              <a:buFont typeface="Gill Sans" pitchFamily="82"/>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a:pPr>
            <a:r>
              <a:rPr lang="fr-FR" sz="1200" dirty="0">
                <a:latin typeface="Georgia" pitchFamily="18" charset="0"/>
                <a:ea typeface="Gill Sans" pitchFamily="82"/>
                <a:cs typeface="Gill Sans" pitchFamily="82"/>
              </a:rPr>
              <a:t>Plutôt que</a:t>
            </a:r>
            <a:r>
              <a:rPr lang="fr-FR" sz="3200" dirty="0">
                <a:latin typeface="Georgia" pitchFamily="18" charset="0"/>
                <a:ea typeface="Gill Sans" pitchFamily="82"/>
                <a:cs typeface="Gill Sans" pitchFamily="82"/>
              </a:rPr>
              <a:t> </a:t>
            </a:r>
            <a:endParaRPr lang="en-GB" sz="3200" dirty="0">
              <a:latin typeface="Georgia" pitchFamily="18" charset="0"/>
              <a:ea typeface="Gill Sans" pitchFamily="82"/>
              <a:cs typeface="Gill Sans" pitchFamily="8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8313" y="1557338"/>
            <a:ext cx="8207375" cy="4535487"/>
          </a:xfrm>
        </p:spPr>
        <p:txBody>
          <a:bodyPr>
            <a:normAutofit/>
          </a:bodyPr>
          <a:lstStyle/>
          <a:p>
            <a:pPr eaLnBrk="1" fontAlgn="auto" hangingPunct="1">
              <a:spcAft>
                <a:spcPts val="0"/>
              </a:spcAft>
              <a:defRPr/>
            </a:pPr>
            <a:r>
              <a:rPr lang="fr-FR" sz="4500" dirty="0" smtClean="0"/>
              <a:t>Libérer le génie humain</a:t>
            </a:r>
            <a:r>
              <a:rPr lang="fr-FR" dirty="0" smtClean="0"/>
              <a:t> </a:t>
            </a:r>
          </a:p>
          <a:p>
            <a:pPr lvl="1" eaLnBrk="1" fontAlgn="auto" hangingPunct="1">
              <a:spcAft>
                <a:spcPts val="0"/>
              </a:spcAft>
              <a:buFont typeface="Arial" pitchFamily="34" charset="0"/>
              <a:buNone/>
              <a:defRPr/>
            </a:pPr>
            <a:r>
              <a:rPr lang="fr-FR" dirty="0" smtClean="0"/>
              <a:t>	pour l’auto-organisation dans un contexte qu’il peut maîtriser :</a:t>
            </a:r>
          </a:p>
          <a:p>
            <a:pPr lvl="2" eaLnBrk="1" fontAlgn="auto" hangingPunct="1">
              <a:spcAft>
                <a:spcPts val="0"/>
              </a:spcAft>
              <a:defRPr/>
            </a:pPr>
            <a:r>
              <a:rPr lang="fr-FR" dirty="0" smtClean="0"/>
              <a:t>La taille de l’équipe est limitée</a:t>
            </a:r>
          </a:p>
          <a:p>
            <a:pPr lvl="2" eaLnBrk="1" fontAlgn="auto" hangingPunct="1">
              <a:spcAft>
                <a:spcPts val="0"/>
              </a:spcAft>
              <a:defRPr/>
            </a:pPr>
            <a:r>
              <a:rPr lang="fr-FR" dirty="0" smtClean="0"/>
              <a:t>le domaine du problème est limité </a:t>
            </a:r>
          </a:p>
          <a:p>
            <a:pPr lvl="1" eaLnBrk="1" fontAlgn="auto" hangingPunct="1">
              <a:spcAft>
                <a:spcPts val="0"/>
              </a:spcAft>
              <a:buFont typeface="Arial" pitchFamily="34" charset="0"/>
              <a:buNone/>
              <a:defRPr/>
            </a:pPr>
            <a:endParaRPr lang="fr-FR" b="1" i="1" dirty="0" smtClean="0"/>
          </a:p>
          <a:p>
            <a:pPr lvl="2" eaLnBrk="1" fontAlgn="auto" hangingPunct="1">
              <a:spcAft>
                <a:spcPts val="0"/>
              </a:spcAft>
              <a:buFont typeface="Wingdings" pitchFamily="2" charset="2"/>
              <a:buChar char="Ø"/>
              <a:defRPr/>
            </a:pPr>
            <a:r>
              <a:rPr lang="fr-FR" dirty="0" smtClean="0"/>
              <a:t>Petites équipes autogérées</a:t>
            </a:r>
          </a:p>
          <a:p>
            <a:pPr lvl="2" eaLnBrk="1" fontAlgn="auto" hangingPunct="1">
              <a:spcAft>
                <a:spcPts val="0"/>
              </a:spcAft>
              <a:buFont typeface="Wingdings" pitchFamily="2" charset="2"/>
              <a:buChar char="Ø"/>
              <a:defRPr/>
            </a:pPr>
            <a:r>
              <a:rPr lang="fr-FR" dirty="0" smtClean="0"/>
              <a:t>Portée fonctionnelle restreinte à un moment donné</a:t>
            </a:r>
          </a:p>
          <a:p>
            <a:pPr lvl="2" eaLnBrk="1" fontAlgn="auto" hangingPunct="1">
              <a:spcAft>
                <a:spcPts val="0"/>
              </a:spcAft>
              <a:buFont typeface="Wingdings" pitchFamily="2" charset="2"/>
              <a:buChar char="Ø"/>
              <a:defRPr/>
            </a:pPr>
            <a:r>
              <a:rPr lang="fr-FR" dirty="0" smtClean="0"/>
              <a:t>Garder un rythme de travail soutenable</a:t>
            </a:r>
          </a:p>
          <a:p>
            <a:pPr lvl="2" eaLnBrk="1" fontAlgn="auto" hangingPunct="1">
              <a:spcAft>
                <a:spcPts val="0"/>
              </a:spcAft>
              <a:buFont typeface="Wingdings" pitchFamily="2" charset="2"/>
              <a:buChar char="Ø"/>
              <a:defRPr/>
            </a:pPr>
            <a:r>
              <a:rPr lang="fr-FR" dirty="0" smtClean="0"/>
              <a:t>Avancement par itération</a:t>
            </a:r>
          </a:p>
          <a:p>
            <a:pPr eaLnBrk="1" fontAlgn="auto" hangingPunct="1">
              <a:spcAft>
                <a:spcPts val="0"/>
              </a:spcAft>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endParaRPr lang="en-GB" smtClean="0">
              <a:solidFill>
                <a:srgbClr val="FFFFFF"/>
              </a:solidFill>
            </a:endParaRPr>
          </a:p>
        </p:txBody>
      </p:sp>
      <p:sp>
        <p:nvSpPr>
          <p:cNvPr id="3" name="Flèche vers le bas 10"/>
          <p:cNvSpPr/>
          <p:nvPr/>
        </p:nvSpPr>
        <p:spPr>
          <a:xfrm>
            <a:off x="2000232" y="1857364"/>
            <a:ext cx="642942" cy="2786082"/>
          </a:xfrm>
          <a:prstGeom prst="downArrow">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endParaRPr lang="fr-FR" dirty="0"/>
          </a:p>
        </p:txBody>
      </p:sp>
      <p:cxnSp>
        <p:nvCxnSpPr>
          <p:cNvPr id="4" name="Connecteur droit 12"/>
          <p:cNvCxnSpPr/>
          <p:nvPr/>
        </p:nvCxnSpPr>
        <p:spPr>
          <a:xfrm>
            <a:off x="1857356" y="3214686"/>
            <a:ext cx="857256" cy="1588"/>
          </a:xfrm>
          <a:prstGeom prst="line">
            <a:avLst/>
          </a:prstGeom>
        </p:spPr>
        <p:style>
          <a:lnRef idx="2">
            <a:schemeClr val="accent2"/>
          </a:lnRef>
          <a:fillRef idx="0">
            <a:schemeClr val="accent2"/>
          </a:fillRef>
          <a:effectRef idx="1">
            <a:schemeClr val="accent2"/>
          </a:effectRef>
          <a:fontRef idx="minor">
            <a:schemeClr val="tx1"/>
          </a:fontRef>
        </p:style>
      </p:cxnSp>
      <p:grpSp>
        <p:nvGrpSpPr>
          <p:cNvPr id="2" name="Group 9"/>
          <p:cNvGrpSpPr>
            <a:grpSpLocks/>
          </p:cNvGrpSpPr>
          <p:nvPr/>
        </p:nvGrpSpPr>
        <p:grpSpPr bwMode="auto">
          <a:xfrm>
            <a:off x="2857500" y="1857375"/>
            <a:ext cx="4929188" cy="2786063"/>
            <a:chOff x="2857488" y="1857364"/>
            <a:chExt cx="4929222" cy="2786082"/>
          </a:xfrm>
        </p:grpSpPr>
        <p:sp>
          <p:nvSpPr>
            <p:cNvPr id="6" name="Rectangle 5"/>
            <p:cNvSpPr/>
            <p:nvPr/>
          </p:nvSpPr>
          <p:spPr>
            <a:xfrm>
              <a:off x="2857488" y="1857364"/>
              <a:ext cx="4929222" cy="50006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fr-FR" dirty="0"/>
                <a:t>Expression des besoins</a:t>
              </a:r>
            </a:p>
          </p:txBody>
        </p:sp>
        <p:sp>
          <p:nvSpPr>
            <p:cNvPr id="7" name="Rectangle 6"/>
            <p:cNvSpPr/>
            <p:nvPr/>
          </p:nvSpPr>
          <p:spPr>
            <a:xfrm>
              <a:off x="2857488" y="2428868"/>
              <a:ext cx="4929222" cy="50006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fr-FR" dirty="0"/>
                <a:t>Conception</a:t>
              </a:r>
            </a:p>
          </p:txBody>
        </p:sp>
        <p:sp>
          <p:nvSpPr>
            <p:cNvPr id="8" name="Rectangle 7"/>
            <p:cNvSpPr/>
            <p:nvPr/>
          </p:nvSpPr>
          <p:spPr>
            <a:xfrm>
              <a:off x="2857488" y="3000372"/>
              <a:ext cx="4929222" cy="714380"/>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dirty="0"/>
                <a:t>Développement</a:t>
              </a:r>
            </a:p>
          </p:txBody>
        </p:sp>
        <p:sp>
          <p:nvSpPr>
            <p:cNvPr id="9" name="Rectangle 8"/>
            <p:cNvSpPr/>
            <p:nvPr/>
          </p:nvSpPr>
          <p:spPr>
            <a:xfrm>
              <a:off x="2857488" y="3786190"/>
              <a:ext cx="4929222" cy="857256"/>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fr-FR" dirty="0"/>
                <a:t>Tests, recette &amp; </a:t>
              </a:r>
              <a:r>
                <a:rPr lang="fr-FR" dirty="0" err="1"/>
                <a:t>debugage</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fr-FR" smtClean="0">
                <a:solidFill>
                  <a:srgbClr val="FFFFFF"/>
                </a:solidFill>
              </a:rPr>
              <a:t>Toujours focalisées sur le produit final</a:t>
            </a:r>
          </a:p>
          <a:p>
            <a:pPr lvl="2" eaLnBrk="1" hangingPunct="1">
              <a:buFont typeface="Wingdings" pitchFamily="2" charset="2"/>
              <a:buChar char="Ø"/>
              <a:defRPr/>
            </a:pPr>
            <a:r>
              <a:rPr lang="fr-FR" smtClean="0">
                <a:solidFill>
                  <a:srgbClr val="FFFFFF"/>
                </a:solidFill>
              </a:rPr>
              <a:t>Une vision commune pour l’équipe</a:t>
            </a:r>
          </a:p>
          <a:p>
            <a:pPr lvl="3" eaLnBrk="1" hangingPunct="1">
              <a:buFont typeface="Wingdings" pitchFamily="2" charset="2"/>
              <a:buChar char="Ø"/>
              <a:defRPr/>
            </a:pPr>
            <a:r>
              <a:rPr lang="fr-FR" smtClean="0">
                <a:solidFill>
                  <a:srgbClr val="FFFFFF"/>
                </a:solidFill>
              </a:rPr>
              <a:t>la satisfaction du client</a:t>
            </a:r>
          </a:p>
          <a:p>
            <a:pPr lvl="2" eaLnBrk="1" hangingPunct="1">
              <a:buFont typeface="Wingdings" pitchFamily="2" charset="2"/>
              <a:buChar char="Ø"/>
              <a:defRPr/>
            </a:pPr>
            <a:r>
              <a:rPr lang="fr-FR" smtClean="0">
                <a:solidFill>
                  <a:srgbClr val="FFFFFF"/>
                </a:solidFill>
              </a:rPr>
              <a:t>Découper le projet autrement</a:t>
            </a:r>
          </a:p>
          <a:p>
            <a:pPr lvl="3" eaLnBrk="1" hangingPunct="1">
              <a:buFont typeface="Wingdings" pitchFamily="2" charset="2"/>
              <a:buChar char="Ø"/>
              <a:defRPr/>
            </a:pPr>
            <a:r>
              <a:rPr lang="fr-FR" smtClean="0">
                <a:solidFill>
                  <a:srgbClr val="FFFFFF"/>
                </a:solidFill>
              </a:rPr>
              <a:t>par fonctionnalité</a:t>
            </a:r>
          </a:p>
          <a:p>
            <a:pPr lvl="2" eaLnBrk="1" hangingPunct="1">
              <a:buFont typeface="Wingdings" pitchFamily="2" charset="2"/>
              <a:buChar char="Ø"/>
              <a:defRPr/>
            </a:pPr>
            <a:r>
              <a:rPr lang="fr-FR" smtClean="0">
                <a:solidFill>
                  <a:srgbClr val="FFFFFF"/>
                </a:solidFill>
              </a:rPr>
              <a:t>Organiser en cycles de développement réduits </a:t>
            </a:r>
          </a:p>
          <a:p>
            <a:pPr lvl="3" eaLnBrk="1" hangingPunct="1">
              <a:buFont typeface="Wingdings" pitchFamily="2" charset="2"/>
              <a:buChar char="Ø"/>
              <a:defRPr/>
            </a:pPr>
            <a:r>
              <a:rPr lang="fr-FR" smtClean="0">
                <a:solidFill>
                  <a:srgbClr val="FFFFFF"/>
                </a:solidFill>
              </a:rPr>
              <a:t>itérations</a:t>
            </a:r>
          </a:p>
        </p:txBody>
      </p:sp>
      <p:sp>
        <p:nvSpPr>
          <p:cNvPr id="3" name="Title 1"/>
          <p:cNvSpPr txBox="1">
            <a:spLocks/>
          </p:cNvSpPr>
          <p:nvPr/>
        </p:nvSpPr>
        <p:spPr>
          <a:xfrm>
            <a:off x="468313" y="260350"/>
            <a:ext cx="8229600" cy="1143000"/>
          </a:xfrm>
          <a:prstGeom prst="rect">
            <a:avLst/>
          </a:prstGeom>
          <a:ln w="38100" cap="flat" cmpd="sng" algn="ctr">
            <a:solidFill>
              <a:schemeClr val="bg1"/>
            </a:solidFill>
            <a:prstDash val="solid"/>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fontAlgn="auto">
              <a:spcAft>
                <a:spcPts val="0"/>
              </a:spcAft>
              <a:defRPr/>
            </a:pPr>
            <a:r>
              <a:rPr lang="fr-FR" sz="4400">
                <a:latin typeface="+mj-lt"/>
              </a:rPr>
              <a:t>Les solutions Agiles</a:t>
            </a:r>
            <a:endParaRPr lang="en-GB" sz="44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fade">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fr-FR" smtClean="0">
                <a:solidFill>
                  <a:srgbClr val="FFFFFF"/>
                </a:solidFill>
              </a:rPr>
              <a:t>Collaboration avec le client</a:t>
            </a:r>
          </a:p>
          <a:p>
            <a:pPr lvl="1" eaLnBrk="1" hangingPunct="1">
              <a:buFont typeface="Arial" pitchFamily="34" charset="0"/>
              <a:buNone/>
              <a:defRPr/>
            </a:pPr>
            <a:r>
              <a:rPr lang="fr-FR" smtClean="0">
                <a:solidFill>
                  <a:srgbClr val="FFFFFF"/>
                </a:solidFill>
              </a:rPr>
              <a:t>Pourquoi on veut des contrats ?</a:t>
            </a:r>
          </a:p>
          <a:p>
            <a:pPr lvl="1" eaLnBrk="1" hangingPunct="1">
              <a:buFont typeface="Arial" pitchFamily="34" charset="0"/>
              <a:buNone/>
              <a:defRPr/>
            </a:pPr>
            <a:endParaRPr lang="fr-FR" sz="2400" b="1" i="1" smtClean="0">
              <a:solidFill>
                <a:srgbClr val="FFFFFF"/>
              </a:solidFill>
            </a:endParaRPr>
          </a:p>
          <a:p>
            <a:pPr lvl="3" eaLnBrk="1" hangingPunct="1">
              <a:buFontTx/>
              <a:buChar char="-"/>
              <a:defRPr/>
            </a:pPr>
            <a:r>
              <a:rPr lang="fr-FR" i="1" smtClean="0">
                <a:solidFill>
                  <a:srgbClr val="FFFFFF"/>
                </a:solidFill>
              </a:rPr>
              <a:t>Instaurer la confiance autrement</a:t>
            </a:r>
          </a:p>
          <a:p>
            <a:pPr lvl="3" eaLnBrk="1" hangingPunct="1">
              <a:buFontTx/>
              <a:buChar char="-"/>
              <a:defRPr/>
            </a:pPr>
            <a:r>
              <a:rPr lang="fr-FR" i="1" smtClean="0">
                <a:solidFill>
                  <a:srgbClr val="FFFFFF"/>
                </a:solidFill>
              </a:rPr>
              <a:t>Eviter les effets pervers d’un contrat</a:t>
            </a:r>
            <a:endParaRPr lang="fr-FR" smtClean="0">
              <a:solidFill>
                <a:srgbClr val="FFFFFF"/>
              </a:solidFill>
            </a:endParaRPr>
          </a:p>
          <a:p>
            <a:pPr eaLnBrk="1" hangingPunct="1">
              <a:defRPr/>
            </a:pPr>
            <a:endParaRPr lang="en-GB" smtClean="0">
              <a:solidFill>
                <a:srgbClr val="FFFFFF"/>
              </a:solidFill>
            </a:endParaRPr>
          </a:p>
        </p:txBody>
      </p:sp>
      <p:sp>
        <p:nvSpPr>
          <p:cNvPr id="2" name="Title 1"/>
          <p:cNvSpPr>
            <a:spLocks noGrp="1"/>
          </p:cNvSpPr>
          <p:nvPr>
            <p:ph type="title" idx="4294967295"/>
          </p:nvPr>
        </p:nvSpPr>
        <p:spPr>
          <a:xfrm>
            <a:off x="914400" y="260350"/>
            <a:ext cx="8229600" cy="1143000"/>
          </a:xfrm>
          <a:prstGeom prst="rect">
            <a:avLst/>
          </a:prstGeom>
          <a:ln w="38100">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eaLnBrk="1" fontAlgn="auto" hangingPunct="1">
              <a:spcAft>
                <a:spcPts val="0"/>
              </a:spcAft>
              <a:defRPr/>
            </a:pPr>
            <a:r>
              <a:rPr lang="fr-FR" dirty="0" smtClean="0">
                <a:latin typeface="+mj-lt"/>
              </a:rPr>
              <a:t>Les solutions Agiles</a:t>
            </a:r>
            <a:endParaRPr lang="en-GB" dirty="0">
              <a:latin typeface="+mj-l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fr-FR" smtClean="0">
                <a:solidFill>
                  <a:srgbClr val="FFFFFF"/>
                </a:solidFill>
              </a:rPr>
              <a:t>Adaptables</a:t>
            </a:r>
          </a:p>
          <a:p>
            <a:pPr lvl="1" eaLnBrk="1" hangingPunct="1">
              <a:buFont typeface="Arial" pitchFamily="34" charset="0"/>
              <a:buNone/>
              <a:defRPr/>
            </a:pPr>
            <a:r>
              <a:rPr lang="fr-FR" smtClean="0">
                <a:solidFill>
                  <a:srgbClr val="FFFFFF"/>
                </a:solidFill>
              </a:rPr>
              <a:t>Réactives aux nouveaux besoins</a:t>
            </a:r>
          </a:p>
          <a:p>
            <a:pPr lvl="1" eaLnBrk="1" hangingPunct="1">
              <a:buFont typeface="Arial" pitchFamily="34" charset="0"/>
              <a:buNone/>
              <a:defRPr/>
            </a:pPr>
            <a:r>
              <a:rPr lang="fr-FR" smtClean="0">
                <a:solidFill>
                  <a:srgbClr val="FFFFFF"/>
                </a:solidFill>
              </a:rPr>
              <a:t>Réceptives aux nouvelles solutions</a:t>
            </a:r>
          </a:p>
          <a:p>
            <a:pPr lvl="1" eaLnBrk="1" hangingPunct="1">
              <a:buFont typeface="Arial" pitchFamily="34" charset="0"/>
              <a:buNone/>
              <a:defRPr/>
            </a:pPr>
            <a:endParaRPr lang="fr-FR" sz="2400" b="1" i="1" smtClean="0">
              <a:solidFill>
                <a:srgbClr val="FFFFFF"/>
              </a:solidFill>
            </a:endParaRPr>
          </a:p>
          <a:p>
            <a:pPr lvl="3" eaLnBrk="1" hangingPunct="1">
              <a:buFontTx/>
              <a:buChar char="-"/>
              <a:defRPr/>
            </a:pPr>
            <a:r>
              <a:rPr lang="fr-FR" i="1" smtClean="0">
                <a:solidFill>
                  <a:srgbClr val="FFFFFF"/>
                </a:solidFill>
              </a:rPr>
              <a:t>Prendre les décisions définitives le plus tard possible</a:t>
            </a:r>
          </a:p>
          <a:p>
            <a:pPr lvl="3" eaLnBrk="1" hangingPunct="1">
              <a:buFontTx/>
              <a:buChar char="-"/>
              <a:defRPr/>
            </a:pPr>
            <a:r>
              <a:rPr lang="fr-FR" i="1" smtClean="0">
                <a:solidFill>
                  <a:srgbClr val="FFFFFF"/>
                </a:solidFill>
              </a:rPr>
              <a:t>De courtes itérations permettent de changer de direction sans laisser des éléments à moitié fait</a:t>
            </a:r>
          </a:p>
          <a:p>
            <a:pPr lvl="1" eaLnBrk="1" hangingPunct="1">
              <a:buFont typeface="Arial" pitchFamily="34" charset="0"/>
              <a:buNone/>
              <a:defRPr/>
            </a:pPr>
            <a:endParaRPr lang="fr-FR" i="1" smtClean="0">
              <a:solidFill>
                <a:srgbClr val="FFFFFF"/>
              </a:solidFill>
            </a:endParaRPr>
          </a:p>
          <a:p>
            <a:pPr lvl="1" eaLnBrk="1" hangingPunct="1">
              <a:defRPr/>
            </a:pPr>
            <a:endParaRPr lang="fr-FR" smtClean="0">
              <a:solidFill>
                <a:srgbClr val="FFFFFF"/>
              </a:solidFill>
            </a:endParaRPr>
          </a:p>
          <a:p>
            <a:pPr eaLnBrk="1" hangingPunct="1">
              <a:defRPr/>
            </a:pPr>
            <a:endParaRPr lang="en-GB" smtClean="0">
              <a:solidFill>
                <a:srgbClr val="FFFFFF"/>
              </a:solidFill>
            </a:endParaRPr>
          </a:p>
        </p:txBody>
      </p:sp>
      <p:sp>
        <p:nvSpPr>
          <p:cNvPr id="2" name="Title 1"/>
          <p:cNvSpPr>
            <a:spLocks noGrp="1"/>
          </p:cNvSpPr>
          <p:nvPr>
            <p:ph type="title" idx="4294967295"/>
          </p:nvPr>
        </p:nvSpPr>
        <p:spPr>
          <a:xfrm>
            <a:off x="914400" y="260350"/>
            <a:ext cx="8229600" cy="1143000"/>
          </a:xfrm>
          <a:prstGeom prst="rect">
            <a:avLst/>
          </a:prstGeom>
          <a:ln w="3810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eaLnBrk="1" fontAlgn="auto" hangingPunct="1">
              <a:spcAft>
                <a:spcPts val="0"/>
              </a:spcAft>
              <a:defRPr/>
            </a:pPr>
            <a:r>
              <a:rPr lang="fr-FR" dirty="0" smtClean="0">
                <a:latin typeface="+mj-lt"/>
              </a:rPr>
              <a:t>Les solutions Agiles</a:t>
            </a:r>
            <a:endParaRPr lang="en-GB" dirty="0">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Planification</a:t>
            </a:r>
            <a:endParaRPr lang="en-GB" dirty="0">
              <a:latin typeface="+mj-lt"/>
            </a:endParaRPr>
          </a:p>
        </p:txBody>
      </p:sp>
      <p:sp>
        <p:nvSpPr>
          <p:cNvPr id="4" name="Espace réservé de la date 3"/>
          <p:cNvSpPr>
            <a:spLocks noGrp="1"/>
          </p:cNvSpPr>
          <p:nvPr>
            <p:ph type="dt" sz="half" idx="10"/>
          </p:nvPr>
        </p:nvSpPr>
        <p:spPr/>
        <p:txBody>
          <a:bodyPr/>
          <a:lstStyle/>
          <a:p>
            <a:fld id="{70FD4F47-3307-418B-9100-30795A25883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47</a:t>
            </a:fld>
            <a:endParaRPr lang="fr-FR"/>
          </a:p>
        </p:txBody>
      </p:sp>
      <p:sp>
        <p:nvSpPr>
          <p:cNvPr id="20483" name="Content Placeholder 2"/>
          <p:cNvSpPr>
            <a:spLocks noGrp="1"/>
          </p:cNvSpPr>
          <p:nvPr>
            <p:ph sz="quarter" idx="1"/>
          </p:nvPr>
        </p:nvSpPr>
        <p:spPr/>
        <p:txBody>
          <a:bodyPr/>
          <a:lstStyle/>
          <a:p>
            <a:pPr eaLnBrk="1" hangingPunct="1"/>
            <a:r>
              <a:rPr lang="fr-FR" dirty="0" smtClean="0"/>
              <a:t>L’estimation de charge est difficile, mais les courtes itérations nous aident</a:t>
            </a:r>
          </a:p>
          <a:p>
            <a:pPr lvl="1" eaLnBrk="1" hangingPunct="1"/>
            <a:r>
              <a:rPr lang="fr-FR" dirty="0" smtClean="0"/>
              <a:t>On est plus précis sur les petites tâches</a:t>
            </a:r>
          </a:p>
          <a:p>
            <a:pPr lvl="1" eaLnBrk="1" hangingPunct="1"/>
            <a:r>
              <a:rPr lang="fr-FR" dirty="0" smtClean="0"/>
              <a:t>Feedback très rapide</a:t>
            </a:r>
          </a:p>
          <a:p>
            <a:pPr lvl="1" eaLnBrk="1" hangingPunct="1"/>
            <a:r>
              <a:rPr lang="fr-FR" dirty="0" smtClean="0"/>
              <a:t>Plus facile à s’adapter face aux dérives, surprises</a:t>
            </a:r>
          </a:p>
          <a:p>
            <a:pPr lvl="1" eaLnBrk="1" hangingPunct="1"/>
            <a:endParaRPr lang="en-GB"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77E8D308-08EF-40DE-93E1-75570942767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48</a:t>
            </a:fld>
            <a:endParaRPr lang="fr-FR"/>
          </a:p>
        </p:txBody>
      </p:sp>
      <p:sp>
        <p:nvSpPr>
          <p:cNvPr id="20483" name="Content Placeholder 2"/>
          <p:cNvSpPr>
            <a:spLocks noGrp="1"/>
          </p:cNvSpPr>
          <p:nvPr>
            <p:ph sz="quarter" idx="1"/>
          </p:nvPr>
        </p:nvSpPr>
        <p:spPr/>
        <p:txBody>
          <a:bodyPr/>
          <a:lstStyle/>
          <a:p>
            <a:pPr lvl="1" eaLnBrk="1" hangingPunct="1"/>
            <a:r>
              <a:rPr lang="en-GB" dirty="0" smtClean="0"/>
              <a:t>Lego 4 Scrum</a:t>
            </a:r>
          </a:p>
          <a:p>
            <a:pPr lvl="1" eaLnBrk="1" hangingPunct="1"/>
            <a:r>
              <a:rPr lang="en-GB" dirty="0" smtClean="0"/>
              <a:t>Chapeau la retro</a:t>
            </a:r>
          </a:p>
          <a:p>
            <a:pPr lvl="1" eaLnBrk="1" hangingPunct="1"/>
            <a:r>
              <a:rPr lang="en-GB" dirty="0" smtClean="0"/>
              <a:t>Retrospective Turn the Table</a:t>
            </a:r>
          </a:p>
          <a:p>
            <a:pPr lvl="1" eaLnBrk="1" hangingPunct="1"/>
            <a:r>
              <a:rPr lang="en-GB" dirty="0" smtClean="0"/>
              <a:t>Animateur de jeux</a:t>
            </a:r>
          </a:p>
          <a:p>
            <a:pPr lvl="1" eaLnBrk="1" hangingPunct="1"/>
            <a:r>
              <a:rPr lang="en-GB" dirty="0" err="1" smtClean="0"/>
              <a:t>Perdu</a:t>
            </a:r>
            <a:r>
              <a:rPr lang="en-GB" dirty="0" smtClean="0"/>
              <a:t> </a:t>
            </a:r>
            <a:r>
              <a:rPr lang="en-GB" dirty="0" err="1" smtClean="0"/>
              <a:t>dans</a:t>
            </a:r>
            <a:r>
              <a:rPr lang="en-GB" dirty="0" smtClean="0"/>
              <a:t> le </a:t>
            </a:r>
            <a:r>
              <a:rPr lang="en-GB" dirty="0" err="1" smtClean="0"/>
              <a:t>désert</a:t>
            </a:r>
            <a:r>
              <a:rPr lang="en-GB" dirty="0" smtClean="0"/>
              <a:t>.</a:t>
            </a:r>
          </a:p>
          <a:p>
            <a:pPr lvl="1" eaLnBrk="1" hangingPunct="1"/>
            <a:r>
              <a:rPr lang="en-GB" dirty="0" smtClean="0"/>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BAA4EB11-4386-4B76-A517-8BEE646C85B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49</a:t>
            </a:fld>
            <a:endParaRPr lang="fr-FR"/>
          </a:p>
        </p:txBody>
      </p:sp>
      <p:pic>
        <p:nvPicPr>
          <p:cNvPr id="3075" name="Picture 3"/>
          <p:cNvPicPr>
            <a:picLocks noGrp="1" noChangeAspect="1" noChangeArrowheads="1"/>
          </p:cNvPicPr>
          <p:nvPr>
            <p:ph sz="quarter" idx="1"/>
          </p:nvPr>
        </p:nvPicPr>
        <p:blipFill>
          <a:blip r:embed="rId3"/>
          <a:stretch>
            <a:fillRect/>
          </a:stretch>
        </p:blipFill>
        <p:spPr bwMode="auto">
          <a:xfrm>
            <a:off x="1143000" y="1296987"/>
            <a:ext cx="6858000" cy="4781550"/>
          </a:xfrm>
          <a:prstGeom prst="rect">
            <a:avLst/>
          </a:prstGeom>
          <a:noFill/>
          <a:ln w="9525">
            <a:noFill/>
            <a:miter lim="800000"/>
            <a:headEnd/>
            <a:tailEnd/>
          </a:ln>
          <a:effectLst/>
        </p:spPr>
      </p:pic>
      <p:sp>
        <p:nvSpPr>
          <p:cNvPr id="10" name="ZoneTexte 9"/>
          <p:cNvSpPr txBox="1"/>
          <p:nvPr/>
        </p:nvSpPr>
        <p:spPr>
          <a:xfrm>
            <a:off x="428596" y="1571612"/>
            <a:ext cx="4286280" cy="369332"/>
          </a:xfrm>
          <a:prstGeom prst="rect">
            <a:avLst/>
          </a:prstGeom>
          <a:noFill/>
        </p:spPr>
        <p:txBody>
          <a:bodyPr wrap="square" rtlCol="0">
            <a:spAutoFit/>
          </a:bodyPr>
          <a:lstStyle/>
          <a:p>
            <a:r>
              <a:rPr lang="fr-FR" dirty="0" smtClean="0"/>
              <a:t>Chapeaux la rétro.</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formation.</a:t>
            </a:r>
            <a:endParaRPr lang="fr-FR" dirty="0"/>
          </a:p>
        </p:txBody>
      </p:sp>
      <p:sp>
        <p:nvSpPr>
          <p:cNvPr id="4" name="Espace réservé de la date 3"/>
          <p:cNvSpPr>
            <a:spLocks noGrp="1"/>
          </p:cNvSpPr>
          <p:nvPr>
            <p:ph type="dt" sz="half" idx="10"/>
          </p:nvPr>
        </p:nvSpPr>
        <p:spPr/>
        <p:txBody>
          <a:bodyPr/>
          <a:lstStyle/>
          <a:p>
            <a:fld id="{FC3F753A-FCD3-488B-BD0D-5BA03EBD7BC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normAutofit/>
          </a:bodyPr>
          <a:lstStyle/>
          <a:p>
            <a:fld id="{5ADBA858-1129-41C4-BE38-66DD5B82628A}" type="slidenum">
              <a:rPr lang="fr-FR" smtClean="0"/>
              <a:pPr/>
              <a:t>5</a:t>
            </a:fld>
            <a:endParaRPr lang="fr-FR"/>
          </a:p>
        </p:txBody>
      </p:sp>
      <p:sp>
        <p:nvSpPr>
          <p:cNvPr id="7" name="Espace réservé du contenu 6"/>
          <p:cNvSpPr>
            <a:spLocks noGrp="1"/>
          </p:cNvSpPr>
          <p:nvPr>
            <p:ph sz="quarter" idx="1"/>
          </p:nvPr>
        </p:nvSpPr>
        <p:spPr/>
        <p:txBody>
          <a:bodyPr>
            <a:normAutofit/>
          </a:bodyPr>
          <a:lstStyle/>
          <a:p>
            <a:pPr marL="651510" indent="-514350">
              <a:buNone/>
            </a:pPr>
            <a:r>
              <a:rPr lang="fr-FR" dirty="0" smtClean="0"/>
              <a:t>Introduction </a:t>
            </a:r>
          </a:p>
          <a:p>
            <a:pPr marL="651510" indent="-514350">
              <a:buNone/>
            </a:pPr>
            <a:endParaRPr lang="fr-FR" dirty="0" smtClean="0"/>
          </a:p>
          <a:p>
            <a:pPr marL="651510" indent="-514350">
              <a:buNone/>
            </a:pPr>
            <a:r>
              <a:rPr lang="fr-FR" dirty="0" smtClean="0"/>
              <a:t>I- La méthode AGILE pour gérer un projet.</a:t>
            </a:r>
          </a:p>
          <a:p>
            <a:pPr marL="651510" indent="-514350">
              <a:buNone/>
            </a:pPr>
            <a:endParaRPr lang="fr-FR" dirty="0" smtClean="0"/>
          </a:p>
          <a:p>
            <a:pPr marL="651510" indent="-514350">
              <a:buNone/>
            </a:pPr>
            <a:r>
              <a:rPr lang="fr-FR" dirty="0" smtClean="0"/>
              <a:t>II- La méthode AGILE pour gérer des exigences.</a:t>
            </a:r>
          </a:p>
          <a:p>
            <a:pPr marL="651510" indent="-514350">
              <a:buNone/>
            </a:pPr>
            <a:endParaRPr lang="fr-FR" dirty="0" smtClean="0"/>
          </a:p>
          <a:p>
            <a:pPr marL="651510" indent="-514350">
              <a:buNone/>
            </a:pPr>
            <a:r>
              <a:rPr lang="fr-FR" dirty="0" smtClean="0"/>
              <a:t>III- La méthode AGILE pour livrer un produit de qualité.</a:t>
            </a:r>
          </a:p>
          <a:p>
            <a:pPr marL="651510" indent="-514350">
              <a:buNone/>
            </a:pPr>
            <a:endParaRPr lang="fr-FR" dirty="0" smtClean="0"/>
          </a:p>
          <a:p>
            <a:pPr marL="651510" indent="-514350">
              <a:buNone/>
            </a:pPr>
            <a:endParaRPr lang="fr-F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0D9C3620-AC5C-403D-B674-39F8FA2D80F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50</a:t>
            </a:fld>
            <a:endParaRPr lang="fr-FR"/>
          </a:p>
        </p:txBody>
      </p:sp>
      <p:sp>
        <p:nvSpPr>
          <p:cNvPr id="20483" name="Content Placeholder 2"/>
          <p:cNvSpPr>
            <a:spLocks noGrp="1"/>
          </p:cNvSpPr>
          <p:nvPr>
            <p:ph sz="quarter" idx="1"/>
          </p:nvPr>
        </p:nvSpPr>
        <p:spPr/>
        <p:txBody>
          <a:bodyPr/>
          <a:lstStyle/>
          <a:p>
            <a:pPr lvl="1" eaLnBrk="1" hangingPunct="1"/>
            <a:r>
              <a:rPr lang="en-GB" dirty="0" smtClean="0"/>
              <a:t>Chapeau la retro</a:t>
            </a:r>
          </a:p>
          <a:p>
            <a:pPr lvl="1">
              <a:buNone/>
            </a:pPr>
            <a:endParaRPr lang="fr-FR" i="1" dirty="0" smtClean="0">
              <a:solidFill>
                <a:srgbClr val="002060"/>
              </a:solidFill>
            </a:endParaRPr>
          </a:p>
          <a:p>
            <a:pPr lvl="1">
              <a:buNone/>
            </a:pPr>
            <a:endParaRPr lang="fr-FR" i="1" dirty="0" smtClean="0">
              <a:solidFill>
                <a:srgbClr val="002060"/>
              </a:solidFill>
            </a:endParaRPr>
          </a:p>
          <a:p>
            <a:pPr lvl="1">
              <a:buNone/>
            </a:pPr>
            <a:r>
              <a:rPr lang="fr-FR" i="1" dirty="0" smtClean="0">
                <a:solidFill>
                  <a:srgbClr val="002060"/>
                </a:solidFill>
              </a:rPr>
              <a:t>En Rétro comme en Créa, la méthode des 6 chapeaux s’avère tout à fait pertinente! C’est un bel outil de coaching et de facilitation. (Jean-Claude Grosjean).</a:t>
            </a: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A86EC40B-83D3-45CF-9BBF-F8B30903532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51</a:t>
            </a:fld>
            <a:endParaRPr lang="fr-FR"/>
          </a:p>
        </p:txBody>
      </p:sp>
      <p:sp>
        <p:nvSpPr>
          <p:cNvPr id="20483" name="Content Placeholder 2"/>
          <p:cNvSpPr>
            <a:spLocks noGrp="1"/>
          </p:cNvSpPr>
          <p:nvPr>
            <p:ph sz="quarter" idx="1"/>
          </p:nvPr>
        </p:nvSpPr>
        <p:spPr/>
        <p:txBody>
          <a:bodyPr>
            <a:normAutofit fontScale="55000" lnSpcReduction="20000"/>
          </a:bodyPr>
          <a:lstStyle/>
          <a:p>
            <a:pPr lvl="1">
              <a:buNone/>
            </a:pPr>
            <a:endParaRPr lang="fr-FR" i="1" dirty="0" smtClean="0">
              <a:solidFill>
                <a:srgbClr val="002060"/>
              </a:solidFill>
            </a:endParaRPr>
          </a:p>
          <a:p>
            <a:pPr lvl="1">
              <a:buNone/>
            </a:pPr>
            <a:endParaRPr lang="fr-FR" i="1" dirty="0" smtClean="0">
              <a:solidFill>
                <a:srgbClr val="002060"/>
              </a:solidFill>
            </a:endParaRPr>
          </a:p>
          <a:p>
            <a:pPr fontAlgn="base"/>
            <a:r>
              <a:rPr lang="fr-FR" sz="3300" dirty="0" smtClean="0"/>
              <a:t>Dans le cadre de votre rétrospective, vous pouvez employer la méthode des « 6 chapeaux pour penser », initiée en 1985 par De Bono, célèbre psychologue. Cette méthode permet d’analyser une situation sur tous les angles, essayer des moyens de réflexion nouveau, confronter la vision de chacun…</a:t>
            </a:r>
          </a:p>
          <a:p>
            <a:pPr fontAlgn="base"/>
            <a:endParaRPr lang="fr-FR" sz="3300" dirty="0" smtClean="0"/>
          </a:p>
          <a:p>
            <a:pPr fontAlgn="base"/>
            <a:r>
              <a:rPr lang="fr-FR" sz="3300" dirty="0" smtClean="0"/>
              <a:t>La rétrospective est une discipline difficile. Quand on nous demande de réfléchir sur un sujet, notre esprit mélange nos idées, nos émotions, la logique, notre sens critique, notre créativité… Le principe des 6 chapeaux est de demander aux différents acteurs de séquencer leur mode de pensée pour ne se concentrer que sur une chose à la fois et éviter la confusion.</a:t>
            </a:r>
          </a:p>
          <a:p>
            <a:pPr fontAlgn="base"/>
            <a:endParaRPr lang="fr-FR" sz="3300" dirty="0" smtClean="0"/>
          </a:p>
          <a:p>
            <a:pPr fontAlgn="base"/>
            <a:r>
              <a:rPr lang="fr-FR" sz="3300" dirty="0" smtClean="0"/>
              <a:t>Selon De Bono, la recherche de solutions est un exercice que l’on peut découper en six phases. Chaque phase correspond à un chapeau de couleur qui correspond à une manière de penser. Découpez votre tableau en 6 parties où chacune correspondra à un chapeau de couleur : bleu, blanc, jaune, noir, vert et rouge.</a:t>
            </a:r>
          </a:p>
          <a:p>
            <a:pPr lvl="1">
              <a:buNone/>
            </a:pPr>
            <a:endParaRPr lang="en-GB" dirty="0" smtClean="0">
              <a:solidFill>
                <a:srgbClr val="00206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D2DA9300-A7E4-44B1-889A-C825087EC4A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52</a:t>
            </a:fld>
            <a:endParaRPr lang="fr-FR"/>
          </a:p>
        </p:txBody>
      </p:sp>
      <p:sp>
        <p:nvSpPr>
          <p:cNvPr id="20483" name="Content Placeholder 2"/>
          <p:cNvSpPr>
            <a:spLocks noGrp="1"/>
          </p:cNvSpPr>
          <p:nvPr>
            <p:ph sz="quarter" idx="1"/>
          </p:nvPr>
        </p:nvSpPr>
        <p:spPr/>
        <p:txBody>
          <a:bodyPr>
            <a:normAutofit/>
          </a:bodyPr>
          <a:lstStyle/>
          <a:p>
            <a:pPr lvl="1">
              <a:buNone/>
            </a:pPr>
            <a:endParaRPr lang="fr-FR" i="1" dirty="0" smtClean="0">
              <a:solidFill>
                <a:srgbClr val="002060"/>
              </a:solidFill>
            </a:endParaRPr>
          </a:p>
          <a:p>
            <a:pPr lvl="1">
              <a:buNone/>
            </a:pPr>
            <a:endParaRPr lang="fr-FR" i="1" dirty="0" smtClean="0">
              <a:solidFill>
                <a:srgbClr val="002060"/>
              </a:solidFill>
            </a:endParaRPr>
          </a:p>
          <a:p>
            <a:pPr fontAlgn="base"/>
            <a:r>
              <a:rPr lang="fr-FR" sz="2400" b="1" i="1" dirty="0" smtClean="0">
                <a:solidFill>
                  <a:srgbClr val="002060"/>
                </a:solidFill>
              </a:rPr>
              <a:t>L’idée de base de la méthode est d’obtenir une réflexion plus efficace et directe en évitant de mélanger les éléments de nature diverses de notre réflexion: pensée positive, négative, émotions, logique, critique, créativité… on se focalise sur un seul canal à la fois, on ne se disperse pas et on évite les sources de confusion!</a:t>
            </a:r>
            <a:endParaRPr lang="en-GB" sz="2400" b="1" dirty="0" smtClean="0">
              <a:solidFill>
                <a:srgbClr val="00206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19EA2484-3319-4571-8AE8-44DD83D87F0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53</a:t>
            </a:fld>
            <a:endParaRPr lang="fr-FR"/>
          </a:p>
        </p:txBody>
      </p:sp>
      <p:sp>
        <p:nvSpPr>
          <p:cNvPr id="20483" name="Content Placeholder 2"/>
          <p:cNvSpPr>
            <a:spLocks noGrp="1"/>
          </p:cNvSpPr>
          <p:nvPr>
            <p:ph sz="quarter" idx="1"/>
          </p:nvPr>
        </p:nvSpPr>
        <p:spPr/>
        <p:txBody>
          <a:bodyPr>
            <a:normAutofit/>
          </a:bodyPr>
          <a:lstStyle/>
          <a:p>
            <a:pPr fontAlgn="base">
              <a:buNone/>
            </a:pPr>
            <a:r>
              <a:rPr lang="fr-FR" sz="2400" b="1" dirty="0" smtClean="0">
                <a:solidFill>
                  <a:srgbClr val="002060"/>
                </a:solidFill>
              </a:rPr>
              <a:t>Les chapeaux, comment ça marche ?</a:t>
            </a:r>
          </a:p>
          <a:p>
            <a:pPr fontAlgn="base">
              <a:buNone/>
            </a:pPr>
            <a:endParaRPr lang="fr-FR" sz="2400" dirty="0" smtClean="0"/>
          </a:p>
          <a:p>
            <a:pPr fontAlgn="base">
              <a:buNone/>
            </a:pPr>
            <a:r>
              <a:rPr lang="fr-FR" sz="2400" dirty="0" smtClean="0"/>
              <a:t>La rétrospective peut commencer et vous devez vous focaliser une dizaine de minutes par chapeau. Pour une couleur de chapeau donnée, chaque participant prépare un ensemble de post </a:t>
            </a:r>
            <a:r>
              <a:rPr lang="fr-FR" sz="2400" dirty="0" err="1" smtClean="0"/>
              <a:t>its</a:t>
            </a:r>
            <a:r>
              <a:rPr lang="fr-FR" sz="2400" dirty="0" smtClean="0"/>
              <a:t> qu’il viendra ensuite coller sur le tableau en expliquant sa pensée aux autres.</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3F8AA6B4-2478-4D39-B0BD-4877B1BBAA2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54</a:t>
            </a:fld>
            <a:endParaRPr lang="fr-FR"/>
          </a:p>
        </p:txBody>
      </p:sp>
      <p:sp>
        <p:nvSpPr>
          <p:cNvPr id="20483" name="Content Placeholder 2"/>
          <p:cNvSpPr>
            <a:spLocks noGrp="1"/>
          </p:cNvSpPr>
          <p:nvPr>
            <p:ph sz="quarter" idx="1"/>
          </p:nvPr>
        </p:nvSpPr>
        <p:spPr>
          <a:xfrm>
            <a:off x="428596" y="1357298"/>
            <a:ext cx="8229600" cy="4709160"/>
          </a:xfrm>
        </p:spPr>
        <p:txBody>
          <a:bodyPr>
            <a:normAutofit fontScale="32500" lnSpcReduction="20000"/>
          </a:bodyPr>
          <a:lstStyle/>
          <a:p>
            <a:pPr fontAlgn="base">
              <a:buNone/>
            </a:pPr>
            <a:endParaRPr lang="fr-FR" sz="2400" dirty="0" smtClean="0"/>
          </a:p>
          <a:p>
            <a:pPr fontAlgn="base"/>
            <a:r>
              <a:rPr lang="fr-FR" sz="4500" dirty="0" smtClean="0"/>
              <a:t>Chapeau blanc (neutralité &amp; faits) : Le but est de se concentrer sur les faits dénués </a:t>
            </a:r>
            <a:r>
              <a:rPr lang="fr-FR" sz="5500" dirty="0" smtClean="0"/>
              <a:t>d’interprétations et de les énumérer : les chiffres, les événements…</a:t>
            </a:r>
          </a:p>
          <a:p>
            <a:pPr fontAlgn="base"/>
            <a:r>
              <a:rPr lang="fr-FR" sz="5500" dirty="0" smtClean="0">
                <a:solidFill>
                  <a:srgbClr val="FFFF00"/>
                </a:solidFill>
              </a:rPr>
              <a:t>Chapeau Jaune </a:t>
            </a:r>
            <a:r>
              <a:rPr lang="fr-FR" sz="5500" dirty="0" smtClean="0"/>
              <a:t>(critique positive): Le jaune du soleil représente l’optimisme. Nous balayons les idées qui ont fonctionné. Si des propositions d’améliorations émergent on peut lister les points positifs qui en découleront.</a:t>
            </a:r>
          </a:p>
          <a:p>
            <a:pPr fontAlgn="base"/>
            <a:r>
              <a:rPr lang="fr-FR" sz="5500" dirty="0" smtClean="0">
                <a:solidFill>
                  <a:schemeClr val="bg1"/>
                </a:solidFill>
              </a:rPr>
              <a:t>Chapeau Noir </a:t>
            </a:r>
            <a:r>
              <a:rPr lang="fr-FR" sz="5500" dirty="0" smtClean="0"/>
              <a:t>(critique négative) : Le noir représente le danger, les risques… On se place dans la peau de l’avocat du diable. Nous listons tout ce qui n’a pas marché dans l’itération passée.</a:t>
            </a:r>
          </a:p>
          <a:p>
            <a:pPr fontAlgn="base"/>
            <a:r>
              <a:rPr lang="fr-FR" sz="5500" dirty="0" smtClean="0">
                <a:solidFill>
                  <a:srgbClr val="00B050"/>
                </a:solidFill>
              </a:rPr>
              <a:t>Chapeau Vert </a:t>
            </a:r>
            <a:r>
              <a:rPr lang="fr-FR" sz="5500" dirty="0" smtClean="0"/>
              <a:t>(créativité, idées &amp; axes d’amélioration) : Le vert représente la semence. Le but est ici de proposer des solutions pour s’améliorer, même si elles sont farfelues. Toute idée a sa place…</a:t>
            </a:r>
          </a:p>
          <a:p>
            <a:pPr fontAlgn="base"/>
            <a:r>
              <a:rPr lang="fr-FR" sz="5500" dirty="0" smtClean="0">
                <a:solidFill>
                  <a:srgbClr val="FF0000"/>
                </a:solidFill>
              </a:rPr>
              <a:t>Chapeau Rouge </a:t>
            </a:r>
            <a:r>
              <a:rPr lang="fr-FR" sz="5500" dirty="0" smtClean="0"/>
              <a:t>(émotions &amp; ressenti) : Le rouge représente le feu, la passion, l’intuition. Nous devons indiquer ici nos émotions, sentiments, impressions, intuitions associées aux faits énumérés et dans le chapeau blanc.</a:t>
            </a:r>
          </a:p>
          <a:p>
            <a:pPr fontAlgn="base"/>
            <a:r>
              <a:rPr lang="fr-FR" sz="5500" dirty="0" smtClean="0">
                <a:solidFill>
                  <a:srgbClr val="002060"/>
                </a:solidFill>
              </a:rPr>
              <a:t>Chapeau Bleu </a:t>
            </a:r>
            <a:r>
              <a:rPr lang="fr-FR" sz="5500" dirty="0" smtClean="0"/>
              <a:t>(Organisation): Le bleu représente le ciel qui englobe tout. Le principe est ici de définir quelle sont les solutions que nous allons retenir et comment nous allons les mettre en place.</a:t>
            </a:r>
            <a:endParaRPr lang="fr-FR" sz="55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9D252BCB-4C11-4253-8BDC-5E9E15E218C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55</a:t>
            </a:fld>
            <a:endParaRPr lang="fr-FR"/>
          </a:p>
        </p:txBody>
      </p:sp>
      <p:sp>
        <p:nvSpPr>
          <p:cNvPr id="20483" name="Content Placeholder 2"/>
          <p:cNvSpPr>
            <a:spLocks noGrp="1"/>
          </p:cNvSpPr>
          <p:nvPr>
            <p:ph sz="quarter" idx="1"/>
          </p:nvPr>
        </p:nvSpPr>
        <p:spPr/>
        <p:txBody>
          <a:bodyPr>
            <a:normAutofit fontScale="92500" lnSpcReduction="20000"/>
          </a:bodyPr>
          <a:lstStyle/>
          <a:p>
            <a:pPr fontAlgn="base">
              <a:buNone/>
            </a:pPr>
            <a:r>
              <a:rPr lang="fr-FR" sz="2400" b="1" dirty="0" smtClean="0">
                <a:solidFill>
                  <a:srgbClr val="002060"/>
                </a:solidFill>
              </a:rPr>
              <a:t>Les </a:t>
            </a:r>
            <a:r>
              <a:rPr lang="fr-FR" sz="2400" b="1" dirty="0" err="1" smtClean="0">
                <a:solidFill>
                  <a:srgbClr val="002060"/>
                </a:solidFill>
              </a:rPr>
              <a:t>Personas</a:t>
            </a:r>
            <a:r>
              <a:rPr lang="fr-FR" sz="2400" b="1" dirty="0" smtClean="0">
                <a:solidFill>
                  <a:srgbClr val="002060"/>
                </a:solidFill>
              </a:rPr>
              <a:t>, ces « utilisateurs » qui sauvent vos projets</a:t>
            </a:r>
          </a:p>
          <a:p>
            <a:pPr fontAlgn="base">
              <a:buNone/>
            </a:pPr>
            <a:r>
              <a:rPr lang="fr-FR" sz="2400" dirty="0" smtClean="0"/>
              <a:t> Les </a:t>
            </a:r>
            <a:r>
              <a:rPr lang="fr-FR" sz="2400" dirty="0" err="1" smtClean="0"/>
              <a:t>personas</a:t>
            </a:r>
            <a:r>
              <a:rPr lang="fr-FR" sz="2400" dirty="0" smtClean="0"/>
              <a:t> sont des avatars des utilisateurs futurs ou existants auxquels est destiné votre produit. En créant de véritables références tangibles utilisables par joute l’équipe, ils permettent de mettre en place les différents scénarios d’utilisations et de mieux appréhender le public ciblé. Vous l’aurez compris, on ne va pas parler du dernier gadget à la mode pour rendre </a:t>
            </a:r>
            <a:r>
              <a:rPr lang="fr-FR" sz="2400" dirty="0" err="1" smtClean="0"/>
              <a:t>Firefox</a:t>
            </a:r>
            <a:r>
              <a:rPr lang="fr-FR" sz="2400" dirty="0" smtClean="0"/>
              <a:t> encore plus lourd, mais bien d’expérience utilisateur, et plus particulièrement des débuts d’un projet. Contrairement à ce qu’on peut lire assez régulièrement, l’expérience utilisateur n’est pas une discipline à part qui intervient dans une phase particulière du cycle de vie d’un produit. Il s’agit au contraire d’une approche globale qui s’applique à l’ensemble du projet, sans qu’aucune discipline ne puisse en revendiquer l’exclusivité. Au delà du caractère sympathique porté par ces représentations, les </a:t>
            </a:r>
            <a:r>
              <a:rPr lang="fr-FR" sz="2400" dirty="0" err="1" smtClean="0"/>
              <a:t>personas</a:t>
            </a:r>
            <a:r>
              <a:rPr lang="fr-FR" sz="2400" dirty="0" smtClean="0"/>
              <a:t> permettent de répondre à deux questions :</a:t>
            </a:r>
            <a:endParaRPr lang="fr-FR" sz="2400" b="1" dirty="0">
              <a:solidFill>
                <a:srgbClr val="00206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A143EFC6-10B4-4C92-AB3D-D7DEE46CABD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56</a:t>
            </a:fld>
            <a:endParaRPr lang="fr-FR"/>
          </a:p>
        </p:txBody>
      </p:sp>
      <p:sp>
        <p:nvSpPr>
          <p:cNvPr id="20483" name="Content Placeholder 2"/>
          <p:cNvSpPr>
            <a:spLocks noGrp="1"/>
          </p:cNvSpPr>
          <p:nvPr>
            <p:ph sz="quarter" idx="1"/>
          </p:nvPr>
        </p:nvSpPr>
        <p:spPr/>
        <p:txBody>
          <a:bodyPr>
            <a:normAutofit/>
          </a:bodyPr>
          <a:lstStyle/>
          <a:p>
            <a:pPr fontAlgn="base">
              <a:buNone/>
            </a:pPr>
            <a:r>
              <a:rPr lang="fr-FR" sz="2400" b="1" dirty="0" smtClean="0">
                <a:solidFill>
                  <a:srgbClr val="002060"/>
                </a:solidFill>
              </a:rPr>
              <a:t>Les </a:t>
            </a:r>
            <a:r>
              <a:rPr lang="fr-FR" sz="2400" b="1" dirty="0" err="1" smtClean="0">
                <a:solidFill>
                  <a:srgbClr val="002060"/>
                </a:solidFill>
              </a:rPr>
              <a:t>Personas</a:t>
            </a:r>
            <a:r>
              <a:rPr lang="fr-FR" sz="2400" b="1" dirty="0" smtClean="0">
                <a:solidFill>
                  <a:srgbClr val="002060"/>
                </a:solidFill>
              </a:rPr>
              <a:t>, ces « utilisateurs » qui sauvent vos projets</a:t>
            </a:r>
          </a:p>
          <a:p>
            <a:pPr fontAlgn="base">
              <a:buNone/>
            </a:pPr>
            <a:endParaRPr lang="fr-FR" sz="2400" b="1" dirty="0" smtClean="0">
              <a:solidFill>
                <a:srgbClr val="002060"/>
              </a:solidFill>
            </a:endParaRPr>
          </a:p>
          <a:p>
            <a:pPr fontAlgn="base">
              <a:buNone/>
            </a:pPr>
            <a:endParaRPr lang="fr-FR" sz="2400" b="1" dirty="0" smtClean="0">
              <a:solidFill>
                <a:srgbClr val="002060"/>
              </a:solidFill>
            </a:endParaRPr>
          </a:p>
          <a:p>
            <a:pPr algn="ctr" fontAlgn="base"/>
            <a:r>
              <a:rPr lang="fr-FR" sz="2400" b="1" dirty="0" smtClean="0">
                <a:solidFill>
                  <a:srgbClr val="C00000"/>
                </a:solidFill>
              </a:rPr>
              <a:t>Qui sont mes clients?</a:t>
            </a:r>
          </a:p>
          <a:p>
            <a:pPr algn="ctr" fontAlgn="base"/>
            <a:r>
              <a:rPr lang="fr-FR" sz="2400" b="1" dirty="0" smtClean="0">
                <a:solidFill>
                  <a:srgbClr val="C00000"/>
                </a:solidFill>
              </a:rPr>
              <a:t>et comment utilisent-ils mon produit ?</a:t>
            </a:r>
          </a:p>
          <a:p>
            <a:pPr fontAlgn="base"/>
            <a:endParaRPr lang="fr-FR"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E6F888C0-ACE1-47E8-A2DE-31E292D4927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57</a:t>
            </a:fld>
            <a:endParaRPr lang="fr-FR"/>
          </a:p>
        </p:txBody>
      </p:sp>
      <p:sp>
        <p:nvSpPr>
          <p:cNvPr id="20483" name="Content Placeholder 2"/>
          <p:cNvSpPr>
            <a:spLocks noGrp="1"/>
          </p:cNvSpPr>
          <p:nvPr>
            <p:ph sz="quarter" idx="1"/>
          </p:nvPr>
        </p:nvSpPr>
        <p:spPr/>
        <p:txBody>
          <a:bodyPr>
            <a:normAutofit fontScale="70000" lnSpcReduction="20000"/>
          </a:bodyPr>
          <a:lstStyle/>
          <a:p>
            <a:pPr fontAlgn="base">
              <a:buNone/>
            </a:pPr>
            <a:r>
              <a:rPr lang="fr-FR" sz="2400" b="1" dirty="0" smtClean="0">
                <a:solidFill>
                  <a:srgbClr val="002060"/>
                </a:solidFill>
              </a:rPr>
              <a:t>Les </a:t>
            </a:r>
            <a:r>
              <a:rPr lang="fr-FR" sz="2400" b="1" dirty="0" err="1" smtClean="0">
                <a:solidFill>
                  <a:srgbClr val="002060"/>
                </a:solidFill>
              </a:rPr>
              <a:t>Personas</a:t>
            </a:r>
            <a:r>
              <a:rPr lang="fr-FR" sz="2400" b="1" dirty="0" smtClean="0">
                <a:solidFill>
                  <a:srgbClr val="002060"/>
                </a:solidFill>
              </a:rPr>
              <a:t>, ces « utilisateurs » qui sauvent vos projets</a:t>
            </a:r>
          </a:p>
          <a:p>
            <a:pPr fontAlgn="base">
              <a:buNone/>
            </a:pPr>
            <a:endParaRPr lang="fr-FR" sz="2400" b="1" dirty="0" smtClean="0">
              <a:solidFill>
                <a:srgbClr val="002060"/>
              </a:solidFill>
            </a:endParaRPr>
          </a:p>
          <a:p>
            <a:pPr fontAlgn="base"/>
            <a:r>
              <a:rPr lang="fr-FR" sz="2600" dirty="0" smtClean="0"/>
              <a:t>Les différents </a:t>
            </a:r>
            <a:r>
              <a:rPr lang="fr-FR" sz="2600" dirty="0" err="1" smtClean="0"/>
              <a:t>personas</a:t>
            </a:r>
            <a:r>
              <a:rPr lang="fr-FR" sz="2600" dirty="0" smtClean="0"/>
              <a:t> vous permettent de définir très précisément le profil de vos utilisateurs : âge, milieu </a:t>
            </a:r>
            <a:r>
              <a:rPr lang="fr-FR" sz="2600" dirty="0" err="1" smtClean="0"/>
              <a:t>socio-professionnel</a:t>
            </a:r>
            <a:r>
              <a:rPr lang="fr-FR" sz="2600" dirty="0" smtClean="0"/>
              <a:t>, secteur d’activité, profil technologique, habitudes… c’est une véritable enquête sociologique que vous devrez mener afin de leur donner corps.</a:t>
            </a:r>
          </a:p>
          <a:p>
            <a:pPr fontAlgn="base"/>
            <a:r>
              <a:rPr lang="fr-FR" sz="2600" dirty="0" smtClean="0"/>
              <a:t>Les différents avatars vous permettront de construire les principaux scénarios d’utilisation du produit. Chacun possède ses habitudes de navigation, de communication et d’achat, et le comportement d’un jeune de 20 ans n’est pas le même que celui d’une ménagère de 45. Leur rapport au digital diffère, et les moyens de les mener à l’acte d’achat, voir de les faire revenir sont fondamentalement différents.</a:t>
            </a:r>
          </a:p>
          <a:p>
            <a:pPr fontAlgn="base"/>
            <a:r>
              <a:rPr lang="fr-FR" sz="2600" dirty="0" smtClean="0"/>
              <a:t>D’une manière très large, les </a:t>
            </a:r>
            <a:r>
              <a:rPr lang="fr-FR" sz="2600" dirty="0" err="1" smtClean="0"/>
              <a:t>personas</a:t>
            </a:r>
            <a:r>
              <a:rPr lang="fr-FR" sz="2600" dirty="0" smtClean="0"/>
              <a:t> vous permettront d’élaborer :</a:t>
            </a:r>
          </a:p>
          <a:p>
            <a:pPr fontAlgn="base"/>
            <a:r>
              <a:rPr lang="fr-FR" sz="2600" dirty="0" smtClean="0"/>
              <a:t>Les parcours utilisateur conduisant à l’acte d’achat</a:t>
            </a:r>
          </a:p>
          <a:p>
            <a:pPr fontAlgn="base"/>
            <a:r>
              <a:rPr lang="fr-FR" sz="2600" dirty="0" smtClean="0"/>
              <a:t>Le périmètre fonctionnel global</a:t>
            </a:r>
          </a:p>
          <a:p>
            <a:pPr fontAlgn="base"/>
            <a:r>
              <a:rPr lang="fr-FR" sz="2600" dirty="0" smtClean="0"/>
              <a:t>Le </a:t>
            </a:r>
            <a:r>
              <a:rPr lang="fr-FR" sz="2600" dirty="0" err="1" smtClean="0"/>
              <a:t>wording</a:t>
            </a:r>
            <a:endParaRPr lang="fr-FR" sz="2600" dirty="0" smtClean="0"/>
          </a:p>
          <a:p>
            <a:pPr fontAlgn="base"/>
            <a:r>
              <a:rPr lang="fr-FR" sz="2600" dirty="0" smtClean="0"/>
              <a:t>Le design</a:t>
            </a:r>
          </a:p>
          <a:p>
            <a:pPr fontAlgn="base"/>
            <a:r>
              <a:rPr lang="fr-FR" sz="2600" dirty="0" smtClean="0"/>
              <a:t>En bref : 95% de votre produit.</a:t>
            </a:r>
          </a:p>
          <a:p>
            <a:pPr fontAlgn="base"/>
            <a:endParaRPr lang="fr-FR"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0595F6C6-EC4B-42D1-B07A-9C797F1BCC4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58</a:t>
            </a:fld>
            <a:endParaRPr lang="fr-FR"/>
          </a:p>
        </p:txBody>
      </p:sp>
      <p:sp>
        <p:nvSpPr>
          <p:cNvPr id="20483" name="Content Placeholder 2"/>
          <p:cNvSpPr>
            <a:spLocks noGrp="1"/>
          </p:cNvSpPr>
          <p:nvPr>
            <p:ph sz="quarter" idx="1"/>
          </p:nvPr>
        </p:nvSpPr>
        <p:spPr/>
        <p:txBody>
          <a:bodyPr>
            <a:normAutofit/>
          </a:bodyPr>
          <a:lstStyle/>
          <a:p>
            <a:pPr fontAlgn="base">
              <a:buNone/>
            </a:pPr>
            <a:r>
              <a:rPr lang="fr-FR" sz="2400" b="1" dirty="0" smtClean="0">
                <a:solidFill>
                  <a:srgbClr val="002060"/>
                </a:solidFill>
              </a:rPr>
              <a:t>Les </a:t>
            </a:r>
            <a:r>
              <a:rPr lang="fr-FR" sz="2400" b="1" dirty="0" err="1" smtClean="0">
                <a:solidFill>
                  <a:srgbClr val="002060"/>
                </a:solidFill>
              </a:rPr>
              <a:t>Personas</a:t>
            </a:r>
            <a:r>
              <a:rPr lang="fr-FR" sz="2400" b="1" dirty="0" smtClean="0">
                <a:solidFill>
                  <a:srgbClr val="002060"/>
                </a:solidFill>
              </a:rPr>
              <a:t>, ces « utilisateurs » qui sauvent vos projets</a:t>
            </a:r>
          </a:p>
          <a:p>
            <a:pPr algn="ctr" fontAlgn="base"/>
            <a:r>
              <a:rPr lang="fr-FR" sz="2400" dirty="0" smtClean="0">
                <a:solidFill>
                  <a:srgbClr val="C00000"/>
                </a:solidFill>
              </a:rPr>
              <a:t>De nouveaux amis pour toute votre équipe projet</a:t>
            </a:r>
          </a:p>
          <a:p>
            <a:pPr fontAlgn="base"/>
            <a:r>
              <a:rPr lang="fr-FR" sz="2400" dirty="0" smtClean="0"/>
              <a:t>Elles s’adressent donc, de manière non exhaustive :</a:t>
            </a:r>
          </a:p>
          <a:p>
            <a:pPr fontAlgn="base"/>
            <a:r>
              <a:rPr lang="fr-FR" sz="2400" dirty="0" smtClean="0"/>
              <a:t>À vos clients, en leur permettant de mettre un nom et un quasi visage sur leurs utilisateurs. S’il est aisé de récupérer des données chiffrées, et à partir de là des statistiques d’usage brut, il est plus difficile de se représenter réellement ses clients qu’on ne le croit, notamment parce qu’on pense qu’ils ressemblent à la représentation qu’on se fait d’eux. Au contraire, il vous faut vous en faire la représentation de ce qu’ils sont vraiment. Les </a:t>
            </a:r>
            <a:r>
              <a:rPr lang="fr-FR" sz="2400" dirty="0" err="1" smtClean="0"/>
              <a:t>personas</a:t>
            </a:r>
            <a:r>
              <a:rPr lang="fr-FR" sz="2400" dirty="0" smtClean="0"/>
              <a:t> servent à ça.</a:t>
            </a: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F22F9CE3-CF40-4C8C-B5C4-36AEEC51EFB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59</a:t>
            </a:fld>
            <a:endParaRPr lang="fr-FR"/>
          </a:p>
        </p:txBody>
      </p:sp>
      <p:sp>
        <p:nvSpPr>
          <p:cNvPr id="20483" name="Content Placeholder 2"/>
          <p:cNvSpPr>
            <a:spLocks noGrp="1"/>
          </p:cNvSpPr>
          <p:nvPr>
            <p:ph sz="quarter" idx="1"/>
          </p:nvPr>
        </p:nvSpPr>
        <p:spPr/>
        <p:txBody>
          <a:bodyPr>
            <a:normAutofit fontScale="70000" lnSpcReduction="20000"/>
          </a:bodyPr>
          <a:lstStyle/>
          <a:p>
            <a:pPr fontAlgn="base">
              <a:buNone/>
            </a:pPr>
            <a:r>
              <a:rPr lang="fr-FR" sz="2400" b="1" dirty="0" smtClean="0">
                <a:solidFill>
                  <a:srgbClr val="002060"/>
                </a:solidFill>
              </a:rPr>
              <a:t>Les </a:t>
            </a:r>
            <a:r>
              <a:rPr lang="fr-FR" sz="2400" b="1" dirty="0" err="1" smtClean="0">
                <a:solidFill>
                  <a:srgbClr val="002060"/>
                </a:solidFill>
              </a:rPr>
              <a:t>Personas</a:t>
            </a:r>
            <a:r>
              <a:rPr lang="fr-FR" sz="2400" b="1" dirty="0" smtClean="0">
                <a:solidFill>
                  <a:srgbClr val="002060"/>
                </a:solidFill>
              </a:rPr>
              <a:t>, ces « utilisateurs » qui sauvent vos projets</a:t>
            </a:r>
          </a:p>
          <a:p>
            <a:pPr algn="ctr" fontAlgn="base"/>
            <a:r>
              <a:rPr lang="fr-FR" sz="2400" dirty="0" smtClean="0">
                <a:solidFill>
                  <a:srgbClr val="C00000"/>
                </a:solidFill>
              </a:rPr>
              <a:t>Élaboration de vos </a:t>
            </a:r>
            <a:r>
              <a:rPr lang="fr-FR" sz="2400" dirty="0" err="1" smtClean="0">
                <a:solidFill>
                  <a:srgbClr val="C00000"/>
                </a:solidFill>
              </a:rPr>
              <a:t>personas</a:t>
            </a:r>
            <a:endParaRPr lang="fr-FR" sz="2400" dirty="0" smtClean="0">
              <a:solidFill>
                <a:srgbClr val="C00000"/>
              </a:solidFill>
            </a:endParaRPr>
          </a:p>
          <a:p>
            <a:pPr fontAlgn="base"/>
            <a:r>
              <a:rPr lang="fr-FR" sz="2400" dirty="0" smtClean="0"/>
              <a:t>Un nom : très important, il sera utilisé par toute l’équipe pour le designer</a:t>
            </a:r>
          </a:p>
          <a:p>
            <a:pPr fontAlgn="base"/>
            <a:r>
              <a:rPr lang="fr-FR" sz="2400" dirty="0" smtClean="0"/>
              <a:t>Un sexe</a:t>
            </a:r>
          </a:p>
          <a:p>
            <a:pPr fontAlgn="base"/>
            <a:r>
              <a:rPr lang="fr-FR" sz="2400" dirty="0" smtClean="0"/>
              <a:t>Une désignation</a:t>
            </a:r>
          </a:p>
          <a:p>
            <a:pPr fontAlgn="base"/>
            <a:r>
              <a:rPr lang="fr-FR" sz="2400" dirty="0" smtClean="0"/>
              <a:t>Des renseignements socio professionnels : âge, métier, aisance face à la technologie et au Web (pour un projet Web)</a:t>
            </a:r>
          </a:p>
          <a:p>
            <a:pPr fontAlgn="base"/>
            <a:r>
              <a:rPr lang="fr-FR" sz="2400" dirty="0" smtClean="0"/>
              <a:t>Équipement : Hache à double tranchant, Ares </a:t>
            </a:r>
            <a:r>
              <a:rPr lang="fr-FR" sz="2400" dirty="0" err="1" smtClean="0"/>
              <a:t>Predator</a:t>
            </a:r>
            <a:r>
              <a:rPr lang="fr-FR" sz="2400" dirty="0" smtClean="0"/>
              <a:t>, bouteille de </a:t>
            </a:r>
            <a:r>
              <a:rPr lang="fr-FR" sz="2400" dirty="0" err="1" smtClean="0"/>
              <a:t>Fecifeça</a:t>
            </a:r>
            <a:r>
              <a:rPr lang="fr-FR" sz="2400" dirty="0" smtClean="0"/>
              <a:t>, ordinateur, OS utilisé, navigateur, terminal mobile…</a:t>
            </a:r>
          </a:p>
          <a:p>
            <a:pPr fontAlgn="base"/>
            <a:r>
              <a:rPr lang="fr-FR" sz="2400" dirty="0" smtClean="0"/>
              <a:t>Besoins en rapports avec le produit</a:t>
            </a:r>
          </a:p>
          <a:p>
            <a:pPr fontAlgn="base"/>
            <a:r>
              <a:rPr lang="fr-FR" sz="2400" dirty="0" smtClean="0"/>
              <a:t>Enfin, une courte biographie en rapport avec le projet (le background de votre PNJ pour continuer le parallèle)</a:t>
            </a:r>
          </a:p>
          <a:p>
            <a:pPr fontAlgn="base"/>
            <a:r>
              <a:rPr lang="fr-FR" sz="2400" dirty="0" smtClean="0"/>
              <a:t>Enfin, vous pouvez entrer dans le vif du sujet : le scénario d’utilisation. Chaque étape devra répondre à 3 questions :</a:t>
            </a:r>
          </a:p>
          <a:p>
            <a:pPr fontAlgn="base"/>
            <a:r>
              <a:rPr lang="fr-FR" sz="2400" dirty="0" smtClean="0"/>
              <a:t>Que veut faire l’utilisateur ?</a:t>
            </a:r>
          </a:p>
          <a:p>
            <a:pPr fontAlgn="base"/>
            <a:r>
              <a:rPr lang="fr-FR" sz="2400" dirty="0" smtClean="0"/>
              <a:t>Comment le fait-il ?</a:t>
            </a:r>
          </a:p>
          <a:p>
            <a:pPr fontAlgn="base"/>
            <a:r>
              <a:rPr lang="fr-FR" sz="2400" dirty="0" smtClean="0"/>
              <a:t>Quelles fonctionnalités du produit utilise-t-il pour le faire ?</a:t>
            </a: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la formation.</a:t>
            </a:r>
            <a:endParaRPr lang="fr-FR" dirty="0"/>
          </a:p>
        </p:txBody>
      </p:sp>
      <p:sp>
        <p:nvSpPr>
          <p:cNvPr id="4" name="Espace réservé de la date 3"/>
          <p:cNvSpPr>
            <a:spLocks noGrp="1"/>
          </p:cNvSpPr>
          <p:nvPr>
            <p:ph type="dt" sz="half" idx="10"/>
          </p:nvPr>
        </p:nvSpPr>
        <p:spPr/>
        <p:txBody>
          <a:bodyPr/>
          <a:lstStyle/>
          <a:p>
            <a:fld id="{42DE0055-579B-4D74-B89C-8B482A22592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a:t>
            </a:fld>
            <a:endParaRPr lang="fr-FR"/>
          </a:p>
        </p:txBody>
      </p:sp>
      <p:sp>
        <p:nvSpPr>
          <p:cNvPr id="7" name="Espace réservé du contenu 6"/>
          <p:cNvSpPr>
            <a:spLocks noGrp="1"/>
          </p:cNvSpPr>
          <p:nvPr>
            <p:ph sz="quarter" idx="1"/>
          </p:nvPr>
        </p:nvSpPr>
        <p:spPr/>
        <p:txBody>
          <a:bodyPr>
            <a:normAutofit fontScale="77500" lnSpcReduction="20000"/>
          </a:bodyPr>
          <a:lstStyle/>
          <a:p>
            <a:pPr fontAlgn="base"/>
            <a:r>
              <a:rPr lang="fr-FR" b="1" dirty="0" smtClean="0">
                <a:solidFill>
                  <a:srgbClr val="00B0F0"/>
                </a:solidFill>
              </a:rPr>
              <a:t>Pour qui est destinée cette formation?</a:t>
            </a:r>
          </a:p>
          <a:p>
            <a:pPr fontAlgn="base"/>
            <a:r>
              <a:rPr lang="fr-FR" dirty="0" smtClean="0"/>
              <a:t>Chef de projet.</a:t>
            </a:r>
          </a:p>
          <a:p>
            <a:pPr fontAlgn="base"/>
            <a:r>
              <a:rPr lang="fr-FR" dirty="0" smtClean="0"/>
              <a:t>Chef de projet informatiques MOE.</a:t>
            </a:r>
          </a:p>
          <a:p>
            <a:pPr fontAlgn="base"/>
            <a:r>
              <a:rPr lang="fr-FR" dirty="0" smtClean="0"/>
              <a:t>MOA.</a:t>
            </a:r>
          </a:p>
          <a:p>
            <a:pPr fontAlgn="base"/>
            <a:r>
              <a:rPr lang="fr-FR" dirty="0" smtClean="0"/>
              <a:t>Chef de projets digitaux.</a:t>
            </a:r>
          </a:p>
          <a:p>
            <a:pPr fontAlgn="base"/>
            <a:r>
              <a:rPr lang="fr-FR" dirty="0" smtClean="0"/>
              <a:t>Responsable de site internet et intranet.</a:t>
            </a:r>
          </a:p>
          <a:p>
            <a:pPr fontAlgn="base"/>
            <a:r>
              <a:rPr lang="fr-FR" dirty="0" smtClean="0"/>
              <a:t>Responsable informatique.</a:t>
            </a:r>
          </a:p>
          <a:p>
            <a:pPr fontAlgn="base">
              <a:buNone/>
            </a:pPr>
            <a:endParaRPr lang="fr-FR" dirty="0" smtClean="0"/>
          </a:p>
          <a:p>
            <a:pPr fontAlgn="base"/>
            <a:r>
              <a:rPr lang="fr-FR" b="1" dirty="0" smtClean="0">
                <a:solidFill>
                  <a:srgbClr val="00B0F0"/>
                </a:solidFill>
              </a:rPr>
              <a:t>Niveau</a:t>
            </a:r>
          </a:p>
          <a:p>
            <a:pPr fontAlgn="base"/>
            <a:r>
              <a:rPr lang="fr-FR" dirty="0" smtClean="0"/>
              <a:t>Spécialisation</a:t>
            </a:r>
          </a:p>
          <a:p>
            <a:pPr fontAlgn="base"/>
            <a:endParaRPr lang="fr-FR" dirty="0" smtClean="0"/>
          </a:p>
          <a:p>
            <a:pPr fontAlgn="base"/>
            <a:r>
              <a:rPr lang="fr-FR" b="1" dirty="0" smtClean="0">
                <a:solidFill>
                  <a:srgbClr val="00B0F0"/>
                </a:solidFill>
              </a:rPr>
              <a:t>Les objectifs de la formation</a:t>
            </a:r>
          </a:p>
          <a:p>
            <a:pPr fontAlgn="base"/>
            <a:r>
              <a:rPr lang="fr-FR" dirty="0" smtClean="0"/>
              <a:t>Comprendre les principes les méthodes Agiles.</a:t>
            </a:r>
          </a:p>
          <a:p>
            <a:pPr fontAlgn="base"/>
            <a:r>
              <a:rPr lang="fr-FR" dirty="0" smtClean="0"/>
              <a:t>Appréhender les bénéfices des méthodes Agiles.</a:t>
            </a:r>
          </a:p>
          <a:p>
            <a:pPr fontAlgn="base"/>
            <a:r>
              <a:rPr lang="fr-FR" dirty="0" smtClean="0"/>
              <a:t>Initier la mise en œuvre des méthodes Agiles.</a:t>
            </a:r>
          </a:p>
          <a:p>
            <a:pPr marL="651510" indent="-514350">
              <a:buNone/>
            </a:pPr>
            <a:endParaRPr lang="fr-FR" b="1" dirty="0" smtClean="0">
              <a:solidFill>
                <a:srgbClr val="002060"/>
              </a:solidFill>
            </a:endParaRPr>
          </a:p>
          <a:p>
            <a:pPr marL="651510" indent="-514350">
              <a:buNone/>
            </a:pPr>
            <a:endParaRPr lang="fr-FR"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69CCED3-4658-4EE2-9547-6FB84B7B9D7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60</a:t>
            </a:fld>
            <a:endParaRPr lang="fr-FR"/>
          </a:p>
        </p:txBody>
      </p:sp>
      <p:pic>
        <p:nvPicPr>
          <p:cNvPr id="5122" name="Picture 2" descr="http://coach-agile.com/wp-content/uploads/2013/04/personas-2-720x960.jpg"/>
          <p:cNvPicPr>
            <a:picLocks noChangeAspect="1" noChangeArrowheads="1"/>
          </p:cNvPicPr>
          <p:nvPr/>
        </p:nvPicPr>
        <p:blipFill>
          <a:blip r:embed="rId3"/>
          <a:srcRect/>
          <a:stretch>
            <a:fillRect/>
          </a:stretch>
        </p:blipFill>
        <p:spPr bwMode="auto">
          <a:xfrm>
            <a:off x="1142976" y="0"/>
            <a:ext cx="6072230" cy="6357895"/>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071EC275-025A-4B6E-8587-4686557FCCF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61</a:t>
            </a:fld>
            <a:endParaRPr lang="fr-FR"/>
          </a:p>
        </p:txBody>
      </p:sp>
      <p:pic>
        <p:nvPicPr>
          <p:cNvPr id="106498" name="Picture 2" descr="http://coach-agile.com/wp-content/uploads/2013/04/story-mapping-atelier-scrum-720x609.jpg"/>
          <p:cNvPicPr>
            <a:picLocks noChangeAspect="1" noChangeArrowheads="1"/>
          </p:cNvPicPr>
          <p:nvPr/>
        </p:nvPicPr>
        <p:blipFill>
          <a:blip r:embed="rId3"/>
          <a:srcRect/>
          <a:stretch>
            <a:fillRect/>
          </a:stretch>
        </p:blipFill>
        <p:spPr bwMode="auto">
          <a:xfrm>
            <a:off x="1142976" y="0"/>
            <a:ext cx="6858000" cy="5800725"/>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3786C391-2EFE-46AE-8953-FB658BC9B98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62</a:t>
            </a:fld>
            <a:endParaRPr lang="fr-FR"/>
          </a:p>
        </p:txBody>
      </p:sp>
      <p:sp>
        <p:nvSpPr>
          <p:cNvPr id="20483" name="Content Placeholder 2"/>
          <p:cNvSpPr>
            <a:spLocks noGrp="1"/>
          </p:cNvSpPr>
          <p:nvPr>
            <p:ph sz="quarter" idx="1"/>
          </p:nvPr>
        </p:nvSpPr>
        <p:spPr/>
        <p:txBody>
          <a:bodyPr>
            <a:normAutofit fontScale="70000" lnSpcReduction="20000"/>
          </a:bodyPr>
          <a:lstStyle/>
          <a:p>
            <a:pPr fontAlgn="base"/>
            <a:r>
              <a:rPr lang="fr-FR" sz="2400" b="1" dirty="0" smtClean="0">
                <a:solidFill>
                  <a:srgbClr val="002060"/>
                </a:solidFill>
              </a:rPr>
              <a:t>Apprenez à prioriser avec « Perdus dans le désert »</a:t>
            </a:r>
          </a:p>
          <a:p>
            <a:pPr fontAlgn="base"/>
            <a:r>
              <a:rPr lang="fr-FR" sz="2400" dirty="0" smtClean="0"/>
              <a:t>Perdu dans le désert est un jeu qui permet d’étudier le comportement d’un groupe, à qui on demande de prendre des décisions en commun.</a:t>
            </a:r>
          </a:p>
          <a:p>
            <a:pPr fontAlgn="base"/>
            <a:r>
              <a:rPr lang="fr-FR" sz="2400" dirty="0" smtClean="0">
                <a:solidFill>
                  <a:srgbClr val="002060"/>
                </a:solidFill>
              </a:rPr>
              <a:t>Le principe du jeu est le suivant :</a:t>
            </a:r>
          </a:p>
          <a:p>
            <a:pPr fontAlgn="base"/>
            <a:r>
              <a:rPr lang="fr-FR" sz="2400" dirty="0" smtClean="0"/>
              <a:t>L’animateur du jeu présente la situation aux joueurs : Ils sont les seuls survivants d’un crash d’avion, et se retrouvent en plein désert avec une liste de 15 objets à leur disposition.</a:t>
            </a:r>
          </a:p>
          <a:p>
            <a:pPr fontAlgn="base"/>
            <a:r>
              <a:rPr lang="fr-FR" sz="2400" dirty="0" smtClean="0"/>
              <a:t>Dans un premier temps, l’animateur demande à chaque personne de faire un classement personnel des objets à disposition en les numérotant de 1 à 15 du plus prioritaire au moins prioritaire.</a:t>
            </a:r>
          </a:p>
          <a:p>
            <a:pPr fontAlgn="base"/>
            <a:r>
              <a:rPr lang="fr-FR" sz="2400" dirty="0" smtClean="0"/>
              <a:t>Dans un second temps, les participants au jeu doivent tous ensemble refaire le même exercice. Tous les participants doivent donc avoir la même liste.</a:t>
            </a:r>
          </a:p>
          <a:p>
            <a:pPr fontAlgn="base"/>
            <a:r>
              <a:rPr lang="fr-FR" sz="2400" dirty="0" smtClean="0"/>
              <a:t>L’animateur donne alors les bonnes réponses (issues de spécialistes de la survie en milieu hostile). Les joueurs doivent calculer pour chaque objet, la valeur absolue de la différence, entre la réponse donnée et leurs choix personnels, puis, entre la réponse donnée et le choix du groupe.</a:t>
            </a:r>
          </a:p>
          <a:p>
            <a:pPr fontAlgn="base"/>
            <a:r>
              <a:rPr lang="fr-FR" sz="2400" dirty="0" smtClean="0"/>
              <a:t>Les joueurs calculent ensuite leur score personnel en additionnant les résultats du premier calcul pour chaque objet, et le score du groupe en additionnant les résultats du 2éme calcul pour tous les objets.</a:t>
            </a: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CAB8F177-45BA-42CA-AE71-DABFDC7AAFB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63</a:t>
            </a:fld>
            <a:endParaRPr lang="fr-FR"/>
          </a:p>
        </p:txBody>
      </p:sp>
      <p:sp>
        <p:nvSpPr>
          <p:cNvPr id="20483" name="Content Placeholder 2"/>
          <p:cNvSpPr>
            <a:spLocks noGrp="1"/>
          </p:cNvSpPr>
          <p:nvPr>
            <p:ph sz="quarter" idx="1"/>
          </p:nvPr>
        </p:nvSpPr>
        <p:spPr/>
        <p:txBody>
          <a:bodyPr>
            <a:normAutofit fontScale="92500" lnSpcReduction="10000"/>
          </a:bodyPr>
          <a:lstStyle/>
          <a:p>
            <a:pPr fontAlgn="base"/>
            <a:r>
              <a:rPr lang="fr-FR" sz="2400" b="1" dirty="0" smtClean="0">
                <a:solidFill>
                  <a:srgbClr val="002060"/>
                </a:solidFill>
              </a:rPr>
              <a:t>Apprenez à prioriser avec « Perdus dans le désert »</a:t>
            </a:r>
          </a:p>
          <a:p>
            <a:pPr fontAlgn="base">
              <a:buNone/>
            </a:pPr>
            <a:r>
              <a:rPr lang="fr-FR" sz="2400" dirty="0" smtClean="0">
                <a:solidFill>
                  <a:srgbClr val="C00000"/>
                </a:solidFill>
              </a:rPr>
              <a:t>Feedback et Débriefing</a:t>
            </a:r>
          </a:p>
          <a:p>
            <a:pPr fontAlgn="base"/>
            <a:r>
              <a:rPr lang="fr-FR" sz="2400" dirty="0" smtClean="0"/>
              <a:t>pour le débriefing on demande aux personnes qui ont un score personnel supérieur au score du groupe de lever la main. En général les scores de groupe sont meilleurs que les scores individuels (mais ce n’est pas systématique). Tout l’enjeu pour l’animateur sera d’amener les joueurs à analyser pourquoi le groupe a été plus efficace (ou l’inverse). Les raisons de la différence de score peuvent être multiples. L’animateur doit être bien attentif au cours de la séance de décision en groupe de façon à pouvoir aider et orienter le groupe dans son auto-analyse.</a:t>
            </a:r>
          </a:p>
          <a:p>
            <a:pPr fontAlgn="base"/>
            <a:r>
              <a:rPr lang="fr-FR" sz="2400" dirty="0" smtClean="0"/>
              <a:t>Cette partie demande un peu d’expérience de la part de l’animateur. Je vous propose donc de partager mon expérience personnelle en vous donnant les grands types de groupe et de problèmes que j’ai rencontrés.</a:t>
            </a:r>
          </a:p>
          <a:p>
            <a:pPr fontAlgn="base">
              <a:buNone/>
            </a:pPr>
            <a:endParaRPr lang="fr-FR" sz="2400" dirty="0" smtClean="0">
              <a:solidFill>
                <a:srgbClr val="C00000"/>
              </a:solidFill>
            </a:endParaRP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FF73ECF2-7A96-43EE-98B5-BDD093F4196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64</a:t>
            </a:fld>
            <a:endParaRPr lang="fr-FR"/>
          </a:p>
        </p:txBody>
      </p:sp>
      <p:sp>
        <p:nvSpPr>
          <p:cNvPr id="20483" name="Content Placeholder 2"/>
          <p:cNvSpPr>
            <a:spLocks noGrp="1"/>
          </p:cNvSpPr>
          <p:nvPr>
            <p:ph sz="quarter" idx="1"/>
          </p:nvPr>
        </p:nvSpPr>
        <p:spPr/>
        <p:txBody>
          <a:bodyPr>
            <a:normAutofit/>
          </a:bodyPr>
          <a:lstStyle/>
          <a:p>
            <a:pPr fontAlgn="base"/>
            <a:r>
              <a:rPr lang="fr-FR" sz="2400" b="1" dirty="0" smtClean="0">
                <a:solidFill>
                  <a:srgbClr val="002060"/>
                </a:solidFill>
              </a:rPr>
              <a:t>Apprenez à prioriser avec « Perdus dans le désert »</a:t>
            </a:r>
          </a:p>
          <a:p>
            <a:pPr algn="ctr" fontAlgn="base"/>
            <a:endParaRPr lang="fr-FR" sz="2400" dirty="0" smtClean="0">
              <a:solidFill>
                <a:srgbClr val="C00000"/>
              </a:solidFill>
            </a:endParaRPr>
          </a:p>
          <a:p>
            <a:pPr algn="ctr" fontAlgn="base"/>
            <a:endParaRPr lang="fr-FR" sz="2400" dirty="0" smtClean="0">
              <a:solidFill>
                <a:srgbClr val="C00000"/>
              </a:solidFill>
            </a:endParaRPr>
          </a:p>
          <a:p>
            <a:pPr algn="ctr" fontAlgn="base"/>
            <a:r>
              <a:rPr lang="fr-FR" sz="2400" dirty="0" smtClean="0">
                <a:solidFill>
                  <a:srgbClr val="C00000"/>
                </a:solidFill>
              </a:rPr>
              <a:t>Mon expérience personnelle</a:t>
            </a:r>
          </a:p>
          <a:p>
            <a:pPr algn="ctr" fontAlgn="base"/>
            <a:r>
              <a:rPr lang="fr-FR" sz="2400" dirty="0" smtClean="0">
                <a:solidFill>
                  <a:srgbClr val="C00000"/>
                </a:solidFill>
              </a:rPr>
              <a:t>J’ai fait jouer ce jeu </a:t>
            </a:r>
            <a:r>
              <a:rPr lang="fr-FR" sz="2400" dirty="0" smtClean="0">
                <a:solidFill>
                  <a:srgbClr val="C00000"/>
                </a:solidFill>
              </a:rPr>
              <a:t>plusieurs dizaines </a:t>
            </a:r>
            <a:r>
              <a:rPr lang="fr-FR" sz="2400" dirty="0" smtClean="0">
                <a:solidFill>
                  <a:srgbClr val="C00000"/>
                </a:solidFill>
              </a:rPr>
              <a:t>de fois. Je vous propose ici de faire un bilan des deux problèmes qui reviennent assez </a:t>
            </a:r>
            <a:r>
              <a:rPr lang="fr-FR" sz="2400" dirty="0" smtClean="0">
                <a:solidFill>
                  <a:srgbClr val="C00000"/>
                </a:solidFill>
              </a:rPr>
              <a:t>régulièrement et de vous parler de son cousin, le « TEST NASA ».</a:t>
            </a:r>
            <a:endParaRPr lang="fr-FR" sz="2400" dirty="0" smtClean="0">
              <a:solidFill>
                <a:srgbClr val="C00000"/>
              </a:solidFill>
            </a:endParaRPr>
          </a:p>
          <a:p>
            <a:pPr algn="ctr" fontAlgn="base">
              <a:buNone/>
            </a:pPr>
            <a:endParaRPr lang="fr-FR" sz="2400" dirty="0" smtClean="0">
              <a:solidFill>
                <a:srgbClr val="C00000"/>
              </a:solidFill>
            </a:endParaRP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E57A1441-6BD4-45E6-869E-1C2CA086B3C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65</a:t>
            </a:fld>
            <a:endParaRPr lang="fr-FR"/>
          </a:p>
        </p:txBody>
      </p:sp>
      <p:sp>
        <p:nvSpPr>
          <p:cNvPr id="20483" name="Content Placeholder 2"/>
          <p:cNvSpPr>
            <a:spLocks noGrp="1"/>
          </p:cNvSpPr>
          <p:nvPr>
            <p:ph sz="quarter" idx="1"/>
          </p:nvPr>
        </p:nvSpPr>
        <p:spPr/>
        <p:txBody>
          <a:bodyPr>
            <a:normAutofit lnSpcReduction="10000"/>
          </a:bodyPr>
          <a:lstStyle/>
          <a:p>
            <a:pPr fontAlgn="base"/>
            <a:r>
              <a:rPr lang="fr-FR" sz="2400" b="1" dirty="0" smtClean="0">
                <a:solidFill>
                  <a:srgbClr val="002060"/>
                </a:solidFill>
              </a:rPr>
              <a:t>Apprenez à prioriser avec « Perdus dans le désert »</a:t>
            </a:r>
          </a:p>
          <a:p>
            <a:pPr algn="ctr" fontAlgn="base"/>
            <a:endParaRPr lang="fr-FR" sz="2400" dirty="0" smtClean="0">
              <a:solidFill>
                <a:srgbClr val="C00000"/>
              </a:solidFill>
            </a:endParaRPr>
          </a:p>
          <a:p>
            <a:pPr fontAlgn="base">
              <a:buNone/>
            </a:pPr>
            <a:r>
              <a:rPr lang="fr-FR" sz="2400" b="1" dirty="0" smtClean="0">
                <a:solidFill>
                  <a:srgbClr val="C00000"/>
                </a:solidFill>
              </a:rPr>
              <a:t>Le manque de vision</a:t>
            </a:r>
          </a:p>
          <a:p>
            <a:pPr fontAlgn="base"/>
            <a:r>
              <a:rPr lang="fr-FR" sz="2400" dirty="0" smtClean="0"/>
              <a:t>Ce point et le problème le plus courant. Le groupe ne prend pas le temps au début de l’exercice de définir sa vision, ou sa stratégie. Comment va-t-on s’en sortir ?Il y a là 2 orientations possibles :</a:t>
            </a:r>
            <a:br>
              <a:rPr lang="fr-FR" sz="2400" dirty="0" smtClean="0"/>
            </a:br>
            <a:endParaRPr lang="fr-FR" sz="2400" dirty="0" smtClean="0"/>
          </a:p>
          <a:p>
            <a:pPr fontAlgn="base"/>
            <a:r>
              <a:rPr lang="fr-FR" sz="2400" dirty="0" smtClean="0"/>
              <a:t>Soit on reste sur place en attendant les secours (qui est la solution préconisée par les experts de la survie). Dans ce cas on donne la priorité au signalement de notre position.</a:t>
            </a:r>
          </a:p>
          <a:p>
            <a:pPr fontAlgn="base"/>
            <a:r>
              <a:rPr lang="fr-FR" sz="2400" dirty="0" smtClean="0"/>
              <a:t>Soit on bouge pour rejoindre une zone civilisée. Dans ce cas on donne la priorité à la mobilité et l’orientation.</a:t>
            </a:r>
          </a:p>
          <a:p>
            <a:pPr algn="ctr" fontAlgn="base">
              <a:buNone/>
            </a:pPr>
            <a:endParaRPr lang="fr-FR" sz="2400" dirty="0" smtClean="0">
              <a:solidFill>
                <a:srgbClr val="C00000"/>
              </a:solidFill>
            </a:endParaRP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C632A1D7-FF60-45CD-93C6-BEACA4BD5AB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66</a:t>
            </a:fld>
            <a:endParaRPr lang="fr-FR"/>
          </a:p>
        </p:txBody>
      </p:sp>
      <p:sp>
        <p:nvSpPr>
          <p:cNvPr id="20483" name="Content Placeholder 2"/>
          <p:cNvSpPr>
            <a:spLocks noGrp="1"/>
          </p:cNvSpPr>
          <p:nvPr>
            <p:ph sz="quarter" idx="1"/>
          </p:nvPr>
        </p:nvSpPr>
        <p:spPr/>
        <p:txBody>
          <a:bodyPr>
            <a:normAutofit/>
          </a:bodyPr>
          <a:lstStyle/>
          <a:p>
            <a:pPr fontAlgn="base"/>
            <a:r>
              <a:rPr lang="fr-FR" sz="2400" b="1" dirty="0" smtClean="0">
                <a:solidFill>
                  <a:srgbClr val="002060"/>
                </a:solidFill>
              </a:rPr>
              <a:t>Apprenez à prioriser avec « Perdus dans le désert »</a:t>
            </a:r>
          </a:p>
          <a:p>
            <a:pPr fontAlgn="base">
              <a:buNone/>
            </a:pPr>
            <a:r>
              <a:rPr lang="fr-FR" sz="2400" b="1" dirty="0" smtClean="0">
                <a:solidFill>
                  <a:srgbClr val="C00000"/>
                </a:solidFill>
              </a:rPr>
              <a:t>Le manque d’écoute</a:t>
            </a:r>
          </a:p>
          <a:p>
            <a:pPr fontAlgn="base">
              <a:buNone/>
            </a:pPr>
            <a:endParaRPr lang="fr-FR" sz="2400" b="1" dirty="0" smtClean="0">
              <a:solidFill>
                <a:srgbClr val="C00000"/>
              </a:solidFill>
            </a:endParaRPr>
          </a:p>
          <a:p>
            <a:pPr fontAlgn="base"/>
            <a:r>
              <a:rPr lang="fr-FR" sz="2400" dirty="0" smtClean="0"/>
              <a:t>Ce point revient aussi relativement souvent, il est en général d’autant plus important que le groupe n’a pas de vision clairement définie.</a:t>
            </a:r>
          </a:p>
          <a:p>
            <a:pPr fontAlgn="base"/>
            <a:r>
              <a:rPr lang="fr-FR" sz="2400" dirty="0" smtClean="0"/>
              <a:t>Le manque d’écoute se traduit en général par le fait qu’une ou deux personnes prennent le « </a:t>
            </a:r>
            <a:r>
              <a:rPr lang="fr-FR" sz="2400" dirty="0" err="1" smtClean="0"/>
              <a:t>lead</a:t>
            </a:r>
            <a:r>
              <a:rPr lang="fr-FR" sz="2400" dirty="0" smtClean="0"/>
              <a:t> » sur le groupe et imposent leurs choix par leur prestance et leur charisme. Le plus souvent ceci est fait de façon inconsciente de la par des leaders. Dans ce type de groupe, les personnes plus réservées n’osent pas s’exprimer et préfèrent rester en retrait.</a:t>
            </a:r>
          </a:p>
          <a:p>
            <a:pPr algn="ctr" fontAlgn="base">
              <a:buNone/>
            </a:pPr>
            <a:endParaRPr lang="fr-FR" sz="2400" dirty="0" smtClean="0">
              <a:solidFill>
                <a:srgbClr val="C00000"/>
              </a:solidFill>
            </a:endParaRP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AB858E74-E510-4913-B659-9EBCE05BF2C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67</a:t>
            </a:fld>
            <a:endParaRPr lang="fr-FR"/>
          </a:p>
        </p:txBody>
      </p:sp>
      <p:sp>
        <p:nvSpPr>
          <p:cNvPr id="20483" name="Content Placeholder 2"/>
          <p:cNvSpPr>
            <a:spLocks noGrp="1"/>
          </p:cNvSpPr>
          <p:nvPr>
            <p:ph sz="quarter" idx="1"/>
          </p:nvPr>
        </p:nvSpPr>
        <p:spPr/>
        <p:txBody>
          <a:bodyPr>
            <a:normAutofit/>
          </a:bodyPr>
          <a:lstStyle/>
          <a:p>
            <a:pPr fontAlgn="base"/>
            <a:r>
              <a:rPr lang="fr-FR" sz="2400" b="1" dirty="0" smtClean="0">
                <a:solidFill>
                  <a:srgbClr val="002060"/>
                </a:solidFill>
              </a:rPr>
              <a:t>Apprenez à prioriser avec « Perdus dans le désert »</a:t>
            </a:r>
          </a:p>
          <a:p>
            <a:pPr fontAlgn="base">
              <a:buNone/>
            </a:pPr>
            <a:r>
              <a:rPr lang="fr-FR" sz="2400" b="1" dirty="0" smtClean="0">
                <a:solidFill>
                  <a:srgbClr val="C00000"/>
                </a:solidFill>
              </a:rPr>
              <a:t>Le manque d’écoute</a:t>
            </a:r>
          </a:p>
          <a:p>
            <a:pPr fontAlgn="base">
              <a:buNone/>
            </a:pPr>
            <a:endParaRPr lang="fr-FR" sz="2400" b="1" dirty="0" smtClean="0">
              <a:solidFill>
                <a:srgbClr val="C00000"/>
              </a:solidFill>
            </a:endParaRPr>
          </a:p>
          <a:p>
            <a:pPr fontAlgn="base"/>
            <a:r>
              <a:rPr lang="fr-FR" sz="2400" dirty="0" smtClean="0"/>
              <a:t>Avoir des leaders dans un groupe est une bonne chose. Cela permet de dynamiser le groupe et le tenir en mouvement. Le problème est que ce n’est pas parce qu’on est un leader que tout ce qu’on dit est juste, et inversement, ce n’est pas parce qu’on est réservé qu’on n’a rien à dire pour faire avancer le groupe. L’écoute est un élément crucial pour prendre de bonnes décisions ensemble. Le groupe doit donc trouver un moyen de favoriser l’expression et l’écoute de chacun.</a:t>
            </a:r>
            <a:endParaRPr lang="fr-FR" sz="2400" dirty="0" smtClean="0">
              <a:solidFill>
                <a:srgbClr val="C00000"/>
              </a:solidFill>
            </a:endParaRP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5AA1E5C8-5F57-492D-8A81-1A1CB5DCE1F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68</a:t>
            </a:fld>
            <a:endParaRPr lang="fr-FR"/>
          </a:p>
        </p:txBody>
      </p:sp>
      <p:sp>
        <p:nvSpPr>
          <p:cNvPr id="20483" name="Content Placeholder 2"/>
          <p:cNvSpPr>
            <a:spLocks noGrp="1"/>
          </p:cNvSpPr>
          <p:nvPr>
            <p:ph sz="quarter" idx="1"/>
          </p:nvPr>
        </p:nvSpPr>
        <p:spPr/>
        <p:txBody>
          <a:bodyPr>
            <a:normAutofit/>
          </a:bodyPr>
          <a:lstStyle/>
          <a:p>
            <a:pPr fontAlgn="base"/>
            <a:r>
              <a:rPr lang="fr-FR" sz="2400" b="1" dirty="0" smtClean="0">
                <a:solidFill>
                  <a:srgbClr val="002060"/>
                </a:solidFill>
              </a:rPr>
              <a:t>Apprenez à prioriser avec « Perdus dans le désert »</a:t>
            </a:r>
          </a:p>
          <a:p>
            <a:pPr fontAlgn="base"/>
            <a:r>
              <a:rPr lang="fr-FR" sz="2400" b="1" dirty="0" smtClean="0">
                <a:solidFill>
                  <a:srgbClr val="C00000"/>
                </a:solidFill>
              </a:rPr>
              <a:t>En conclusion</a:t>
            </a:r>
          </a:p>
          <a:p>
            <a:pPr fontAlgn="base">
              <a:buNone/>
            </a:pPr>
            <a:endParaRPr lang="fr-FR" sz="2400" dirty="0" smtClean="0"/>
          </a:p>
          <a:p>
            <a:pPr fontAlgn="base"/>
            <a:r>
              <a:rPr lang="fr-FR" sz="2400" dirty="0" smtClean="0"/>
              <a:t>On voit ici qu’à partir d’un simple jeu, il est possible en débriefant correctement le comportement des joueurs, d’illustrer des points clés de la méthode </a:t>
            </a:r>
            <a:r>
              <a:rPr lang="fr-FR" sz="2400" dirty="0" err="1" smtClean="0"/>
              <a:t>Scrum</a:t>
            </a:r>
            <a:r>
              <a:rPr lang="fr-FR" sz="2400" dirty="0" smtClean="0"/>
              <a:t>. Ceci demande toutefois un peu d’expérience de la part de l’animateur, et surtout qu’il s’auto-débriefer, afin d’être de plus en plus pertinent sur ces analyses du comportement des groupes.</a:t>
            </a:r>
          </a:p>
          <a:p>
            <a:pPr fontAlgn="base">
              <a:buNone/>
            </a:pPr>
            <a:endParaRPr lang="fr-FR" sz="2400" b="1" dirty="0" smtClean="0">
              <a:solidFill>
                <a:srgbClr val="00206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fr-FR" dirty="0" smtClean="0">
                <a:latin typeface="+mj-lt"/>
              </a:rPr>
              <a:t>Agile : les jeux</a:t>
            </a:r>
            <a:endParaRPr lang="en-GB" dirty="0">
              <a:latin typeface="+mj-lt"/>
            </a:endParaRPr>
          </a:p>
        </p:txBody>
      </p:sp>
      <p:sp>
        <p:nvSpPr>
          <p:cNvPr id="4" name="Espace réservé de la date 3"/>
          <p:cNvSpPr>
            <a:spLocks noGrp="1"/>
          </p:cNvSpPr>
          <p:nvPr>
            <p:ph type="dt" sz="half" idx="10"/>
          </p:nvPr>
        </p:nvSpPr>
        <p:spPr/>
        <p:txBody>
          <a:bodyPr/>
          <a:lstStyle/>
          <a:p>
            <a:fld id="{C42AAC71-43AF-4562-B36B-44E8515061A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69</a:t>
            </a:fld>
            <a:endParaRPr lang="fr-FR"/>
          </a:p>
        </p:txBody>
      </p:sp>
      <p:sp>
        <p:nvSpPr>
          <p:cNvPr id="20483" name="Content Placeholder 2"/>
          <p:cNvSpPr>
            <a:spLocks noGrp="1"/>
          </p:cNvSpPr>
          <p:nvPr>
            <p:ph sz="quarter" idx="1"/>
          </p:nvPr>
        </p:nvSpPr>
        <p:spPr/>
        <p:txBody>
          <a:bodyPr>
            <a:normAutofit/>
          </a:bodyPr>
          <a:lstStyle/>
          <a:p>
            <a:pPr fontAlgn="base"/>
            <a:r>
              <a:rPr lang="fr-FR" sz="2400" b="1" dirty="0" smtClean="0">
                <a:solidFill>
                  <a:srgbClr val="002060"/>
                </a:solidFill>
              </a:rPr>
              <a:t>Le test de la NASA</a:t>
            </a:r>
            <a:endParaRPr lang="fr-FR" sz="2400" b="1" dirty="0" smtClean="0">
              <a:solidFill>
                <a:srgbClr val="002060"/>
              </a:solidFill>
            </a:endParaRPr>
          </a:p>
          <a:p>
            <a:pPr fontAlgn="base"/>
            <a:r>
              <a:rPr lang="fr-FR" sz="2400" b="1" dirty="0" smtClean="0">
                <a:solidFill>
                  <a:srgbClr val="C00000"/>
                </a:solidFill>
              </a:rPr>
              <a:t>Learning by </a:t>
            </a:r>
            <a:r>
              <a:rPr lang="fr-FR" sz="2400" b="1" dirty="0" err="1" smtClean="0">
                <a:solidFill>
                  <a:srgbClr val="C00000"/>
                </a:solidFill>
              </a:rPr>
              <a:t>doing</a:t>
            </a:r>
            <a:endParaRPr lang="fr-FR" sz="2400" b="1" dirty="0" smtClean="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643314"/>
            <a:ext cx="8229600" cy="1828800"/>
          </a:xfrm>
        </p:spPr>
        <p:txBody>
          <a:bodyPr>
            <a:normAutofit/>
          </a:bodyPr>
          <a:lstStyle/>
          <a:p>
            <a:r>
              <a:rPr lang="fr-FR" dirty="0" smtClean="0"/>
              <a:t>INTRODUCTION.</a:t>
            </a:r>
            <a:endParaRPr lang="fr-FR" dirty="0"/>
          </a:p>
        </p:txBody>
      </p:sp>
      <p:sp>
        <p:nvSpPr>
          <p:cNvPr id="3" name="Espace réservé de la date 2"/>
          <p:cNvSpPr>
            <a:spLocks noGrp="1"/>
          </p:cNvSpPr>
          <p:nvPr>
            <p:ph type="dt" sz="half" idx="10"/>
          </p:nvPr>
        </p:nvSpPr>
        <p:spPr/>
        <p:txBody>
          <a:bodyPr/>
          <a:lstStyle/>
          <a:p>
            <a:fld id="{D6ABA6F8-E83B-45B6-9B91-CFCC34C8D296}"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a:t>
            </a:fld>
            <a:endParaRPr lang="fr-F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85720" y="3643314"/>
            <a:ext cx="7929618" cy="1828800"/>
          </a:xfrm>
        </p:spPr>
        <p:txBody>
          <a:bodyPr>
            <a:normAutofit/>
          </a:bodyPr>
          <a:lstStyle/>
          <a:p>
            <a:r>
              <a:rPr lang="fr-FR" dirty="0" smtClean="0"/>
              <a:t>AGILE POUR Gérer UN PROJET.</a:t>
            </a:r>
            <a:endParaRPr lang="fr-FR" dirty="0"/>
          </a:p>
        </p:txBody>
      </p:sp>
      <p:sp>
        <p:nvSpPr>
          <p:cNvPr id="3" name="Espace réservé de la date 2"/>
          <p:cNvSpPr>
            <a:spLocks noGrp="1"/>
          </p:cNvSpPr>
          <p:nvPr>
            <p:ph type="dt" sz="half" idx="10"/>
          </p:nvPr>
        </p:nvSpPr>
        <p:spPr/>
        <p:txBody>
          <a:bodyPr/>
          <a:lstStyle/>
          <a:p>
            <a:fld id="{9202D64B-2F6A-418E-8D78-66EA42C2033A}" type="datetime1">
              <a:rPr lang="fr-FR" smtClean="0"/>
              <a:pPr/>
              <a:t>01/01/2017</a:t>
            </a:fld>
            <a:endParaRPr lang="fr-FR"/>
          </a:p>
        </p:txBody>
      </p:sp>
      <p:sp>
        <p:nvSpPr>
          <p:cNvPr id="4" name="Espace réservé du pied de page 3"/>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70</a:t>
            </a:fld>
            <a:endParaRPr lang="fr-F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49C56C56-7FBA-4364-894D-FF2EA3F0D56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71</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douze principes de la méthodologie AGILE</a:t>
            </a:r>
          </a:p>
        </p:txBody>
      </p:sp>
      <p:sp>
        <p:nvSpPr>
          <p:cNvPr id="8" name="Rectangle 7"/>
          <p:cNvSpPr/>
          <p:nvPr/>
        </p:nvSpPr>
        <p:spPr>
          <a:xfrm>
            <a:off x="0" y="1928802"/>
            <a:ext cx="9144000" cy="4524315"/>
          </a:xfrm>
          <a:prstGeom prst="rect">
            <a:avLst/>
          </a:prstGeom>
        </p:spPr>
        <p:txBody>
          <a:bodyPr wrap="square">
            <a:spAutoFit/>
          </a:bodyPr>
          <a:lstStyle/>
          <a:p>
            <a:r>
              <a:rPr lang="fr-FR" sz="2400" dirty="0" smtClean="0"/>
              <a:t>1. Satisfaire le client en lui livrant fréquemment une</a:t>
            </a:r>
          </a:p>
          <a:p>
            <a:r>
              <a:rPr lang="fr-FR" sz="2400" dirty="0" smtClean="0"/>
              <a:t>application utilisable rapidement</a:t>
            </a:r>
          </a:p>
          <a:p>
            <a:r>
              <a:rPr lang="fr-FR" sz="2400" dirty="0" smtClean="0"/>
              <a:t>2. Accepte les changements de l’utilisateur même dans des</a:t>
            </a:r>
          </a:p>
          <a:p>
            <a:r>
              <a:rPr lang="fr-FR" sz="2400" dirty="0" smtClean="0"/>
              <a:t>étapes tardives</a:t>
            </a:r>
          </a:p>
          <a:p>
            <a:r>
              <a:rPr lang="fr-FR" sz="2400" dirty="0" smtClean="0"/>
              <a:t>3. Livraisons fréquentes de fonctions qui « marchent » (toutes</a:t>
            </a:r>
          </a:p>
          <a:p>
            <a:r>
              <a:rPr lang="fr-FR" sz="2400" dirty="0" smtClean="0"/>
              <a:t>les deux semaines et au plus tard tous les deux mois) -</a:t>
            </a:r>
          </a:p>
          <a:p>
            <a:r>
              <a:rPr lang="fr-FR" sz="2400" dirty="0" smtClean="0"/>
              <a:t>Cycles très courts</a:t>
            </a:r>
          </a:p>
          <a:p>
            <a:r>
              <a:rPr lang="fr-FR" sz="2400" dirty="0" smtClean="0"/>
              <a:t>4. Travail quotidien entre l’équipe projet et les utilisateurs</a:t>
            </a:r>
          </a:p>
          <a:p>
            <a:r>
              <a:rPr lang="fr-FR" sz="2400" dirty="0" smtClean="0"/>
              <a:t>5. La motivation des équipes est le centre d’intérêt de la</a:t>
            </a:r>
          </a:p>
          <a:p>
            <a:r>
              <a:rPr lang="fr-FR" sz="2400" dirty="0" smtClean="0"/>
              <a:t>méthode</a:t>
            </a:r>
          </a:p>
          <a:p>
            <a:r>
              <a:rPr lang="fr-FR" sz="2400" dirty="0" smtClean="0"/>
              <a:t>6. Privilégie les rencontres directes (Face to face) plutôt que</a:t>
            </a:r>
          </a:p>
          <a:p>
            <a:r>
              <a:rPr lang="fr-FR" sz="2400" dirty="0" smtClean="0"/>
              <a:t>du travail à distance ou par mail</a:t>
            </a:r>
            <a:endParaRPr lang="fr-FR" sz="2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06E7F6F-01B4-4CB2-8080-91EDA575D63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72</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r>
              <a:rPr lang="fr-FR" b="1" dirty="0" smtClean="0">
                <a:solidFill>
                  <a:srgbClr val="002060"/>
                </a:solidFill>
              </a:rPr>
              <a:t>Les  douze principes de la méthodologie AGILE</a:t>
            </a:r>
          </a:p>
        </p:txBody>
      </p:sp>
      <p:sp>
        <p:nvSpPr>
          <p:cNvPr id="8" name="Rectangle 7"/>
          <p:cNvSpPr/>
          <p:nvPr/>
        </p:nvSpPr>
        <p:spPr>
          <a:xfrm>
            <a:off x="0" y="1928802"/>
            <a:ext cx="9144000" cy="3416320"/>
          </a:xfrm>
          <a:prstGeom prst="rect">
            <a:avLst/>
          </a:prstGeom>
        </p:spPr>
        <p:txBody>
          <a:bodyPr wrap="square">
            <a:spAutoFit/>
          </a:bodyPr>
          <a:lstStyle/>
          <a:p>
            <a:r>
              <a:rPr lang="fr-FR" sz="2400" dirty="0" smtClean="0"/>
              <a:t>7. La fonction livrée est l’unité de mesure de l’avancement du</a:t>
            </a:r>
          </a:p>
          <a:p>
            <a:r>
              <a:rPr lang="fr-FR" sz="2400" dirty="0" smtClean="0"/>
              <a:t>projet</a:t>
            </a:r>
          </a:p>
          <a:p>
            <a:r>
              <a:rPr lang="fr-FR" sz="2400" dirty="0" smtClean="0"/>
              <a:t>8. La méthodologie encourage un rythme soutenu du</a:t>
            </a:r>
          </a:p>
          <a:p>
            <a:r>
              <a:rPr lang="fr-FR" sz="2400" dirty="0" smtClean="0"/>
              <a:t>développement</a:t>
            </a:r>
          </a:p>
          <a:p>
            <a:r>
              <a:rPr lang="fr-FR" sz="2400" dirty="0" smtClean="0"/>
              <a:t>9. Attention continue à l’excellence technique et à une</a:t>
            </a:r>
          </a:p>
          <a:p>
            <a:r>
              <a:rPr lang="fr-FR" sz="2400" dirty="0" smtClean="0"/>
              <a:t>meilleur conception</a:t>
            </a:r>
          </a:p>
          <a:p>
            <a:r>
              <a:rPr lang="fr-FR" sz="2400" dirty="0" smtClean="0"/>
              <a:t>10. Produire uniquement ce qui est nécessaire</a:t>
            </a:r>
          </a:p>
          <a:p>
            <a:r>
              <a:rPr lang="fr-FR" sz="2400" dirty="0" smtClean="0"/>
              <a:t>11.Des équipes autogérées</a:t>
            </a:r>
          </a:p>
          <a:p>
            <a:r>
              <a:rPr lang="fr-FR" sz="2400" dirty="0" smtClean="0"/>
              <a:t>12. Amélioration continue …</a:t>
            </a:r>
            <a:endParaRPr lang="fr-FR" sz="2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E6C3653-319E-4A87-9241-AE08414A8CF5}"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73</a:t>
            </a:fld>
            <a:endParaRPr lang="fr-FR"/>
          </a:p>
        </p:txBody>
      </p:sp>
      <p:sp>
        <p:nvSpPr>
          <p:cNvPr id="3" name="Espace réservé du contenu 2"/>
          <p:cNvSpPr>
            <a:spLocks noGrp="1"/>
          </p:cNvSpPr>
          <p:nvPr>
            <p:ph sz="quarter" idx="1"/>
          </p:nvPr>
        </p:nvSpPr>
        <p:spPr>
          <a:xfrm>
            <a:off x="0" y="1214422"/>
            <a:ext cx="9144000" cy="5094938"/>
          </a:xfrm>
        </p:spPr>
        <p:txBody>
          <a:bodyPr>
            <a:normAutofit/>
          </a:bodyPr>
          <a:lstStyle/>
          <a:p>
            <a:pPr algn="ctr"/>
            <a:r>
              <a:rPr lang="fr-FR" dirty="0" smtClean="0"/>
              <a:t>Approche </a:t>
            </a:r>
            <a:r>
              <a:rPr lang="fr-FR" dirty="0" smtClean="0">
                <a:solidFill>
                  <a:srgbClr val="C00000"/>
                </a:solidFill>
              </a:rPr>
              <a:t>« Top-Down » </a:t>
            </a:r>
            <a:r>
              <a:rPr lang="fr-FR" dirty="0" smtClean="0"/>
              <a:t>ou </a:t>
            </a:r>
            <a:r>
              <a:rPr lang="fr-FR" dirty="0" smtClean="0">
                <a:solidFill>
                  <a:srgbClr val="C00000"/>
                </a:solidFill>
              </a:rPr>
              <a:t>« </a:t>
            </a:r>
            <a:r>
              <a:rPr lang="fr-FR" dirty="0" err="1" smtClean="0">
                <a:solidFill>
                  <a:srgbClr val="C00000"/>
                </a:solidFill>
              </a:rPr>
              <a:t>Bottom</a:t>
            </a:r>
            <a:r>
              <a:rPr lang="fr-FR" dirty="0" smtClean="0">
                <a:solidFill>
                  <a:srgbClr val="C00000"/>
                </a:solidFill>
              </a:rPr>
              <a:t>-Up » </a:t>
            </a:r>
            <a:r>
              <a:rPr lang="fr-FR" dirty="0" smtClean="0"/>
              <a:t>,on sait aujourd’hui que le soutien de la direction et que l’appropriation par les équipes sur le terrain sont des conditions essentielles pour assurer la réussite d’un projet de transformation Agile. </a:t>
            </a:r>
            <a:r>
              <a:rPr lang="fr-FR" b="1" dirty="0" smtClean="0"/>
              <a:t>Non, les enjeux de l’Entreprise Agile se situent désormais dans les couches managériales intermédiaires de l’organisation… </a:t>
            </a:r>
          </a:p>
          <a:p>
            <a:pPr algn="ctr"/>
            <a:r>
              <a:rPr lang="fr-FR" dirty="0" smtClean="0">
                <a:solidFill>
                  <a:srgbClr val="002060"/>
                </a:solidFill>
              </a:rPr>
              <a:t>Comment les aborder ? Comment les convaincre ? Comment les transformer ?</a:t>
            </a:r>
            <a:endParaRPr lang="fr-FR" b="1" dirty="0" smtClean="0">
              <a:solidFill>
                <a:srgbClr val="00206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B94DE38-2DBC-474F-9EE0-808A3BB7109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74</a:t>
            </a:fld>
            <a:endParaRPr lang="fr-FR"/>
          </a:p>
        </p:txBody>
      </p:sp>
      <p:pic>
        <p:nvPicPr>
          <p:cNvPr id="107522" name="Picture 2" descr="http://www.qualitystreet.fr/wp-content/uploads/2010/11/manager-agile.png"/>
          <p:cNvPicPr>
            <a:picLocks noChangeAspect="1" noChangeArrowheads="1"/>
          </p:cNvPicPr>
          <p:nvPr/>
        </p:nvPicPr>
        <p:blipFill>
          <a:blip r:embed="rId2"/>
          <a:srcRect/>
          <a:stretch>
            <a:fillRect/>
          </a:stretch>
        </p:blipFill>
        <p:spPr bwMode="auto">
          <a:xfrm>
            <a:off x="857224" y="1142984"/>
            <a:ext cx="7854934" cy="464766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A42E4B5F-4B4C-4C26-A3ED-4E69F3F0452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75</a:t>
            </a:fld>
            <a:endParaRPr lang="fr-FR"/>
          </a:p>
        </p:txBody>
      </p:sp>
      <p:sp>
        <p:nvSpPr>
          <p:cNvPr id="7" name="Rectangle 6"/>
          <p:cNvSpPr/>
          <p:nvPr/>
        </p:nvSpPr>
        <p:spPr>
          <a:xfrm>
            <a:off x="0" y="1428736"/>
            <a:ext cx="9144000" cy="3477875"/>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endParaRPr lang="fr-FR" sz="2000" b="1" dirty="0" smtClean="0">
              <a:solidFill>
                <a:srgbClr val="002060"/>
              </a:solidFill>
            </a:endParaRPr>
          </a:p>
          <a:p>
            <a:pPr fontAlgn="base"/>
            <a:r>
              <a:rPr lang="fr-FR" sz="2000" dirty="0" smtClean="0"/>
              <a:t>L’introduction de l’Agilité induit un changement fort dans ce système complexe et social qu’est l’organisation. </a:t>
            </a:r>
          </a:p>
          <a:p>
            <a:pPr fontAlgn="base"/>
            <a:r>
              <a:rPr lang="fr-FR" sz="2000" dirty="0" smtClean="0"/>
              <a:t>Diagnostics et pilotage approprié sont nécessaires… des activités dans lesquelles on retrouve très vite ces personnages incontournables, relais de la mutation agile, que sont les </a:t>
            </a:r>
            <a:r>
              <a:rPr lang="fr-FR" sz="2000" b="1" dirty="0" smtClean="0">
                <a:solidFill>
                  <a:srgbClr val="002060"/>
                </a:solidFill>
              </a:rPr>
              <a:t>managers</a:t>
            </a:r>
            <a:r>
              <a:rPr lang="fr-FR" sz="2000" dirty="0" smtClean="0">
                <a:solidFill>
                  <a:srgbClr val="002060"/>
                </a:solidFill>
              </a:rPr>
              <a:t>.</a:t>
            </a:r>
          </a:p>
          <a:p>
            <a:pPr fontAlgn="base"/>
            <a:r>
              <a:rPr lang="fr-FR" sz="2000" dirty="0" smtClean="0"/>
              <a:t>Positionnement, nature et niveau de l’impact, réactions probables, freins et leviers à activer (en termes de communication, de formation ou de participation) : </a:t>
            </a:r>
            <a:r>
              <a:rPr lang="fr-FR" sz="2000" dirty="0" smtClean="0">
                <a:solidFill>
                  <a:srgbClr val="002060"/>
                </a:solidFill>
              </a:rPr>
              <a:t>le</a:t>
            </a:r>
            <a:r>
              <a:rPr lang="fr-FR" sz="2000" b="1" dirty="0" smtClean="0">
                <a:solidFill>
                  <a:srgbClr val="002060"/>
                </a:solidFill>
              </a:rPr>
              <a:t> Middle Management</a:t>
            </a:r>
            <a:r>
              <a:rPr lang="fr-FR" sz="2000" dirty="0" smtClean="0">
                <a:solidFill>
                  <a:srgbClr val="002060"/>
                </a:solidFill>
              </a:rPr>
              <a:t> </a:t>
            </a:r>
            <a:r>
              <a:rPr lang="fr-FR" sz="2000" dirty="0" smtClean="0"/>
              <a:t>est une cible privilégiée du manager.</a:t>
            </a:r>
          </a:p>
          <a:p>
            <a:pPr fontAlgn="base"/>
            <a:endParaRPr lang="fr-FR"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71BA95E2-8F7C-4915-B0F0-057EAD850C2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76</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1200329"/>
          </a:xfrm>
          <a:prstGeom prst="rect">
            <a:avLst/>
          </a:prstGeom>
        </p:spPr>
        <p:txBody>
          <a:bodyPr wrap="square">
            <a:spAutoFit/>
          </a:bodyPr>
          <a:lstStyle/>
          <a:p>
            <a:r>
              <a:rPr lang="fr-FR" dirty="0" smtClean="0"/>
              <a:t>plus connue sous le nom de Matrice d’Eisenhower, président US, qui utilisait ce principe pour prioriser ses actions. Stephen </a:t>
            </a:r>
            <a:r>
              <a:rPr lang="fr-FR" dirty="0" err="1" smtClean="0"/>
              <a:t>Covey</a:t>
            </a:r>
            <a:r>
              <a:rPr lang="fr-FR" dirty="0" smtClean="0"/>
              <a:t> a popularisé la technique sous cette forme matricielle, dans les années 90, dans son livre « </a:t>
            </a:r>
            <a:r>
              <a:rPr lang="fr-FR" b="1" i="1" dirty="0" smtClean="0"/>
              <a:t>Les Sept Habitudes des gens efficaces »</a:t>
            </a:r>
            <a:r>
              <a:rPr lang="fr-FR" dirty="0" smtClean="0"/>
              <a:t>  pour aider les manager à sortir de la spirale de l’action!</a:t>
            </a:r>
            <a:endParaRPr lang="fr-FR" dirty="0"/>
          </a:p>
        </p:txBody>
      </p:sp>
      <p:pic>
        <p:nvPicPr>
          <p:cNvPr id="130050" name="Picture 2" descr="http://www.qualitystreet.fr/wp-content/uploads/2013/10/Matrice-Urgence-Importance.jpg"/>
          <p:cNvPicPr>
            <a:picLocks noChangeAspect="1" noChangeArrowheads="1"/>
          </p:cNvPicPr>
          <p:nvPr/>
        </p:nvPicPr>
        <p:blipFill>
          <a:blip r:embed="rId2"/>
          <a:srcRect/>
          <a:stretch>
            <a:fillRect/>
          </a:stretch>
        </p:blipFill>
        <p:spPr bwMode="auto">
          <a:xfrm>
            <a:off x="1785918" y="2933705"/>
            <a:ext cx="5886442" cy="392429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AA11A03-E2FA-47AF-B33D-0C562EA0CECF}"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77</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2031325"/>
          </a:xfrm>
          <a:prstGeom prst="rect">
            <a:avLst/>
          </a:prstGeom>
        </p:spPr>
        <p:txBody>
          <a:bodyPr wrap="square">
            <a:spAutoFit/>
          </a:bodyPr>
          <a:lstStyle/>
          <a:p>
            <a:pPr fontAlgn="base"/>
            <a:r>
              <a:rPr lang="fr-FR" b="1" dirty="0" smtClean="0">
                <a:solidFill>
                  <a:srgbClr val="C00000"/>
                </a:solidFill>
              </a:rPr>
              <a:t>Pourquoi?</a:t>
            </a:r>
          </a:p>
          <a:p>
            <a:pPr fontAlgn="base"/>
            <a:endParaRPr lang="fr-FR" b="1" dirty="0" smtClean="0"/>
          </a:p>
          <a:p>
            <a:pPr fontAlgn="base"/>
            <a:r>
              <a:rPr lang="fr-FR" dirty="0" smtClean="0"/>
              <a:t>La gestion du temps est une dimension clé du boulot du Manager. La matrice permet de fixer des priorités dans les tâches à réaliser; elle permet aussi d’offrir de bons éléments de décision, sur une activité clé du </a:t>
            </a:r>
            <a:r>
              <a:rPr lang="fr-FR" b="1" dirty="0" smtClean="0">
                <a:hlinkClick r:id="rId2"/>
              </a:rPr>
              <a:t>Management Agile</a:t>
            </a:r>
            <a:r>
              <a:rPr lang="fr-FR" dirty="0" smtClean="0"/>
              <a:t>: la </a:t>
            </a:r>
            <a:r>
              <a:rPr lang="fr-FR" b="1" dirty="0" smtClean="0"/>
              <a:t>délégation</a:t>
            </a:r>
            <a:r>
              <a:rPr lang="fr-FR" dirty="0" smtClean="0"/>
              <a:t>.</a:t>
            </a:r>
          </a:p>
          <a:p>
            <a:pPr fontAlgn="base"/>
            <a:r>
              <a:rPr lang="fr-FR" dirty="0" smtClean="0"/>
              <a:t>En effet, outre le fait qu’une délégation efficace se doit d’être progressive et suivie, elle est avant tout </a:t>
            </a:r>
            <a:r>
              <a:rPr lang="fr-FR" b="1" dirty="0" smtClean="0"/>
              <a:t>SÉLECTIVE</a:t>
            </a:r>
            <a:r>
              <a:rPr lang="fr-FR" dirty="0" smtClean="0"/>
              <a:t>.</a:t>
            </a:r>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AFE4F924-4063-4806-BF10-6F907A21612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78</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3970318"/>
          </a:xfrm>
          <a:prstGeom prst="rect">
            <a:avLst/>
          </a:prstGeom>
        </p:spPr>
        <p:txBody>
          <a:bodyPr wrap="square">
            <a:spAutoFit/>
          </a:bodyPr>
          <a:lstStyle/>
          <a:p>
            <a:pPr fontAlgn="base"/>
            <a:r>
              <a:rPr lang="fr-FR" b="1" dirty="0" smtClean="0">
                <a:solidFill>
                  <a:srgbClr val="C00000"/>
                </a:solidFill>
              </a:rPr>
              <a:t>Comment?</a:t>
            </a:r>
          </a:p>
          <a:p>
            <a:pPr fontAlgn="base"/>
            <a:endParaRPr lang="fr-FR" b="1" dirty="0" smtClean="0">
              <a:solidFill>
                <a:srgbClr val="C00000"/>
              </a:solidFill>
            </a:endParaRPr>
          </a:p>
          <a:p>
            <a:pPr fontAlgn="base"/>
            <a:r>
              <a:rPr lang="fr-FR" dirty="0" smtClean="0"/>
              <a:t>La matrice est plutôt simple à utiliser, et se construit sur la base de deux axes:</a:t>
            </a:r>
          </a:p>
          <a:p>
            <a:pPr fontAlgn="base"/>
            <a:r>
              <a:rPr lang="fr-FR" dirty="0" smtClean="0"/>
              <a:t>Le 1er axe concerne le </a:t>
            </a:r>
            <a:r>
              <a:rPr lang="fr-FR" b="1" dirty="0" smtClean="0"/>
              <a:t>degré d’Urgence de la Tâche</a:t>
            </a:r>
            <a:endParaRPr lang="fr-FR" dirty="0" smtClean="0"/>
          </a:p>
          <a:p>
            <a:pPr fontAlgn="base"/>
            <a:r>
              <a:rPr lang="fr-FR" dirty="0" smtClean="0"/>
              <a:t>Le 2ème axe concerne le </a:t>
            </a:r>
            <a:r>
              <a:rPr lang="fr-FR" b="1" dirty="0" smtClean="0"/>
              <a:t>degré d’importance de la tâche</a:t>
            </a:r>
          </a:p>
          <a:p>
            <a:pPr fontAlgn="base"/>
            <a:endParaRPr lang="fr-FR" dirty="0" smtClean="0"/>
          </a:p>
          <a:p>
            <a:pPr fontAlgn="base"/>
            <a:r>
              <a:rPr lang="fr-FR" dirty="0" smtClean="0">
                <a:solidFill>
                  <a:srgbClr val="002060"/>
                </a:solidFill>
              </a:rPr>
              <a:t>Ces deux axes permettent de déterminer 4 quadrants qui permettront de qualifier ces tâches, et d’agir en contexte.</a:t>
            </a:r>
          </a:p>
          <a:p>
            <a:pPr fontAlgn="base"/>
            <a:endParaRPr lang="fr-FR" dirty="0" smtClean="0"/>
          </a:p>
          <a:p>
            <a:pPr fontAlgn="base"/>
            <a:r>
              <a:rPr lang="fr-FR" dirty="0" smtClean="0"/>
              <a:t>Q1 : Tâches URGENTES et Importantes  (I</a:t>
            </a:r>
            <a:r>
              <a:rPr lang="fr-FR" i="1" dirty="0" smtClean="0"/>
              <a:t>dentifiables facilement)</a:t>
            </a:r>
            <a:endParaRPr lang="fr-FR" dirty="0" smtClean="0"/>
          </a:p>
          <a:p>
            <a:pPr fontAlgn="base"/>
            <a:r>
              <a:rPr lang="fr-FR" dirty="0" smtClean="0"/>
              <a:t>Q2:  Tâches NON URGENTES et importantes</a:t>
            </a:r>
          </a:p>
          <a:p>
            <a:pPr fontAlgn="base"/>
            <a:r>
              <a:rPr lang="fr-FR" dirty="0" smtClean="0"/>
              <a:t>Q3: Tâches URGENTES mais Pas importantes (ces fameuses INTERRUPTIONS, </a:t>
            </a:r>
            <a:r>
              <a:rPr lang="fr-FR" i="1" dirty="0" smtClean="0"/>
              <a:t>celles qui souvent débordent le Manager…</a:t>
            </a:r>
            <a:r>
              <a:rPr lang="fr-FR" dirty="0" smtClean="0"/>
              <a:t>)</a:t>
            </a:r>
          </a:p>
          <a:p>
            <a:pPr fontAlgn="base"/>
            <a:r>
              <a:rPr lang="fr-FR" dirty="0" smtClean="0"/>
              <a:t>Q4: Tâches NON URGENTES et non Importantes (I</a:t>
            </a:r>
            <a:r>
              <a:rPr lang="fr-FR" i="1" dirty="0" smtClean="0"/>
              <a:t>dentifiables facilement</a:t>
            </a:r>
            <a:r>
              <a:rPr lang="fr-FR" dirty="0" smtClean="0"/>
              <a:t>)</a:t>
            </a:r>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C9C762BF-F9F7-436B-B6B1-708F6E197FC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79</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4247317"/>
          </a:xfrm>
          <a:prstGeom prst="rect">
            <a:avLst/>
          </a:prstGeom>
        </p:spPr>
        <p:txBody>
          <a:bodyPr wrap="square">
            <a:spAutoFit/>
          </a:bodyPr>
          <a:lstStyle/>
          <a:p>
            <a:pPr fontAlgn="base"/>
            <a:r>
              <a:rPr lang="fr-FR" b="1" dirty="0" smtClean="0">
                <a:solidFill>
                  <a:srgbClr val="C00000"/>
                </a:solidFill>
              </a:rPr>
              <a:t>Comment?</a:t>
            </a:r>
          </a:p>
          <a:p>
            <a:pPr fontAlgn="base"/>
            <a:endParaRPr lang="fr-FR" b="1" dirty="0" smtClean="0">
              <a:solidFill>
                <a:srgbClr val="C00000"/>
              </a:solidFill>
            </a:endParaRPr>
          </a:p>
          <a:p>
            <a:pPr fontAlgn="base"/>
            <a:r>
              <a:rPr lang="fr-FR" dirty="0" smtClean="0"/>
              <a:t>Pour le Manager, il s’agit donc de lister les Tâches qui le concernent sur des Post It puis de qualifier ces tâches en les posant physiquement sur les quadrants correspondants.</a:t>
            </a:r>
          </a:p>
          <a:p>
            <a:pPr fontAlgn="base"/>
            <a:endParaRPr lang="fr-FR" dirty="0" smtClean="0"/>
          </a:p>
          <a:p>
            <a:pPr fontAlgn="base"/>
            <a:r>
              <a:rPr lang="fr-FR" dirty="0" smtClean="0"/>
              <a:t>Il s’agit aussi d’exploiter l’espace, et de positionner les Tâches les unes par rapport aux autres, y compris à intérieure du quadrant: tâche A plus urgente et plus importante que Tâche B dans le même quadrant Q1.</a:t>
            </a:r>
          </a:p>
          <a:p>
            <a:pPr fontAlgn="base"/>
            <a:endParaRPr lang="fr-FR" dirty="0" smtClean="0"/>
          </a:p>
          <a:p>
            <a:pPr fontAlgn="base"/>
            <a:r>
              <a:rPr lang="fr-FR" dirty="0" smtClean="0"/>
              <a:t>La notion d’importance peut s’avérer </a:t>
            </a:r>
            <a:r>
              <a:rPr lang="fr-FR" dirty="0" err="1" smtClean="0"/>
              <a:t>trés</a:t>
            </a:r>
            <a:r>
              <a:rPr lang="fr-FR" dirty="0" smtClean="0"/>
              <a:t> relative (</a:t>
            </a:r>
            <a:r>
              <a:rPr lang="fr-FR" dirty="0" err="1" smtClean="0"/>
              <a:t>lièe</a:t>
            </a:r>
            <a:r>
              <a:rPr lang="fr-FR" dirty="0" smtClean="0"/>
              <a:t> à la question des enjeux – gains / pertes) et nécessite d’être </a:t>
            </a:r>
            <a:r>
              <a:rPr lang="fr-FR" dirty="0" err="1" smtClean="0"/>
              <a:t>trés</a:t>
            </a:r>
            <a:r>
              <a:rPr lang="fr-FR" dirty="0" smtClean="0"/>
              <a:t> vite clarifiée; la question de l’urgence est quant à elle beaucoup plus</a:t>
            </a:r>
            <a:r>
              <a:rPr lang="fr-FR" b="1" dirty="0" smtClean="0"/>
              <a:t> factuelle</a:t>
            </a:r>
            <a:r>
              <a:rPr lang="fr-FR" dirty="0" smtClean="0"/>
              <a:t> (ex: payer ses impôts avant le</a:t>
            </a:r>
            <a:r>
              <a:rPr lang="fr-FR" b="1" dirty="0" smtClean="0"/>
              <a:t> 20 septembre</a:t>
            </a:r>
            <a:r>
              <a:rPr lang="fr-FR" dirty="0" smtClean="0"/>
              <a:t>). C’est d’ailleurs souvent sur les Q2 / Q3, que les arbitrages sont le plus difficiles à faire, avec des actions Q3 (urgentes mais non importantes) qui font déraper les agendas et surchargent le manager.</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lstStyle/>
          <a:p>
            <a:r>
              <a:rPr lang="fr-FR" dirty="0" smtClean="0"/>
              <a:t>Introduction à la formation.</a:t>
            </a:r>
            <a:endParaRPr lang="fr-FR" dirty="0"/>
          </a:p>
        </p:txBody>
      </p:sp>
      <p:sp>
        <p:nvSpPr>
          <p:cNvPr id="4" name="Espace réservé de la date 3"/>
          <p:cNvSpPr>
            <a:spLocks noGrp="1"/>
          </p:cNvSpPr>
          <p:nvPr>
            <p:ph type="dt" sz="half" idx="10"/>
          </p:nvPr>
        </p:nvSpPr>
        <p:spPr/>
        <p:txBody>
          <a:bodyPr/>
          <a:lstStyle/>
          <a:p>
            <a:fld id="{7BBF9A8D-ED5E-41BA-B144-E806DDC0F91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a:t>
            </a:fld>
            <a:endParaRPr lang="fr-FR"/>
          </a:p>
        </p:txBody>
      </p:sp>
      <p:sp>
        <p:nvSpPr>
          <p:cNvPr id="3" name="Espace réservé du contenu 2"/>
          <p:cNvSpPr>
            <a:spLocks noGrp="1"/>
          </p:cNvSpPr>
          <p:nvPr>
            <p:ph sz="quarter" idx="1"/>
          </p:nvPr>
        </p:nvSpPr>
        <p:spPr>
          <a:xfrm>
            <a:off x="0" y="1600200"/>
            <a:ext cx="9144000" cy="4709160"/>
          </a:xfrm>
        </p:spPr>
        <p:txBody>
          <a:bodyPr>
            <a:normAutofit lnSpcReduction="10000"/>
          </a:bodyPr>
          <a:lstStyle/>
          <a:p>
            <a:r>
              <a:rPr lang="fr-FR" dirty="0" smtClean="0"/>
              <a:t>Le métier de chef de projet est très enrichissant mais aussi très complexe car il est amené à évoluer dans différents environnements qui sont en constantes évolutions. Il doit donc être multi compétent, c’est à dire maîtriser les techniques de </a:t>
            </a:r>
            <a:r>
              <a:rPr lang="fr-FR" b="1" dirty="0" smtClean="0">
                <a:hlinkClick r:id="rId2" tooltip="Voir les articles classés avec Gestion de projet"/>
              </a:rPr>
              <a:t>gestion de projet</a:t>
            </a:r>
            <a:r>
              <a:rPr lang="fr-FR" dirty="0" smtClean="0"/>
              <a:t>, </a:t>
            </a:r>
            <a:r>
              <a:rPr lang="fr-FR" dirty="0" smtClean="0">
                <a:solidFill>
                  <a:srgbClr val="00B0F0"/>
                </a:solidFill>
              </a:rPr>
              <a:t>de management d’équipe, d’avoir un bon relationnel </a:t>
            </a:r>
            <a:r>
              <a:rPr lang="fr-FR" dirty="0" smtClean="0"/>
              <a:t>lors des échanges avec le client et enfin de comprendre les spécificités du projet.</a:t>
            </a:r>
          </a:p>
          <a:p>
            <a:r>
              <a:rPr lang="fr-FR" dirty="0" smtClean="0"/>
              <a:t>L’objectif du chef de projet est de pouvoir mener son projet à terme en respectant les délais et le budget alloué. Pour atteindre cet objectif, il doit prendre en compte </a:t>
            </a:r>
            <a:r>
              <a:rPr lang="fr-FR" b="1" dirty="0" smtClean="0"/>
              <a:t>les </a:t>
            </a:r>
            <a:r>
              <a:rPr lang="fr-FR" b="1" dirty="0" smtClean="0">
                <a:hlinkClick r:id="rId3" tooltip="Voir les articles classés avec 3C"/>
              </a:rPr>
              <a:t>3C</a:t>
            </a:r>
            <a:r>
              <a:rPr lang="fr-FR" b="1" dirty="0" smtClean="0"/>
              <a:t> qui sont les trois contraintes que constitue le projet.</a:t>
            </a:r>
            <a:endParaRPr lang="fr-FR" dirty="0" smtClean="0"/>
          </a:p>
          <a:p>
            <a:r>
              <a:rPr lang="fr-FR" dirty="0" smtClean="0"/>
              <a:t> </a:t>
            </a:r>
          </a:p>
          <a:p>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CCE65C63-50D7-45C5-B20D-18D0D24D380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80</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4247317"/>
          </a:xfrm>
          <a:prstGeom prst="rect">
            <a:avLst/>
          </a:prstGeom>
        </p:spPr>
        <p:txBody>
          <a:bodyPr wrap="square">
            <a:spAutoFit/>
          </a:bodyPr>
          <a:lstStyle/>
          <a:p>
            <a:pPr fontAlgn="base"/>
            <a:r>
              <a:rPr lang="fr-FR" b="1" dirty="0" smtClean="0">
                <a:solidFill>
                  <a:srgbClr val="C00000"/>
                </a:solidFill>
              </a:rPr>
              <a:t>Comment?</a:t>
            </a:r>
          </a:p>
          <a:p>
            <a:pPr fontAlgn="base"/>
            <a:endParaRPr lang="fr-FR" b="1" dirty="0" smtClean="0">
              <a:solidFill>
                <a:srgbClr val="C00000"/>
              </a:solidFill>
            </a:endParaRPr>
          </a:p>
          <a:p>
            <a:pPr fontAlgn="base"/>
            <a:r>
              <a:rPr lang="fr-FR" dirty="0" smtClean="0"/>
              <a:t>Pour le Manager, il s’agit donc de lister les Tâches qui le concernent sur des Post It puis de qualifier ces tâches en les posant physiquement sur les quadrants correspondants.</a:t>
            </a:r>
          </a:p>
          <a:p>
            <a:pPr fontAlgn="base"/>
            <a:endParaRPr lang="fr-FR" dirty="0" smtClean="0"/>
          </a:p>
          <a:p>
            <a:pPr fontAlgn="base"/>
            <a:r>
              <a:rPr lang="fr-FR" dirty="0" smtClean="0"/>
              <a:t>Il s’agit aussi d’exploiter l’espace, et de positionner les Tâches les unes par rapport aux autres, y compris à intérieure du quadrant: tâche A plus urgente et plus importante que Tâche B dans le même quadrant Q1.</a:t>
            </a:r>
          </a:p>
          <a:p>
            <a:pPr fontAlgn="base"/>
            <a:endParaRPr lang="fr-FR" dirty="0" smtClean="0"/>
          </a:p>
          <a:p>
            <a:pPr fontAlgn="base"/>
            <a:r>
              <a:rPr lang="fr-FR" dirty="0" smtClean="0"/>
              <a:t>La notion d’importance peut s’avérer très relative (liée à la question des enjeux – gains / pertes) et nécessite d’être très vite clarifiée; la question de l’urgence est quant à elle beaucoup plus</a:t>
            </a:r>
            <a:r>
              <a:rPr lang="fr-FR" b="1" dirty="0" smtClean="0"/>
              <a:t> factuelle</a:t>
            </a:r>
            <a:r>
              <a:rPr lang="fr-FR" dirty="0" smtClean="0"/>
              <a:t> (ex: payer ses impôts avant le</a:t>
            </a:r>
            <a:r>
              <a:rPr lang="fr-FR" b="1" dirty="0" smtClean="0"/>
              <a:t> 20 septembre</a:t>
            </a:r>
            <a:r>
              <a:rPr lang="fr-FR" dirty="0" smtClean="0"/>
              <a:t>). C’est d’ailleurs souvent sur les Q2 / Q3, que les arbitrages sont le plus difficiles à faire, avec des actions Q3 (urgentes mais non importantes) qui font déraper les agendas et surchargent le manager.</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18594A50-AF5F-4515-A2A5-8FD8BBEC7E77}"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81</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matrice urgence/importance.</a:t>
            </a:r>
          </a:p>
        </p:txBody>
      </p:sp>
      <p:sp>
        <p:nvSpPr>
          <p:cNvPr id="8" name="Rectangle 7"/>
          <p:cNvSpPr/>
          <p:nvPr/>
        </p:nvSpPr>
        <p:spPr>
          <a:xfrm>
            <a:off x="0" y="1714488"/>
            <a:ext cx="9144000" cy="4801314"/>
          </a:xfrm>
          <a:prstGeom prst="rect">
            <a:avLst/>
          </a:prstGeom>
        </p:spPr>
        <p:txBody>
          <a:bodyPr wrap="square">
            <a:spAutoFit/>
          </a:bodyPr>
          <a:lstStyle/>
          <a:p>
            <a:pPr fontAlgn="base"/>
            <a:r>
              <a:rPr lang="fr-FR" b="1" dirty="0" smtClean="0">
                <a:solidFill>
                  <a:srgbClr val="C00000"/>
                </a:solidFill>
              </a:rPr>
              <a:t>Comment?</a:t>
            </a:r>
          </a:p>
          <a:p>
            <a:pPr fontAlgn="base"/>
            <a:endParaRPr lang="fr-FR" b="1" dirty="0" smtClean="0">
              <a:solidFill>
                <a:srgbClr val="C00000"/>
              </a:solidFill>
            </a:endParaRPr>
          </a:p>
          <a:p>
            <a:pPr fontAlgn="base"/>
            <a:r>
              <a:rPr lang="fr-FR" b="1" dirty="0" smtClean="0">
                <a:solidFill>
                  <a:srgbClr val="7030A0"/>
                </a:solidFill>
              </a:rPr>
              <a:t>En terme d’actions…</a:t>
            </a:r>
          </a:p>
          <a:p>
            <a:pPr fontAlgn="base"/>
            <a:endParaRPr lang="fr-FR" b="1" dirty="0" smtClean="0">
              <a:solidFill>
                <a:srgbClr val="7030A0"/>
              </a:solidFill>
            </a:endParaRPr>
          </a:p>
          <a:p>
            <a:pPr fontAlgn="base"/>
            <a:r>
              <a:rPr lang="fr-FR" dirty="0" smtClean="0"/>
              <a:t>Q1 : Tâches URGENTES et Importantes =&gt;</a:t>
            </a:r>
            <a:r>
              <a:rPr lang="fr-FR" b="1" dirty="0" smtClean="0"/>
              <a:t> AGIR soi même IMMEDIATEMENT</a:t>
            </a:r>
            <a:r>
              <a:rPr lang="fr-FR" dirty="0" smtClean="0"/>
              <a:t>; ce sont les tâches prioritaires</a:t>
            </a:r>
          </a:p>
          <a:p>
            <a:pPr fontAlgn="base"/>
            <a:r>
              <a:rPr lang="fr-FR" dirty="0" smtClean="0"/>
              <a:t>Q2:  Tâches NON URGENTES et importantes =&gt; ce sont les tâches </a:t>
            </a:r>
            <a:r>
              <a:rPr lang="fr-FR" b="1" dirty="0" smtClean="0"/>
              <a:t>A PLANIFIER</a:t>
            </a:r>
            <a:r>
              <a:rPr lang="fr-FR" dirty="0" smtClean="0"/>
              <a:t>. Le plus souvent, à traiter par le manager lui même (en se laissant du temps, </a:t>
            </a:r>
            <a:r>
              <a:rPr lang="fr-FR" b="1" dirty="0" smtClean="0"/>
              <a:t>idéalement avant que ces tâches Q2 ne passent en Q1</a:t>
            </a:r>
            <a:r>
              <a:rPr lang="fr-FR" dirty="0" smtClean="0"/>
              <a:t> !!) ou pourquoi pas des tâches « A déléguer »</a:t>
            </a:r>
          </a:p>
          <a:p>
            <a:pPr fontAlgn="base"/>
            <a:r>
              <a:rPr lang="fr-FR" dirty="0" smtClean="0"/>
              <a:t>Q3: Tâches URGENTES mais Pas importantes =&gt; Ce sont les meilleurs candidates pour la </a:t>
            </a:r>
            <a:r>
              <a:rPr lang="fr-FR" b="1" dirty="0" smtClean="0"/>
              <a:t>DELEGATION</a:t>
            </a:r>
            <a:endParaRPr lang="fr-FR" dirty="0" smtClean="0"/>
          </a:p>
          <a:p>
            <a:pPr fontAlgn="base"/>
            <a:r>
              <a:rPr lang="fr-FR" dirty="0" smtClean="0"/>
              <a:t>Q4: Tâches NON URGENTES et non Importantes =&gt; Ne serait-il pas pertinent de les supprimer, les abandonner…</a:t>
            </a:r>
          </a:p>
          <a:p>
            <a:pPr fontAlgn="base"/>
            <a:endParaRPr lang="fr-FR" dirty="0" smtClean="0"/>
          </a:p>
          <a:p>
            <a:pPr fontAlgn="base"/>
            <a:r>
              <a:rPr lang="fr-FR" dirty="0" smtClean="0">
                <a:solidFill>
                  <a:srgbClr val="002060"/>
                </a:solidFill>
              </a:rPr>
              <a:t>Les tâches en Q4 dans une logique d’efficacité personnelle sont vues comme des distractions… A éliminer donc. Les tâches en Q3 dans cette même logique sont vues comme des interruptions. A limiter donc…</a:t>
            </a:r>
            <a:endParaRPr lang="fr-FR" dirty="0">
              <a:solidFill>
                <a:srgbClr val="00206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D427408-3245-4E20-8E4A-C23BD669007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82</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Eviter le gaspillage</a:t>
            </a:r>
          </a:p>
        </p:txBody>
      </p:sp>
      <p:sp>
        <p:nvSpPr>
          <p:cNvPr id="8" name="Rectangle 7"/>
          <p:cNvSpPr/>
          <p:nvPr/>
        </p:nvSpPr>
        <p:spPr>
          <a:xfrm>
            <a:off x="0" y="1714488"/>
            <a:ext cx="9144000" cy="4524315"/>
          </a:xfrm>
          <a:prstGeom prst="rect">
            <a:avLst/>
          </a:prstGeom>
        </p:spPr>
        <p:txBody>
          <a:bodyPr wrap="square">
            <a:spAutoFit/>
          </a:bodyPr>
          <a:lstStyle/>
          <a:p>
            <a:pPr fontAlgn="base"/>
            <a:r>
              <a:rPr lang="fr-FR" dirty="0" smtClean="0">
                <a:hlinkClick r:id="rId2"/>
              </a:rPr>
              <a:t>Favoriser l’émergence d’un environnement organisationnel propice au succès</a:t>
            </a:r>
            <a:r>
              <a:rPr lang="fr-FR" dirty="0" smtClean="0"/>
              <a:t> est une des activités du </a:t>
            </a:r>
            <a:r>
              <a:rPr lang="fr-FR" dirty="0" smtClean="0">
                <a:hlinkClick r:id="rId3"/>
              </a:rPr>
              <a:t>Manager Agile</a:t>
            </a:r>
            <a:r>
              <a:rPr lang="fr-FR" dirty="0" smtClean="0"/>
              <a:t> :</a:t>
            </a:r>
          </a:p>
          <a:p>
            <a:pPr fontAlgn="base"/>
            <a:endParaRPr lang="fr-FR" dirty="0" smtClean="0"/>
          </a:p>
          <a:p>
            <a:pPr algn="ctr" fontAlgn="base"/>
            <a:r>
              <a:rPr lang="fr-FR" dirty="0" smtClean="0">
                <a:solidFill>
                  <a:srgbClr val="C00000"/>
                </a:solidFill>
              </a:rPr>
              <a:t>La vision</a:t>
            </a:r>
          </a:p>
          <a:p>
            <a:pPr algn="ctr" fontAlgn="base"/>
            <a:r>
              <a:rPr lang="fr-FR" dirty="0" smtClean="0">
                <a:solidFill>
                  <a:srgbClr val="C00000"/>
                </a:solidFill>
              </a:rPr>
              <a:t>Le changement,</a:t>
            </a:r>
          </a:p>
          <a:p>
            <a:pPr algn="ctr" fontAlgn="base"/>
            <a:r>
              <a:rPr lang="fr-FR" dirty="0" smtClean="0">
                <a:solidFill>
                  <a:srgbClr val="C00000"/>
                </a:solidFill>
              </a:rPr>
              <a:t>L’apprentissage</a:t>
            </a:r>
          </a:p>
          <a:p>
            <a:pPr algn="ctr" fontAlgn="base"/>
            <a:r>
              <a:rPr lang="fr-FR" dirty="0" smtClean="0">
                <a:solidFill>
                  <a:srgbClr val="C00000"/>
                </a:solidFill>
              </a:rPr>
              <a:t>L’Amélioration Continue</a:t>
            </a:r>
          </a:p>
          <a:p>
            <a:pPr algn="ctr" fontAlgn="base"/>
            <a:endParaRPr lang="fr-FR" dirty="0" smtClean="0">
              <a:solidFill>
                <a:srgbClr val="C00000"/>
              </a:solidFill>
            </a:endParaRPr>
          </a:p>
          <a:p>
            <a:pPr fontAlgn="base"/>
            <a:r>
              <a:rPr lang="fr-FR" b="1" dirty="0" smtClean="0">
                <a:solidFill>
                  <a:srgbClr val="C00000"/>
                </a:solidFill>
              </a:rPr>
              <a:t>Pourquoi ?</a:t>
            </a:r>
          </a:p>
          <a:p>
            <a:pPr fontAlgn="base"/>
            <a:endParaRPr lang="fr-FR" b="1" dirty="0" smtClean="0">
              <a:solidFill>
                <a:srgbClr val="C00000"/>
              </a:solidFill>
            </a:endParaRPr>
          </a:p>
          <a:p>
            <a:pPr fontAlgn="base"/>
            <a:r>
              <a:rPr lang="fr-FR" dirty="0" smtClean="0"/>
              <a:t>La mise en place d’un environnement propice au succès ne se fait pas du jour au lendemain. Dans cette recherche d’optimisation, menée pas à pas,  les outils tirés du  management AGILE sont des pratiques extrêmement précieuses pour les Equipes et le Management. </a:t>
            </a:r>
          </a:p>
          <a:p>
            <a:pPr fontAlgn="base"/>
            <a:endParaRPr lang="fr-FR" dirty="0" smtClean="0">
              <a:solidFill>
                <a:srgbClr val="C00000"/>
              </a:solidFill>
            </a:endParaRPr>
          </a:p>
          <a:p>
            <a:pPr algn="ctr" fontAlgn="base"/>
            <a:endParaRPr lang="fr-FR" dirty="0">
              <a:solidFill>
                <a:srgbClr val="C000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9FFE889-A5AE-49AF-88B5-3A043BD5483E}"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83</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Eviter le gaspillage.</a:t>
            </a:r>
          </a:p>
        </p:txBody>
      </p:sp>
      <p:sp>
        <p:nvSpPr>
          <p:cNvPr id="8" name="Rectangle 7"/>
          <p:cNvSpPr/>
          <p:nvPr/>
        </p:nvSpPr>
        <p:spPr>
          <a:xfrm>
            <a:off x="0" y="1714488"/>
            <a:ext cx="9144000" cy="1754326"/>
          </a:xfrm>
          <a:prstGeom prst="rect">
            <a:avLst/>
          </a:prstGeom>
        </p:spPr>
        <p:txBody>
          <a:bodyPr wrap="square">
            <a:spAutoFit/>
          </a:bodyPr>
          <a:lstStyle/>
          <a:p>
            <a:pPr fontAlgn="base"/>
            <a:r>
              <a:rPr lang="fr-FR" b="1" dirty="0" smtClean="0">
                <a:solidFill>
                  <a:srgbClr val="C00000"/>
                </a:solidFill>
              </a:rPr>
              <a:t>Comment ?</a:t>
            </a:r>
          </a:p>
          <a:p>
            <a:pPr fontAlgn="base"/>
            <a:r>
              <a:rPr lang="fr-FR" dirty="0" smtClean="0"/>
              <a:t>L’idée consiste d’abord à comprendre où est la valeur, la mesurer puis à examiner attentivement les 7 sources de gaspillage potentielles</a:t>
            </a:r>
          </a:p>
          <a:p>
            <a:pPr fontAlgn="base"/>
            <a:endParaRPr lang="fr-FR" dirty="0" smtClean="0"/>
          </a:p>
          <a:p>
            <a:pPr algn="ctr" fontAlgn="base"/>
            <a:endParaRPr lang="fr-FR" dirty="0" smtClean="0">
              <a:solidFill>
                <a:srgbClr val="C00000"/>
              </a:solidFill>
            </a:endParaRPr>
          </a:p>
          <a:p>
            <a:pPr algn="ctr" fontAlgn="base"/>
            <a:endParaRPr lang="fr-FR" dirty="0">
              <a:solidFill>
                <a:srgbClr val="C00000"/>
              </a:solidFill>
            </a:endParaRPr>
          </a:p>
        </p:txBody>
      </p:sp>
      <p:sp>
        <p:nvSpPr>
          <p:cNvPr id="9" name="Rectangle 8"/>
          <p:cNvSpPr/>
          <p:nvPr/>
        </p:nvSpPr>
        <p:spPr>
          <a:xfrm>
            <a:off x="0" y="2714620"/>
            <a:ext cx="9144000" cy="3693319"/>
          </a:xfrm>
          <a:prstGeom prst="rect">
            <a:avLst/>
          </a:prstGeom>
        </p:spPr>
        <p:txBody>
          <a:bodyPr wrap="square">
            <a:spAutoFit/>
          </a:bodyPr>
          <a:lstStyle/>
          <a:p>
            <a:pPr fontAlgn="base"/>
            <a:r>
              <a:rPr lang="fr-FR" b="1" dirty="0" smtClean="0"/>
              <a:t>Stock / Travail partiellement fait </a:t>
            </a:r>
            <a:r>
              <a:rPr lang="fr-FR" dirty="0" smtClean="0"/>
              <a:t>: Le travail partiellement fait, c’est du stock, inexploitable, qui ne rapporte rien  et qui risque de devenir obsolète…..</a:t>
            </a:r>
          </a:p>
          <a:p>
            <a:pPr fontAlgn="base"/>
            <a:endParaRPr lang="fr-FR" dirty="0" smtClean="0"/>
          </a:p>
          <a:p>
            <a:pPr fontAlgn="base"/>
            <a:r>
              <a:rPr lang="fr-FR" b="1" dirty="0" err="1" smtClean="0"/>
              <a:t>Process</a:t>
            </a:r>
            <a:r>
              <a:rPr lang="fr-FR" b="1" dirty="0" smtClean="0"/>
              <a:t> excessifs / </a:t>
            </a:r>
            <a:r>
              <a:rPr lang="fr-FR" b="1" dirty="0" err="1" smtClean="0"/>
              <a:t>Process</a:t>
            </a:r>
            <a:r>
              <a:rPr lang="fr-FR" b="1" dirty="0" smtClean="0"/>
              <a:t> inutiles</a:t>
            </a:r>
            <a:r>
              <a:rPr lang="fr-FR" dirty="0" smtClean="0"/>
              <a:t> : Les </a:t>
            </a:r>
            <a:r>
              <a:rPr lang="fr-FR" dirty="0" err="1" smtClean="0"/>
              <a:t>process</a:t>
            </a:r>
            <a:r>
              <a:rPr lang="fr-FR" dirty="0" smtClean="0"/>
              <a:t> sont à envisager différemment, avant tout au service de l’activité des personnes et de leurs interactions. Chaque action engagée doit être source de valeur pour le Client…</a:t>
            </a:r>
          </a:p>
          <a:p>
            <a:pPr fontAlgn="base"/>
            <a:endParaRPr lang="fr-FR" dirty="0" smtClean="0"/>
          </a:p>
          <a:p>
            <a:pPr fontAlgn="base"/>
            <a:r>
              <a:rPr lang="fr-FR" b="1" dirty="0" err="1" smtClean="0"/>
              <a:t>SurProduction</a:t>
            </a:r>
            <a:r>
              <a:rPr lang="fr-FR" b="1" dirty="0" smtClean="0"/>
              <a:t> / Excès de fonctionnalités : </a:t>
            </a:r>
            <a:r>
              <a:rPr lang="fr-FR" dirty="0" smtClean="0"/>
              <a:t>Le développement de fonctions non attendues, non utilisées est incontestablement LE PLUS GROS GASPILLAGE !</a:t>
            </a:r>
          </a:p>
          <a:p>
            <a:pPr fontAlgn="base"/>
            <a:endParaRPr lang="fr-FR" dirty="0" smtClean="0"/>
          </a:p>
          <a:p>
            <a:pPr fontAlgn="base"/>
            <a:r>
              <a:rPr lang="fr-FR" b="1" dirty="0" smtClean="0"/>
              <a:t>Transports / Passages d’une tâche à une autre : </a:t>
            </a:r>
            <a:r>
              <a:rPr lang="fr-FR" dirty="0" smtClean="0"/>
              <a:t>Le « </a:t>
            </a:r>
            <a:r>
              <a:rPr lang="fr-FR" dirty="0" err="1" smtClean="0"/>
              <a:t>Task</a:t>
            </a:r>
            <a:r>
              <a:rPr lang="fr-FR" dirty="0" smtClean="0"/>
              <a:t> </a:t>
            </a:r>
            <a:r>
              <a:rPr lang="fr-FR" dirty="0" err="1" smtClean="0"/>
              <a:t>switching</a:t>
            </a:r>
            <a:r>
              <a:rPr lang="fr-FR" dirty="0" smtClean="0"/>
              <a:t> », d’une tâche à l’autre, d’un projet à l’autre, anodin pour certains managers</a:t>
            </a:r>
            <a:r>
              <a:rPr lang="fr-FR" b="1" dirty="0" smtClean="0"/>
              <a:t> </a:t>
            </a:r>
            <a:r>
              <a:rPr lang="fr-FR" dirty="0" smtClean="0"/>
              <a:t>engendre des coûts en terme de temps (reprendre le contexte), d’effort et sur le plan cognitif</a:t>
            </a:r>
            <a:r>
              <a:rPr lang="fr-FR" b="1" dirty="0" smtClean="0"/>
              <a:t>…</a:t>
            </a:r>
            <a:endParaRPr lang="fr-FR"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A2EF57F-E53E-4FB7-B360-E43472AF3F00}"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84</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Eviter le gaspillage.</a:t>
            </a:r>
          </a:p>
        </p:txBody>
      </p:sp>
      <p:sp>
        <p:nvSpPr>
          <p:cNvPr id="8" name="Rectangle 7"/>
          <p:cNvSpPr/>
          <p:nvPr/>
        </p:nvSpPr>
        <p:spPr>
          <a:xfrm>
            <a:off x="0" y="1714488"/>
            <a:ext cx="9144000" cy="1754326"/>
          </a:xfrm>
          <a:prstGeom prst="rect">
            <a:avLst/>
          </a:prstGeom>
        </p:spPr>
        <p:txBody>
          <a:bodyPr wrap="square">
            <a:spAutoFit/>
          </a:bodyPr>
          <a:lstStyle/>
          <a:p>
            <a:pPr fontAlgn="base"/>
            <a:r>
              <a:rPr lang="fr-FR" b="1" dirty="0" smtClean="0">
                <a:solidFill>
                  <a:srgbClr val="C00000"/>
                </a:solidFill>
              </a:rPr>
              <a:t>Comment ?</a:t>
            </a:r>
          </a:p>
          <a:p>
            <a:pPr fontAlgn="base"/>
            <a:r>
              <a:rPr lang="fr-FR" dirty="0" smtClean="0"/>
              <a:t>L’idée consiste d’abord à comprendre où est la valeur, la mesurer puis à examiner attentivement les 7 sources de gaspillage potentielles</a:t>
            </a:r>
          </a:p>
          <a:p>
            <a:pPr fontAlgn="base"/>
            <a:endParaRPr lang="fr-FR" dirty="0" smtClean="0"/>
          </a:p>
          <a:p>
            <a:pPr algn="ctr" fontAlgn="base"/>
            <a:endParaRPr lang="fr-FR" dirty="0" smtClean="0">
              <a:solidFill>
                <a:srgbClr val="C00000"/>
              </a:solidFill>
            </a:endParaRPr>
          </a:p>
          <a:p>
            <a:pPr algn="ctr" fontAlgn="base"/>
            <a:endParaRPr lang="fr-FR" dirty="0">
              <a:solidFill>
                <a:srgbClr val="C00000"/>
              </a:solidFill>
            </a:endParaRPr>
          </a:p>
        </p:txBody>
      </p:sp>
      <p:sp>
        <p:nvSpPr>
          <p:cNvPr id="9" name="Rectangle 8"/>
          <p:cNvSpPr/>
          <p:nvPr/>
        </p:nvSpPr>
        <p:spPr>
          <a:xfrm>
            <a:off x="0" y="2714620"/>
            <a:ext cx="9144000" cy="3139321"/>
          </a:xfrm>
          <a:prstGeom prst="rect">
            <a:avLst/>
          </a:prstGeom>
        </p:spPr>
        <p:txBody>
          <a:bodyPr wrap="square">
            <a:spAutoFit/>
          </a:bodyPr>
          <a:lstStyle/>
          <a:p>
            <a:pPr fontAlgn="base"/>
            <a:r>
              <a:rPr lang="fr-FR" b="1" dirty="0" smtClean="0"/>
              <a:t>Temps d’attente / Attentes et retards : </a:t>
            </a:r>
            <a:r>
              <a:rPr lang="fr-FR" dirty="0" smtClean="0"/>
              <a:t>Le plus souvent subis, les attentes ou retard (dans les livraisons de tiers ou dans </a:t>
            </a:r>
            <a:r>
              <a:rPr lang="fr-FR" b="1" dirty="0" smtClean="0"/>
              <a:t>des réunions qui ne commencent pas à l’heure</a:t>
            </a:r>
            <a:r>
              <a:rPr lang="fr-FR" dirty="0" smtClean="0"/>
              <a:t>…) sont très pénalisants : perte de temps, insatisfaction…</a:t>
            </a:r>
          </a:p>
          <a:p>
            <a:pPr fontAlgn="base"/>
            <a:endParaRPr lang="fr-FR" dirty="0" smtClean="0"/>
          </a:p>
          <a:p>
            <a:pPr fontAlgn="base"/>
            <a:r>
              <a:rPr lang="fr-FR" b="1" dirty="0" smtClean="0"/>
              <a:t>Mouvement / Transmission d’informations : </a:t>
            </a:r>
            <a:r>
              <a:rPr lang="fr-FR" dirty="0" smtClean="0"/>
              <a:t>L’accès à l’Equipe, aux clients… les coûts en terme de déplacements des personnes sont quantifiables, sans oublier la perte potentielle des informations. Le Face à face reste toujours le mode de transmission le plus efficace…</a:t>
            </a:r>
          </a:p>
          <a:p>
            <a:pPr fontAlgn="base"/>
            <a:endParaRPr lang="fr-FR" dirty="0" smtClean="0"/>
          </a:p>
          <a:p>
            <a:pPr fontAlgn="base"/>
            <a:r>
              <a:rPr lang="fr-FR" b="1" dirty="0" smtClean="0"/>
              <a:t>Erreurs / Défauts</a:t>
            </a:r>
            <a:r>
              <a:rPr lang="fr-FR" dirty="0" smtClean="0"/>
              <a:t> : Ce sont </a:t>
            </a:r>
            <a:r>
              <a:rPr lang="fr-FR" b="1" dirty="0" smtClean="0"/>
              <a:t>des stocks à éliminer</a:t>
            </a:r>
            <a:r>
              <a:rPr lang="fr-FR" dirty="0" smtClean="0"/>
              <a:t>, sans valeur. Evidemment, ils sont source de problèmes sur  les coûts, délais, sans oublier la confiance &amp; satisfaction Client</a:t>
            </a:r>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63148BAA-1713-40BA-8E93-E7B945144D0B}"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85</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mise en confiance.</a:t>
            </a:r>
          </a:p>
        </p:txBody>
      </p:sp>
      <p:sp>
        <p:nvSpPr>
          <p:cNvPr id="8" name="Rectangle 7"/>
          <p:cNvSpPr/>
          <p:nvPr/>
        </p:nvSpPr>
        <p:spPr>
          <a:xfrm>
            <a:off x="0" y="1714488"/>
            <a:ext cx="9144000" cy="1477328"/>
          </a:xfrm>
          <a:prstGeom prst="rect">
            <a:avLst/>
          </a:prstGeom>
        </p:spPr>
        <p:txBody>
          <a:bodyPr wrap="square">
            <a:spAutoFit/>
          </a:bodyPr>
          <a:lstStyle/>
          <a:p>
            <a:pPr fontAlgn="base"/>
            <a:r>
              <a:rPr lang="fr-FR" dirty="0" smtClean="0">
                <a:hlinkClick r:id="rId2"/>
              </a:rPr>
              <a:t>Créer et maintenir une véritable relation de confiance</a:t>
            </a:r>
            <a:r>
              <a:rPr lang="fr-FR" dirty="0" smtClean="0"/>
              <a:t> avec ses collaborateurs est l’enjeu N°1 du </a:t>
            </a:r>
            <a:r>
              <a:rPr lang="fr-FR" b="1" dirty="0" smtClean="0">
                <a:hlinkClick r:id="rId3"/>
              </a:rPr>
              <a:t>Manager Agile</a:t>
            </a:r>
            <a:r>
              <a:rPr lang="fr-FR" dirty="0" smtClean="0"/>
              <a:t> ; un enjeu humain, ô combien délicat.</a:t>
            </a:r>
          </a:p>
          <a:p>
            <a:pPr fontAlgn="base"/>
            <a:endParaRPr lang="fr-FR" dirty="0" smtClean="0"/>
          </a:p>
          <a:p>
            <a:pPr algn="ctr" fontAlgn="base"/>
            <a:endParaRPr lang="fr-FR" dirty="0" smtClean="0">
              <a:solidFill>
                <a:srgbClr val="C00000"/>
              </a:solidFill>
            </a:endParaRPr>
          </a:p>
          <a:p>
            <a:pPr algn="ctr" fontAlgn="base"/>
            <a:endParaRPr lang="fr-FR" dirty="0">
              <a:solidFill>
                <a:srgbClr val="C00000"/>
              </a:solidFill>
            </a:endParaRPr>
          </a:p>
        </p:txBody>
      </p:sp>
      <p:pic>
        <p:nvPicPr>
          <p:cNvPr id="1026" name="Picture 2" descr="http://www.qualitystreet.fr/wp-content/uploads/2013/02/compte-confiance-copie.png"/>
          <p:cNvPicPr>
            <a:picLocks noChangeAspect="1" noChangeArrowheads="1"/>
          </p:cNvPicPr>
          <p:nvPr/>
        </p:nvPicPr>
        <p:blipFill>
          <a:blip r:embed="rId4"/>
          <a:srcRect/>
          <a:stretch>
            <a:fillRect/>
          </a:stretch>
        </p:blipFill>
        <p:spPr bwMode="auto">
          <a:xfrm>
            <a:off x="2214546" y="2500282"/>
            <a:ext cx="4507983" cy="4357718"/>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263D0C4-AE22-4BB4-9438-66ED824B5FA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86</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mise en confiance.</a:t>
            </a:r>
          </a:p>
        </p:txBody>
      </p:sp>
      <p:sp>
        <p:nvSpPr>
          <p:cNvPr id="8" name="Rectangle 7"/>
          <p:cNvSpPr/>
          <p:nvPr/>
        </p:nvSpPr>
        <p:spPr>
          <a:xfrm>
            <a:off x="0" y="1714488"/>
            <a:ext cx="9144000" cy="1754326"/>
          </a:xfrm>
          <a:prstGeom prst="rect">
            <a:avLst/>
          </a:prstGeom>
        </p:spPr>
        <p:txBody>
          <a:bodyPr wrap="square">
            <a:spAutoFit/>
          </a:bodyPr>
          <a:lstStyle/>
          <a:p>
            <a:pPr fontAlgn="base"/>
            <a:r>
              <a:rPr lang="fr-FR" dirty="0" smtClean="0">
                <a:solidFill>
                  <a:srgbClr val="C00000"/>
                </a:solidFill>
              </a:rPr>
              <a:t>Ce qui se joue au niveau de la relation Manager / Collaborateur </a:t>
            </a:r>
            <a:r>
              <a:rPr lang="fr-FR" dirty="0" smtClean="0"/>
              <a:t>se joue plus globalement au niveau des relations du Manager avec ceux qui l’entourent (sa propre hiérarchie, d’autres managers, ses clients…). Il s’agit bien là de Confiance Relationnelle</a:t>
            </a:r>
          </a:p>
          <a:p>
            <a:pPr fontAlgn="base"/>
            <a:endParaRPr lang="fr-FR" dirty="0" smtClean="0"/>
          </a:p>
          <a:p>
            <a:pPr algn="ctr" fontAlgn="base"/>
            <a:endParaRPr lang="fr-FR" dirty="0" smtClean="0">
              <a:solidFill>
                <a:srgbClr val="C00000"/>
              </a:solidFill>
            </a:endParaRPr>
          </a:p>
          <a:p>
            <a:pPr algn="ctr" fontAlgn="base"/>
            <a:endParaRPr lang="fr-FR" dirty="0">
              <a:solidFill>
                <a:srgbClr val="C00000"/>
              </a:solidFill>
            </a:endParaRPr>
          </a:p>
        </p:txBody>
      </p:sp>
      <p:sp>
        <p:nvSpPr>
          <p:cNvPr id="9" name="Rectangle 8"/>
          <p:cNvSpPr/>
          <p:nvPr/>
        </p:nvSpPr>
        <p:spPr>
          <a:xfrm>
            <a:off x="0" y="2857496"/>
            <a:ext cx="9144000" cy="2308324"/>
          </a:xfrm>
          <a:prstGeom prst="rect">
            <a:avLst/>
          </a:prstGeom>
        </p:spPr>
        <p:txBody>
          <a:bodyPr wrap="square">
            <a:spAutoFit/>
          </a:bodyPr>
          <a:lstStyle/>
          <a:p>
            <a:pPr fontAlgn="base"/>
            <a:r>
              <a:rPr lang="fr-FR" b="1" dirty="0" smtClean="0">
                <a:solidFill>
                  <a:srgbClr val="C00000"/>
                </a:solidFill>
              </a:rPr>
              <a:t>Pourquoi ?</a:t>
            </a:r>
          </a:p>
          <a:p>
            <a:pPr fontAlgn="base"/>
            <a:endParaRPr lang="fr-FR" b="1" dirty="0" smtClean="0">
              <a:solidFill>
                <a:srgbClr val="C00000"/>
              </a:solidFill>
            </a:endParaRPr>
          </a:p>
          <a:p>
            <a:pPr fontAlgn="base"/>
            <a:r>
              <a:rPr lang="fr-FR" dirty="0" smtClean="0"/>
              <a:t>Remettre l’Humain et la Confiance sur le devant de la scène</a:t>
            </a:r>
          </a:p>
          <a:p>
            <a:pPr fontAlgn="base"/>
            <a:r>
              <a:rPr lang="fr-FR" dirty="0" smtClean="0"/>
              <a:t>La confiance est le carburant de notre relation à autrui, source de motivation, d’engagement, de bien être et de plaisir.</a:t>
            </a:r>
          </a:p>
          <a:p>
            <a:pPr fontAlgn="base"/>
            <a:r>
              <a:rPr lang="fr-FR" dirty="0" smtClean="0"/>
              <a:t>La confiance permet de créer de la valeur, d’aller plus vite, de réduire les coûts</a:t>
            </a:r>
          </a:p>
          <a:p>
            <a:pPr fontAlgn="base"/>
            <a:r>
              <a:rPr lang="fr-FR" dirty="0" smtClean="0"/>
              <a:t>Instaurer et maintenir une relation de confiance, en particulier avec ses collaborateurs, est  l’activité  1 du Manager Agile (longtemps et trop souvent négligée)</a:t>
            </a:r>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BDA17452-5095-4A91-8A69-53D331C6E1E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87</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mise en confiance.</a:t>
            </a:r>
          </a:p>
        </p:txBody>
      </p:sp>
      <p:sp>
        <p:nvSpPr>
          <p:cNvPr id="8" name="Rectangle 7"/>
          <p:cNvSpPr/>
          <p:nvPr/>
        </p:nvSpPr>
        <p:spPr>
          <a:xfrm>
            <a:off x="0" y="1714488"/>
            <a:ext cx="9144000" cy="4247317"/>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Gérer vos </a:t>
            </a:r>
            <a:r>
              <a:rPr lang="fr-FR" b="1" dirty="0" smtClean="0"/>
              <a:t>Comptes Confiance</a:t>
            </a:r>
            <a:r>
              <a:rPr lang="fr-FR" dirty="0" smtClean="0"/>
              <a:t> pour vos relations privilégiées  et augmenter votre capital, en évitant les retraits et </a:t>
            </a:r>
            <a:r>
              <a:rPr lang="fr-FR" b="1" dirty="0" smtClean="0"/>
              <a:t>en multipliant</a:t>
            </a:r>
            <a:r>
              <a:rPr lang="fr-FR" dirty="0" smtClean="0"/>
              <a:t> les</a:t>
            </a:r>
            <a:r>
              <a:rPr lang="fr-FR" b="1" dirty="0" smtClean="0"/>
              <a:t> types de Dépôts</a:t>
            </a:r>
            <a:r>
              <a:rPr lang="fr-FR" dirty="0" smtClean="0"/>
              <a:t> :</a:t>
            </a:r>
          </a:p>
          <a:p>
            <a:pPr fontAlgn="base"/>
            <a:endParaRPr lang="fr-FR" dirty="0" smtClean="0"/>
          </a:p>
          <a:p>
            <a:pPr lvl="1" algn="ctr" fontAlgn="base"/>
            <a:r>
              <a:rPr lang="fr-FR" i="1" dirty="0" smtClean="0">
                <a:solidFill>
                  <a:srgbClr val="002060"/>
                </a:solidFill>
              </a:rPr>
              <a:t>Parler franc</a:t>
            </a:r>
            <a:r>
              <a:rPr lang="fr-FR" dirty="0" smtClean="0">
                <a:solidFill>
                  <a:srgbClr val="002060"/>
                </a:solidFill>
              </a:rPr>
              <a:t> (avec tact…)</a:t>
            </a:r>
          </a:p>
          <a:p>
            <a:pPr lvl="1" algn="ctr" fontAlgn="base"/>
            <a:r>
              <a:rPr lang="fr-FR" i="1" dirty="0" smtClean="0">
                <a:solidFill>
                  <a:srgbClr val="002060"/>
                </a:solidFill>
              </a:rPr>
              <a:t>Faire preuve de respect </a:t>
            </a:r>
            <a:r>
              <a:rPr lang="fr-FR" dirty="0" smtClean="0">
                <a:solidFill>
                  <a:srgbClr val="002060"/>
                </a:solidFill>
              </a:rPr>
              <a:t>(ah le respect des personnes….)</a:t>
            </a:r>
          </a:p>
          <a:p>
            <a:pPr lvl="1" algn="ctr" fontAlgn="base"/>
            <a:r>
              <a:rPr lang="fr-FR" i="1" dirty="0" smtClean="0">
                <a:solidFill>
                  <a:srgbClr val="002060"/>
                </a:solidFill>
              </a:rPr>
              <a:t>Créer la transparence </a:t>
            </a:r>
            <a:r>
              <a:rPr lang="fr-FR" dirty="0" smtClean="0">
                <a:solidFill>
                  <a:srgbClr val="002060"/>
                </a:solidFill>
              </a:rPr>
              <a:t>(le clé de la confiance au niveau organisationnel ??…)</a:t>
            </a:r>
          </a:p>
          <a:p>
            <a:pPr lvl="1" algn="ctr" fontAlgn="base"/>
            <a:r>
              <a:rPr lang="fr-FR" i="1" dirty="0" smtClean="0">
                <a:solidFill>
                  <a:srgbClr val="002060"/>
                </a:solidFill>
              </a:rPr>
              <a:t>Corriger ses erreurs</a:t>
            </a:r>
            <a:r>
              <a:rPr lang="fr-FR" dirty="0" smtClean="0">
                <a:solidFill>
                  <a:srgbClr val="002060"/>
                </a:solidFill>
              </a:rPr>
              <a:t> (nécessaire pour restaurer la confiance…)</a:t>
            </a:r>
          </a:p>
          <a:p>
            <a:pPr lvl="1" algn="ctr" fontAlgn="base"/>
            <a:r>
              <a:rPr lang="fr-FR" i="1" dirty="0" smtClean="0">
                <a:solidFill>
                  <a:srgbClr val="002060"/>
                </a:solidFill>
              </a:rPr>
              <a:t>Se montrer loyal</a:t>
            </a:r>
            <a:r>
              <a:rPr lang="fr-FR" dirty="0" smtClean="0">
                <a:solidFill>
                  <a:srgbClr val="002060"/>
                </a:solidFill>
              </a:rPr>
              <a:t> (notamment envers ceux qui ne sont pas là….)</a:t>
            </a:r>
          </a:p>
          <a:p>
            <a:pPr lvl="1" algn="ctr" fontAlgn="base"/>
            <a:r>
              <a:rPr lang="fr-FR" i="1" dirty="0" smtClean="0">
                <a:solidFill>
                  <a:srgbClr val="002060"/>
                </a:solidFill>
              </a:rPr>
              <a:t>Fournir des résultats</a:t>
            </a:r>
            <a:r>
              <a:rPr lang="fr-FR" dirty="0" smtClean="0">
                <a:solidFill>
                  <a:srgbClr val="002060"/>
                </a:solidFill>
              </a:rPr>
              <a:t> (sans quoi pas de crédibilité….)</a:t>
            </a:r>
          </a:p>
          <a:p>
            <a:pPr lvl="1" algn="ctr" fontAlgn="base"/>
            <a:r>
              <a:rPr lang="fr-FR" i="1" dirty="0" smtClean="0">
                <a:solidFill>
                  <a:srgbClr val="002060"/>
                </a:solidFill>
              </a:rPr>
              <a:t>Chercher à s’améliorer</a:t>
            </a:r>
            <a:r>
              <a:rPr lang="fr-FR" dirty="0" smtClean="0">
                <a:solidFill>
                  <a:srgbClr val="002060"/>
                </a:solidFill>
              </a:rPr>
              <a:t> (apprendre et se renouveler ça inspire, ça rassure…)</a:t>
            </a:r>
          </a:p>
          <a:p>
            <a:pPr fontAlgn="base"/>
            <a:endParaRPr lang="fr-FR" dirty="0" smtClean="0"/>
          </a:p>
          <a:p>
            <a:pPr algn="ctr" fontAlgn="base"/>
            <a:endParaRPr lang="fr-FR" dirty="0" smtClean="0">
              <a:solidFill>
                <a:srgbClr val="C00000"/>
              </a:solidFill>
            </a:endParaRPr>
          </a:p>
          <a:p>
            <a:pPr algn="ctr" fontAlgn="base"/>
            <a:endParaRPr lang="fr-FR" dirty="0">
              <a:solidFill>
                <a:srgbClr val="C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B819D23B-E1AD-4AA1-8963-C67905C1077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88</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mise en confiance.</a:t>
            </a:r>
          </a:p>
        </p:txBody>
      </p:sp>
      <p:sp>
        <p:nvSpPr>
          <p:cNvPr id="8" name="Rectangle 7"/>
          <p:cNvSpPr/>
          <p:nvPr/>
        </p:nvSpPr>
        <p:spPr>
          <a:xfrm>
            <a:off x="0" y="1714488"/>
            <a:ext cx="9144000" cy="4801314"/>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Gérer vos </a:t>
            </a:r>
            <a:r>
              <a:rPr lang="fr-FR" b="1" dirty="0" smtClean="0"/>
              <a:t>Comptes Confiance</a:t>
            </a:r>
            <a:r>
              <a:rPr lang="fr-FR" dirty="0" smtClean="0"/>
              <a:t> pour vos relations privilégiées  et augmenter votre capital, en évitant les retraits et </a:t>
            </a:r>
            <a:r>
              <a:rPr lang="fr-FR" b="1" dirty="0" smtClean="0"/>
              <a:t>en multipliant</a:t>
            </a:r>
            <a:r>
              <a:rPr lang="fr-FR" dirty="0" smtClean="0"/>
              <a:t> les</a:t>
            </a:r>
            <a:r>
              <a:rPr lang="fr-FR" b="1" dirty="0" smtClean="0"/>
              <a:t> types de Dépôts</a:t>
            </a:r>
            <a:r>
              <a:rPr lang="fr-FR" dirty="0" smtClean="0"/>
              <a:t> :</a:t>
            </a:r>
          </a:p>
          <a:p>
            <a:pPr fontAlgn="base"/>
            <a:endParaRPr lang="fr-FR" dirty="0" smtClean="0"/>
          </a:p>
          <a:p>
            <a:pPr lvl="1" algn="ctr" fontAlgn="base"/>
            <a:r>
              <a:rPr lang="fr-FR" i="1" dirty="0" smtClean="0">
                <a:solidFill>
                  <a:srgbClr val="002060"/>
                </a:solidFill>
              </a:rPr>
              <a:t>Affronter la réalité</a:t>
            </a:r>
            <a:r>
              <a:rPr lang="fr-FR" dirty="0" smtClean="0">
                <a:solidFill>
                  <a:srgbClr val="002060"/>
                </a:solidFill>
              </a:rPr>
              <a:t> (bonne ou mauvaise…)</a:t>
            </a:r>
          </a:p>
          <a:p>
            <a:pPr lvl="1" algn="ctr" fontAlgn="base"/>
            <a:r>
              <a:rPr lang="fr-FR" i="1" dirty="0" smtClean="0">
                <a:solidFill>
                  <a:srgbClr val="002060"/>
                </a:solidFill>
              </a:rPr>
              <a:t>Préciser les attentes mutuelle</a:t>
            </a:r>
            <a:r>
              <a:rPr lang="fr-FR" dirty="0" smtClean="0">
                <a:solidFill>
                  <a:srgbClr val="002060"/>
                </a:solidFill>
              </a:rPr>
              <a:t>s (vision partagée, conditions d’acceptation c’est pas pour des prunes…)</a:t>
            </a:r>
          </a:p>
          <a:p>
            <a:pPr lvl="1" algn="ctr" fontAlgn="base"/>
            <a:r>
              <a:rPr lang="fr-FR" i="1" dirty="0" smtClean="0">
                <a:solidFill>
                  <a:srgbClr val="002060"/>
                </a:solidFill>
              </a:rPr>
              <a:t>Exiger des comptes </a:t>
            </a:r>
            <a:r>
              <a:rPr lang="fr-FR" dirty="0" smtClean="0">
                <a:solidFill>
                  <a:srgbClr val="002060"/>
                </a:solidFill>
              </a:rPr>
              <a:t>(sans quoi difficile de responsabiliser)</a:t>
            </a:r>
          </a:p>
          <a:p>
            <a:pPr lvl="1" algn="ctr" fontAlgn="base"/>
            <a:r>
              <a:rPr lang="fr-FR" i="1" dirty="0" smtClean="0">
                <a:solidFill>
                  <a:srgbClr val="002060"/>
                </a:solidFill>
              </a:rPr>
              <a:t>Commencer par écouter</a:t>
            </a:r>
            <a:r>
              <a:rPr lang="fr-FR" dirty="0" smtClean="0">
                <a:solidFill>
                  <a:srgbClr val="002060"/>
                </a:solidFill>
              </a:rPr>
              <a:t> (la clé du coaching, entre autres…)</a:t>
            </a:r>
          </a:p>
          <a:p>
            <a:pPr lvl="1" algn="ctr" fontAlgn="base"/>
            <a:r>
              <a:rPr lang="fr-FR" i="1" dirty="0" smtClean="0">
                <a:solidFill>
                  <a:srgbClr val="002060"/>
                </a:solidFill>
              </a:rPr>
              <a:t>Tenir ses engagements</a:t>
            </a:r>
            <a:r>
              <a:rPr lang="fr-FR" dirty="0" smtClean="0">
                <a:solidFill>
                  <a:srgbClr val="002060"/>
                </a:solidFill>
              </a:rPr>
              <a:t> (repensez à vos enfants ; ils ne vous ratent pas quand vous ne tenez pas vos promesse….)</a:t>
            </a:r>
          </a:p>
          <a:p>
            <a:pPr lvl="1" algn="ctr" fontAlgn="base"/>
            <a:r>
              <a:rPr lang="fr-FR" i="1" dirty="0" smtClean="0">
                <a:solidFill>
                  <a:srgbClr val="002060"/>
                </a:solidFill>
              </a:rPr>
              <a:t>Faire confiance</a:t>
            </a:r>
            <a:r>
              <a:rPr lang="fr-FR" dirty="0" smtClean="0">
                <a:solidFill>
                  <a:srgbClr val="002060"/>
                </a:solidFill>
              </a:rPr>
              <a:t> (accorder sa confiance avec discernement… une posture qui vous faire voir la vie différemment)</a:t>
            </a:r>
          </a:p>
          <a:p>
            <a:pPr algn="ctr" fontAlgn="base"/>
            <a:endParaRPr lang="fr-FR" dirty="0" smtClean="0">
              <a:solidFill>
                <a:srgbClr val="002060"/>
              </a:solidFill>
            </a:endParaRPr>
          </a:p>
          <a:p>
            <a:pPr algn="ctr" fontAlgn="base"/>
            <a:endParaRPr lang="fr-FR" dirty="0" smtClean="0">
              <a:solidFill>
                <a:srgbClr val="C00000"/>
              </a:solidFill>
            </a:endParaRPr>
          </a:p>
          <a:p>
            <a:pPr algn="ctr" fontAlgn="base"/>
            <a:endParaRPr lang="fr-FR" dirty="0">
              <a:solidFill>
                <a:srgbClr val="C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D530097-6F91-4883-97A7-F36890B70AA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89</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La mise en confiance.</a:t>
            </a:r>
          </a:p>
        </p:txBody>
      </p:sp>
      <p:sp>
        <p:nvSpPr>
          <p:cNvPr id="8" name="Rectangle 7"/>
          <p:cNvSpPr/>
          <p:nvPr/>
        </p:nvSpPr>
        <p:spPr>
          <a:xfrm>
            <a:off x="0" y="1714488"/>
            <a:ext cx="9144000" cy="2862322"/>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Garder à l’esprit que « Fournir des résultats (attendus) » est ce qui vous permet de faire croitre le plus rapidement et le plus solidement votre Capital Confiance !</a:t>
            </a:r>
          </a:p>
          <a:p>
            <a:pPr fontAlgn="base"/>
            <a:endParaRPr lang="fr-FR" dirty="0" smtClean="0"/>
          </a:p>
          <a:p>
            <a:pPr fontAlgn="base"/>
            <a:r>
              <a:rPr lang="fr-FR" dirty="0" smtClean="0"/>
              <a:t>Et l’essentiel, comme sur le plan Personnel, ce sont les ACTES QUI FONT LA CONFIANCE</a:t>
            </a:r>
          </a:p>
          <a:p>
            <a:pPr algn="ctr" fontAlgn="base"/>
            <a:endParaRPr lang="fr-FR" dirty="0" smtClean="0">
              <a:solidFill>
                <a:srgbClr val="002060"/>
              </a:solidFill>
            </a:endParaRPr>
          </a:p>
          <a:p>
            <a:pPr algn="ctr" fontAlgn="base"/>
            <a:endParaRPr lang="fr-FR" dirty="0" smtClean="0">
              <a:solidFill>
                <a:srgbClr val="C00000"/>
              </a:solidFill>
            </a:endParaRPr>
          </a:p>
          <a:p>
            <a:pPr algn="ctr" fontAlgn="base"/>
            <a:endParaRPr lang="fr-FR"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à la formation.</a:t>
            </a:r>
            <a:endParaRPr lang="fr-FR" dirty="0"/>
          </a:p>
        </p:txBody>
      </p:sp>
      <p:sp>
        <p:nvSpPr>
          <p:cNvPr id="6" name="Espace réservé de la date 5"/>
          <p:cNvSpPr>
            <a:spLocks noGrp="1"/>
          </p:cNvSpPr>
          <p:nvPr>
            <p:ph type="dt" sz="half" idx="10"/>
          </p:nvPr>
        </p:nvSpPr>
        <p:spPr/>
        <p:txBody>
          <a:bodyPr/>
          <a:lstStyle/>
          <a:p>
            <a:fld id="{7B2EFF1C-BF09-405F-8209-74ADCB85CFED}" type="datetime1">
              <a:rPr lang="fr-FR" smtClean="0"/>
              <a:pPr/>
              <a:t>01/01/2017</a:t>
            </a:fld>
            <a:endParaRPr lang="fr-FR" dirty="0"/>
          </a:p>
        </p:txBody>
      </p:sp>
      <p:sp>
        <p:nvSpPr>
          <p:cNvPr id="8" name="Espace réservé du pied de page 7"/>
          <p:cNvSpPr>
            <a:spLocks noGrp="1"/>
          </p:cNvSpPr>
          <p:nvPr>
            <p:ph type="ftr" sz="quarter" idx="11"/>
          </p:nvPr>
        </p:nvSpPr>
        <p:spPr/>
        <p:txBody>
          <a:bodyPr/>
          <a:lstStyle/>
          <a:p>
            <a:r>
              <a:rPr lang="fr-FR" dirty="0" smtClean="0"/>
              <a:t>T. FESQ</a:t>
            </a:r>
            <a:endParaRPr lang="fr-FR" dirty="0"/>
          </a:p>
        </p:txBody>
      </p:sp>
      <p:sp>
        <p:nvSpPr>
          <p:cNvPr id="7" name="Espace réservé du numéro de diapositive 6"/>
          <p:cNvSpPr>
            <a:spLocks noGrp="1"/>
          </p:cNvSpPr>
          <p:nvPr>
            <p:ph type="sldNum" sz="quarter" idx="12"/>
          </p:nvPr>
        </p:nvSpPr>
        <p:spPr/>
        <p:txBody>
          <a:bodyPr/>
          <a:lstStyle/>
          <a:p>
            <a:fld id="{5ADBA858-1129-41C4-BE38-66DD5B82628A}" type="slidenum">
              <a:rPr lang="fr-FR" smtClean="0"/>
              <a:pPr/>
              <a:t>9</a:t>
            </a:fld>
            <a:endParaRPr lang="fr-FR"/>
          </a:p>
        </p:txBody>
      </p:sp>
      <p:pic>
        <p:nvPicPr>
          <p:cNvPr id="5" name="Image 4" descr="3c"/>
          <p:cNvPicPr/>
          <p:nvPr/>
        </p:nvPicPr>
        <p:blipFill>
          <a:blip r:embed="rId2"/>
          <a:srcRect/>
          <a:stretch>
            <a:fillRect/>
          </a:stretch>
        </p:blipFill>
        <p:spPr bwMode="auto">
          <a:xfrm>
            <a:off x="1142976" y="1357298"/>
            <a:ext cx="714380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6312722-7175-4BA6-A64E-33A9B15BB241}"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90</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L’open space </a:t>
            </a:r>
            <a:r>
              <a:rPr lang="fr-FR" sz="2000" b="1" dirty="0" err="1" smtClean="0">
                <a:solidFill>
                  <a:srgbClr val="002060"/>
                </a:solidFill>
              </a:rPr>
              <a:t>technology</a:t>
            </a:r>
            <a:r>
              <a:rPr lang="fr-FR" sz="2000" b="1" dirty="0" smtClean="0">
                <a:solidFill>
                  <a:srgbClr val="002060"/>
                </a:solidFill>
              </a:rPr>
              <a:t>.</a:t>
            </a:r>
          </a:p>
        </p:txBody>
      </p:sp>
      <p:sp>
        <p:nvSpPr>
          <p:cNvPr id="8" name="Rectangle 7"/>
          <p:cNvSpPr/>
          <p:nvPr/>
        </p:nvSpPr>
        <p:spPr>
          <a:xfrm>
            <a:off x="0" y="1714488"/>
            <a:ext cx="9144000" cy="4247317"/>
          </a:xfrm>
          <a:prstGeom prst="rect">
            <a:avLst/>
          </a:prstGeom>
        </p:spPr>
        <p:txBody>
          <a:bodyPr wrap="square">
            <a:spAutoFit/>
          </a:bodyPr>
          <a:lstStyle/>
          <a:p>
            <a:pPr fontAlgn="base"/>
            <a:r>
              <a:rPr lang="fr-FR" dirty="0" smtClean="0"/>
              <a:t>L’un des enjeux et activités majeurs du manager Agile est de favoriser </a:t>
            </a:r>
            <a:r>
              <a:rPr lang="fr-FR" b="1" dirty="0" smtClean="0">
                <a:hlinkClick r:id="rId2"/>
              </a:rPr>
              <a:t>l’émergence d’un environnement organisationnel propice au succès</a:t>
            </a:r>
            <a:r>
              <a:rPr lang="fr-FR" dirty="0" smtClean="0">
                <a:hlinkClick r:id="rId2"/>
              </a:rPr>
              <a:t> et de</a:t>
            </a:r>
            <a:r>
              <a:rPr lang="fr-FR" b="1" dirty="0" smtClean="0">
                <a:hlinkClick r:id="rId2"/>
              </a:rPr>
              <a:t> booster le changement</a:t>
            </a:r>
            <a:r>
              <a:rPr lang="fr-FR" b="1" dirty="0" smtClean="0"/>
              <a:t>.</a:t>
            </a:r>
          </a:p>
          <a:p>
            <a:pPr fontAlgn="base"/>
            <a:endParaRPr lang="fr-FR" b="1" dirty="0" smtClean="0">
              <a:solidFill>
                <a:srgbClr val="C00000"/>
              </a:solidFill>
            </a:endParaRPr>
          </a:p>
          <a:p>
            <a:pPr fontAlgn="base"/>
            <a:r>
              <a:rPr lang="fr-FR" dirty="0" smtClean="0">
                <a:hlinkClick r:id="rId3"/>
              </a:rPr>
              <a:t>L’</a:t>
            </a:r>
            <a:r>
              <a:rPr lang="fr-FR" dirty="0" err="1" smtClean="0">
                <a:hlinkClick r:id="rId3"/>
              </a:rPr>
              <a:t>OpenSpace</a:t>
            </a:r>
            <a:r>
              <a:rPr lang="fr-FR" dirty="0" smtClean="0">
                <a:hlinkClick r:id="rId3"/>
              </a:rPr>
              <a:t> </a:t>
            </a:r>
            <a:r>
              <a:rPr lang="fr-FR" dirty="0" err="1" smtClean="0">
                <a:hlinkClick r:id="rId3"/>
              </a:rPr>
              <a:t>Technology</a:t>
            </a:r>
            <a:r>
              <a:rPr lang="fr-FR" dirty="0" smtClean="0">
                <a:hlinkClick r:id="rId3"/>
              </a:rPr>
              <a:t> </a:t>
            </a:r>
            <a:r>
              <a:rPr lang="fr-FR" dirty="0" smtClean="0"/>
              <a:t>(ou Forum Ouvert) symbolise à merveille cette question du changement et de la transformation de l’Entreprise: « </a:t>
            </a:r>
            <a:r>
              <a:rPr lang="fr-FR" b="1" i="1" dirty="0" smtClean="0"/>
              <a:t>comment faire pour devenir Agile?</a:t>
            </a:r>
            <a:r>
              <a:rPr lang="fr-FR" dirty="0" smtClean="0"/>
              <a:t> »</a:t>
            </a:r>
          </a:p>
          <a:p>
            <a:pPr fontAlgn="base"/>
            <a:r>
              <a:rPr lang="fr-FR" dirty="0" smtClean="0"/>
              <a:t>Car oui, l’</a:t>
            </a:r>
            <a:r>
              <a:rPr lang="fr-FR" dirty="0" err="1" smtClean="0"/>
              <a:t>OpenSpace</a:t>
            </a:r>
            <a:r>
              <a:rPr lang="fr-FR" dirty="0" smtClean="0"/>
              <a:t> </a:t>
            </a:r>
            <a:r>
              <a:rPr lang="fr-FR" dirty="0" err="1" smtClean="0"/>
              <a:t>Technology</a:t>
            </a:r>
            <a:r>
              <a:rPr lang="fr-FR" dirty="0" smtClean="0"/>
              <a:t> est un  bel outil pour créer et partager une nouvelle vision d’entreprise, encore meilleur, plus efficace quand il y a un </a:t>
            </a:r>
            <a:r>
              <a:rPr lang="fr-FR" dirty="0" err="1" smtClean="0"/>
              <a:t>vraiproblème</a:t>
            </a:r>
            <a:r>
              <a:rPr lang="fr-FR" dirty="0" smtClean="0"/>
              <a:t> à résoudre, de la</a:t>
            </a:r>
            <a:r>
              <a:rPr lang="fr-FR" b="1" dirty="0" smtClean="0"/>
              <a:t> complexité</a:t>
            </a:r>
            <a:r>
              <a:rPr lang="fr-FR" dirty="0" smtClean="0"/>
              <a:t>,  une vraie diversité de personnes,  de la passion et un </a:t>
            </a:r>
            <a:r>
              <a:rPr lang="fr-FR" b="1" dirty="0" smtClean="0"/>
              <a:t>sentiment d’urgence</a:t>
            </a:r>
            <a:r>
              <a:rPr lang="fr-FR" dirty="0" smtClean="0"/>
              <a:t>.</a:t>
            </a:r>
          </a:p>
          <a:p>
            <a:pPr fontAlgn="base"/>
            <a:r>
              <a:rPr lang="fr-FR" dirty="0" smtClean="0"/>
              <a:t>Plus qu’un outil, l’</a:t>
            </a:r>
            <a:r>
              <a:rPr lang="fr-FR" dirty="0" err="1" smtClean="0"/>
              <a:t>OpenSpace</a:t>
            </a:r>
            <a:r>
              <a:rPr lang="fr-FR" dirty="0" smtClean="0"/>
              <a:t> </a:t>
            </a:r>
            <a:r>
              <a:rPr lang="fr-FR" dirty="0" err="1" smtClean="0"/>
              <a:t>Technology</a:t>
            </a:r>
            <a:r>
              <a:rPr lang="fr-FR" dirty="0" smtClean="0"/>
              <a:t>, c’est un RDV au format innovant fondé sur les valeurs collaboratives et les principes d’échanges, dont le manager et potentiellement toute l’organisation vont pouvoir bénéficier, dans son inlassable quête pour devenir une entreprise apprenante…</a:t>
            </a:r>
          </a:p>
          <a:p>
            <a:pPr fontAlgn="base"/>
            <a:endParaRPr lang="fr-FR" dirty="0">
              <a:solidFill>
                <a:srgbClr val="C000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8AEE533-31EA-42EC-AB82-693AB198224A}"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91</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L’open space </a:t>
            </a:r>
            <a:r>
              <a:rPr lang="fr-FR" sz="2000" b="1" dirty="0" err="1" smtClean="0">
                <a:solidFill>
                  <a:srgbClr val="002060"/>
                </a:solidFill>
              </a:rPr>
              <a:t>technology</a:t>
            </a:r>
            <a:r>
              <a:rPr lang="fr-FR" sz="2000" b="1" dirty="0" smtClean="0">
                <a:solidFill>
                  <a:srgbClr val="002060"/>
                </a:solidFill>
              </a:rPr>
              <a:t>.</a:t>
            </a:r>
          </a:p>
        </p:txBody>
      </p:sp>
      <p:sp>
        <p:nvSpPr>
          <p:cNvPr id="8" name="Rectangle 7"/>
          <p:cNvSpPr/>
          <p:nvPr/>
        </p:nvSpPr>
        <p:spPr>
          <a:xfrm>
            <a:off x="0" y="1714488"/>
            <a:ext cx="9144000" cy="646331"/>
          </a:xfrm>
          <a:prstGeom prst="rect">
            <a:avLst/>
          </a:prstGeom>
        </p:spPr>
        <p:txBody>
          <a:bodyPr wrap="square">
            <a:spAutoFit/>
          </a:bodyPr>
          <a:lstStyle/>
          <a:p>
            <a:pPr fontAlgn="base"/>
            <a:r>
              <a:rPr lang="fr-FR" dirty="0" smtClean="0"/>
              <a:t>“Facilitez les échanges de gens passionnés, réunissez des personnes motivées autour d’un tableau blanc… et la magie s’opère !”</a:t>
            </a:r>
            <a:endParaRPr lang="fr-FR" dirty="0">
              <a:solidFill>
                <a:srgbClr val="C00000"/>
              </a:solidFill>
            </a:endParaRPr>
          </a:p>
        </p:txBody>
      </p:sp>
      <p:pic>
        <p:nvPicPr>
          <p:cNvPr id="140290" name="Picture 2" descr="Tout était prêt !!!"/>
          <p:cNvPicPr>
            <a:picLocks noChangeAspect="1" noChangeArrowheads="1"/>
          </p:cNvPicPr>
          <p:nvPr/>
        </p:nvPicPr>
        <p:blipFill>
          <a:blip r:embed="rId2"/>
          <a:srcRect/>
          <a:stretch>
            <a:fillRect/>
          </a:stretch>
        </p:blipFill>
        <p:spPr bwMode="auto">
          <a:xfrm>
            <a:off x="357158" y="2714620"/>
            <a:ext cx="2928958" cy="2928958"/>
          </a:xfrm>
          <a:prstGeom prst="rect">
            <a:avLst/>
          </a:prstGeom>
          <a:noFill/>
        </p:spPr>
      </p:pic>
      <p:pic>
        <p:nvPicPr>
          <p:cNvPr id="140292" name="Picture 4" descr="cop-spotify"/>
          <p:cNvPicPr>
            <a:picLocks noChangeAspect="1" noChangeArrowheads="1"/>
          </p:cNvPicPr>
          <p:nvPr/>
        </p:nvPicPr>
        <p:blipFill>
          <a:blip r:embed="rId3"/>
          <a:srcRect/>
          <a:stretch>
            <a:fillRect/>
          </a:stretch>
        </p:blipFill>
        <p:spPr bwMode="auto">
          <a:xfrm>
            <a:off x="4214811" y="2500306"/>
            <a:ext cx="4929190" cy="364333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AE2815D9-C3F7-4016-BD82-5B3EF070FA5C}"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92</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L’open space </a:t>
            </a:r>
            <a:r>
              <a:rPr lang="fr-FR" sz="2000" b="1" dirty="0" err="1" smtClean="0">
                <a:solidFill>
                  <a:srgbClr val="002060"/>
                </a:solidFill>
              </a:rPr>
              <a:t>technology</a:t>
            </a:r>
            <a:r>
              <a:rPr lang="fr-FR" sz="2000" b="1" dirty="0" smtClean="0">
                <a:solidFill>
                  <a:srgbClr val="002060"/>
                </a:solidFill>
              </a:rPr>
              <a:t>.</a:t>
            </a:r>
          </a:p>
        </p:txBody>
      </p:sp>
      <p:sp>
        <p:nvSpPr>
          <p:cNvPr id="8" name="Rectangle 7"/>
          <p:cNvSpPr/>
          <p:nvPr/>
        </p:nvSpPr>
        <p:spPr>
          <a:xfrm>
            <a:off x="0" y="1714488"/>
            <a:ext cx="9144000" cy="2862322"/>
          </a:xfrm>
          <a:prstGeom prst="rect">
            <a:avLst/>
          </a:prstGeom>
        </p:spPr>
        <p:txBody>
          <a:bodyPr wrap="square">
            <a:spAutoFit/>
          </a:bodyPr>
          <a:lstStyle/>
          <a:p>
            <a:pPr fontAlgn="base"/>
            <a:r>
              <a:rPr lang="fr-FR" b="1" dirty="0" smtClean="0">
                <a:solidFill>
                  <a:srgbClr val="C00000"/>
                </a:solidFill>
              </a:rPr>
              <a:t>Pourquoi ?</a:t>
            </a:r>
          </a:p>
          <a:p>
            <a:pPr fontAlgn="base"/>
            <a:endParaRPr lang="fr-FR" b="1" dirty="0" smtClean="0">
              <a:solidFill>
                <a:srgbClr val="C00000"/>
              </a:solidFill>
            </a:endParaRPr>
          </a:p>
          <a:p>
            <a:pPr algn="ctr" fontAlgn="base"/>
            <a:r>
              <a:rPr lang="fr-FR" dirty="0" smtClean="0"/>
              <a:t>Devenir une organisation Apprenante</a:t>
            </a:r>
          </a:p>
          <a:p>
            <a:pPr algn="ctr" fontAlgn="base"/>
            <a:r>
              <a:rPr lang="fr-FR" dirty="0" smtClean="0"/>
              <a:t>Créer ou porter une nouvelle Vision d’entreprise</a:t>
            </a:r>
          </a:p>
          <a:p>
            <a:pPr algn="ctr" fontAlgn="base"/>
            <a:r>
              <a:rPr lang="fr-FR" dirty="0" smtClean="0"/>
              <a:t>Favoriser la diversité… en termes d’expériences, de savoirs, d’idées et de point de vue, pour provoquer les coups de chance et susciter l’innovation</a:t>
            </a:r>
          </a:p>
          <a:p>
            <a:pPr algn="ctr" fontAlgn="base"/>
            <a:r>
              <a:rPr lang="fr-FR" dirty="0" smtClean="0"/>
              <a:t>Jouer sur tous les leviers de la dynamique du changement (Information, participation et formation…. dans un </a:t>
            </a:r>
            <a:r>
              <a:rPr lang="fr-FR" dirty="0" err="1" smtClean="0"/>
              <a:t>OpenSpace</a:t>
            </a:r>
            <a:r>
              <a:rPr lang="fr-FR" dirty="0" smtClean="0"/>
              <a:t> on apprend des choses)</a:t>
            </a:r>
          </a:p>
          <a:p>
            <a:pPr algn="ctr" fontAlgn="base"/>
            <a:r>
              <a:rPr lang="fr-FR" dirty="0" smtClean="0"/>
              <a:t>Impliquer tout le monde, engager, responsabiliser</a:t>
            </a:r>
          </a:p>
          <a:p>
            <a:pPr algn="ctr" fontAlgn="base"/>
            <a:r>
              <a:rPr lang="fr-FR" dirty="0" smtClean="0"/>
              <a:t>Faire vivre les communautés de pratique, capitaliser…</a:t>
            </a:r>
            <a:endParaRPr lang="fr-FR"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03D9C885-9259-4A4B-BAEC-36FC071C2F19}"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93</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FEEDBACK 360°.</a:t>
            </a:r>
          </a:p>
        </p:txBody>
      </p:sp>
      <p:sp>
        <p:nvSpPr>
          <p:cNvPr id="8" name="Rectangle 7"/>
          <p:cNvSpPr/>
          <p:nvPr/>
        </p:nvSpPr>
        <p:spPr>
          <a:xfrm>
            <a:off x="0" y="1714488"/>
            <a:ext cx="9144000" cy="3416320"/>
          </a:xfrm>
          <a:prstGeom prst="rect">
            <a:avLst/>
          </a:prstGeom>
        </p:spPr>
        <p:txBody>
          <a:bodyPr wrap="square">
            <a:spAutoFit/>
          </a:bodyPr>
          <a:lstStyle/>
          <a:p>
            <a:pPr fontAlgn="base"/>
            <a:r>
              <a:rPr lang="fr-FR" dirty="0" smtClean="0"/>
              <a:t>Le feedback 360 c’est du </a:t>
            </a:r>
            <a:r>
              <a:rPr lang="fr-FR" dirty="0" smtClean="0">
                <a:solidFill>
                  <a:srgbClr val="C00000"/>
                </a:solidFill>
              </a:rPr>
              <a:t>Management Agile</a:t>
            </a:r>
            <a:r>
              <a:rPr lang="fr-FR" dirty="0" smtClean="0"/>
              <a:t>, une technique toujours efficace quand elle est menée dans de bonnes conditions et une thématique qui va prendre de plus en plus de place dans les années qui viennent : RH et Agilité.</a:t>
            </a:r>
          </a:p>
          <a:p>
            <a:pPr fontAlgn="base"/>
            <a:endParaRPr lang="fr-FR" dirty="0" smtClean="0"/>
          </a:p>
          <a:p>
            <a:pPr fontAlgn="base"/>
            <a:r>
              <a:rPr lang="fr-FR" dirty="0" smtClean="0"/>
              <a:t>Le Feedback 360 degrés peut prendre différentes formes ; celle que je vous présente ici concerne le Manager. C’est en effet le Manager Agile qui va solliciter du feedback de ses pairs, de sa hiérarchie, de ses collaborateurs (notamment les Equipes Agiles sous son périmètre) voire même de ses clients.</a:t>
            </a:r>
          </a:p>
          <a:p>
            <a:pPr fontAlgn="base"/>
            <a:endParaRPr lang="fr-FR" dirty="0" smtClean="0"/>
          </a:p>
          <a:p>
            <a:pPr fontAlgn="base"/>
            <a:r>
              <a:rPr lang="fr-FR" dirty="0" smtClean="0"/>
              <a:t>L’idée est même d’élargir le système d’évaluation « à tous les employés potentiellement sous l’influence d’un manager »</a:t>
            </a:r>
          </a:p>
          <a:p>
            <a:pPr algn="ctr" fontAlgn="base"/>
            <a:endParaRPr lang="fr-FR"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800DCFB-F09B-4C1E-ABC9-A07EAA3C959D}"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94</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FEEDBACK 360°.</a:t>
            </a:r>
          </a:p>
        </p:txBody>
      </p:sp>
      <p:sp>
        <p:nvSpPr>
          <p:cNvPr id="8" name="Rectangle 7"/>
          <p:cNvSpPr/>
          <p:nvPr/>
        </p:nvSpPr>
        <p:spPr>
          <a:xfrm>
            <a:off x="0" y="1714488"/>
            <a:ext cx="9144000" cy="7294305"/>
          </a:xfrm>
          <a:prstGeom prst="rect">
            <a:avLst/>
          </a:prstGeom>
        </p:spPr>
        <p:txBody>
          <a:bodyPr wrap="square">
            <a:spAutoFit/>
          </a:bodyPr>
          <a:lstStyle/>
          <a:p>
            <a:pPr fontAlgn="base"/>
            <a:r>
              <a:rPr lang="fr-FR" dirty="0" smtClean="0"/>
              <a:t>« Chaque employé pouvait choisir d’effectuer une évaluation 360 degrés pour n’importe quel manage ayant une influence positive ou négative sur son travail. L’ancienneté de l’employé chez HCLT ne rentrait pas en ligne de compte- un mois, une décennie – pas plus que le rapport hiérarchique avec le manager en question » </a:t>
            </a:r>
            <a:r>
              <a:rPr lang="fr-FR" dirty="0" err="1" smtClean="0"/>
              <a:t>Vineet</a:t>
            </a:r>
            <a:r>
              <a:rPr lang="fr-FR" dirty="0" smtClean="0"/>
              <a:t> </a:t>
            </a:r>
            <a:r>
              <a:rPr lang="fr-FR" dirty="0" err="1" smtClean="0"/>
              <a:t>Nayar</a:t>
            </a:r>
            <a:endParaRPr lang="fr-FR" dirty="0" smtClean="0"/>
          </a:p>
          <a:p>
            <a:pPr fontAlgn="base"/>
            <a:endParaRPr lang="fr-FR" dirty="0" smtClean="0"/>
          </a:p>
          <a:p>
            <a:pPr fontAlgn="base"/>
            <a:r>
              <a:rPr lang="fr-FR" b="1" dirty="0" smtClean="0">
                <a:solidFill>
                  <a:srgbClr val="C00000"/>
                </a:solidFill>
              </a:rPr>
              <a:t>Pourquoi ?</a:t>
            </a:r>
          </a:p>
          <a:p>
            <a:pPr fontAlgn="base"/>
            <a:endParaRPr lang="fr-FR" b="1" dirty="0" smtClean="0">
              <a:solidFill>
                <a:srgbClr val="C00000"/>
              </a:solidFill>
            </a:endParaRPr>
          </a:p>
          <a:p>
            <a:pPr fontAlgn="base"/>
            <a:r>
              <a:rPr lang="fr-FR" dirty="0" smtClean="0"/>
              <a:t>Recueillir un feedback multi-sources, plus objectif, plus juste et plus riche</a:t>
            </a:r>
          </a:p>
          <a:p>
            <a:pPr fontAlgn="base"/>
            <a:r>
              <a:rPr lang="fr-FR" dirty="0" smtClean="0"/>
              <a:t>Accroitre la confiance dans l’organisation</a:t>
            </a:r>
          </a:p>
          <a:p>
            <a:pPr fontAlgn="base"/>
            <a:r>
              <a:rPr lang="fr-FR" dirty="0" smtClean="0"/>
              <a:t>Donner de la transparence</a:t>
            </a:r>
          </a:p>
          <a:p>
            <a:pPr fontAlgn="base"/>
            <a:r>
              <a:rPr lang="fr-FR" dirty="0" smtClean="0"/>
              <a:t>Réduire la distance entre le manager, ses collaborateurs et sa hiérarchie : on implique toutes les personnes dans la démarche de développement</a:t>
            </a:r>
          </a:p>
          <a:p>
            <a:pPr fontAlgn="base"/>
            <a:r>
              <a:rPr lang="fr-FR" dirty="0" smtClean="0"/>
              <a:t>Identifier les points forts et les axes de développement du Manager Agile</a:t>
            </a:r>
          </a:p>
          <a:p>
            <a:pPr fontAlgn="base"/>
            <a:r>
              <a:rPr lang="fr-FR" dirty="0" smtClean="0"/>
              <a:t>Développer la transversalité et les synergies dans l’organisation</a:t>
            </a:r>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A67A4E51-9C67-42B2-B3A5-767CCF66EC32}"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95</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FEEDBACK 360°.</a:t>
            </a:r>
          </a:p>
        </p:txBody>
      </p:sp>
      <p:sp>
        <p:nvSpPr>
          <p:cNvPr id="8" name="Rectangle 7"/>
          <p:cNvSpPr/>
          <p:nvPr/>
        </p:nvSpPr>
        <p:spPr>
          <a:xfrm>
            <a:off x="0" y="1714488"/>
            <a:ext cx="9144000" cy="7848302"/>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Préciser les règles du jeu et l’objectif de l’outil (notamment l’après feedback)</a:t>
            </a:r>
          </a:p>
          <a:p>
            <a:pPr fontAlgn="base"/>
            <a:endParaRPr lang="fr-FR" dirty="0" smtClean="0"/>
          </a:p>
          <a:p>
            <a:pPr fontAlgn="base"/>
            <a:r>
              <a:rPr lang="fr-FR" dirty="0" smtClean="0"/>
              <a:t>Impliquer toutes les lignes managériales dans la démarche, y compris le TOP Management et  </a:t>
            </a:r>
            <a:r>
              <a:rPr lang="fr-FR" b="1" dirty="0" smtClean="0"/>
              <a:t>Montrer l’exemple</a:t>
            </a:r>
            <a:r>
              <a:rPr lang="fr-FR" dirty="0" smtClean="0"/>
              <a:t> </a:t>
            </a:r>
          </a:p>
          <a:p>
            <a:pPr fontAlgn="base"/>
            <a:endParaRPr lang="fr-FR" dirty="0" smtClean="0"/>
          </a:p>
          <a:p>
            <a:pPr fontAlgn="base"/>
            <a:r>
              <a:rPr lang="fr-FR" dirty="0" smtClean="0"/>
              <a:t>Le point de départ reste la volonté du Manager Agile de se lancer dans la démarche</a:t>
            </a:r>
          </a:p>
          <a:p>
            <a:pPr fontAlgn="base"/>
            <a:r>
              <a:rPr lang="fr-FR" dirty="0" smtClean="0"/>
              <a:t>Ouvrir la possibilité de donner du feedback à la</a:t>
            </a:r>
            <a:r>
              <a:rPr lang="fr-FR" b="1" dirty="0" smtClean="0"/>
              <a:t> zone d’influence</a:t>
            </a:r>
            <a:r>
              <a:rPr lang="fr-FR" dirty="0" smtClean="0"/>
              <a:t> (pas seulement d’autorité)</a:t>
            </a:r>
          </a:p>
          <a:p>
            <a:pPr fontAlgn="base"/>
            <a:endParaRPr lang="fr-FR" dirty="0" smtClean="0"/>
          </a:p>
          <a:p>
            <a:pPr fontAlgn="base"/>
            <a:r>
              <a:rPr lang="fr-FR" dirty="0" smtClean="0"/>
              <a:t>Garantir l’anonymat de ceux qui donnent les réponses</a:t>
            </a:r>
          </a:p>
          <a:p>
            <a:pPr fontAlgn="base"/>
            <a:endParaRPr lang="fr-FR" dirty="0" smtClean="0"/>
          </a:p>
          <a:p>
            <a:pPr fontAlgn="base"/>
            <a:r>
              <a:rPr lang="fr-FR" dirty="0" smtClean="0"/>
              <a:t>Considérer l’approche comme un outil de développement de la Personne (moins d’évaluation) et surtout le dé corréler des questions rémunération et d’éventuelles primes</a:t>
            </a:r>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128BB2C8-984D-449A-B612-8AC8E684230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96</a:t>
            </a:fld>
            <a:endParaRPr lang="fr-FR"/>
          </a:p>
        </p:txBody>
      </p:sp>
      <p:sp>
        <p:nvSpPr>
          <p:cNvPr id="7" name="Rectangle 6"/>
          <p:cNvSpPr/>
          <p:nvPr/>
        </p:nvSpPr>
        <p:spPr>
          <a:xfrm>
            <a:off x="0" y="1000108"/>
            <a:ext cx="9144000" cy="707886"/>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FEEDBACK 360°.</a:t>
            </a:r>
          </a:p>
        </p:txBody>
      </p:sp>
      <p:sp>
        <p:nvSpPr>
          <p:cNvPr id="8" name="Rectangle 7"/>
          <p:cNvSpPr/>
          <p:nvPr/>
        </p:nvSpPr>
        <p:spPr>
          <a:xfrm>
            <a:off x="0" y="1714488"/>
            <a:ext cx="9144000" cy="7571303"/>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Orienter le questionnaire de feedback tâches et surtout</a:t>
            </a:r>
            <a:r>
              <a:rPr lang="fr-FR" b="1" dirty="0" smtClean="0"/>
              <a:t> CREATION DE VALEUR</a:t>
            </a:r>
            <a:r>
              <a:rPr lang="fr-FR" dirty="0" smtClean="0"/>
              <a:t>, pour les autres, pour les CLIENTS</a:t>
            </a:r>
          </a:p>
          <a:p>
            <a:pPr fontAlgn="base"/>
            <a:endParaRPr lang="fr-FR" dirty="0" smtClean="0"/>
          </a:p>
          <a:p>
            <a:pPr fontAlgn="base"/>
            <a:r>
              <a:rPr lang="fr-FR" dirty="0" smtClean="0"/>
              <a:t>Limiter le nombre de questions dans le questionnaire de feedback. On doit pouvoir le remplir en 10 minutes. Echelles de notation et questions ouvertes</a:t>
            </a:r>
          </a:p>
          <a:p>
            <a:pPr fontAlgn="base"/>
            <a:endParaRPr lang="fr-FR" dirty="0" smtClean="0"/>
          </a:p>
          <a:p>
            <a:pPr fontAlgn="base"/>
            <a:r>
              <a:rPr lang="fr-FR" dirty="0" smtClean="0"/>
              <a:t>A terme, partager ouvertement les résultats de l’évaluation (même si la décision reste toujours dans les mains du manager ayant reçu le feedback): le prix de la transparence et de l’amélioration continue, signe d’une organisation agile ou non…</a:t>
            </a:r>
          </a:p>
          <a:p>
            <a:pPr fontAlgn="base"/>
            <a:endParaRPr lang="fr-FR" dirty="0" smtClean="0"/>
          </a:p>
          <a:p>
            <a:pPr fontAlgn="base"/>
            <a:r>
              <a:rPr lang="fr-FR" dirty="0" smtClean="0"/>
              <a:t>Faire suivre le Feedback 360 d’un vrai </a:t>
            </a:r>
            <a:r>
              <a:rPr lang="fr-FR" b="1" dirty="0" smtClean="0"/>
              <a:t>plan d’ACTIONS</a:t>
            </a:r>
          </a:p>
          <a:p>
            <a:pPr fontAlgn="base"/>
            <a:endParaRPr lang="fr-FR" dirty="0" smtClean="0"/>
          </a:p>
          <a:p>
            <a:pPr fontAlgn="base"/>
            <a:r>
              <a:rPr lang="fr-FR" dirty="0" smtClean="0"/>
              <a:t>Faire cadrer le tout par les RH dans une approche neutre et bienveillante</a:t>
            </a:r>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smtClean="0"/>
          </a:p>
          <a:p>
            <a:pPr fontAlgn="base"/>
            <a:endParaRPr lang="fr-F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28A097DA-85FF-4295-B9A5-E61E5B540AD6}"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97</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a:t>
            </a:r>
            <a:r>
              <a:rPr lang="en-US" sz="2000" dirty="0" smtClean="0"/>
              <a:t> </a:t>
            </a:r>
            <a:r>
              <a:rPr lang="en-US" sz="2000" dirty="0" smtClean="0">
                <a:solidFill>
                  <a:srgbClr val="002060"/>
                </a:solidFill>
              </a:rPr>
              <a:t>le </a:t>
            </a:r>
            <a:r>
              <a:rPr lang="en-US" sz="2000" b="1" i="1" dirty="0" smtClean="0">
                <a:solidFill>
                  <a:srgbClr val="002060"/>
                </a:solidFill>
              </a:rPr>
              <a:t>Management by Walking Around &amp; Listening. MBWAL</a:t>
            </a:r>
            <a:endParaRPr lang="fr-FR" sz="2000" b="1" dirty="0" smtClean="0">
              <a:solidFill>
                <a:srgbClr val="002060"/>
              </a:solidFill>
            </a:endParaRPr>
          </a:p>
        </p:txBody>
      </p:sp>
      <p:sp>
        <p:nvSpPr>
          <p:cNvPr id="9" name="Rectangle 8"/>
          <p:cNvSpPr/>
          <p:nvPr/>
        </p:nvSpPr>
        <p:spPr>
          <a:xfrm>
            <a:off x="0" y="2000240"/>
            <a:ext cx="9144000" cy="923330"/>
          </a:xfrm>
          <a:prstGeom prst="rect">
            <a:avLst/>
          </a:prstGeom>
        </p:spPr>
        <p:txBody>
          <a:bodyPr wrap="square">
            <a:spAutoFit/>
          </a:bodyPr>
          <a:lstStyle/>
          <a:p>
            <a:r>
              <a:rPr lang="fr-FR" dirty="0" smtClean="0"/>
              <a:t>Le MBWAL est une déclinaison US du « Aller et Voir sur le Terrain » (l’une des pratiques reines du Lean management, en l’occurrence le </a:t>
            </a:r>
            <a:r>
              <a:rPr lang="fr-FR" dirty="0" err="1" smtClean="0"/>
              <a:t>Gemba</a:t>
            </a:r>
            <a:r>
              <a:rPr lang="fr-FR" dirty="0" smtClean="0"/>
              <a:t> </a:t>
            </a:r>
            <a:r>
              <a:rPr lang="fr-FR" dirty="0" err="1" smtClean="0"/>
              <a:t>Walk</a:t>
            </a:r>
            <a:r>
              <a:rPr lang="fr-FR" dirty="0" smtClean="0"/>
              <a:t>  ). On retrouve sa source dans le livre « In </a:t>
            </a:r>
            <a:r>
              <a:rPr lang="fr-FR" dirty="0" err="1" smtClean="0"/>
              <a:t>search</a:t>
            </a:r>
            <a:r>
              <a:rPr lang="fr-FR" dirty="0" smtClean="0"/>
              <a:t> of Excellence » de Peters et Waterman.</a:t>
            </a:r>
            <a:endParaRPr lang="fr-FR" dirty="0"/>
          </a:p>
        </p:txBody>
      </p:sp>
      <p:sp>
        <p:nvSpPr>
          <p:cNvPr id="10" name="Rectangle 9"/>
          <p:cNvSpPr/>
          <p:nvPr/>
        </p:nvSpPr>
        <p:spPr>
          <a:xfrm>
            <a:off x="0" y="3071810"/>
            <a:ext cx="9358346" cy="923330"/>
          </a:xfrm>
          <a:prstGeom prst="rect">
            <a:avLst/>
          </a:prstGeom>
        </p:spPr>
        <p:txBody>
          <a:bodyPr wrap="square">
            <a:spAutoFit/>
          </a:bodyPr>
          <a:lstStyle/>
          <a:p>
            <a:r>
              <a:rPr lang="fr-FR" dirty="0" smtClean="0"/>
              <a:t>Proximité et simplicité sont au cœur de cette pratique adoptée dans de nombreuses organisations américaines, une pratique qui se veut avant tout brève, informelle et si possible fréquente (pour en devenir plus naturelle).</a:t>
            </a:r>
            <a:endParaRPr lang="fr-FR" dirty="0"/>
          </a:p>
        </p:txBody>
      </p:sp>
      <p:sp>
        <p:nvSpPr>
          <p:cNvPr id="11" name="Rectangle 10"/>
          <p:cNvSpPr/>
          <p:nvPr/>
        </p:nvSpPr>
        <p:spPr>
          <a:xfrm>
            <a:off x="0" y="4143380"/>
            <a:ext cx="9144000" cy="2031325"/>
          </a:xfrm>
          <a:prstGeom prst="rect">
            <a:avLst/>
          </a:prstGeom>
        </p:spPr>
        <p:txBody>
          <a:bodyPr wrap="square">
            <a:spAutoFit/>
          </a:bodyPr>
          <a:lstStyle/>
          <a:p>
            <a:pPr fontAlgn="base"/>
            <a:r>
              <a:rPr lang="fr-FR" b="1" dirty="0" smtClean="0">
                <a:solidFill>
                  <a:srgbClr val="C00000"/>
                </a:solidFill>
              </a:rPr>
              <a:t>Pourquoi ?</a:t>
            </a:r>
          </a:p>
          <a:p>
            <a:pPr fontAlgn="base"/>
            <a:endParaRPr lang="fr-FR" b="1" dirty="0" smtClean="0">
              <a:solidFill>
                <a:srgbClr val="C00000"/>
              </a:solidFill>
            </a:endParaRPr>
          </a:p>
          <a:p>
            <a:pPr fontAlgn="base"/>
            <a:r>
              <a:rPr lang="fr-FR" dirty="0" smtClean="0"/>
              <a:t>Prendre la température</a:t>
            </a:r>
          </a:p>
          <a:p>
            <a:pPr fontAlgn="base"/>
            <a:r>
              <a:rPr lang="fr-FR" dirty="0" smtClean="0"/>
              <a:t>Établir une véritable relation de confiance</a:t>
            </a:r>
          </a:p>
          <a:p>
            <a:pPr fontAlgn="base"/>
            <a:r>
              <a:rPr lang="fr-FR" dirty="0" smtClean="0"/>
              <a:t>Réduire la distance entre le manager et ses collaborateurs</a:t>
            </a:r>
          </a:p>
          <a:p>
            <a:pPr fontAlgn="base"/>
            <a:r>
              <a:rPr lang="fr-FR" dirty="0" smtClean="0"/>
              <a:t>Promouvoir une communication bidirectionnelle plus naturelle et moins formelle</a:t>
            </a:r>
          </a:p>
          <a:p>
            <a:pPr fontAlgn="base"/>
            <a:r>
              <a:rPr lang="fr-FR" dirty="0" smtClean="0"/>
              <a:t>Aller au devant d’éventuels problèmes</a:t>
            </a:r>
            <a:endParaRPr lang="fr-FR"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DCEE7EA5-999A-4D01-9EAD-5E116439DC34}"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98</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a:t>
            </a:r>
            <a:r>
              <a:rPr lang="en-US" sz="2000" dirty="0" smtClean="0"/>
              <a:t> </a:t>
            </a:r>
            <a:r>
              <a:rPr lang="en-US" sz="2000" dirty="0" smtClean="0">
                <a:solidFill>
                  <a:srgbClr val="002060"/>
                </a:solidFill>
              </a:rPr>
              <a:t>le </a:t>
            </a:r>
            <a:r>
              <a:rPr lang="en-US" sz="2000" b="1" i="1" dirty="0" smtClean="0">
                <a:solidFill>
                  <a:srgbClr val="002060"/>
                </a:solidFill>
              </a:rPr>
              <a:t>Management by Walking Around &amp; Listening. MBWAL</a:t>
            </a:r>
            <a:endParaRPr lang="fr-FR" sz="2000" b="1" dirty="0" smtClean="0">
              <a:solidFill>
                <a:srgbClr val="002060"/>
              </a:solidFill>
            </a:endParaRPr>
          </a:p>
        </p:txBody>
      </p:sp>
      <p:sp>
        <p:nvSpPr>
          <p:cNvPr id="9" name="Rectangle 8"/>
          <p:cNvSpPr/>
          <p:nvPr/>
        </p:nvSpPr>
        <p:spPr>
          <a:xfrm>
            <a:off x="0" y="2000240"/>
            <a:ext cx="9144000" cy="1754326"/>
          </a:xfrm>
          <a:prstGeom prst="rect">
            <a:avLst/>
          </a:prstGeom>
        </p:spPr>
        <p:txBody>
          <a:bodyPr wrap="square">
            <a:spAutoFit/>
          </a:bodyPr>
          <a:lstStyle/>
          <a:p>
            <a:pPr fontAlgn="base"/>
            <a:r>
              <a:rPr lang="fr-FR" b="1" dirty="0" smtClean="0">
                <a:solidFill>
                  <a:srgbClr val="C00000"/>
                </a:solidFill>
              </a:rPr>
              <a:t>Comment ?</a:t>
            </a:r>
          </a:p>
          <a:p>
            <a:pPr fontAlgn="base"/>
            <a:endParaRPr lang="fr-FR" b="1" dirty="0" smtClean="0">
              <a:solidFill>
                <a:srgbClr val="C00000"/>
              </a:solidFill>
            </a:endParaRPr>
          </a:p>
          <a:p>
            <a:pPr fontAlgn="base"/>
            <a:r>
              <a:rPr lang="fr-FR" dirty="0" smtClean="0"/>
              <a:t>Comme de nombreuses pratiques que je vous présenterai, le MBWAL est une technique très simple: il suffit dans un premier temps de se décoller de sa chaise ! Cela dit, informer les personnes de la mise en place de cette technique peut s’avérer nécessaire dans certains contextes peu ou pas habitués à une telle proximité</a:t>
            </a:r>
            <a:endParaRPr lang="fr-FR"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solidFill>
                  <a:schemeClr val="accent1">
                    <a:lumMod val="75000"/>
                  </a:schemeClr>
                </a:solidFill>
              </a:rPr>
              <a:t>AGILE pour gérer un projet.</a:t>
            </a:r>
          </a:p>
        </p:txBody>
      </p:sp>
      <p:sp>
        <p:nvSpPr>
          <p:cNvPr id="4" name="Espace réservé de la date 3"/>
          <p:cNvSpPr>
            <a:spLocks noGrp="1"/>
          </p:cNvSpPr>
          <p:nvPr>
            <p:ph type="dt" sz="half" idx="10"/>
          </p:nvPr>
        </p:nvSpPr>
        <p:spPr/>
        <p:txBody>
          <a:bodyPr/>
          <a:lstStyle/>
          <a:p>
            <a:fld id="{8FBC85C0-743E-4D8C-BA03-C814137A6E63}" type="datetime1">
              <a:rPr lang="fr-FR" smtClean="0"/>
              <a:pPr/>
              <a:t>01/01/2017</a:t>
            </a:fld>
            <a:endParaRPr lang="fr-FR"/>
          </a:p>
        </p:txBody>
      </p:sp>
      <p:sp>
        <p:nvSpPr>
          <p:cNvPr id="6" name="Espace réservé du pied de page 5"/>
          <p:cNvSpPr>
            <a:spLocks noGrp="1"/>
          </p:cNvSpPr>
          <p:nvPr>
            <p:ph type="ftr" sz="quarter" idx="11"/>
          </p:nvPr>
        </p:nvSpPr>
        <p:spPr/>
        <p:txBody>
          <a:bodyPr/>
          <a:lstStyle/>
          <a:p>
            <a:r>
              <a:rPr lang="fr-FR" dirty="0" smtClean="0"/>
              <a:t>T. FESQ</a:t>
            </a:r>
            <a:endParaRPr lang="fr-FR" dirty="0"/>
          </a:p>
        </p:txBody>
      </p:sp>
      <p:sp>
        <p:nvSpPr>
          <p:cNvPr id="5" name="Espace réservé du numéro de diapositive 4"/>
          <p:cNvSpPr>
            <a:spLocks noGrp="1"/>
          </p:cNvSpPr>
          <p:nvPr>
            <p:ph type="sldNum" sz="quarter" idx="12"/>
          </p:nvPr>
        </p:nvSpPr>
        <p:spPr/>
        <p:txBody>
          <a:bodyPr/>
          <a:lstStyle/>
          <a:p>
            <a:fld id="{5ADBA858-1129-41C4-BE38-66DD5B82628A}" type="slidenum">
              <a:rPr lang="fr-FR" smtClean="0"/>
              <a:pPr/>
              <a:t>99</a:t>
            </a:fld>
            <a:endParaRPr lang="fr-FR"/>
          </a:p>
        </p:txBody>
      </p:sp>
      <p:sp>
        <p:nvSpPr>
          <p:cNvPr id="7" name="Rectangle 6"/>
          <p:cNvSpPr/>
          <p:nvPr/>
        </p:nvSpPr>
        <p:spPr>
          <a:xfrm>
            <a:off x="0" y="1000108"/>
            <a:ext cx="9144000" cy="1015663"/>
          </a:xfrm>
          <a:prstGeom prst="rect">
            <a:avLst/>
          </a:prstGeom>
        </p:spPr>
        <p:txBody>
          <a:bodyPr wrap="square">
            <a:spAutoFit/>
          </a:bodyPr>
          <a:lstStyle/>
          <a:p>
            <a:pPr fontAlgn="base"/>
            <a:r>
              <a:rPr lang="fr-FR" sz="2000" b="1" dirty="0" smtClean="0">
                <a:solidFill>
                  <a:srgbClr val="002060"/>
                </a:solidFill>
              </a:rPr>
              <a:t>Le Manager : Acteur clé du Changement</a:t>
            </a:r>
          </a:p>
          <a:p>
            <a:pPr fontAlgn="base"/>
            <a:r>
              <a:rPr lang="fr-FR" sz="2000" b="1" dirty="0" smtClean="0">
                <a:solidFill>
                  <a:srgbClr val="002060"/>
                </a:solidFill>
              </a:rPr>
              <a:t>	Outil du Manager AGILE: </a:t>
            </a:r>
            <a:r>
              <a:rPr lang="en-US" sz="2000" dirty="0" smtClean="0"/>
              <a:t> </a:t>
            </a:r>
            <a:r>
              <a:rPr lang="en-US" sz="2000" dirty="0" smtClean="0">
                <a:solidFill>
                  <a:srgbClr val="002060"/>
                </a:solidFill>
              </a:rPr>
              <a:t>le </a:t>
            </a:r>
            <a:r>
              <a:rPr lang="en-US" sz="2000" b="1" i="1" dirty="0" smtClean="0">
                <a:solidFill>
                  <a:srgbClr val="002060"/>
                </a:solidFill>
              </a:rPr>
              <a:t>Management by Walking Around &amp; Listening. MBWAL</a:t>
            </a:r>
            <a:endParaRPr lang="fr-FR" sz="2000" b="1" dirty="0" smtClean="0">
              <a:solidFill>
                <a:srgbClr val="002060"/>
              </a:solidFill>
            </a:endParaRPr>
          </a:p>
        </p:txBody>
      </p:sp>
      <p:sp>
        <p:nvSpPr>
          <p:cNvPr id="9" name="Rectangle 8"/>
          <p:cNvSpPr/>
          <p:nvPr/>
        </p:nvSpPr>
        <p:spPr>
          <a:xfrm>
            <a:off x="0" y="2000240"/>
            <a:ext cx="9144000" cy="369332"/>
          </a:xfrm>
          <a:prstGeom prst="rect">
            <a:avLst/>
          </a:prstGeom>
        </p:spPr>
        <p:txBody>
          <a:bodyPr wrap="square">
            <a:spAutoFit/>
          </a:bodyPr>
          <a:lstStyle/>
          <a:p>
            <a:pPr fontAlgn="base"/>
            <a:r>
              <a:rPr lang="fr-FR" b="1" dirty="0" smtClean="0">
                <a:solidFill>
                  <a:srgbClr val="C00000"/>
                </a:solidFill>
              </a:rPr>
              <a:t>Comment ?</a:t>
            </a:r>
          </a:p>
        </p:txBody>
      </p:sp>
      <p:sp>
        <p:nvSpPr>
          <p:cNvPr id="12" name="Rectangle 11"/>
          <p:cNvSpPr/>
          <p:nvPr/>
        </p:nvSpPr>
        <p:spPr>
          <a:xfrm>
            <a:off x="0" y="2285992"/>
            <a:ext cx="9144000" cy="3139321"/>
          </a:xfrm>
          <a:prstGeom prst="rect">
            <a:avLst/>
          </a:prstGeom>
        </p:spPr>
        <p:txBody>
          <a:bodyPr wrap="square">
            <a:spAutoFit/>
          </a:bodyPr>
          <a:lstStyle/>
          <a:p>
            <a:pPr fontAlgn="base"/>
            <a:r>
              <a:rPr lang="fr-FR" dirty="0" smtClean="0"/>
              <a:t>Se rendre disponible, par exemple 10-15 minutes pour commencer et donc décoller de sa chaise, </a:t>
            </a:r>
            <a:r>
              <a:rPr lang="fr-FR" b="1" dirty="0" smtClean="0"/>
              <a:t>tous les jours</a:t>
            </a:r>
            <a:endParaRPr lang="fr-FR" dirty="0" smtClean="0"/>
          </a:p>
          <a:p>
            <a:pPr fontAlgn="base"/>
            <a:r>
              <a:rPr lang="fr-FR" dirty="0" smtClean="0"/>
              <a:t>Y aller seul, pas accompagnés de ses 2 copains managers</a:t>
            </a:r>
          </a:p>
          <a:p>
            <a:pPr fontAlgn="base"/>
            <a:r>
              <a:rPr lang="fr-FR" dirty="0" smtClean="0"/>
              <a:t>Circuler, se balader (après un petit détour à la machine à café ou à la fontaine à eau, généralement plus naturel au début…) en essayant de passer vers tout le monde</a:t>
            </a:r>
          </a:p>
          <a:p>
            <a:pPr fontAlgn="base"/>
            <a:r>
              <a:rPr lang="fr-FR" dirty="0" smtClean="0"/>
              <a:t>Observer, regarder ce qui se passe, écouter les conversations, </a:t>
            </a:r>
            <a:r>
              <a:rPr lang="fr-FR" b="1" dirty="0" smtClean="0"/>
              <a:t>sans critique</a:t>
            </a:r>
            <a:endParaRPr lang="fr-FR" dirty="0" smtClean="0"/>
          </a:p>
          <a:p>
            <a:pPr fontAlgn="base"/>
            <a:r>
              <a:rPr lang="fr-FR" dirty="0" smtClean="0"/>
              <a:t>S’intéresser à ce que font les gens sans « trop » les interrompre (mais si vous avez une question, posez la, et si vous souhaitez essayer un truc « top » qu’ils expérimentent, demandez toujours …)</a:t>
            </a:r>
          </a:p>
          <a:p>
            <a:pPr fontAlgn="base"/>
            <a:r>
              <a:rPr lang="fr-FR" dirty="0" smtClean="0"/>
              <a:t>Garder un regard bienveillant, se tenir prêt à noter d’éventuelles questions ou suggestions ou à répondre à de possibles interrogations</a:t>
            </a:r>
            <a:endParaRPr lang="fr-FR" dirty="0"/>
          </a:p>
        </p:txBody>
      </p:sp>
      <p:sp>
        <p:nvSpPr>
          <p:cNvPr id="146433" name="Rectangle 1"/>
          <p:cNvSpPr>
            <a:spLocks noChangeArrowheads="1"/>
          </p:cNvSpPr>
          <p:nvPr/>
        </p:nvSpPr>
        <p:spPr bwMode="auto">
          <a:xfrm>
            <a:off x="0" y="5357826"/>
            <a:ext cx="91440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C00000"/>
                </a:solidFill>
                <a:effectLst/>
                <a:cs typeface="Arial" pitchFamily="34" charset="0"/>
              </a:rPr>
              <a:t>Note : Si le Top Management adopte la pratique, ça aide… c’est un signal fort.</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C00000"/>
                </a:solidFill>
                <a:effectLst/>
                <a:cs typeface="Arial" pitchFamily="34" charset="0"/>
              </a:rPr>
              <a:t>Et si je vous dis que Steve Jobs le pratiquait beaucoup cela peut il vous aider à vendre la pratique dans votre organisation ?</a:t>
            </a:r>
            <a:r>
              <a:rPr kumimoji="0" lang="fr-FR" b="0" i="0" u="none" strike="noStrike" cap="none" normalizeH="0" baseline="0" dirty="0" smtClean="0">
                <a:ln>
                  <a:noFill/>
                </a:ln>
                <a:solidFill>
                  <a:srgbClr val="404040"/>
                </a:solidFill>
                <a:effectLst/>
                <a:cs typeface="Arial" pitchFamily="34" charset="0"/>
              </a:rPr>
              <a:t>   </a:t>
            </a:r>
          </a:p>
        </p:txBody>
      </p:sp>
      <p:pic>
        <p:nvPicPr>
          <p:cNvPr id="146434" name="Picture 2" descr=":)"/>
          <p:cNvPicPr>
            <a:picLocks noChangeAspect="1" noChangeArrowheads="1"/>
          </p:cNvPicPr>
          <p:nvPr/>
        </p:nvPicPr>
        <p:blipFill>
          <a:blip r:embed="rId2"/>
          <a:srcRect/>
          <a:stretch>
            <a:fillRect/>
          </a:stretch>
        </p:blipFill>
        <p:spPr bwMode="auto">
          <a:xfrm>
            <a:off x="6324600" y="68263"/>
            <a:ext cx="142875" cy="142875"/>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6|6.2|6.6|3.7|4.5|85"/>
</p:tagLst>
</file>

<file path=ppt/tags/tag2.xml><?xml version="1.0" encoding="utf-8"?>
<p:tagLst xmlns:a="http://schemas.openxmlformats.org/drawingml/2006/main" xmlns:r="http://schemas.openxmlformats.org/officeDocument/2006/relationships" xmlns:p="http://schemas.openxmlformats.org/presentationml/2006/main">
  <p:tag name="TIMING" val="|77.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1512</TotalTime>
  <Words>13179</Words>
  <Application>Microsoft Office PowerPoint</Application>
  <PresentationFormat>Affichage à l'écran (4:3)</PresentationFormat>
  <Paragraphs>3021</Paragraphs>
  <Slides>245</Slides>
  <Notes>39</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245</vt:i4>
      </vt:variant>
    </vt:vector>
  </HeadingPairs>
  <TitlesOfParts>
    <vt:vector size="256" baseType="lpstr">
      <vt:lpstr>ＭＳ Ｐゴシック</vt:lpstr>
      <vt:lpstr>Arial</vt:lpstr>
      <vt:lpstr>Bookman Old Style</vt:lpstr>
      <vt:lpstr>Calibri</vt:lpstr>
      <vt:lpstr>Georgia</vt:lpstr>
      <vt:lpstr>Gill Sans</vt:lpstr>
      <vt:lpstr>Gill Sans MT</vt:lpstr>
      <vt:lpstr>Wingdings</vt:lpstr>
      <vt:lpstr>Wingdings 2</vt:lpstr>
      <vt:lpstr>Wingdings 3</vt:lpstr>
      <vt:lpstr>Origine</vt:lpstr>
      <vt:lpstr>Formation « agile »</vt:lpstr>
      <vt:lpstr>Présentation PowerPoint</vt:lpstr>
      <vt:lpstr>Présentation PowerPoint</vt:lpstr>
      <vt:lpstr>De quelle manière la méthode agile favorisera  T-elle la réussite d’un projet?</vt:lpstr>
      <vt:lpstr>Plan de la formation.</vt:lpstr>
      <vt:lpstr>Plan de la formation.</vt:lpstr>
      <vt:lpstr>INTRODUCTION.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la formation.</vt:lpstr>
      <vt:lpstr>Introduction à AGILE.</vt:lpstr>
      <vt:lpstr>Introduction à AGILE.</vt:lpstr>
      <vt:lpstr>Introduction à AGILE.</vt:lpstr>
      <vt:lpstr>Introduction à AGILE.</vt:lpstr>
      <vt:lpstr>Introduction à AGILE.</vt:lpstr>
      <vt:lpstr>Introduction à AGILE.</vt:lpstr>
      <vt:lpstr>Introduction à AGILE.</vt:lpstr>
      <vt:lpstr>Introduction à AGILE.</vt:lpstr>
      <vt:lpstr>Présentation PowerPoint</vt:lpstr>
      <vt:lpstr>Principes et méthodes AGILE.</vt:lpstr>
      <vt:lpstr>Principes et méthodes AGILE.</vt:lpstr>
      <vt:lpstr>Principes et méthodes AGILE.</vt:lpstr>
      <vt:lpstr>Principes et méthodes AGILE.</vt:lpstr>
      <vt:lpstr>Principes et méthodes AGILE.</vt:lpstr>
      <vt:lpstr>Principes et méthodes AGILE.</vt:lpstr>
      <vt:lpstr>Principes et méthodes AGILE.</vt:lpstr>
      <vt:lpstr>Pourquoi Agile ?</vt:lpstr>
      <vt:lpstr>Les constats</vt:lpstr>
      <vt:lpstr>Problèmes avec cascade</vt:lpstr>
      <vt:lpstr>Agile : Un juste milieu</vt:lpstr>
      <vt:lpstr>Le manifeste Agile</vt:lpstr>
      <vt:lpstr>Présentation PowerPoint</vt:lpstr>
      <vt:lpstr>Présentation PowerPoint</vt:lpstr>
      <vt:lpstr>Présentation PowerPoint</vt:lpstr>
      <vt:lpstr>Les solutions Agiles</vt:lpstr>
      <vt:lpstr>Les solutions Agiles</vt:lpstr>
      <vt:lpstr>Agile : Planification</vt:lpstr>
      <vt:lpstr>Agile : les jeux</vt:lpstr>
      <vt:lpstr>Agile : les jeux</vt:lpstr>
      <vt:lpstr>Agile : les jeux</vt:lpstr>
      <vt:lpstr>Agile : les jeux</vt:lpstr>
      <vt:lpstr>Agile : les jeux</vt:lpstr>
      <vt:lpstr>Agile : les jeux</vt:lpstr>
      <vt:lpstr>Agile : les jeux</vt:lpstr>
      <vt:lpstr>Agile : les jeux</vt:lpstr>
      <vt:lpstr>Agile : les jeux</vt:lpstr>
      <vt:lpstr>Agile : les jeux</vt:lpstr>
      <vt:lpstr>Agile : les jeux</vt:lpstr>
      <vt:lpstr>Agile : les jeux</vt:lpstr>
      <vt:lpstr>Présentation PowerPoint</vt:lpstr>
      <vt:lpstr>Présentation PowerPoint</vt:lpstr>
      <vt:lpstr>Agile : les jeux</vt:lpstr>
      <vt:lpstr>Agile : les jeux</vt:lpstr>
      <vt:lpstr>Agile : les jeux</vt:lpstr>
      <vt:lpstr>Agile : les jeux</vt:lpstr>
      <vt:lpstr>Agile : les jeux</vt:lpstr>
      <vt:lpstr>Agile : les jeux</vt:lpstr>
      <vt:lpstr>Agile : les jeux</vt:lpstr>
      <vt:lpstr>Agile : les jeux</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un projet.</vt:lpstr>
      <vt:lpstr>AGILE POUR Gérer des exigences.</vt:lpstr>
      <vt:lpstr>Présentation PowerPoint</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AGILE pour gérer des exigences.</vt:lpstr>
      <vt:lpstr>La méthode AGILE pour livrer un produit de qualité.</vt:lpstr>
      <vt:lpstr>Introduction à Scrum</vt:lpstr>
      <vt:lpstr>Scrum – Principes clés</vt:lpstr>
      <vt:lpstr>Scrum – Principes clés</vt:lpstr>
      <vt:lpstr>Présentation PowerPoint</vt:lpstr>
      <vt:lpstr>Scrum : Caractéristiques</vt:lpstr>
      <vt:lpstr>Scrum : Les Acteurs</vt:lpstr>
      <vt:lpstr>Scrum : Les Acteurs</vt:lpstr>
      <vt:lpstr>Scrum : Les Acteurs</vt:lpstr>
      <vt:lpstr>Le processus Scrum</vt:lpstr>
      <vt:lpstr>Le LEAN Management et la réduction des gaspillages.</vt:lpstr>
      <vt:lpstr>Présentation PowerPoint</vt:lpstr>
      <vt:lpstr>Processus Lean et Traditionnel</vt:lpstr>
      <vt:lpstr>Processus Lean et Traditionnel</vt:lpstr>
      <vt:lpstr>Système de Production Toyota</vt:lpstr>
      <vt:lpstr>Concepts et Outils Lean</vt:lpstr>
      <vt:lpstr>Présentation PowerPoint</vt:lpstr>
      <vt:lpstr>Présentation PowerPoint</vt:lpstr>
      <vt:lpstr>Concepts et Outils Lean</vt:lpstr>
      <vt:lpstr>Unité Autonome de Production</vt:lpstr>
      <vt:lpstr>Avantages des UAP</vt:lpstr>
      <vt:lpstr>Concepts et Outils Lean</vt:lpstr>
      <vt:lpstr>Jidoka</vt:lpstr>
      <vt:lpstr>Les 4 étapes du Jidoka</vt:lpstr>
      <vt:lpstr>Concepts et Outils Lean</vt:lpstr>
      <vt:lpstr>Kaizen</vt:lpstr>
      <vt:lpstr>Kaizen - PDCA</vt:lpstr>
      <vt:lpstr>Kaizen éclair « Blitz »</vt:lpstr>
      <vt:lpstr>Concepts et Outils Lean</vt:lpstr>
      <vt:lpstr>Poka Yoke - Systèmes Anti-Erreurs</vt:lpstr>
      <vt:lpstr>Exemples de Poka Yoke</vt:lpstr>
      <vt:lpstr>Concepts et Outils Lean</vt:lpstr>
      <vt:lpstr>Changement Rapide d’Outils-SMED</vt:lpstr>
      <vt:lpstr>Les 5 étapes du SMED</vt:lpstr>
      <vt:lpstr>Concepts et Outils Lean</vt:lpstr>
      <vt:lpstr>Production Préparation Process (3P)</vt:lpstr>
      <vt:lpstr>Méthodologie 3P</vt:lpstr>
      <vt:lpstr>Concepts et Outils Lean</vt:lpstr>
      <vt:lpstr>Flux Tiré et Juste-à-Temps KANBAN</vt:lpstr>
      <vt:lpstr>Flux Tiré et Juste-à-Temps KANBAN</vt:lpstr>
      <vt:lpstr>Concepts et Outils Lean</vt:lpstr>
      <vt:lpstr>Travail Standardisé</vt:lpstr>
      <vt:lpstr>Concepts et Outils Lean</vt:lpstr>
      <vt:lpstr>Maintenance Productive Totale</vt:lpstr>
      <vt:lpstr>Avantages de la TPM</vt:lpstr>
      <vt:lpstr>Concepts et Outils Lean</vt:lpstr>
      <vt:lpstr>Formation Intégrée (TWI)</vt:lpstr>
      <vt:lpstr>Composantes de TWI</vt:lpstr>
      <vt:lpstr>Concepts et Outils Lean</vt:lpstr>
      <vt:lpstr>Flux de Valeurs</vt:lpstr>
      <vt:lpstr>Flux de Valeurs</vt:lpstr>
      <vt:lpstr>Concepts et Outils Lean</vt:lpstr>
      <vt:lpstr>Théorie des Contraintes</vt:lpstr>
      <vt:lpstr>Théorie des Contraintes</vt:lpstr>
      <vt:lpstr>Concepts et Outils Lean</vt:lpstr>
      <vt:lpstr>6 Sigma</vt:lpstr>
      <vt:lpstr>Les Phases du 6 Sigma : DMAIC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 agile »</dc:title>
  <dc:creator>Nezha</dc:creator>
  <cp:lastModifiedBy>Thomas</cp:lastModifiedBy>
  <cp:revision>160</cp:revision>
  <dcterms:created xsi:type="dcterms:W3CDTF">2016-07-05T21:54:12Z</dcterms:created>
  <dcterms:modified xsi:type="dcterms:W3CDTF">2016-12-13T06:13:29Z</dcterms:modified>
</cp:coreProperties>
</file>