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2" r:id="rId7"/>
    <p:sldId id="264" r:id="rId8"/>
    <p:sldId id="263" r:id="rId9"/>
    <p:sldId id="265" r:id="rId10"/>
    <p:sldId id="261" r:id="rId11"/>
    <p:sldId id="267" r:id="rId12"/>
    <p:sldId id="266" r:id="rId13"/>
    <p:sldId id="268" r:id="rId14"/>
    <p:sldId id="269" r:id="rId15"/>
    <p:sldId id="270" r:id="rId16"/>
    <p:sldId id="273" r:id="rId17"/>
    <p:sldId id="272"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DC2747-717C-4044-94E9-1E605A24AE62}" type="datetimeFigureOut">
              <a:rPr lang="en-US" smtClean="0"/>
              <a:t>4/10/2018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75D114-70C1-46A7-B3DA-643E0DCA7037}" type="slidenum">
              <a:rPr lang="en-CA" smtClean="0"/>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6D7C4FA-CD49-4B16-80C5-08CAD65D3C09}" type="slidenum">
              <a:rPr lang="en-US" smtClean="0"/>
              <a:pPr/>
              <a:t>16</a:t>
            </a:fld>
            <a:endParaRPr lang="en-US"/>
          </a:p>
        </p:txBody>
      </p:sp>
    </p:spTree>
    <p:extLst>
      <p:ext uri="{BB962C8B-B14F-4D97-AF65-F5344CB8AC3E}">
        <p14:creationId xmlns:p14="http://schemas.microsoft.com/office/powerpoint/2010/main" xmlns="" val="45835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6D7C4FA-CD49-4B16-80C5-08CAD65D3C09}" type="slidenum">
              <a:rPr lang="en-US" smtClean="0"/>
              <a:pPr/>
              <a:t>17</a:t>
            </a:fld>
            <a:endParaRPr lang="en-US"/>
          </a:p>
        </p:txBody>
      </p:sp>
    </p:spTree>
    <p:extLst>
      <p:ext uri="{BB962C8B-B14F-4D97-AF65-F5344CB8AC3E}">
        <p14:creationId xmlns:p14="http://schemas.microsoft.com/office/powerpoint/2010/main" xmlns="" val="1343147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6D7C4FA-CD49-4B16-80C5-08CAD65D3C09}" type="slidenum">
              <a:rPr lang="en-US" smtClean="0"/>
              <a:pPr/>
              <a:t>18</a:t>
            </a:fld>
            <a:endParaRPr lang="en-US"/>
          </a:p>
        </p:txBody>
      </p:sp>
    </p:spTree>
    <p:extLst>
      <p:ext uri="{BB962C8B-B14F-4D97-AF65-F5344CB8AC3E}">
        <p14:creationId xmlns:p14="http://schemas.microsoft.com/office/powerpoint/2010/main" xmlns="" val="230323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6D7C4FA-CD49-4B16-80C5-08CAD65D3C09}" type="slidenum">
              <a:rPr lang="en-US" smtClean="0"/>
              <a:pPr/>
              <a:t>19</a:t>
            </a:fld>
            <a:endParaRPr lang="en-US"/>
          </a:p>
        </p:txBody>
      </p:sp>
    </p:spTree>
    <p:extLst>
      <p:ext uri="{BB962C8B-B14F-4D97-AF65-F5344CB8AC3E}">
        <p14:creationId xmlns:p14="http://schemas.microsoft.com/office/powerpoint/2010/main" xmlns="" val="3000022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6D7C4FA-CD49-4B16-80C5-08CAD65D3C09}" type="slidenum">
              <a:rPr lang="en-US" smtClean="0"/>
              <a:pPr/>
              <a:t>21</a:t>
            </a:fld>
            <a:endParaRPr lang="en-US"/>
          </a:p>
        </p:txBody>
      </p:sp>
    </p:spTree>
    <p:extLst>
      <p:ext uri="{BB962C8B-B14F-4D97-AF65-F5344CB8AC3E}">
        <p14:creationId xmlns:p14="http://schemas.microsoft.com/office/powerpoint/2010/main" xmlns="" val="3176470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4/10/2018</a:t>
            </a:fld>
            <a:endParaRPr lang="en-US"/>
          </a:p>
        </p:txBody>
      </p:sp>
      <p:sp>
        <p:nvSpPr>
          <p:cNvPr id="5" name="Footer Placeholder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producteev.com/blog/carver-method-for-prioritizing-your-to-do-li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indmeister.com/443624561/scrum-study-guide-mind-map?fullscreen=0" TargetMode="External"/><Relationship Id="rId2" Type="http://schemas.openxmlformats.org/officeDocument/2006/relationships/hyperlink" Target="http://www.scrum.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14"/>
            <a:ext cx="7772400" cy="1470025"/>
          </a:xfrm>
        </p:spPr>
        <p:txBody>
          <a:bodyPr/>
          <a:lstStyle/>
          <a:p>
            <a:r>
              <a:rPr lang="en-CA" dirty="0" smtClean="0"/>
              <a:t>Professional Scrum Product Owner PSPO </a:t>
            </a:r>
            <a:r>
              <a:rPr lang="en-CA" dirty="0" smtClean="0"/>
              <a:t>I</a:t>
            </a:r>
            <a:endParaRPr lang="en-CA" dirty="0"/>
          </a:p>
        </p:txBody>
      </p:sp>
      <p:sp>
        <p:nvSpPr>
          <p:cNvPr id="3" name="Subtitle 2"/>
          <p:cNvSpPr>
            <a:spLocks noGrp="1"/>
          </p:cNvSpPr>
          <p:nvPr>
            <p:ph type="subTitle" idx="1"/>
          </p:nvPr>
        </p:nvSpPr>
        <p:spPr>
          <a:xfrm>
            <a:off x="1981200" y="2133600"/>
            <a:ext cx="5181600" cy="1828800"/>
          </a:xfrm>
        </p:spPr>
        <p:txBody>
          <a:bodyPr/>
          <a:lstStyle/>
          <a:p>
            <a:r>
              <a:rPr lang="en-CA" dirty="0" smtClean="0"/>
              <a:t>By </a:t>
            </a:r>
            <a:r>
              <a:rPr lang="en-CA" dirty="0" err="1" smtClean="0"/>
              <a:t>Bassem</a:t>
            </a:r>
            <a:r>
              <a:rPr lang="en-CA" dirty="0" smtClean="0"/>
              <a:t> </a:t>
            </a:r>
            <a:r>
              <a:rPr lang="en-CA" dirty="0" err="1" smtClean="0"/>
              <a:t>Hamdi</a:t>
            </a:r>
            <a:endParaRPr lang="en-CA" dirty="0" smtClean="0"/>
          </a:p>
          <a:p>
            <a:r>
              <a:rPr lang="en-CA" dirty="0" smtClean="0"/>
              <a:t>Agile Coach </a:t>
            </a:r>
            <a:endParaRPr lang="en-CA" dirty="0"/>
          </a:p>
        </p:txBody>
      </p:sp>
      <p:pic>
        <p:nvPicPr>
          <p:cNvPr id="4" name="Picture 3" descr="pspo-full-width-logo.png"/>
          <p:cNvPicPr>
            <a:picLocks noChangeAspect="1"/>
          </p:cNvPicPr>
          <p:nvPr/>
        </p:nvPicPr>
        <p:blipFill>
          <a:blip r:embed="rId2"/>
          <a:stretch>
            <a:fillRect/>
          </a:stretch>
        </p:blipFill>
        <p:spPr>
          <a:xfrm>
            <a:off x="0" y="4171058"/>
            <a:ext cx="9144000" cy="26869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 to scrum</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77534" y="1600206"/>
            <a:ext cx="6788945" cy="452596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Scrum</a:t>
            </a:r>
            <a:endParaRPr lang="en-CA" dirty="0"/>
          </a:p>
        </p:txBody>
      </p:sp>
      <p:sp>
        <p:nvSpPr>
          <p:cNvPr id="3" name="Content Placeholder 2"/>
          <p:cNvSpPr>
            <a:spLocks noGrp="1"/>
          </p:cNvSpPr>
          <p:nvPr>
            <p:ph idx="1"/>
          </p:nvPr>
        </p:nvSpPr>
        <p:spPr/>
        <p:txBody>
          <a:bodyPr/>
          <a:lstStyle/>
          <a:p>
            <a:r>
              <a:rPr lang="en-CA" dirty="0" smtClean="0"/>
              <a:t>Scrum(n) a framework within which people can address complex problems and proactively deliver product of the highest possible values.</a:t>
            </a:r>
          </a:p>
          <a:p>
            <a:r>
              <a:rPr lang="en-CA" dirty="0" smtClean="0"/>
              <a:t>Scrum is one the main agile methodologies. </a:t>
            </a:r>
          </a:p>
          <a:p>
            <a:r>
              <a:rPr lang="en-CA" dirty="0" smtClean="0"/>
              <a:t>Scrum is easy in theory, hard in practice. </a:t>
            </a:r>
            <a:endParaRPr lang="en-C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Scrum view</a:t>
            </a:r>
            <a:endParaRPr lang="en-CA" dirty="0"/>
          </a:p>
        </p:txBody>
      </p:sp>
      <p:pic>
        <p:nvPicPr>
          <p:cNvPr id="4" name="Content Placeholder 3" descr="scrum process"/>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21524" y="1600206"/>
            <a:ext cx="7100956" cy="45259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Roles : Scrum Master</a:t>
            </a:r>
            <a:endParaRPr lang="en-CA" dirty="0"/>
          </a:p>
        </p:txBody>
      </p:sp>
      <p:pic>
        <p:nvPicPr>
          <p:cNvPr id="4" name="Picture 2" descr="image"/>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009775" y="2739231"/>
            <a:ext cx="5124450" cy="22479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Roles : Product owner</a:t>
            </a:r>
            <a:endParaRPr lang="en-CA" dirty="0"/>
          </a:p>
        </p:txBody>
      </p:sp>
      <p:pic>
        <p:nvPicPr>
          <p:cNvPr id="4" name="Picture 2" descr="http://www.agivetta.com/images/cspo-1.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2111079"/>
            <a:ext cx="8229600" cy="350421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Role : Team</a:t>
            </a:r>
            <a:endParaRPr lang="en-CA" dirty="0"/>
          </a:p>
        </p:txBody>
      </p:sp>
      <p:sp>
        <p:nvSpPr>
          <p:cNvPr id="3" name="Content Placeholder 2"/>
          <p:cNvSpPr>
            <a:spLocks noGrp="1"/>
          </p:cNvSpPr>
          <p:nvPr>
            <p:ph idx="1"/>
          </p:nvPr>
        </p:nvSpPr>
        <p:spPr/>
        <p:txBody>
          <a:bodyPr/>
          <a:lstStyle/>
          <a:p>
            <a:r>
              <a:rPr lang="en-CA" dirty="0" smtClean="0"/>
              <a:t> Cross functional self organized team that has all the skills to turn requirements into product.</a:t>
            </a:r>
            <a:endParaRPr lang="en-C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404076" y="3141486"/>
            <a:ext cx="1617751" cy="584775"/>
          </a:xfrm>
          <a:prstGeom prst="rect">
            <a:avLst/>
          </a:prstGeom>
        </p:spPr>
        <p:txBody>
          <a:bodyPr wrap="none">
            <a:spAutoFit/>
          </a:bodyPr>
          <a:lstStyle/>
          <a:p>
            <a:r>
              <a:rPr lang="en-US" sz="3200" dirty="0" smtClean="0">
                <a:solidFill>
                  <a:srgbClr val="181818"/>
                </a:solidFill>
                <a:latin typeface="Levenim MT" panose="02010502060101010101" pitchFamily="2" charset="-79"/>
                <a:cs typeface="Levenim MT" panose="02010502060101010101" pitchFamily="2" charset="-79"/>
              </a:rPr>
              <a:t>SCRUM</a:t>
            </a:r>
            <a:endParaRPr lang="fr-FR" sz="3200" dirty="0"/>
          </a:p>
        </p:txBody>
      </p:sp>
      <p:pic>
        <p:nvPicPr>
          <p:cNvPr id="5" name="Picture 4" descr="scrum proces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36173" y="648813"/>
            <a:ext cx="6820742" cy="554666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Ellipse 2"/>
          <p:cNvSpPr/>
          <p:nvPr/>
        </p:nvSpPr>
        <p:spPr>
          <a:xfrm>
            <a:off x="1947796" y="2888680"/>
            <a:ext cx="1021406" cy="1226703"/>
          </a:xfrm>
          <a:prstGeom prst="ellipse">
            <a:avLst/>
          </a:prstGeom>
          <a:solidFill>
            <a:schemeClr val="lt1">
              <a:alpha val="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4" name="Rectangle 3"/>
          <p:cNvSpPr/>
          <p:nvPr/>
        </p:nvSpPr>
        <p:spPr>
          <a:xfrm>
            <a:off x="1612189" y="2140527"/>
            <a:ext cx="1731086" cy="567594"/>
          </a:xfrm>
          <a:prstGeom prst="rect">
            <a:avLst/>
          </a:prstGeom>
          <a:solidFill>
            <a:schemeClr val="accent1">
              <a:alpha val="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676862" y="4016636"/>
            <a:ext cx="1256891" cy="2077159"/>
          </a:xfrm>
          <a:prstGeom prst="rect">
            <a:avLst/>
          </a:prstGeom>
          <a:solidFill>
            <a:schemeClr val="accent2">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p:cNvCxnSpPr/>
          <p:nvPr/>
        </p:nvCxnSpPr>
        <p:spPr>
          <a:xfrm>
            <a:off x="1736177" y="6376031"/>
            <a:ext cx="3410371" cy="20782"/>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367394" y="6386433"/>
            <a:ext cx="3125066" cy="10391"/>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2494165" y="6447093"/>
            <a:ext cx="1698224" cy="646331"/>
          </a:xfrm>
          <a:prstGeom prst="rect">
            <a:avLst/>
          </a:prstGeom>
          <a:noFill/>
        </p:spPr>
        <p:txBody>
          <a:bodyPr wrap="square" rtlCol="0">
            <a:spAutoFit/>
          </a:bodyPr>
          <a:lstStyle/>
          <a:p>
            <a:r>
              <a:rPr lang="fr-FR" dirty="0" smtClean="0"/>
              <a:t>Phase de préparation</a:t>
            </a:r>
            <a:endParaRPr lang="fr-FR" dirty="0"/>
          </a:p>
        </p:txBody>
      </p:sp>
      <p:sp>
        <p:nvSpPr>
          <p:cNvPr id="20" name="ZoneTexte 19"/>
          <p:cNvSpPr txBox="1"/>
          <p:nvPr/>
        </p:nvSpPr>
        <p:spPr>
          <a:xfrm>
            <a:off x="6195727" y="6447093"/>
            <a:ext cx="1698224" cy="646331"/>
          </a:xfrm>
          <a:prstGeom prst="rect">
            <a:avLst/>
          </a:prstGeom>
          <a:noFill/>
        </p:spPr>
        <p:txBody>
          <a:bodyPr wrap="square" rtlCol="0">
            <a:spAutoFit/>
          </a:bodyPr>
          <a:lstStyle/>
          <a:p>
            <a:r>
              <a:rPr lang="fr-FR" dirty="0" smtClean="0"/>
              <a:t>Phase de d’exécution </a:t>
            </a:r>
            <a:endParaRPr lang="fr-FR" dirty="0"/>
          </a:p>
        </p:txBody>
      </p:sp>
    </p:spTree>
    <p:extLst>
      <p:ext uri="{BB962C8B-B14F-4D97-AF65-F5344CB8AC3E}">
        <p14:creationId xmlns:p14="http://schemas.microsoft.com/office/powerpoint/2010/main" xmlns="" val="144150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3267" y="480073"/>
            <a:ext cx="637970" cy="1202299"/>
          </a:xfrm>
          <a:prstGeom prst="rect">
            <a:avLst/>
          </a:prstGeom>
        </p:spPr>
      </p:pic>
      <p:sp>
        <p:nvSpPr>
          <p:cNvPr id="2" name="Rectangle 1"/>
          <p:cNvSpPr/>
          <p:nvPr/>
        </p:nvSpPr>
        <p:spPr>
          <a:xfrm rot="16200000">
            <a:off x="404077" y="3141486"/>
            <a:ext cx="1617751" cy="584775"/>
          </a:xfrm>
          <a:prstGeom prst="rect">
            <a:avLst/>
          </a:prstGeom>
        </p:spPr>
        <p:txBody>
          <a:bodyPr wrap="none">
            <a:spAutoFit/>
          </a:bodyPr>
          <a:lstStyle/>
          <a:p>
            <a:r>
              <a:rPr lang="en-US" sz="3200" dirty="0" smtClean="0">
                <a:solidFill>
                  <a:srgbClr val="181818"/>
                </a:solidFill>
                <a:latin typeface="Levenim MT" panose="02010502060101010101" pitchFamily="2" charset="-79"/>
                <a:cs typeface="Levenim MT" panose="02010502060101010101" pitchFamily="2" charset="-79"/>
              </a:rPr>
              <a:t>SCRUM</a:t>
            </a:r>
            <a:endParaRPr lang="fr-FR" sz="3200" dirty="0"/>
          </a:p>
        </p:txBody>
      </p:sp>
      <p:pic>
        <p:nvPicPr>
          <p:cNvPr id="5" name="Picture 4" descr="scrum proces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36173" y="648813"/>
            <a:ext cx="6820742" cy="554666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Ellipse 8"/>
          <p:cNvSpPr/>
          <p:nvPr/>
        </p:nvSpPr>
        <p:spPr>
          <a:xfrm>
            <a:off x="3101398" y="2624994"/>
            <a:ext cx="1089248" cy="1384298"/>
          </a:xfrm>
          <a:prstGeom prst="ellipse">
            <a:avLst/>
          </a:prstGeom>
          <a:solidFill>
            <a:schemeClr val="lt1">
              <a:alpha val="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0" name="Ellipse 9"/>
          <p:cNvSpPr/>
          <p:nvPr/>
        </p:nvSpPr>
        <p:spPr>
          <a:xfrm>
            <a:off x="6002692" y="1889126"/>
            <a:ext cx="1189416" cy="1471736"/>
          </a:xfrm>
          <a:prstGeom prst="ellipse">
            <a:avLst/>
          </a:prstGeom>
          <a:solidFill>
            <a:schemeClr val="lt1">
              <a:alpha val="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1" name="Rectangle 10"/>
          <p:cNvSpPr/>
          <p:nvPr/>
        </p:nvSpPr>
        <p:spPr>
          <a:xfrm>
            <a:off x="2933759" y="4016638"/>
            <a:ext cx="1172255" cy="2077159"/>
          </a:xfrm>
          <a:prstGeom prst="rect">
            <a:avLst/>
          </a:prstGeom>
          <a:solidFill>
            <a:schemeClr val="accent2">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p:cNvCxnSpPr/>
          <p:nvPr/>
        </p:nvCxnSpPr>
        <p:spPr>
          <a:xfrm>
            <a:off x="1736178" y="6376031"/>
            <a:ext cx="3410371" cy="20782"/>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367394" y="6386435"/>
            <a:ext cx="3125066" cy="10391"/>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2494165" y="6447094"/>
            <a:ext cx="1698224" cy="646331"/>
          </a:xfrm>
          <a:prstGeom prst="rect">
            <a:avLst/>
          </a:prstGeom>
          <a:noFill/>
        </p:spPr>
        <p:txBody>
          <a:bodyPr wrap="square" rtlCol="0">
            <a:spAutoFit/>
          </a:bodyPr>
          <a:lstStyle/>
          <a:p>
            <a:r>
              <a:rPr lang="fr-FR" dirty="0" smtClean="0"/>
              <a:t>Phase de préparation</a:t>
            </a:r>
            <a:endParaRPr lang="fr-FR" dirty="0"/>
          </a:p>
        </p:txBody>
      </p:sp>
      <p:sp>
        <p:nvSpPr>
          <p:cNvPr id="20" name="ZoneTexte 19"/>
          <p:cNvSpPr txBox="1"/>
          <p:nvPr/>
        </p:nvSpPr>
        <p:spPr>
          <a:xfrm>
            <a:off x="6195727" y="6447094"/>
            <a:ext cx="1698224" cy="646331"/>
          </a:xfrm>
          <a:prstGeom prst="rect">
            <a:avLst/>
          </a:prstGeom>
          <a:noFill/>
        </p:spPr>
        <p:txBody>
          <a:bodyPr wrap="square" rtlCol="0">
            <a:spAutoFit/>
          </a:bodyPr>
          <a:lstStyle/>
          <a:p>
            <a:r>
              <a:rPr lang="fr-FR" dirty="0" smtClean="0"/>
              <a:t>Phase de d’exécution </a:t>
            </a:r>
            <a:endParaRPr lang="fr-FR" dirty="0"/>
          </a:p>
        </p:txBody>
      </p:sp>
    </p:spTree>
    <p:extLst>
      <p:ext uri="{BB962C8B-B14F-4D97-AF65-F5344CB8AC3E}">
        <p14:creationId xmlns:p14="http://schemas.microsoft.com/office/powerpoint/2010/main" xmlns="" val="37948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404073" y="3141486"/>
            <a:ext cx="1617751" cy="584775"/>
          </a:xfrm>
          <a:prstGeom prst="rect">
            <a:avLst/>
          </a:prstGeom>
        </p:spPr>
        <p:txBody>
          <a:bodyPr wrap="none">
            <a:spAutoFit/>
          </a:bodyPr>
          <a:lstStyle/>
          <a:p>
            <a:r>
              <a:rPr lang="en-US" sz="3200" dirty="0" smtClean="0">
                <a:solidFill>
                  <a:srgbClr val="181818"/>
                </a:solidFill>
                <a:latin typeface="Levenim MT" panose="02010502060101010101" pitchFamily="2" charset="-79"/>
                <a:cs typeface="Levenim MT" panose="02010502060101010101" pitchFamily="2" charset="-79"/>
              </a:rPr>
              <a:t>SCRUM</a:t>
            </a:r>
            <a:endParaRPr lang="fr-FR" sz="3200" dirty="0"/>
          </a:p>
        </p:txBody>
      </p:sp>
      <p:sp>
        <p:nvSpPr>
          <p:cNvPr id="5" name="Rectangle 4"/>
          <p:cNvSpPr/>
          <p:nvPr/>
        </p:nvSpPr>
        <p:spPr>
          <a:xfrm>
            <a:off x="3943203" y="788828"/>
            <a:ext cx="3143809" cy="584775"/>
          </a:xfrm>
          <a:prstGeom prst="rect">
            <a:avLst/>
          </a:prstGeom>
        </p:spPr>
        <p:txBody>
          <a:bodyPr wrap="none">
            <a:spAutoFit/>
          </a:bodyPr>
          <a:lstStyle/>
          <a:p>
            <a:r>
              <a:rPr lang="en-US" sz="3200" dirty="0" smtClean="0">
                <a:solidFill>
                  <a:srgbClr val="181818"/>
                </a:solidFill>
                <a:latin typeface="Levenim MT" panose="02010502060101010101" pitchFamily="2" charset="-79"/>
                <a:cs typeface="Levenim MT" panose="02010502060101010101" pitchFamily="2" charset="-79"/>
              </a:rPr>
              <a:t>Poker Planning</a:t>
            </a:r>
            <a:endParaRPr lang="fr-FR" sz="3200" dirty="0"/>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xmlns="" val="0"/>
              </a:ext>
            </a:extLst>
          </a:blip>
          <a:srcRect t="6715" b="7249"/>
          <a:stretch/>
        </p:blipFill>
        <p:spPr>
          <a:xfrm>
            <a:off x="1920907" y="1268724"/>
            <a:ext cx="6120188" cy="4680520"/>
          </a:xfrm>
          <a:prstGeom prst="rect">
            <a:avLst/>
          </a:prstGeom>
        </p:spPr>
      </p:pic>
    </p:spTree>
    <p:extLst>
      <p:ext uri="{BB962C8B-B14F-4D97-AF65-F5344CB8AC3E}">
        <p14:creationId xmlns:p14="http://schemas.microsoft.com/office/powerpoint/2010/main" xmlns="" val="1285911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404073" y="3141485"/>
            <a:ext cx="1617751" cy="584775"/>
          </a:xfrm>
          <a:prstGeom prst="rect">
            <a:avLst/>
          </a:prstGeom>
        </p:spPr>
        <p:txBody>
          <a:bodyPr wrap="none">
            <a:spAutoFit/>
          </a:bodyPr>
          <a:lstStyle/>
          <a:p>
            <a:r>
              <a:rPr lang="en-US" sz="3200" dirty="0" smtClean="0">
                <a:solidFill>
                  <a:srgbClr val="181818"/>
                </a:solidFill>
                <a:latin typeface="Levenim MT" panose="02010502060101010101" pitchFamily="2" charset="-79"/>
                <a:cs typeface="Levenim MT" panose="02010502060101010101" pitchFamily="2" charset="-79"/>
              </a:rPr>
              <a:t>SCRUM</a:t>
            </a:r>
            <a:endParaRPr lang="fr-FR" sz="3200" dirty="0"/>
          </a:p>
        </p:txBody>
      </p:sp>
      <p:pic>
        <p:nvPicPr>
          <p:cNvPr id="5" name="Picture 4" descr="scrum proces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36173" y="648813"/>
            <a:ext cx="6820742" cy="554666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Ellipse 8"/>
          <p:cNvSpPr/>
          <p:nvPr/>
        </p:nvSpPr>
        <p:spPr>
          <a:xfrm>
            <a:off x="3101398" y="2624994"/>
            <a:ext cx="1089248" cy="1384298"/>
          </a:xfrm>
          <a:prstGeom prst="ellipse">
            <a:avLst/>
          </a:prstGeom>
          <a:solidFill>
            <a:schemeClr val="lt1">
              <a:alpha val="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0" name="Ellipse 9"/>
          <p:cNvSpPr/>
          <p:nvPr/>
        </p:nvSpPr>
        <p:spPr>
          <a:xfrm>
            <a:off x="6002692" y="1889126"/>
            <a:ext cx="1189416" cy="1471736"/>
          </a:xfrm>
          <a:prstGeom prst="ellipse">
            <a:avLst/>
          </a:prstGeom>
          <a:solidFill>
            <a:schemeClr val="lt1">
              <a:alpha val="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1" name="Rectangle 10"/>
          <p:cNvSpPr/>
          <p:nvPr/>
        </p:nvSpPr>
        <p:spPr>
          <a:xfrm>
            <a:off x="4071559" y="4009297"/>
            <a:ext cx="1172255" cy="2077159"/>
          </a:xfrm>
          <a:prstGeom prst="rect">
            <a:avLst/>
          </a:prstGeom>
          <a:solidFill>
            <a:schemeClr val="accent2">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p:cNvCxnSpPr/>
          <p:nvPr/>
        </p:nvCxnSpPr>
        <p:spPr>
          <a:xfrm>
            <a:off x="1736174" y="6376031"/>
            <a:ext cx="3410371" cy="20782"/>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5367394" y="6386427"/>
            <a:ext cx="3125066" cy="10391"/>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2494165" y="6447088"/>
            <a:ext cx="1698224" cy="369332"/>
          </a:xfrm>
          <a:prstGeom prst="rect">
            <a:avLst/>
          </a:prstGeom>
          <a:noFill/>
        </p:spPr>
        <p:txBody>
          <a:bodyPr wrap="square" rtlCol="0">
            <a:spAutoFit/>
          </a:bodyPr>
          <a:lstStyle/>
          <a:p>
            <a:r>
              <a:rPr lang="fr-FR" dirty="0" smtClean="0"/>
              <a:t>Planning</a:t>
            </a:r>
            <a:endParaRPr lang="fr-FR" dirty="0"/>
          </a:p>
        </p:txBody>
      </p:sp>
      <p:sp>
        <p:nvSpPr>
          <p:cNvPr id="15" name="ZoneTexte 14"/>
          <p:cNvSpPr txBox="1"/>
          <p:nvPr/>
        </p:nvSpPr>
        <p:spPr>
          <a:xfrm>
            <a:off x="6195727" y="6447088"/>
            <a:ext cx="1698224" cy="369332"/>
          </a:xfrm>
          <a:prstGeom prst="rect">
            <a:avLst/>
          </a:prstGeom>
          <a:noFill/>
        </p:spPr>
        <p:txBody>
          <a:bodyPr wrap="square" rtlCol="0">
            <a:spAutoFit/>
          </a:bodyPr>
          <a:lstStyle/>
          <a:p>
            <a:r>
              <a:rPr lang="fr-FR" dirty="0" err="1" smtClean="0"/>
              <a:t>Execution</a:t>
            </a:r>
            <a:endParaRPr lang="fr-FR" dirty="0"/>
          </a:p>
        </p:txBody>
      </p:sp>
    </p:spTree>
    <p:extLst>
      <p:ext uri="{BB962C8B-B14F-4D97-AF65-F5344CB8AC3E}">
        <p14:creationId xmlns:p14="http://schemas.microsoft.com/office/powerpoint/2010/main" xmlns="" val="322738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Ground Rules</a:t>
            </a:r>
            <a:endParaRPr lang="en-CA" dirty="0"/>
          </a:p>
        </p:txBody>
      </p:sp>
      <p:sp>
        <p:nvSpPr>
          <p:cNvPr id="3" name="Content Placeholder 2"/>
          <p:cNvSpPr>
            <a:spLocks noGrp="1"/>
          </p:cNvSpPr>
          <p:nvPr>
            <p:ph idx="1"/>
          </p:nvPr>
        </p:nvSpPr>
        <p:spPr/>
        <p:txBody>
          <a:bodyPr/>
          <a:lstStyle/>
          <a:p>
            <a:r>
              <a:rPr lang="en-CA" dirty="0" smtClean="0"/>
              <a:t>Start And Finish</a:t>
            </a:r>
          </a:p>
          <a:p>
            <a:r>
              <a:rPr lang="en-CA" dirty="0" smtClean="0"/>
              <a:t>Course Style</a:t>
            </a:r>
          </a:p>
          <a:p>
            <a:r>
              <a:rPr lang="en-CA" dirty="0" smtClean="0"/>
              <a:t>Coffees and Breaks</a:t>
            </a:r>
          </a:p>
          <a:p>
            <a:r>
              <a:rPr lang="en-CA" dirty="0" smtClean="0"/>
              <a:t>Lunch Time</a:t>
            </a:r>
          </a:p>
          <a:p>
            <a:r>
              <a:rPr lang="en-CA" dirty="0" smtClean="0"/>
              <a:t>Certification exams </a:t>
            </a:r>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Scrum tracking burn down charts</a:t>
            </a:r>
            <a:endParaRPr lang="en-CA" dirty="0"/>
          </a:p>
        </p:txBody>
      </p:sp>
      <p:sp>
        <p:nvSpPr>
          <p:cNvPr id="3" name="Content Placeholder 2"/>
          <p:cNvSpPr>
            <a:spLocks noGrp="1"/>
          </p:cNvSpPr>
          <p:nvPr>
            <p:ph idx="1"/>
          </p:nvPr>
        </p:nvSpPr>
        <p:spPr/>
        <p:txBody>
          <a:bodyPr/>
          <a:lstStyle/>
          <a:p>
            <a:pPr>
              <a:buNone/>
            </a:pPr>
            <a:endParaRPr lang="en-CA" dirty="0" smtClean="0"/>
          </a:p>
          <a:p>
            <a:endParaRPr lang="en-CA" dirty="0"/>
          </a:p>
        </p:txBody>
      </p:sp>
      <p:pic>
        <p:nvPicPr>
          <p:cNvPr id="4" name="Picture 3" descr="Burn_down_chart.png"/>
          <p:cNvPicPr>
            <a:picLocks noChangeAspect="1"/>
          </p:cNvPicPr>
          <p:nvPr/>
        </p:nvPicPr>
        <p:blipFill>
          <a:blip r:embed="rId2"/>
          <a:stretch>
            <a:fillRect/>
          </a:stretch>
        </p:blipFill>
        <p:spPr>
          <a:xfrm>
            <a:off x="1347954" y="2458917"/>
            <a:ext cx="6905297" cy="376389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404070" y="3141483"/>
            <a:ext cx="1617751" cy="584775"/>
          </a:xfrm>
          <a:prstGeom prst="rect">
            <a:avLst/>
          </a:prstGeom>
        </p:spPr>
        <p:txBody>
          <a:bodyPr wrap="none">
            <a:spAutoFit/>
          </a:bodyPr>
          <a:lstStyle/>
          <a:p>
            <a:r>
              <a:rPr lang="en-US" sz="3200" dirty="0" smtClean="0">
                <a:solidFill>
                  <a:srgbClr val="181818"/>
                </a:solidFill>
                <a:latin typeface="Levenim MT" panose="02010502060101010101" pitchFamily="2" charset="-79"/>
                <a:cs typeface="Levenim MT" panose="02010502060101010101" pitchFamily="2" charset="-79"/>
              </a:rPr>
              <a:t>SCRUM</a:t>
            </a:r>
            <a:endParaRPr lang="fr-FR" sz="3200" dirty="0"/>
          </a:p>
        </p:txBody>
      </p:sp>
      <p:sp>
        <p:nvSpPr>
          <p:cNvPr id="6" name="Rectangle 5"/>
          <p:cNvSpPr/>
          <p:nvPr/>
        </p:nvSpPr>
        <p:spPr>
          <a:xfrm>
            <a:off x="2098635" y="757291"/>
            <a:ext cx="6707285" cy="584775"/>
          </a:xfrm>
          <a:prstGeom prst="rect">
            <a:avLst/>
          </a:prstGeom>
        </p:spPr>
        <p:txBody>
          <a:bodyPr wrap="none">
            <a:spAutoFit/>
          </a:bodyPr>
          <a:lstStyle/>
          <a:p>
            <a:r>
              <a:rPr lang="en-US" sz="3200" dirty="0" smtClean="0">
                <a:solidFill>
                  <a:srgbClr val="181818"/>
                </a:solidFill>
                <a:latin typeface="Levenim MT" panose="02010502060101010101" pitchFamily="2" charset="-79"/>
                <a:cs typeface="Levenim MT" panose="02010502060101010101" pitchFamily="2" charset="-79"/>
              </a:rPr>
              <a:t>Sprint Iterations / </a:t>
            </a:r>
            <a:r>
              <a:rPr lang="en-US" sz="3200" dirty="0" err="1" smtClean="0">
                <a:solidFill>
                  <a:srgbClr val="181818"/>
                </a:solidFill>
                <a:latin typeface="Levenim MT" panose="02010502060101010101" pitchFamily="2" charset="-79"/>
                <a:cs typeface="Levenim MT" panose="02010502060101010101" pitchFamily="2" charset="-79"/>
              </a:rPr>
              <a:t>Kanban</a:t>
            </a:r>
            <a:r>
              <a:rPr lang="en-US" sz="3200" dirty="0" smtClean="0">
                <a:solidFill>
                  <a:srgbClr val="181818"/>
                </a:solidFill>
                <a:latin typeface="Levenim MT" panose="02010502060101010101" pitchFamily="2" charset="-79"/>
                <a:cs typeface="Levenim MT" panose="02010502060101010101" pitchFamily="2" charset="-79"/>
              </a:rPr>
              <a:t> Board </a:t>
            </a:r>
            <a:endParaRPr lang="fr-FR" sz="3200" dirty="0"/>
          </a:p>
        </p:txBody>
      </p:sp>
      <p:pic>
        <p:nvPicPr>
          <p:cNvPr id="8" name="Picture 2" descr="http://www.mountaingoatsoftware.com/system/hidden_asset/file/29/MockedTaskBoar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30903" y="1373596"/>
            <a:ext cx="6426934" cy="49045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3461326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Managing Requirement</a:t>
            </a:r>
            <a:endParaRPr lang="en-CA" dirty="0"/>
          </a:p>
        </p:txBody>
      </p:sp>
      <p:sp>
        <p:nvSpPr>
          <p:cNvPr id="3" name="Content Placeholder 2"/>
          <p:cNvSpPr>
            <a:spLocks noGrp="1"/>
          </p:cNvSpPr>
          <p:nvPr>
            <p:ph idx="1"/>
          </p:nvPr>
        </p:nvSpPr>
        <p:spPr/>
        <p:txBody>
          <a:bodyPr/>
          <a:lstStyle/>
          <a:p>
            <a:r>
              <a:rPr lang="en-CA" dirty="0" smtClean="0"/>
              <a:t>No detailed requirement specifications</a:t>
            </a:r>
          </a:p>
          <a:p>
            <a:r>
              <a:rPr lang="en-CA" dirty="0" smtClean="0"/>
              <a:t>Product backlog with these characteristics:</a:t>
            </a:r>
          </a:p>
          <a:p>
            <a:pPr lvl="1"/>
            <a:r>
              <a:rPr lang="en-CA" dirty="0" smtClean="0"/>
              <a:t>Transparent</a:t>
            </a:r>
          </a:p>
          <a:p>
            <a:pPr lvl="1"/>
            <a:r>
              <a:rPr lang="en-CA" dirty="0" smtClean="0"/>
              <a:t>Ordered based on value</a:t>
            </a:r>
          </a:p>
          <a:p>
            <a:pPr lvl="1"/>
            <a:r>
              <a:rPr lang="en-CA" dirty="0" smtClean="0"/>
              <a:t>Work to be done is estimated</a:t>
            </a:r>
          </a:p>
          <a:p>
            <a:pPr lvl="1"/>
            <a:r>
              <a:rPr lang="en-CA" dirty="0" smtClean="0"/>
              <a:t>Managed / Owned by product owner</a:t>
            </a:r>
          </a:p>
          <a:p>
            <a:pPr lvl="1"/>
            <a:r>
              <a:rPr lang="en-CA" dirty="0" smtClean="0"/>
              <a:t>Understood by the team </a:t>
            </a:r>
          </a:p>
          <a:p>
            <a:endParaRPr lang="en-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Transparency : </a:t>
            </a:r>
          </a:p>
          <a:p>
            <a:pPr lvl="1"/>
            <a:r>
              <a:rPr lang="en-CA" dirty="0" smtClean="0"/>
              <a:t>E</a:t>
            </a:r>
            <a:r>
              <a:rPr lang="en-CA" dirty="0" smtClean="0"/>
              <a:t>very one can see it.</a:t>
            </a:r>
          </a:p>
          <a:p>
            <a:pPr lvl="1"/>
            <a:r>
              <a:rPr lang="en-CA" dirty="0" smtClean="0"/>
              <a:t>Stated in a manner that is understandable.</a:t>
            </a:r>
          </a:p>
          <a:p>
            <a:pPr lvl="1"/>
            <a:r>
              <a:rPr lang="en-CA" dirty="0" smtClean="0"/>
              <a:t>Requirements are expressed as :</a:t>
            </a:r>
          </a:p>
          <a:p>
            <a:pPr lvl="2"/>
            <a:r>
              <a:rPr lang="en-CA" dirty="0" smtClean="0"/>
              <a:t>User stories simple format easy to understand</a:t>
            </a:r>
          </a:p>
          <a:p>
            <a:pPr lvl="2"/>
            <a:r>
              <a:rPr lang="en-CA" dirty="0" smtClean="0"/>
              <a:t>Uses Cases formal syntax , more difficult</a:t>
            </a:r>
          </a:p>
          <a:p>
            <a:pPr lvl="2"/>
            <a:r>
              <a:rPr lang="en-CA" dirty="0" smtClean="0"/>
              <a:t>Gherkin “specifications by example “</a:t>
            </a:r>
          </a:p>
          <a:p>
            <a:endParaRPr lang="en-C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Product backlog ordering to maximize value, increase ROI and to keep the team focused.</a:t>
            </a:r>
          </a:p>
          <a:p>
            <a:r>
              <a:rPr lang="en-CA" dirty="0" smtClean="0"/>
              <a:t>It can be ordered by :</a:t>
            </a:r>
          </a:p>
          <a:p>
            <a:pPr lvl="1"/>
            <a:r>
              <a:rPr lang="en-CA" dirty="0" smtClean="0"/>
              <a:t>By Value </a:t>
            </a:r>
          </a:p>
          <a:p>
            <a:pPr lvl="1"/>
            <a:r>
              <a:rPr lang="en-CA" dirty="0" smtClean="0"/>
              <a:t>By risk </a:t>
            </a:r>
          </a:p>
          <a:p>
            <a:pPr lvl="1"/>
            <a:r>
              <a:rPr lang="en-CA" dirty="0" smtClean="0"/>
              <a:t>By client needs</a:t>
            </a:r>
          </a:p>
          <a:p>
            <a:pPr lvl="1">
              <a:buNone/>
            </a:pPr>
            <a:endParaRPr lang="en-CA"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User stories</a:t>
            </a:r>
            <a:endParaRPr lang="en-CA" dirty="0"/>
          </a:p>
        </p:txBody>
      </p:sp>
      <p:sp>
        <p:nvSpPr>
          <p:cNvPr id="3" name="Content Placeholder 2"/>
          <p:cNvSpPr>
            <a:spLocks noGrp="1"/>
          </p:cNvSpPr>
          <p:nvPr>
            <p:ph idx="1"/>
          </p:nvPr>
        </p:nvSpPr>
        <p:spPr/>
        <p:txBody>
          <a:bodyPr/>
          <a:lstStyle/>
          <a:p>
            <a:r>
              <a:rPr lang="en-CA" dirty="0" smtClean="0"/>
              <a:t>User : the consumer of the requirement</a:t>
            </a:r>
          </a:p>
          <a:p>
            <a:r>
              <a:rPr lang="en-CA" dirty="0" smtClean="0"/>
              <a:t>Story : what the user will consume</a:t>
            </a:r>
          </a:p>
          <a:p>
            <a:r>
              <a:rPr lang="en-CA" dirty="0" smtClean="0"/>
              <a:t>Acceptance </a:t>
            </a:r>
            <a:r>
              <a:rPr lang="en-CA" dirty="0" err="1" smtClean="0"/>
              <a:t>Criterias</a:t>
            </a:r>
            <a:r>
              <a:rPr lang="en-CA" dirty="0" smtClean="0"/>
              <a:t> : the </a:t>
            </a:r>
            <a:r>
              <a:rPr lang="en-CA" dirty="0" err="1" smtClean="0"/>
              <a:t>bounderies</a:t>
            </a:r>
            <a:r>
              <a:rPr lang="en-CA" dirty="0" smtClean="0"/>
              <a:t> and acceptance tests of the requirements. How to know if the requirement is satisfied.</a:t>
            </a:r>
          </a:p>
          <a:p>
            <a:r>
              <a:rPr lang="en-CA" dirty="0" smtClean="0"/>
              <a:t>Constraint : technical requirements</a:t>
            </a:r>
          </a:p>
          <a:p>
            <a:pPr>
              <a:buNone/>
            </a:pPr>
            <a:r>
              <a:rPr lang="en-CA" dirty="0" smtClean="0"/>
              <a:t>User stories are a way to foster conversations.</a:t>
            </a:r>
            <a:endParaRPr lang="en-C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User stories Examples	</a:t>
            </a:r>
            <a:endParaRPr lang="en-CA" dirty="0"/>
          </a:p>
        </p:txBody>
      </p:sp>
      <p:sp>
        <p:nvSpPr>
          <p:cNvPr id="3" name="Content Placeholder 2"/>
          <p:cNvSpPr>
            <a:spLocks noGrp="1"/>
          </p:cNvSpPr>
          <p:nvPr>
            <p:ph idx="1"/>
          </p:nvPr>
        </p:nvSpPr>
        <p:spPr/>
        <p:txBody>
          <a:bodyPr/>
          <a:lstStyle/>
          <a:p>
            <a:r>
              <a:rPr lang="en-CA" dirty="0" smtClean="0"/>
              <a:t>As a user I want to reserve a hotel room.</a:t>
            </a:r>
          </a:p>
          <a:p>
            <a:r>
              <a:rPr lang="en-CA" dirty="0" smtClean="0"/>
              <a:t>As a user I want to cancel a reservation.</a:t>
            </a:r>
          </a:p>
          <a:p>
            <a:r>
              <a:rPr lang="en-CA" dirty="0" smtClean="0"/>
              <a:t>As a frequent flyer I want to see photos of hotels So I know what to expect.</a:t>
            </a:r>
          </a:p>
          <a:p>
            <a:r>
              <a:rPr lang="en-CA" dirty="0" smtClean="0"/>
              <a:t>As a user I want to so that ( business value )</a:t>
            </a:r>
            <a:endParaRPr lang="en-C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Details are included as acceptance </a:t>
            </a:r>
            <a:r>
              <a:rPr lang="en-CA" dirty="0" err="1" smtClean="0"/>
              <a:t>criterias</a:t>
            </a:r>
            <a:r>
              <a:rPr lang="en-CA" dirty="0" smtClean="0"/>
              <a:t> or also they can be added as smaller sub user stories.</a:t>
            </a:r>
          </a:p>
          <a:p>
            <a:r>
              <a:rPr lang="en-CA" dirty="0" smtClean="0"/>
              <a:t>Valid product backlog Items </a:t>
            </a:r>
          </a:p>
          <a:p>
            <a:pPr lvl="1"/>
            <a:r>
              <a:rPr lang="en-CA" dirty="0" smtClean="0"/>
              <a:t>Features documentations</a:t>
            </a:r>
          </a:p>
          <a:p>
            <a:pPr lvl="1"/>
            <a:r>
              <a:rPr lang="en-CA" dirty="0" smtClean="0"/>
              <a:t>Constraints / non functional requirements</a:t>
            </a:r>
          </a:p>
          <a:p>
            <a:pPr lvl="1"/>
            <a:r>
              <a:rPr lang="en-CA" dirty="0" smtClean="0"/>
              <a:t>Bugs</a:t>
            </a:r>
          </a:p>
          <a:p>
            <a:pPr lvl="1"/>
            <a:r>
              <a:rPr lang="en-CA" dirty="0" smtClean="0"/>
              <a:t>User stories / uses cases </a:t>
            </a:r>
          </a:p>
          <a:p>
            <a:pPr lvl="1"/>
            <a:endParaRPr lang="en-C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Value delivery </a:t>
            </a:r>
            <a:endParaRPr lang="en-CA" dirty="0"/>
          </a:p>
        </p:txBody>
      </p:sp>
      <p:sp>
        <p:nvSpPr>
          <p:cNvPr id="3" name="Content Placeholder 2"/>
          <p:cNvSpPr>
            <a:spLocks noGrp="1"/>
          </p:cNvSpPr>
          <p:nvPr>
            <p:ph idx="1"/>
          </p:nvPr>
        </p:nvSpPr>
        <p:spPr/>
        <p:txBody>
          <a:bodyPr>
            <a:normAutofit lnSpcReduction="10000"/>
          </a:bodyPr>
          <a:lstStyle/>
          <a:p>
            <a:pPr fontAlgn="base"/>
            <a:r>
              <a:rPr lang="en-CA" b="1" dirty="0" smtClean="0"/>
              <a:t>Value-driven delivery</a:t>
            </a:r>
            <a:r>
              <a:rPr lang="en-CA" dirty="0" smtClean="0"/>
              <a:t> is an overarching principle for Agile projects. Projects are carried out to realize values (e.g. economic benefits, competitive advantages, reducing risks, regulatory compliance, etc.)</a:t>
            </a:r>
          </a:p>
          <a:p>
            <a:pPr fontAlgn="base"/>
            <a:r>
              <a:rPr lang="en-CA" dirty="0" smtClean="0"/>
              <a:t>In terms of </a:t>
            </a:r>
            <a:r>
              <a:rPr lang="en-CA" dirty="0" smtClean="0"/>
              <a:t>scrum, prioritization </a:t>
            </a:r>
            <a:r>
              <a:rPr lang="en-CA" dirty="0" smtClean="0"/>
              <a:t>is the process where </a:t>
            </a:r>
            <a:r>
              <a:rPr lang="en-CA" dirty="0" smtClean="0"/>
              <a:t>PO</a:t>
            </a:r>
            <a:r>
              <a:rPr lang="en-CA" dirty="0" smtClean="0"/>
              <a:t> </a:t>
            </a:r>
            <a:r>
              <a:rPr lang="en-CA" b="1" dirty="0" smtClean="0"/>
              <a:t>organize / select</a:t>
            </a:r>
            <a:r>
              <a:rPr lang="en-CA" dirty="0" smtClean="0"/>
              <a:t> product backlog / user stories for implementation based on the perceived </a:t>
            </a:r>
            <a:r>
              <a:rPr lang="en-CA" b="1" dirty="0" smtClean="0"/>
              <a:t>values.</a:t>
            </a:r>
          </a:p>
          <a:p>
            <a:pPr fontAlgn="base"/>
            <a:endParaRPr lang="en-CA" dirty="0" smtClean="0"/>
          </a:p>
          <a:p>
            <a:endParaRPr lang="en-C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9"/>
          </a:xfrm>
        </p:spPr>
        <p:txBody>
          <a:bodyPr/>
          <a:lstStyle/>
          <a:p>
            <a:pPr fontAlgn="base"/>
            <a:r>
              <a:rPr lang="en-CA" b="1" dirty="0" smtClean="0"/>
              <a:t>Customer-valued </a:t>
            </a:r>
            <a:r>
              <a:rPr lang="en-CA" b="1" dirty="0" smtClean="0"/>
              <a:t>Prioritization </a:t>
            </a:r>
            <a:r>
              <a:rPr lang="en-CA" dirty="0" smtClean="0"/>
              <a:t>deliver </a:t>
            </a:r>
            <a:r>
              <a:rPr lang="en-CA" dirty="0" smtClean="0"/>
              <a:t>the </a:t>
            </a:r>
            <a:r>
              <a:rPr lang="en-CA" b="1" dirty="0" smtClean="0"/>
              <a:t>highest value</a:t>
            </a:r>
            <a:r>
              <a:rPr lang="en-CA" dirty="0" smtClean="0"/>
              <a:t> to the customers as </a:t>
            </a:r>
            <a:r>
              <a:rPr lang="en-CA" b="1" dirty="0" smtClean="0"/>
              <a:t>early</a:t>
            </a:r>
            <a:r>
              <a:rPr lang="en-CA" dirty="0" smtClean="0"/>
              <a:t> as possible</a:t>
            </a:r>
          </a:p>
          <a:p>
            <a:pPr fontAlgn="base"/>
            <a:r>
              <a:rPr lang="en-CA" dirty="0" smtClean="0"/>
              <a:t>the backlog should be customer-valued prioritized while taking into accounts technical feasibilities, risks, dependencies, etc. in order to win customer support</a:t>
            </a:r>
          </a:p>
          <a:p>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Course Objectives</a:t>
            </a:r>
            <a:endParaRPr lang="en-CA" dirty="0"/>
          </a:p>
        </p:txBody>
      </p:sp>
      <p:sp>
        <p:nvSpPr>
          <p:cNvPr id="3" name="Content Placeholder 2"/>
          <p:cNvSpPr>
            <a:spLocks noGrp="1"/>
          </p:cNvSpPr>
          <p:nvPr>
            <p:ph idx="1"/>
          </p:nvPr>
        </p:nvSpPr>
        <p:spPr/>
        <p:txBody>
          <a:bodyPr/>
          <a:lstStyle/>
          <a:p>
            <a:r>
              <a:rPr lang="en-CA" dirty="0" smtClean="0"/>
              <a:t>Understand Agile and scrum principals.</a:t>
            </a:r>
          </a:p>
          <a:p>
            <a:r>
              <a:rPr lang="en-CA" dirty="0" smtClean="0"/>
              <a:t>Understand scrum roles and responsibilities.</a:t>
            </a:r>
          </a:p>
          <a:p>
            <a:r>
              <a:rPr lang="en-CA" dirty="0" smtClean="0"/>
              <a:t>Understand the role of product owner</a:t>
            </a:r>
          </a:p>
          <a:p>
            <a:r>
              <a:rPr lang="en-CA" dirty="0" smtClean="0"/>
              <a:t>Attempt PSPO exam with confidence</a:t>
            </a:r>
          </a:p>
          <a:p>
            <a:r>
              <a:rPr lang="en-CA" dirty="0" smtClean="0"/>
              <a:t>Apply scrum principals to real life projects</a:t>
            </a:r>
          </a:p>
          <a:p>
            <a:r>
              <a:rPr lang="en-CA" dirty="0" smtClean="0"/>
              <a:t>Became an agile champion within your organisation.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Value Prioritization Schemes</a:t>
            </a:r>
            <a:endParaRPr lang="en-CA" dirty="0"/>
          </a:p>
        </p:txBody>
      </p:sp>
      <p:sp>
        <p:nvSpPr>
          <p:cNvPr id="3" name="Content Placeholder 2"/>
          <p:cNvSpPr>
            <a:spLocks noGrp="1"/>
          </p:cNvSpPr>
          <p:nvPr>
            <p:ph idx="1"/>
          </p:nvPr>
        </p:nvSpPr>
        <p:spPr/>
        <p:txBody>
          <a:bodyPr>
            <a:normAutofit fontScale="62500" lnSpcReduction="20000"/>
          </a:bodyPr>
          <a:lstStyle/>
          <a:p>
            <a:pPr fontAlgn="base"/>
            <a:r>
              <a:rPr lang="en-CA" dirty="0" smtClean="0"/>
              <a:t>simple </a:t>
            </a:r>
            <a:r>
              <a:rPr lang="en-CA" dirty="0" smtClean="0"/>
              <a:t>schemes – rank from high to low (priority 1, 2, 3, …)</a:t>
            </a:r>
          </a:p>
          <a:p>
            <a:pPr fontAlgn="base"/>
            <a:r>
              <a:rPr lang="en-CA" b="1" dirty="0" err="1" smtClean="0"/>
              <a:t>M</a:t>
            </a:r>
            <a:r>
              <a:rPr lang="en-CA" dirty="0" err="1" smtClean="0"/>
              <a:t>o</a:t>
            </a:r>
            <a:r>
              <a:rPr lang="en-CA" b="1" dirty="0" err="1" smtClean="0"/>
              <a:t>SC</a:t>
            </a:r>
            <a:r>
              <a:rPr lang="en-CA" dirty="0" err="1" smtClean="0"/>
              <a:t>o</a:t>
            </a:r>
            <a:r>
              <a:rPr lang="en-CA" b="1" dirty="0" err="1" smtClean="0"/>
              <a:t>W</a:t>
            </a:r>
            <a:r>
              <a:rPr lang="en-CA" dirty="0" smtClean="0"/>
              <a:t> prioritization scheme – </a:t>
            </a:r>
            <a:r>
              <a:rPr lang="en-CA" b="1" dirty="0" smtClean="0"/>
              <a:t>M</a:t>
            </a:r>
            <a:r>
              <a:rPr lang="en-CA" dirty="0" smtClean="0"/>
              <a:t>ust have, </a:t>
            </a:r>
            <a:r>
              <a:rPr lang="en-CA" b="1" dirty="0" smtClean="0"/>
              <a:t>S</a:t>
            </a:r>
            <a:r>
              <a:rPr lang="en-CA" dirty="0" smtClean="0"/>
              <a:t>hould have, </a:t>
            </a:r>
            <a:r>
              <a:rPr lang="en-CA" b="1" dirty="0" smtClean="0"/>
              <a:t>C</a:t>
            </a:r>
            <a:r>
              <a:rPr lang="en-CA" dirty="0" smtClean="0"/>
              <a:t>ould have, </a:t>
            </a:r>
            <a:r>
              <a:rPr lang="en-CA" b="1" dirty="0" smtClean="0"/>
              <a:t>W</a:t>
            </a:r>
            <a:r>
              <a:rPr lang="en-CA" dirty="0" smtClean="0"/>
              <a:t>ould like to have, in future</a:t>
            </a:r>
          </a:p>
          <a:p>
            <a:pPr fontAlgn="base"/>
            <a:r>
              <a:rPr lang="en-CA" b="1" dirty="0" smtClean="0"/>
              <a:t>Monopoly money</a:t>
            </a:r>
            <a:r>
              <a:rPr lang="en-CA" dirty="0" smtClean="0"/>
              <a:t> – ask customers to give out (fake) money to individual business features in order to compare the relative priority</a:t>
            </a:r>
          </a:p>
          <a:p>
            <a:pPr fontAlgn="base"/>
            <a:r>
              <a:rPr lang="en-CA" b="1" dirty="0" smtClean="0"/>
              <a:t>100-Point method</a:t>
            </a:r>
            <a:r>
              <a:rPr lang="en-CA" dirty="0" smtClean="0"/>
              <a:t> – customers are allowed to give, in total 100 points, to various features</a:t>
            </a:r>
          </a:p>
          <a:p>
            <a:pPr fontAlgn="base"/>
            <a:r>
              <a:rPr lang="en-CA" b="1" dirty="0" smtClean="0"/>
              <a:t>Dot voting / Multi-voting</a:t>
            </a:r>
            <a:r>
              <a:rPr lang="en-CA" dirty="0" smtClean="0"/>
              <a:t> – everyone is given a limited number of dots (~20% of the number of all options) to vote on the options</a:t>
            </a:r>
          </a:p>
          <a:p>
            <a:pPr fontAlgn="base"/>
            <a:r>
              <a:rPr lang="en-CA" b="1" dirty="0" smtClean="0"/>
              <a:t>Kano analysis</a:t>
            </a:r>
            <a:r>
              <a:rPr lang="en-CA" dirty="0" smtClean="0"/>
              <a:t> – plot the features on a graph with axes as Need Fulfilled / Not fulfilled </a:t>
            </a:r>
            <a:r>
              <a:rPr lang="en-CA" dirty="0" err="1" smtClean="0"/>
              <a:t>vs</a:t>
            </a:r>
            <a:r>
              <a:rPr lang="en-CA" dirty="0" smtClean="0"/>
              <a:t> Satisfied / Dissatisfied, each feature will then be classified as “exciters, satisfiers, </a:t>
            </a:r>
            <a:r>
              <a:rPr lang="en-CA" dirty="0" err="1" smtClean="0"/>
              <a:t>dissatisfiers</a:t>
            </a:r>
            <a:r>
              <a:rPr lang="en-CA" dirty="0" smtClean="0"/>
              <a:t>, indifferent”. </a:t>
            </a:r>
            <a:r>
              <a:rPr lang="en-CA" b="1" dirty="0" err="1" smtClean="0"/>
              <a:t>Exciters</a:t>
            </a:r>
            <a:r>
              <a:rPr lang="en-CA" dirty="0" err="1" smtClean="0"/>
              <a:t>are</a:t>
            </a:r>
            <a:r>
              <a:rPr lang="en-CA" dirty="0" smtClean="0"/>
              <a:t> of highest values.</a:t>
            </a:r>
          </a:p>
          <a:p>
            <a:pPr fontAlgn="base"/>
            <a:r>
              <a:rPr lang="en-CA" b="1" dirty="0" smtClean="0"/>
              <a:t>Requirements Prioritization model</a:t>
            </a:r>
            <a:r>
              <a:rPr lang="en-CA" dirty="0" smtClean="0"/>
              <a:t> – rate each feature by benefits for having, penalty for not having, cost of producing, risks, etc. and calculate a score using a pre-defined weighted formula</a:t>
            </a:r>
          </a:p>
          <a:p>
            <a:endParaRPr lang="en-C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382000" cy="5668969"/>
          </a:xfrm>
        </p:spPr>
        <p:txBody>
          <a:bodyPr>
            <a:normAutofit fontScale="55000" lnSpcReduction="20000"/>
          </a:bodyPr>
          <a:lstStyle/>
          <a:p>
            <a:pPr fontAlgn="base"/>
            <a:endParaRPr lang="en-CA" dirty="0" smtClean="0"/>
          </a:p>
          <a:p>
            <a:pPr lvl="1" fontAlgn="base"/>
            <a:r>
              <a:rPr lang="en-CA" b="1" dirty="0" smtClean="0">
                <a:hlinkClick r:id="rId2"/>
              </a:rPr>
              <a:t>CARVER</a:t>
            </a:r>
            <a:r>
              <a:rPr lang="en-CA" dirty="0" smtClean="0"/>
              <a:t> (Criticality, Accessibility, Return, Vulnerability, Effect, and </a:t>
            </a:r>
            <a:r>
              <a:rPr lang="en-CA" dirty="0" err="1" smtClean="0"/>
              <a:t>Recognizability</a:t>
            </a:r>
            <a:r>
              <a:rPr lang="en-CA" dirty="0" smtClean="0"/>
              <a:t>) relative to the objective and mission of the project</a:t>
            </a:r>
          </a:p>
          <a:p>
            <a:pPr lvl="2" fontAlgn="base"/>
            <a:r>
              <a:rPr lang="en-CA" b="1" dirty="0" smtClean="0"/>
              <a:t>Criticality</a:t>
            </a:r>
            <a:r>
              <a:rPr lang="en-CA" dirty="0" smtClean="0"/>
              <a:t> – how important to be done upfront</a:t>
            </a:r>
          </a:p>
          <a:p>
            <a:pPr lvl="2" fontAlgn="base"/>
            <a:r>
              <a:rPr lang="en-CA" b="1" dirty="0" smtClean="0"/>
              <a:t>Accessibility</a:t>
            </a:r>
            <a:r>
              <a:rPr lang="en-CA" dirty="0" smtClean="0"/>
              <a:t> – can work on it immediately? or depends on other work / skills?</a:t>
            </a:r>
          </a:p>
          <a:p>
            <a:pPr lvl="2" fontAlgn="base"/>
            <a:r>
              <a:rPr lang="en-CA" b="1" dirty="0" smtClean="0"/>
              <a:t>Return</a:t>
            </a:r>
            <a:r>
              <a:rPr lang="en-CA" dirty="0" smtClean="0"/>
              <a:t> – ROI / NPV / IRR</a:t>
            </a:r>
          </a:p>
          <a:p>
            <a:pPr lvl="2" fontAlgn="base"/>
            <a:r>
              <a:rPr lang="en-CA" b="1" dirty="0" smtClean="0"/>
              <a:t>Vulnerability</a:t>
            </a:r>
            <a:r>
              <a:rPr lang="en-CA" dirty="0" smtClean="0"/>
              <a:t> – how easy to achieve the desired results?</a:t>
            </a:r>
          </a:p>
          <a:p>
            <a:pPr lvl="2" fontAlgn="base"/>
            <a:r>
              <a:rPr lang="en-CA" b="1" dirty="0" smtClean="0"/>
              <a:t>Effect</a:t>
            </a:r>
            <a:r>
              <a:rPr lang="en-CA" dirty="0" smtClean="0"/>
              <a:t> – what are the effects on the project (help moving towards the goal of the project)?</a:t>
            </a:r>
          </a:p>
          <a:p>
            <a:pPr lvl="2" fontAlgn="base"/>
            <a:r>
              <a:rPr lang="en-CA" b="1" dirty="0" err="1" smtClean="0"/>
              <a:t>Recognizability</a:t>
            </a:r>
            <a:r>
              <a:rPr lang="en-CA" dirty="0" smtClean="0"/>
              <a:t> – have the goals been clearly identified?</a:t>
            </a:r>
          </a:p>
          <a:p>
            <a:pPr fontAlgn="base"/>
            <a:r>
              <a:rPr lang="en-CA" b="1" dirty="0" smtClean="0"/>
              <a:t>Relative Prioritization / Ranking</a:t>
            </a:r>
            <a:endParaRPr lang="en-CA" dirty="0" smtClean="0"/>
          </a:p>
          <a:p>
            <a:pPr lvl="1" fontAlgn="base"/>
            <a:r>
              <a:rPr lang="en-CA" dirty="0" smtClean="0"/>
              <a:t>an ordered list of all user stories / features to be completed with 1 being the highest priority</a:t>
            </a:r>
          </a:p>
          <a:p>
            <a:pPr lvl="1" fontAlgn="base"/>
            <a:r>
              <a:rPr lang="en-CA" dirty="0" smtClean="0"/>
              <a:t>when new features are to be added, it has to be compare, in terms of priority, to all current features</a:t>
            </a:r>
          </a:p>
          <a:p>
            <a:pPr lvl="1" fontAlgn="base"/>
            <a:r>
              <a:rPr lang="en-CA" dirty="0" smtClean="0"/>
              <a:t>the schemes list above can be used to assist the relative prioritization / ranking tasks</a:t>
            </a:r>
          </a:p>
          <a:p>
            <a:pPr fontAlgn="base"/>
            <a:r>
              <a:rPr lang="en-CA" b="1" dirty="0" smtClean="0"/>
              <a:t>Minimally Marketable Features (MMF)</a:t>
            </a:r>
            <a:endParaRPr lang="en-CA" dirty="0" smtClean="0"/>
          </a:p>
          <a:p>
            <a:pPr lvl="1" fontAlgn="base"/>
            <a:r>
              <a:rPr lang="en-CA" dirty="0" smtClean="0"/>
              <a:t>the minimal functionality set (a group of user stories or a package of features) that can deliver </a:t>
            </a:r>
            <a:r>
              <a:rPr lang="en-CA" b="1" dirty="0" smtClean="0"/>
              <a:t>values</a:t>
            </a:r>
            <a:r>
              <a:rPr lang="en-CA" dirty="0" smtClean="0"/>
              <a:t> (e.g. useful) to the customers / end-users</a:t>
            </a:r>
          </a:p>
          <a:p>
            <a:pPr lvl="2" fontAlgn="base"/>
            <a:r>
              <a:rPr lang="en-CA" dirty="0" smtClean="0"/>
              <a:t>a distinct and deliverable feature of the system that provides significant values to the customer (can be sold / used immediately)</a:t>
            </a:r>
          </a:p>
          <a:p>
            <a:pPr lvl="2" fontAlgn="base"/>
            <a:r>
              <a:rPr lang="en-CA" dirty="0" smtClean="0"/>
              <a:t>chosen for implementation after value based prioritization</a:t>
            </a:r>
          </a:p>
          <a:p>
            <a:pPr lvl="2" fontAlgn="base"/>
            <a:r>
              <a:rPr lang="en-CA" dirty="0" smtClean="0"/>
              <a:t>can reap return on investment instantly</a:t>
            </a:r>
          </a:p>
          <a:p>
            <a:pPr fontAlgn="base"/>
            <a:r>
              <a:rPr lang="en-CA" b="1" dirty="0" smtClean="0"/>
              <a:t>Minimal Viable Product (MVP)</a:t>
            </a:r>
            <a:endParaRPr lang="en-CA" dirty="0" smtClean="0"/>
          </a:p>
          <a:p>
            <a:pPr lvl="1" fontAlgn="base"/>
            <a:r>
              <a:rPr lang="en-CA" dirty="0" smtClean="0"/>
              <a:t>The minimal product (with just essential features and no more) that allows can be shipped to early adopters see and learn from the feedback instantly. The concept is somewhat similar to Minimally Marketable Feature (MMF) in which MVP is the first shippable product with the first set of MMF.</a:t>
            </a:r>
          </a:p>
          <a:p>
            <a:endParaRPr lang="en-C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PSPO I exam </a:t>
            </a:r>
            <a:endParaRPr lang="en-CA" dirty="0"/>
          </a:p>
        </p:txBody>
      </p:sp>
      <p:sp>
        <p:nvSpPr>
          <p:cNvPr id="3" name="Content Placeholder 2"/>
          <p:cNvSpPr>
            <a:spLocks noGrp="1"/>
          </p:cNvSpPr>
          <p:nvPr>
            <p:ph idx="1"/>
          </p:nvPr>
        </p:nvSpPr>
        <p:spPr/>
        <p:txBody>
          <a:bodyPr>
            <a:normAutofit fontScale="92500"/>
          </a:bodyPr>
          <a:lstStyle/>
          <a:p>
            <a:r>
              <a:rPr lang="en-CA" dirty="0" smtClean="0"/>
              <a:t>100 questions</a:t>
            </a:r>
          </a:p>
          <a:p>
            <a:r>
              <a:rPr lang="en-CA" dirty="0" smtClean="0"/>
              <a:t>1 hour</a:t>
            </a:r>
          </a:p>
          <a:p>
            <a:r>
              <a:rPr lang="en-CA" dirty="0" smtClean="0"/>
              <a:t>85% required to pass</a:t>
            </a:r>
          </a:p>
          <a:p>
            <a:r>
              <a:rPr lang="en-CA" dirty="0" smtClean="0"/>
              <a:t>200$USD </a:t>
            </a:r>
          </a:p>
          <a:p>
            <a:r>
              <a:rPr lang="en-CA" dirty="0" smtClean="0"/>
              <a:t>Open assessment </a:t>
            </a:r>
            <a:r>
              <a:rPr lang="en-CA" dirty="0" smtClean="0"/>
              <a:t>: https://www.scrum.org/open-assessments/product-owner-open</a:t>
            </a:r>
            <a:endParaRPr lang="en-CA" dirty="0" smtClean="0"/>
          </a:p>
          <a:p>
            <a:r>
              <a:rPr lang="en-CA" dirty="0" smtClean="0"/>
              <a:t>Exam : https</a:t>
            </a:r>
            <a:r>
              <a:rPr lang="en-CA" dirty="0" smtClean="0"/>
              <a:t>://www.scrum.org/professional-scrum-product-owner-i-certification</a:t>
            </a:r>
            <a:endParaRPr lang="en-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a:t>
            </a:r>
            <a:endParaRPr lang="en-CA" dirty="0"/>
          </a:p>
        </p:txBody>
      </p:sp>
      <p:sp>
        <p:nvSpPr>
          <p:cNvPr id="3" name="Content Placeholder 2"/>
          <p:cNvSpPr>
            <a:spLocks noGrp="1"/>
          </p:cNvSpPr>
          <p:nvPr>
            <p:ph idx="1"/>
          </p:nvPr>
        </p:nvSpPr>
        <p:spPr/>
        <p:txBody>
          <a:bodyPr/>
          <a:lstStyle/>
          <a:p>
            <a:r>
              <a:rPr lang="en-CA" dirty="0" smtClean="0"/>
              <a:t>Please share with others your name /profession / organisation </a:t>
            </a:r>
          </a:p>
          <a:p>
            <a:r>
              <a:rPr lang="en-CA" dirty="0" smtClean="0"/>
              <a:t>Your experience with agile in general</a:t>
            </a:r>
          </a:p>
          <a:p>
            <a:r>
              <a:rPr lang="en-CA" dirty="0" smtClean="0"/>
              <a:t>Personal expectations</a:t>
            </a:r>
          </a:p>
          <a:p>
            <a:r>
              <a:rPr lang="en-CA" dirty="0" smtClean="0"/>
              <a:t>Ice breaker game.</a:t>
            </a:r>
            <a:endParaRPr lang="en-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Scrum study guide	</a:t>
            </a:r>
            <a:endParaRPr lang="en-CA" dirty="0"/>
          </a:p>
        </p:txBody>
      </p:sp>
      <p:sp>
        <p:nvSpPr>
          <p:cNvPr id="3" name="Content Placeholder 2"/>
          <p:cNvSpPr>
            <a:spLocks noGrp="1"/>
          </p:cNvSpPr>
          <p:nvPr>
            <p:ph idx="1"/>
          </p:nvPr>
        </p:nvSpPr>
        <p:spPr/>
        <p:txBody>
          <a:bodyPr/>
          <a:lstStyle/>
          <a:p>
            <a:r>
              <a:rPr lang="en-CA" dirty="0" smtClean="0"/>
              <a:t>Scrum Guide on </a:t>
            </a:r>
            <a:r>
              <a:rPr lang="en-CA" dirty="0" smtClean="0">
                <a:hlinkClick r:id="rId2"/>
              </a:rPr>
              <a:t>www.scrum.org</a:t>
            </a:r>
            <a:endParaRPr lang="en-CA" dirty="0" smtClean="0"/>
          </a:p>
          <a:p>
            <a:r>
              <a:rPr lang="en-CA" dirty="0" smtClean="0">
                <a:hlinkClick r:id="rId3"/>
              </a:rPr>
              <a:t>https://</a:t>
            </a:r>
            <a:r>
              <a:rPr lang="en-CA" dirty="0" smtClean="0">
                <a:hlinkClick r:id="rId3"/>
              </a:rPr>
              <a:t>www.mindmeister.com/443624561/scrum-study-guide-mind-map?fullscreen=0</a:t>
            </a:r>
            <a:endParaRPr lang="en-CA" dirty="0" smtClean="0"/>
          </a:p>
          <a:p>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a:t>
            </a:r>
            <a:endParaRPr lang="en-CA" dirty="0"/>
          </a:p>
        </p:txBody>
      </p:sp>
      <p:sp>
        <p:nvSpPr>
          <p:cNvPr id="3" name="Content Placeholder 2"/>
          <p:cNvSpPr>
            <a:spLocks noGrp="1"/>
          </p:cNvSpPr>
          <p:nvPr>
            <p:ph idx="1"/>
          </p:nvPr>
        </p:nvSpPr>
        <p:spPr/>
        <p:txBody>
          <a:bodyPr/>
          <a:lstStyle/>
          <a:p>
            <a:r>
              <a:rPr lang="en-CA" dirty="0" smtClean="0"/>
              <a:t>What is agile</a:t>
            </a:r>
          </a:p>
          <a:p>
            <a:r>
              <a:rPr lang="en-CA" dirty="0" smtClean="0"/>
              <a:t>What is scrum</a:t>
            </a:r>
          </a:p>
          <a:p>
            <a:r>
              <a:rPr lang="en-CA" dirty="0" smtClean="0"/>
              <a:t>Scrum roles and responsibilities</a:t>
            </a:r>
          </a:p>
          <a:p>
            <a:r>
              <a:rPr lang="en-CA" dirty="0" smtClean="0"/>
              <a:t>Scrum events and time box.</a:t>
            </a:r>
          </a:p>
          <a:p>
            <a:r>
              <a:rPr lang="en-CA" dirty="0" smtClean="0"/>
              <a:t>Scrum planning and estimations</a:t>
            </a:r>
          </a:p>
          <a:p>
            <a:r>
              <a:rPr lang="en-CA" dirty="0" smtClean="0"/>
              <a:t>Scrum anti-patterns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Agile Manifesto</a:t>
            </a:r>
            <a:endParaRPr lang="en-CA" dirty="0"/>
          </a:p>
        </p:txBody>
      </p:sp>
      <p:pic>
        <p:nvPicPr>
          <p:cNvPr id="4" name="Content Placeholder 3" descr="agile_manifesto_original.jpg"/>
          <p:cNvPicPr>
            <a:picLocks noGrp="1" noChangeAspect="1"/>
          </p:cNvPicPr>
          <p:nvPr>
            <p:ph idx="1"/>
          </p:nvPr>
        </p:nvPicPr>
        <p:blipFill>
          <a:blip r:embed="rId2"/>
          <a:stretch>
            <a:fillRect/>
          </a:stretch>
        </p:blipFill>
        <p:spPr>
          <a:xfrm>
            <a:off x="1676400" y="1295400"/>
            <a:ext cx="5606608" cy="527288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Agile Pros &amp; Cons</a:t>
            </a:r>
            <a:endParaRPr lang="en-CA" dirty="0"/>
          </a:p>
        </p:txBody>
      </p:sp>
      <p:pic>
        <p:nvPicPr>
          <p:cNvPr id="4" name="Picture 2" descr="agile in a nutshell"/>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 y="1905014"/>
            <a:ext cx="4382042" cy="2667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343400" y="1524006"/>
            <a:ext cx="4648200" cy="4247317"/>
          </a:xfrm>
          <a:prstGeom prst="rect">
            <a:avLst/>
          </a:prstGeom>
          <a:noFill/>
        </p:spPr>
        <p:txBody>
          <a:bodyPr wrap="square" rtlCol="0">
            <a:spAutoFit/>
          </a:bodyPr>
          <a:lstStyle/>
          <a:p>
            <a:r>
              <a:rPr lang="en-CA" sz="2400" b="1" dirty="0" smtClean="0"/>
              <a:t>Pros :</a:t>
            </a:r>
          </a:p>
          <a:p>
            <a:pPr>
              <a:buFont typeface="Arial" pitchFamily="34" charset="0"/>
              <a:buChar char="•"/>
            </a:pPr>
            <a:r>
              <a:rPr lang="en-CA" dirty="0" smtClean="0"/>
              <a:t> Responding to change.</a:t>
            </a:r>
          </a:p>
          <a:p>
            <a:pPr>
              <a:buFont typeface="Arial" pitchFamily="34" charset="0"/>
              <a:buChar char="•"/>
            </a:pPr>
            <a:r>
              <a:rPr lang="en-CA" dirty="0" smtClean="0"/>
              <a:t> Accepting uncertainty.</a:t>
            </a:r>
          </a:p>
          <a:p>
            <a:pPr>
              <a:buFont typeface="Arial" pitchFamily="34" charset="0"/>
              <a:buChar char="•"/>
            </a:pPr>
            <a:r>
              <a:rPr lang="en-CA" dirty="0" smtClean="0"/>
              <a:t> Faster feedback loop and greater flexibility. </a:t>
            </a:r>
          </a:p>
          <a:p>
            <a:endParaRPr lang="en-CA" sz="2400" b="1" dirty="0" smtClean="0"/>
          </a:p>
          <a:p>
            <a:r>
              <a:rPr lang="en-CA" sz="2400" b="1" dirty="0" smtClean="0"/>
              <a:t>Cons  :</a:t>
            </a:r>
          </a:p>
          <a:p>
            <a:pPr>
              <a:buFont typeface="Arial" pitchFamily="34" charset="0"/>
              <a:buChar char="•"/>
            </a:pPr>
            <a:r>
              <a:rPr lang="en-CA" dirty="0" smtClean="0"/>
              <a:t>Integrate different skills set in one team</a:t>
            </a:r>
          </a:p>
          <a:p>
            <a:pPr>
              <a:buFont typeface="Arial" pitchFamily="34" charset="0"/>
              <a:buChar char="•"/>
            </a:pPr>
            <a:r>
              <a:rPr lang="en-CA" dirty="0" smtClean="0"/>
              <a:t>Easy to understand, hard to implement ( cultural fit )</a:t>
            </a:r>
          </a:p>
          <a:p>
            <a:pPr>
              <a:buFont typeface="Arial" pitchFamily="34" charset="0"/>
              <a:buChar char="•"/>
            </a:pPr>
            <a:r>
              <a:rPr lang="en-CA" dirty="0" smtClean="0"/>
              <a:t>Lack of predictability due to uncertainty</a:t>
            </a:r>
          </a:p>
          <a:p>
            <a:endParaRPr lang="en-CA" b="1" dirty="0" smtClean="0"/>
          </a:p>
          <a:p>
            <a:endParaRPr lang="en-CA" b="1" dirty="0" smtClean="0"/>
          </a:p>
          <a:p>
            <a:r>
              <a:rPr lang="en-CA" dirty="0" smtClean="0"/>
              <a:t> </a:t>
            </a:r>
          </a:p>
          <a:p>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Agile and SCRUM</a:t>
            </a:r>
            <a:br>
              <a:rPr lang="en-US" dirty="0" smtClean="0"/>
            </a:br>
            <a:endParaRPr lang="en-CA" dirty="0"/>
          </a:p>
        </p:txBody>
      </p:sp>
      <p:pic>
        <p:nvPicPr>
          <p:cNvPr id="4" name="Picture 2" descr="Résultat de recherche d'images pour &quot;agile development&quot;"/>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262063" y="2624931"/>
            <a:ext cx="6619875" cy="24765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582</Words>
  <Application>Microsoft Office PowerPoint</Application>
  <PresentationFormat>On-screen Show (4:3)</PresentationFormat>
  <Paragraphs>151</Paragraphs>
  <Slides>32</Slides>
  <Notes>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Professional Scrum Product Owner PSPO I</vt:lpstr>
      <vt:lpstr>Ground Rules</vt:lpstr>
      <vt:lpstr>Course Objectives</vt:lpstr>
      <vt:lpstr>Introduction</vt:lpstr>
      <vt:lpstr>Scrum study guide </vt:lpstr>
      <vt:lpstr>Agenda</vt:lpstr>
      <vt:lpstr>Agile Manifesto</vt:lpstr>
      <vt:lpstr>Agile Pros &amp; Cons</vt:lpstr>
      <vt:lpstr>Agile and SCRUM </vt:lpstr>
      <vt:lpstr>Introduction to scrum</vt:lpstr>
      <vt:lpstr>Scrum</vt:lpstr>
      <vt:lpstr>Scrum view</vt:lpstr>
      <vt:lpstr>Roles : Scrum Master</vt:lpstr>
      <vt:lpstr>Roles : Product owner</vt:lpstr>
      <vt:lpstr>Role : Team</vt:lpstr>
      <vt:lpstr>Slide 16</vt:lpstr>
      <vt:lpstr>Slide 17</vt:lpstr>
      <vt:lpstr>Slide 18</vt:lpstr>
      <vt:lpstr>Slide 19</vt:lpstr>
      <vt:lpstr>    Scrum tracking burn down charts</vt:lpstr>
      <vt:lpstr>Slide 21</vt:lpstr>
      <vt:lpstr>Managing Requirement</vt:lpstr>
      <vt:lpstr>Slide 23</vt:lpstr>
      <vt:lpstr>Slide 24</vt:lpstr>
      <vt:lpstr>User stories</vt:lpstr>
      <vt:lpstr>User stories Examples </vt:lpstr>
      <vt:lpstr>Slide 27</vt:lpstr>
      <vt:lpstr>Value delivery </vt:lpstr>
      <vt:lpstr>Slide 29</vt:lpstr>
      <vt:lpstr>Value Prioritization Schemes</vt:lpstr>
      <vt:lpstr>Slide 31</vt:lpstr>
      <vt:lpstr>PSPO I exam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Scrum Product Owner PSPO I</dc:title>
  <dc:creator>bassem hamdi</dc:creator>
  <cp:lastModifiedBy>Windows User</cp:lastModifiedBy>
  <cp:revision>11</cp:revision>
  <dcterms:created xsi:type="dcterms:W3CDTF">2006-08-16T00:00:00Z</dcterms:created>
  <dcterms:modified xsi:type="dcterms:W3CDTF">2018-04-10T12:38:37Z</dcterms:modified>
</cp:coreProperties>
</file>