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</p:sldIdLst>
  <p:sldSz cy="6858000" cx="9144000"/>
  <p:notesSz cx="6858000" cy="9144000"/>
  <p:embeddedFontLst>
    <p:embeddedFont>
      <p:font typeface="Merriweather"/>
      <p:regular r:id="rId35"/>
      <p:bold r:id="rId36"/>
      <p:italic r:id="rId37"/>
      <p:boldItalic r:id="rId3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font" Target="fonts/Merriweather-regular.fntdata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font" Target="fonts/Merriweather-italic.fntdata"/><Relationship Id="rId14" Type="http://schemas.openxmlformats.org/officeDocument/2006/relationships/slide" Target="slides/slide10.xml"/><Relationship Id="rId36" Type="http://schemas.openxmlformats.org/officeDocument/2006/relationships/font" Target="fonts/Merriweather-bold.fntdata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38" Type="http://schemas.openxmlformats.org/officeDocument/2006/relationships/font" Target="fonts/Merriweather-boldItalic.fntdata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Shape 96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7" name="Shape 22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Shape 228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7" name="Shape 23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Shape 238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6" name="Shape 2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Shape 257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8" name="Shape 2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Shape 269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9" name="Shape 2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Shape 280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7" name="Shape 2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Shape 288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4" name="Shape 2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Shape 295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1" name="Shape 3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Shape 302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4" name="Shape 3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Shape 325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6" name="Shape 34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7" name="Shape 347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Shape 108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53" name="Shape 35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Shape 354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72" name="Shape 3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3" name="Shape 373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92" name="Shape 3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3" name="Shape 393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40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01" name="Shape 4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2" name="Shape 402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08" name="Shape 4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9" name="Shape 409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Shape 41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15" name="Shape 4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" name="Shape 416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Shape 42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22" name="Shape 4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3" name="Shape 423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44" name="Shape 44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5" name="Shape 445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Shape 45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53" name="Shape 45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4" name="Shape 454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72" name="Shape 4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3" name="Shape 473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Shape 115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Shape 49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98" name="Shape 4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9" name="Shape 499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Shape 122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Shape 129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Shape 155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Shape 167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Shape 211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ide" type="blank">
  <p:cSld name="BLANK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et texte vertical" type="vertTx">
  <p:cSld name="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3" name="Shape 83"/>
          <p:cNvSpPr txBox="1"/>
          <p:nvPr>
            <p:ph idx="1" type="body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vertical et texte" type="vertTitleAndTx">
  <p:cSld name="VERTICAL_TITLE_AND_VERTICAL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 rot="5400000">
            <a:off x="5052218" y="2491583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9" name="Shape 89"/>
          <p:cNvSpPr txBox="1"/>
          <p:nvPr>
            <p:ph idx="1" type="body"/>
          </p:nvPr>
        </p:nvSpPr>
        <p:spPr>
          <a:xfrm rot="5400000">
            <a:off x="861219" y="510383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92" name="Shape 9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et contenu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eux contenus" type="twoObj">
  <p:cSld name="TWO_OBJECT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3175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302894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302895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3175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302894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302895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e de titr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1400"/>
              <a:buFont typeface="Calibri"/>
              <a:buNone/>
              <a:defRPr b="1" i="0" sz="5600" u="none" cap="none" strike="noStrike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9" name="Shape 39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45720" rtl="0" algn="r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None/>
              <a:defRPr b="0" i="0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ctr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ctr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None/>
              <a:defRPr b="0" i="0" sz="21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ctr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ctr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ctr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Merriweather"/>
              <a:buNone/>
              <a:defRPr b="0" i="0" sz="1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ctr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erriweather"/>
              <a:buNone/>
              <a:defRPr b="0" i="0" sz="14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de section" type="secHead">
  <p:cSld name="SECTION_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1400"/>
              <a:buFont typeface="Calibri"/>
              <a:buNone/>
              <a:defRPr b="1" i="0" sz="5600" u="none" cap="none" strike="noStrik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44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None/>
              <a:defRPr b="0" i="0" sz="22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ison" type="twoTxTwoObj">
  <p:cSld name="TWO_OBJECTS_WITH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None/>
              <a:defRPr b="1" i="0" sz="2400" u="none" cap="none" strike="noStrike"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None/>
              <a:defRPr b="1" i="0" sz="2400" u="none" cap="none" strike="noStrike"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61315" lvl="0" marL="457200" marR="0" rtl="0" algn="l">
              <a:spcBef>
                <a:spcPts val="440"/>
              </a:spcBef>
              <a:spcAft>
                <a:spcPts val="0"/>
              </a:spcAft>
              <a:buClr>
                <a:schemeClr val="accent3"/>
              </a:buClr>
              <a:buSzPts val="2090"/>
              <a:buFont typeface="Noto Sans Symbols"/>
              <a:buChar char="●"/>
              <a:defRPr b="0" i="0" sz="22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30861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294639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04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294639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04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61315" lvl="0" marL="457200" marR="0" rtl="0" algn="l">
              <a:spcBef>
                <a:spcPts val="440"/>
              </a:spcBef>
              <a:spcAft>
                <a:spcPts val="0"/>
              </a:spcAft>
              <a:buClr>
                <a:schemeClr val="accent3"/>
              </a:buClr>
              <a:buSzPts val="2090"/>
              <a:buFont typeface="Noto Sans Symbols"/>
              <a:buChar char="●"/>
              <a:defRPr b="0" i="0" sz="22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30861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294639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04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294639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04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seul" type="titleOnly">
  <p:cSld name="TITLE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0" name="Shape 6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u avec légende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26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9751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accent3"/>
              </a:buClr>
              <a:buSzPts val="2660"/>
              <a:buFont typeface="Noto Sans Symbols"/>
              <a:buChar char="●"/>
              <a:defRPr b="0" i="0" sz="2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368935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33528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68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302895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 avec légende" showMasterSp="0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 flipH="1" rot="-10380000">
            <a:off x="3165753" y="1108077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00" rotWithShape="0" algn="tl" dir="7500000" dist="38500" sy="100080" ky="10000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72" name="Shape 72"/>
          <p:cNvSpPr/>
          <p:nvPr/>
        </p:nvSpPr>
        <p:spPr>
          <a:xfrm flipH="1" rot="-10380000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73" name="Shape 73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1" i="0" sz="2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25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None/>
              <a:defRPr b="0" i="0" sz="13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293369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020"/>
              <a:buFont typeface="Noto Sans Symbols"/>
              <a:buChar char="●"/>
              <a:defRPr b="0" i="0" sz="12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27305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Noto Sans Symbols"/>
              <a:buChar char="●"/>
              <a:defRPr b="0" i="0" sz="1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265747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3"/>
              </a:buClr>
              <a:buSzPts val="585"/>
              <a:buFont typeface="Noto Sans Symbols"/>
              <a:buChar char="●"/>
              <a:defRPr b="0" i="0" sz="9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265747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4"/>
              </a:buClr>
              <a:buSzPts val="585"/>
              <a:buFont typeface="Noto Sans Symbols"/>
              <a:buChar char="●"/>
              <a:defRPr b="0" i="0" sz="9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78" name="Shape 78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259080" lvl="1" marL="64008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254000" lvl="2" marL="9144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210819" lvl="3" marL="118872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218439" lvl="4" marL="146304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213360" lvl="5" marL="173736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193039" lvl="6" marL="192024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187960" lvl="7" marL="219456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182879" lvl="8" marL="246888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9" name="Shape 79"/>
          <p:cNvSpPr/>
          <p:nvPr/>
        </p:nvSpPr>
        <p:spPr>
          <a:xfrm flipH="1" rot="10800000">
            <a:off x="-9525" y="5816600"/>
            <a:ext cx="9163050" cy="1041400"/>
          </a:xfrm>
          <a:custGeom>
            <a:pathLst>
              <a:path extrusionOk="0" h="120000" w="120000">
                <a:moveTo>
                  <a:pt x="124" y="365"/>
                </a:moveTo>
                <a:lnTo>
                  <a:pt x="52848" y="0"/>
                </a:lnTo>
                <a:cubicBezTo>
                  <a:pt x="57089" y="18475"/>
                  <a:pt x="79584" y="67134"/>
                  <a:pt x="90935" y="67134"/>
                </a:cubicBezTo>
                <a:cubicBezTo>
                  <a:pt x="102286" y="67134"/>
                  <a:pt x="114885" y="27804"/>
                  <a:pt x="119875" y="10060"/>
                </a:cubicBezTo>
                <a:lnTo>
                  <a:pt x="120000" y="38963"/>
                </a:lnTo>
                <a:cubicBezTo>
                  <a:pt x="117879" y="47012"/>
                  <a:pt x="104282" y="80670"/>
                  <a:pt x="89438" y="80304"/>
                </a:cubicBezTo>
                <a:cubicBezTo>
                  <a:pt x="74594" y="79939"/>
                  <a:pt x="45841" y="30182"/>
                  <a:pt x="30935" y="36768"/>
                </a:cubicBezTo>
                <a:cubicBezTo>
                  <a:pt x="15592" y="38231"/>
                  <a:pt x="5613" y="88170"/>
                  <a:pt x="0" y="120000"/>
                </a:cubicBezTo>
                <a:lnTo>
                  <a:pt x="124" y="365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80" name="Shape 80"/>
          <p:cNvSpPr/>
          <p:nvPr/>
        </p:nvSpPr>
        <p:spPr>
          <a:xfrm flipH="1" rot="10800000">
            <a:off x="4381500" y="6219825"/>
            <a:ext cx="4762500" cy="638175"/>
          </a:xfrm>
          <a:custGeom>
            <a:pathLst>
              <a:path extrusionOk="0" h="120000" w="120000">
                <a:moveTo>
                  <a:pt x="0" y="0"/>
                </a:moveTo>
                <a:cubicBezTo>
                  <a:pt x="6960" y="20571"/>
                  <a:pt x="46720" y="107495"/>
                  <a:pt x="66720" y="113747"/>
                </a:cubicBezTo>
                <a:cubicBezTo>
                  <a:pt x="86720" y="120000"/>
                  <a:pt x="111120" y="56268"/>
                  <a:pt x="120000" y="37512"/>
                </a:cubicBezTo>
                <a:lnTo>
                  <a:pt x="120000" y="121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-9525" y="-7144"/>
            <a:ext cx="9163050" cy="1041400"/>
          </a:xfrm>
          <a:custGeom>
            <a:pathLst>
              <a:path extrusionOk="0" h="120000" w="120000">
                <a:moveTo>
                  <a:pt x="124" y="365"/>
                </a:moveTo>
                <a:lnTo>
                  <a:pt x="52848" y="0"/>
                </a:lnTo>
                <a:cubicBezTo>
                  <a:pt x="57089" y="18475"/>
                  <a:pt x="79584" y="67134"/>
                  <a:pt x="90935" y="67134"/>
                </a:cubicBezTo>
                <a:cubicBezTo>
                  <a:pt x="102286" y="67134"/>
                  <a:pt x="114885" y="27804"/>
                  <a:pt x="119875" y="10060"/>
                </a:cubicBezTo>
                <a:lnTo>
                  <a:pt x="120000" y="38963"/>
                </a:lnTo>
                <a:cubicBezTo>
                  <a:pt x="117879" y="47012"/>
                  <a:pt x="104282" y="80670"/>
                  <a:pt x="89438" y="80304"/>
                </a:cubicBezTo>
                <a:cubicBezTo>
                  <a:pt x="74594" y="79939"/>
                  <a:pt x="45841" y="30182"/>
                  <a:pt x="30935" y="36768"/>
                </a:cubicBezTo>
                <a:cubicBezTo>
                  <a:pt x="15592" y="38231"/>
                  <a:pt x="5613" y="88170"/>
                  <a:pt x="0" y="120000"/>
                </a:cubicBezTo>
                <a:lnTo>
                  <a:pt x="124" y="365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4381500" y="-7144"/>
            <a:ext cx="4762500" cy="638175"/>
          </a:xfrm>
          <a:custGeom>
            <a:pathLst>
              <a:path extrusionOk="0" h="120000" w="120000">
                <a:moveTo>
                  <a:pt x="0" y="0"/>
                </a:moveTo>
                <a:cubicBezTo>
                  <a:pt x="6960" y="20571"/>
                  <a:pt x="46720" y="107495"/>
                  <a:pt x="66720" y="113747"/>
                </a:cubicBezTo>
                <a:cubicBezTo>
                  <a:pt x="86720" y="120000"/>
                  <a:pt x="111120" y="56268"/>
                  <a:pt x="120000" y="37512"/>
                </a:cubicBezTo>
                <a:lnTo>
                  <a:pt x="120000" y="121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2" name="Shape 12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grpSp>
        <p:nvGrpSpPr>
          <p:cNvPr id="17" name="Shape 17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8" name="Shape 18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pathLst>
                <a:path extrusionOk="0" h="120000" w="120000">
                  <a:moveTo>
                    <a:pt x="0" y="109876"/>
                  </a:moveTo>
                  <a:cubicBezTo>
                    <a:pt x="5862" y="83943"/>
                    <a:pt x="19189" y="31279"/>
                    <a:pt x="33430" y="32075"/>
                  </a:cubicBezTo>
                  <a:cubicBezTo>
                    <a:pt x="47671" y="32872"/>
                    <a:pt x="71018" y="120000"/>
                    <a:pt x="85446" y="114654"/>
                  </a:cubicBezTo>
                  <a:cubicBezTo>
                    <a:pt x="99875" y="109308"/>
                    <a:pt x="112806" y="23886"/>
                    <a:pt x="120000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19" name="Shape 19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pathLst>
                <a:path extrusionOk="0" h="120000" w="120000">
                  <a:moveTo>
                    <a:pt x="0" y="102857"/>
                  </a:moveTo>
                  <a:cubicBezTo>
                    <a:pt x="5681" y="90913"/>
                    <a:pt x="19791" y="30070"/>
                    <a:pt x="34089" y="32037"/>
                  </a:cubicBezTo>
                  <a:cubicBezTo>
                    <a:pt x="48387" y="34004"/>
                    <a:pt x="71467" y="120000"/>
                    <a:pt x="85785" y="114660"/>
                  </a:cubicBezTo>
                  <a:cubicBezTo>
                    <a:pt x="100104" y="109320"/>
                    <a:pt x="112882" y="23887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10.png"/><Relationship Id="rId5" Type="http://schemas.openxmlformats.org/officeDocument/2006/relationships/image" Target="../media/image8.png"/><Relationship Id="rId6" Type="http://schemas.openxmlformats.org/officeDocument/2006/relationships/image" Target="../media/image7.png"/><Relationship Id="rId7" Type="http://schemas.openxmlformats.org/officeDocument/2006/relationships/image" Target="../media/image2.png"/><Relationship Id="rId8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CpoLxEN54ho" TargetMode="External"/><Relationship Id="rId4" Type="http://schemas.openxmlformats.org/officeDocument/2006/relationships/image" Target="../media/image1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www.youtube.com/watch?v=cl7jr9EVcjI" TargetMode="External"/><Relationship Id="rId4" Type="http://schemas.openxmlformats.org/officeDocument/2006/relationships/hyperlink" Target="http://www.youtube.com/watch?v=B65EJ6gMmA4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1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://www.youtube.com/watch?v=ZeE_Ymzc1rE" TargetMode="Externa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2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image" Target="../media/image10.png"/><Relationship Id="rId5" Type="http://schemas.openxmlformats.org/officeDocument/2006/relationships/image" Target="../media/image8.png"/><Relationship Id="rId6" Type="http://schemas.openxmlformats.org/officeDocument/2006/relationships/image" Target="../media/image7.png"/><Relationship Id="rId7" Type="http://schemas.openxmlformats.org/officeDocument/2006/relationships/image" Target="../media/image2.png"/><Relationship Id="rId8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Shape 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620497" cy="3429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Shape 9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43808" y="548680"/>
            <a:ext cx="3071834" cy="393294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Shape 100"/>
          <p:cNvSpPr txBox="1"/>
          <p:nvPr/>
        </p:nvSpPr>
        <p:spPr>
          <a:xfrm>
            <a:off x="428596" y="5500702"/>
            <a:ext cx="8286808" cy="369332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Formation de cadres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101" name="Shape 101"/>
          <p:cNvPicPr preferRelativeResize="0"/>
          <p:nvPr/>
        </p:nvPicPr>
        <p:blipFill rotWithShape="1">
          <a:blip r:embed="rId5">
            <a:alphaModFix/>
          </a:blip>
          <a:srcRect b="6896" l="13793" r="17241" t="6896"/>
          <a:stretch/>
        </p:blipFill>
        <p:spPr>
          <a:xfrm>
            <a:off x="6156176" y="908720"/>
            <a:ext cx="1440160" cy="18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Shape 10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1520" y="3429000"/>
            <a:ext cx="2094110" cy="1368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Shape 10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228184" y="3212976"/>
            <a:ext cx="1274440" cy="1765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Shape 10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483768" y="4005064"/>
            <a:ext cx="1296144" cy="12961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Exemples	</a:t>
            </a:r>
            <a:endParaRPr b="0" i="0" sz="50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Le conditionnement </a:t>
            </a:r>
            <a:r>
              <a:rPr b="0" i="0" lang="fr-FR" sz="2600" u="sng" cap="none" strike="noStrike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3"/>
              </a:rPr>
              <a:t>Pavlov</a:t>
            </a: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 le béhaviorisme, la PPO</a:t>
            </a:r>
            <a:endParaRPr/>
          </a:p>
          <a:p>
            <a:pPr indent="-117475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None/>
            </a:pPr>
            <a:r>
              <a:t/>
            </a:r>
            <a:endParaRPr b="0" i="0" sz="2600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232" name="Shape 2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57422" y="2928934"/>
            <a:ext cx="4062709" cy="3314026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0A519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233" name="Shape 233"/>
          <p:cNvSpPr txBox="1"/>
          <p:nvPr/>
        </p:nvSpPr>
        <p:spPr>
          <a:xfrm>
            <a:off x="6643702" y="5500702"/>
            <a:ext cx="2000264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Programmeur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Préparateur de programme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234" name="Shape 234"/>
          <p:cNvSpPr txBox="1"/>
          <p:nvPr/>
        </p:nvSpPr>
        <p:spPr>
          <a:xfrm>
            <a:off x="5214942" y="2571744"/>
            <a:ext cx="2143140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Copier le modèle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Découper les tâches en une multitude de tache simple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24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Triangle didactique pour le courant traditionnel</a:t>
            </a:r>
            <a:endParaRPr b="0" i="0" sz="24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41" name="Shape 241"/>
          <p:cNvGrpSpPr/>
          <p:nvPr/>
        </p:nvGrpSpPr>
        <p:grpSpPr>
          <a:xfrm>
            <a:off x="1839477" y="2000397"/>
            <a:ext cx="5650754" cy="4114500"/>
            <a:chOff x="1196567" y="157"/>
            <a:chExt cx="5650754" cy="4114500"/>
          </a:xfrm>
        </p:grpSpPr>
        <p:sp>
          <p:nvSpPr>
            <p:cNvPr id="242" name="Shape 242"/>
            <p:cNvSpPr/>
            <p:nvPr/>
          </p:nvSpPr>
          <p:spPr>
            <a:xfrm>
              <a:off x="2957543" y="157"/>
              <a:ext cx="2128802" cy="1064401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Shape 243"/>
            <p:cNvSpPr txBox="1"/>
            <p:nvPr/>
          </p:nvSpPr>
          <p:spPr>
            <a:xfrm>
              <a:off x="2988718" y="31332"/>
              <a:ext cx="2066452" cy="10020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7150" lIns="57150" spcFirstLastPara="1" rIns="57150" wrap="square" tIns="5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5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Objectif opérationnel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525"/>
                </a:spcBef>
                <a:spcAft>
                  <a:spcPts val="0"/>
                </a:spcAft>
                <a:buNone/>
              </a:pPr>
              <a:r>
                <a:rPr lang="fr-FR" sz="15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Recherche d’un comportement attendu</a:t>
              </a:r>
              <a:endParaRPr sz="15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244" name="Shape 244"/>
            <p:cNvSpPr/>
            <p:nvPr/>
          </p:nvSpPr>
          <p:spPr>
            <a:xfrm rot="3600000">
              <a:off x="4345173" y="1871137"/>
              <a:ext cx="1114518" cy="372540"/>
            </a:xfrm>
            <a:prstGeom prst="leftRightArrow">
              <a:avLst>
                <a:gd fmla="val 60000" name="adj1"/>
                <a:gd fmla="val 50000" name="adj2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Shape 245"/>
            <p:cNvSpPr txBox="1"/>
            <p:nvPr/>
          </p:nvSpPr>
          <p:spPr>
            <a:xfrm rot="3600000">
              <a:off x="4456935" y="1945645"/>
              <a:ext cx="890994" cy="2235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246" name="Shape 246"/>
            <p:cNvSpPr/>
            <p:nvPr/>
          </p:nvSpPr>
          <p:spPr>
            <a:xfrm>
              <a:off x="4718519" y="3050256"/>
              <a:ext cx="2128802" cy="1064401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Shape 247"/>
            <p:cNvSpPr txBox="1"/>
            <p:nvPr/>
          </p:nvSpPr>
          <p:spPr>
            <a:xfrm>
              <a:off x="4749694" y="3081431"/>
              <a:ext cx="2066452" cy="10020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7150" lIns="57150" spcFirstLastPara="1" rIns="57150" wrap="square" tIns="5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5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Mettre en place, découper</a:t>
              </a:r>
              <a:endParaRPr sz="15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248" name="Shape 248"/>
            <p:cNvSpPr/>
            <p:nvPr/>
          </p:nvSpPr>
          <p:spPr>
            <a:xfrm rot="10800000">
              <a:off x="3464685" y="3396187"/>
              <a:ext cx="1114518" cy="372540"/>
            </a:xfrm>
            <a:prstGeom prst="leftRightArrow">
              <a:avLst>
                <a:gd fmla="val 60000" name="adj1"/>
                <a:gd fmla="val 50000" name="adj2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Shape 249"/>
            <p:cNvSpPr txBox="1"/>
            <p:nvPr/>
          </p:nvSpPr>
          <p:spPr>
            <a:xfrm>
              <a:off x="3576447" y="3470695"/>
              <a:ext cx="890994" cy="2235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250" name="Shape 250"/>
            <p:cNvSpPr/>
            <p:nvPr/>
          </p:nvSpPr>
          <p:spPr>
            <a:xfrm>
              <a:off x="1196567" y="3050256"/>
              <a:ext cx="2128802" cy="1064401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Shape 251"/>
            <p:cNvSpPr txBox="1"/>
            <p:nvPr/>
          </p:nvSpPr>
          <p:spPr>
            <a:xfrm>
              <a:off x="1227742" y="3081431"/>
              <a:ext cx="2066452" cy="10020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7150" lIns="57150" spcFirstLastPara="1" rIns="57150" wrap="square" tIns="5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5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Une boite  vide</a:t>
              </a:r>
              <a:endParaRPr sz="15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252" name="Shape 252"/>
            <p:cNvSpPr/>
            <p:nvPr/>
          </p:nvSpPr>
          <p:spPr>
            <a:xfrm rot="-3600000">
              <a:off x="2584197" y="1871137"/>
              <a:ext cx="1114518" cy="372540"/>
            </a:xfrm>
            <a:prstGeom prst="leftRightArrow">
              <a:avLst>
                <a:gd fmla="val 60000" name="adj1"/>
                <a:gd fmla="val 50000" name="adj2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Shape 253"/>
            <p:cNvSpPr txBox="1"/>
            <p:nvPr/>
          </p:nvSpPr>
          <p:spPr>
            <a:xfrm rot="-3600000">
              <a:off x="2695959" y="1945645"/>
              <a:ext cx="890994" cy="2235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Pédagogie du modèle en formation</a:t>
            </a:r>
            <a:endParaRPr b="0" i="0" sz="45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60" name="Shape 260"/>
          <p:cNvGrpSpPr/>
          <p:nvPr/>
        </p:nvGrpSpPr>
        <p:grpSpPr>
          <a:xfrm>
            <a:off x="685775" y="1857364"/>
            <a:ext cx="7972420" cy="4389437"/>
            <a:chOff x="257179" y="0"/>
            <a:chExt cx="7972420" cy="4389437"/>
          </a:xfrm>
        </p:grpSpPr>
        <p:sp>
          <p:nvSpPr>
            <p:cNvPr id="261" name="Shape 261"/>
            <p:cNvSpPr/>
            <p:nvPr/>
          </p:nvSpPr>
          <p:spPr>
            <a:xfrm>
              <a:off x="257179" y="0"/>
              <a:ext cx="6995160" cy="4389437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CAD4E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Shape 262"/>
            <p:cNvSpPr/>
            <p:nvPr/>
          </p:nvSpPr>
          <p:spPr>
            <a:xfrm>
              <a:off x="5580697" y="1285876"/>
              <a:ext cx="2648902" cy="1755774"/>
            </a:xfrm>
            <a:prstGeom prst="roundRect">
              <a:avLst>
                <a:gd fmla="val 16667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Shape 263"/>
            <p:cNvSpPr txBox="1"/>
            <p:nvPr/>
          </p:nvSpPr>
          <p:spPr>
            <a:xfrm>
              <a:off x="5666407" y="1371586"/>
              <a:ext cx="2477482" cy="15843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4775" lIns="144775" spcFirstLastPara="1" rIns="144775" wrap="square" tIns="144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38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apprenant</a:t>
              </a:r>
              <a:endParaRPr sz="3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264" name="Shape 264"/>
            <p:cNvSpPr/>
            <p:nvPr/>
          </p:nvSpPr>
          <p:spPr>
            <a:xfrm>
              <a:off x="471469" y="1279520"/>
              <a:ext cx="2648902" cy="1755774"/>
            </a:xfrm>
            <a:prstGeom prst="roundRect">
              <a:avLst>
                <a:gd fmla="val 16667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Shape 265"/>
            <p:cNvSpPr txBox="1"/>
            <p:nvPr/>
          </p:nvSpPr>
          <p:spPr>
            <a:xfrm>
              <a:off x="557179" y="1365230"/>
              <a:ext cx="2477482" cy="15843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4775" lIns="144775" spcFirstLastPara="1" rIns="144775" wrap="square" tIns="144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38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Encadrant 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1330"/>
                </a:spcBef>
                <a:spcAft>
                  <a:spcPts val="0"/>
                </a:spcAft>
                <a:buNone/>
              </a:pPr>
              <a:r>
                <a:rPr lang="fr-FR" sz="38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(savoir)</a:t>
              </a:r>
              <a:endParaRPr sz="3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1" name="Shape 27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57422" y="928670"/>
            <a:ext cx="4293137" cy="2877439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  <p:grpSp>
        <p:nvGrpSpPr>
          <p:cNvPr id="272" name="Shape 272"/>
          <p:cNvGrpSpPr/>
          <p:nvPr/>
        </p:nvGrpSpPr>
        <p:grpSpPr>
          <a:xfrm>
            <a:off x="2071670" y="3930272"/>
            <a:ext cx="4619636" cy="2672529"/>
            <a:chOff x="0" y="1206"/>
            <a:chExt cx="4619636" cy="2672529"/>
          </a:xfrm>
        </p:grpSpPr>
        <p:sp>
          <p:nvSpPr>
            <p:cNvPr id="273" name="Shape 273"/>
            <p:cNvSpPr/>
            <p:nvPr/>
          </p:nvSpPr>
          <p:spPr>
            <a:xfrm>
              <a:off x="0" y="1614469"/>
              <a:ext cx="4619636" cy="1059266"/>
            </a:xfrm>
            <a:prstGeom prst="rect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Shape 274"/>
            <p:cNvSpPr txBox="1"/>
            <p:nvPr/>
          </p:nvSpPr>
          <p:spPr>
            <a:xfrm>
              <a:off x="0" y="1614469"/>
              <a:ext cx="4619636" cy="10592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3125" lIns="263125" spcFirstLastPara="1" rIns="263125" wrap="square" tIns="2631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37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formé</a:t>
              </a:r>
              <a:endParaRPr sz="37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275" name="Shape 275"/>
            <p:cNvSpPr/>
            <p:nvPr/>
          </p:nvSpPr>
          <p:spPr>
            <a:xfrm rot="10800000">
              <a:off x="0" y="1206"/>
              <a:ext cx="4619636" cy="1629152"/>
            </a:xfrm>
            <a:prstGeom prst="upArrowCallout">
              <a:avLst>
                <a:gd fmla="val 25000" name="adj1"/>
                <a:gd fmla="val 25000" name="adj2"/>
                <a:gd fmla="val 25000" name="adj3"/>
                <a:gd fmla="val 64977" name="adj4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Shape 276"/>
            <p:cNvSpPr txBox="1"/>
            <p:nvPr/>
          </p:nvSpPr>
          <p:spPr>
            <a:xfrm>
              <a:off x="0" y="1206"/>
              <a:ext cx="4619636" cy="10585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3125" lIns="263125" spcFirstLastPara="1" rIns="263125" wrap="square" tIns="2631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37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formateur</a:t>
              </a:r>
              <a:endParaRPr sz="37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/>
          <p:nvPr>
            <p:ph type="title"/>
          </p:nvPr>
        </p:nvSpPr>
        <p:spPr>
          <a:xfrm>
            <a:off x="428596" y="928670"/>
            <a:ext cx="8172000" cy="136968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fr-FR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L’individu est passif, </a:t>
            </a:r>
            <a:br>
              <a:rPr b="0" i="0" lang="fr-FR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fr-FR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l’erreur est à éviter !</a:t>
            </a:r>
            <a:br>
              <a:rPr b="0" i="0" lang="fr-FR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fr-FR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méthode est très analytique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Shape 283"/>
          <p:cNvSpPr txBox="1"/>
          <p:nvPr>
            <p:ph idx="1" type="body"/>
          </p:nvPr>
        </p:nvSpPr>
        <p:spPr>
          <a:xfrm>
            <a:off x="428596" y="3000372"/>
            <a:ext cx="4038600" cy="25774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Noto Sans Symbols"/>
              <a:buNone/>
            </a:pPr>
            <a:r>
              <a:rPr b="0" i="0" lang="fr-FR" sz="2600" u="sng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Apprendre c’est :</a:t>
            </a:r>
            <a:endParaRPr/>
          </a:p>
          <a:p>
            <a:pPr indent="-274320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Copier une succession de mouvements</a:t>
            </a:r>
            <a:endParaRPr/>
          </a:p>
          <a:p>
            <a:pPr indent="-274320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Remplir une boite vide</a:t>
            </a:r>
            <a:endParaRPr b="0" i="0" sz="2600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284" name="Shape 284"/>
          <p:cNvSpPr txBox="1"/>
          <p:nvPr>
            <p:ph idx="2" type="body"/>
          </p:nvPr>
        </p:nvSpPr>
        <p:spPr>
          <a:xfrm>
            <a:off x="4643438" y="3000372"/>
            <a:ext cx="4038600" cy="34347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Noto Sans Symbols"/>
              <a:buNone/>
            </a:pPr>
            <a:r>
              <a:rPr b="0" i="0" lang="fr-FR" sz="2600" u="sng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Le maître :</a:t>
            </a:r>
            <a:endParaRPr/>
          </a:p>
          <a:p>
            <a:pPr indent="-274320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Explique</a:t>
            </a:r>
            <a:endParaRPr/>
          </a:p>
          <a:p>
            <a:pPr indent="-274320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Démontre</a:t>
            </a:r>
            <a:endParaRPr/>
          </a:p>
          <a:p>
            <a:pPr indent="-274320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Transmet</a:t>
            </a:r>
            <a:endParaRPr/>
          </a:p>
          <a:p>
            <a:pPr indent="-274320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Répète</a:t>
            </a:r>
            <a:endParaRPr/>
          </a:p>
          <a:p>
            <a:pPr indent="-274320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Corrige</a:t>
            </a:r>
            <a:endParaRPr/>
          </a:p>
          <a:p>
            <a:pPr indent="-274320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Renforce</a:t>
            </a:r>
            <a:endParaRPr/>
          </a:p>
          <a:p>
            <a:pPr indent="-117475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None/>
            </a:pPr>
            <a:r>
              <a:t/>
            </a:r>
            <a:endParaRPr b="0" i="0" sz="2600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Critique</a:t>
            </a:r>
            <a:endParaRPr b="0" i="0" sz="50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Shape 29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Efficace quand il n’y a pas trop de décalage entre ce que sait la personne et celui qui « transmet » !</a:t>
            </a:r>
            <a:endParaRPr/>
          </a:p>
          <a:p>
            <a:pPr indent="-274320" lvl="0" marL="274320" marR="0" rtl="0" algn="l"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Pour Astolfi, c’est un passage obligé de la formation des enseignants : il implique une centration sur la tâche et non plus seulement sur la transmission</a:t>
            </a:r>
            <a:endParaRPr/>
          </a:p>
          <a:p>
            <a:pPr indent="-274320" lvl="0" marL="274320" marR="0" rtl="0" algn="l"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Dans le domaine de la formation de cadres, c’est la possibilité de définir clairement les compétences attendues. C’est un problème dans les formations longues aux compétences multiples et plutôt cognitives.</a:t>
            </a:r>
            <a:endParaRPr/>
          </a:p>
          <a:p>
            <a:pPr indent="-274320" lvl="0" marL="274320" marR="0" rtl="0" algn="l"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Ce modèle facilité l’évaluation (connaissance des résultats)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Évolutions …</a:t>
            </a:r>
            <a:endParaRPr b="0" i="0" sz="50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Shape 298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Le conditionnement opérant de Skinner </a:t>
            </a:r>
            <a:r>
              <a:rPr b="0" i="0" lang="fr-FR" sz="2405" u="sng" cap="none" strike="noStrike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3"/>
              </a:rPr>
              <a:t>box</a:t>
            </a: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 les années 50 : l’apprentissage est une modification du comportement consécutive à des renforcements positifs (encouragements, récompenses)</a:t>
            </a:r>
            <a:endParaRPr/>
          </a:p>
          <a:p>
            <a:pPr indent="-274320" lvl="0" marL="274320" marR="0" rtl="0" algn="l"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(remise en cause, voir Pavlov… pédagogie de la punition)</a:t>
            </a:r>
            <a:endParaRPr/>
          </a:p>
          <a:p>
            <a:pPr indent="-274320" lvl="0" marL="274320" marR="0" rtl="0" algn="l"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Passage de l’analytique au global, situations jouées</a:t>
            </a:r>
            <a:endParaRPr/>
          </a:p>
          <a:p>
            <a:pPr indent="-274320" lvl="0" marL="274320" marR="0" rtl="0" algn="l"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Prémices du faire découvrir sans faire d’erreurs toutefois.</a:t>
            </a:r>
            <a:endParaRPr/>
          </a:p>
          <a:p>
            <a:pPr indent="-274320" lvl="0" marL="274320" marR="0" rtl="0" algn="l"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Jean Piaget </a:t>
            </a:r>
            <a:r>
              <a:rPr b="0" i="0" lang="fr-FR" sz="2405" u="sng" cap="none" strike="noStrike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4"/>
              </a:rPr>
              <a:t>experiments</a:t>
            </a:r>
            <a:endParaRPr b="0" i="0" sz="2405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274320" lvl="0" marL="274320" marR="0" rtl="0" algn="l"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la construction du savoir est appréhendée comme une interaction du sujet et son environnement !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Petit rappel</a:t>
            </a:r>
            <a:endParaRPr b="0" i="0" sz="50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05" name="Shape 305"/>
          <p:cNvGrpSpPr/>
          <p:nvPr/>
        </p:nvGrpSpPr>
        <p:grpSpPr>
          <a:xfrm>
            <a:off x="457201" y="1937437"/>
            <a:ext cx="8229598" cy="4384887"/>
            <a:chOff x="1" y="2274"/>
            <a:chExt cx="8229598" cy="4384887"/>
          </a:xfrm>
        </p:grpSpPr>
        <p:sp>
          <p:nvSpPr>
            <p:cNvPr id="306" name="Shape 306"/>
            <p:cNvSpPr/>
            <p:nvPr/>
          </p:nvSpPr>
          <p:spPr>
            <a:xfrm rot="5400000">
              <a:off x="-180999" y="183274"/>
              <a:ext cx="1206666" cy="844666"/>
            </a:xfrm>
            <a:prstGeom prst="chevron">
              <a:avLst>
                <a:gd fmla="val 50000" name="adj"/>
              </a:avLst>
            </a:prstGeom>
            <a:solidFill>
              <a:srgbClr val="0D6DC5"/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Shape 307"/>
            <p:cNvSpPr txBox="1"/>
            <p:nvPr/>
          </p:nvSpPr>
          <p:spPr>
            <a:xfrm>
              <a:off x="1" y="424607"/>
              <a:ext cx="844666" cy="362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325" lIns="13325" spcFirstLastPara="1" rIns="13325" wrap="square" tIns="1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308" name="Shape 308"/>
            <p:cNvSpPr/>
            <p:nvPr/>
          </p:nvSpPr>
          <p:spPr>
            <a:xfrm rot="5400000">
              <a:off x="4144966" y="-3298025"/>
              <a:ext cx="784333" cy="7384933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Shape 309"/>
            <p:cNvSpPr txBox="1"/>
            <p:nvPr/>
          </p:nvSpPr>
          <p:spPr>
            <a:xfrm>
              <a:off x="844666" y="40563"/>
              <a:ext cx="7346645" cy="7077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125" lIns="270250" spcFirstLastPara="1" rIns="24125" wrap="square" tIns="24125">
              <a:noAutofit/>
            </a:bodyPr>
            <a:lstStyle/>
            <a:p>
              <a:pPr indent="-28575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800"/>
                <a:buFont typeface="Merriweather"/>
                <a:buChar char="•"/>
              </a:pPr>
              <a:r>
                <a:rPr b="0" i="0" lang="fr-FR" sz="3800" u="none" cap="none" strike="noStrike">
                  <a:solidFill>
                    <a:schemeClr val="dk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But</a:t>
              </a:r>
              <a:endParaRPr b="0" i="0" sz="3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310" name="Shape 310"/>
            <p:cNvSpPr/>
            <p:nvPr/>
          </p:nvSpPr>
          <p:spPr>
            <a:xfrm rot="5400000">
              <a:off x="-180999" y="1242681"/>
              <a:ext cx="1206666" cy="844666"/>
            </a:xfrm>
            <a:prstGeom prst="chevron">
              <a:avLst>
                <a:gd fmla="val 50000" name="adj"/>
              </a:avLst>
            </a:prstGeom>
            <a:solidFill>
              <a:srgbClr val="0D6DC5"/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Shape 311"/>
            <p:cNvSpPr txBox="1"/>
            <p:nvPr/>
          </p:nvSpPr>
          <p:spPr>
            <a:xfrm>
              <a:off x="1" y="1484014"/>
              <a:ext cx="844666" cy="362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325" lIns="13325" spcFirstLastPara="1" rIns="13325" wrap="square" tIns="1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312" name="Shape 312"/>
            <p:cNvSpPr/>
            <p:nvPr/>
          </p:nvSpPr>
          <p:spPr>
            <a:xfrm rot="5400000">
              <a:off x="4144966" y="-2238618"/>
              <a:ext cx="784333" cy="7384933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Shape 313"/>
            <p:cNvSpPr txBox="1"/>
            <p:nvPr/>
          </p:nvSpPr>
          <p:spPr>
            <a:xfrm>
              <a:off x="844666" y="1099970"/>
              <a:ext cx="7346645" cy="7077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125" lIns="270250" spcFirstLastPara="1" rIns="24125" wrap="square" tIns="24125">
              <a:noAutofit/>
            </a:bodyPr>
            <a:lstStyle/>
            <a:p>
              <a:pPr indent="-28575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800"/>
                <a:buFont typeface="Merriweather"/>
                <a:buChar char="•"/>
              </a:pPr>
              <a:r>
                <a:rPr b="0" i="0" lang="fr-FR" sz="3800" u="none" cap="none" strike="noStrike">
                  <a:solidFill>
                    <a:schemeClr val="dk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Milieu, contexte environnement</a:t>
              </a:r>
              <a:endParaRPr b="0" i="0" sz="3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314" name="Shape 314"/>
            <p:cNvSpPr/>
            <p:nvPr/>
          </p:nvSpPr>
          <p:spPr>
            <a:xfrm rot="5400000">
              <a:off x="-180999" y="2302088"/>
              <a:ext cx="1206666" cy="844666"/>
            </a:xfrm>
            <a:prstGeom prst="chevron">
              <a:avLst>
                <a:gd fmla="val 50000" name="adj"/>
              </a:avLst>
            </a:prstGeom>
            <a:solidFill>
              <a:srgbClr val="0D6DC5"/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" name="Shape 315"/>
            <p:cNvSpPr txBox="1"/>
            <p:nvPr/>
          </p:nvSpPr>
          <p:spPr>
            <a:xfrm>
              <a:off x="1" y="2543421"/>
              <a:ext cx="844666" cy="362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325" lIns="13325" spcFirstLastPara="1" rIns="13325" wrap="square" tIns="1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316" name="Shape 316"/>
            <p:cNvSpPr/>
            <p:nvPr/>
          </p:nvSpPr>
          <p:spPr>
            <a:xfrm rot="5400000">
              <a:off x="4144966" y="-1179211"/>
              <a:ext cx="784333" cy="7384933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Shape 317"/>
            <p:cNvSpPr txBox="1"/>
            <p:nvPr/>
          </p:nvSpPr>
          <p:spPr>
            <a:xfrm>
              <a:off x="844666" y="2159377"/>
              <a:ext cx="7346645" cy="7077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125" lIns="270250" spcFirstLastPara="1" rIns="24125" wrap="square" tIns="24125">
              <a:noAutofit/>
            </a:bodyPr>
            <a:lstStyle/>
            <a:p>
              <a:pPr indent="-28575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800"/>
                <a:buFont typeface="Merriweather"/>
                <a:buChar char="•"/>
              </a:pPr>
              <a:r>
                <a:rPr b="0" i="0" lang="fr-FR" sz="3800" u="none" cap="none" strike="noStrike">
                  <a:solidFill>
                    <a:schemeClr val="dk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opérations</a:t>
              </a:r>
              <a:endParaRPr b="0" i="0" sz="3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318" name="Shape 318"/>
            <p:cNvSpPr/>
            <p:nvPr/>
          </p:nvSpPr>
          <p:spPr>
            <a:xfrm rot="5400000">
              <a:off x="-180999" y="3361495"/>
              <a:ext cx="1206666" cy="844666"/>
            </a:xfrm>
            <a:prstGeom prst="chevron">
              <a:avLst>
                <a:gd fmla="val 50000" name="adj"/>
              </a:avLst>
            </a:prstGeom>
            <a:solidFill>
              <a:srgbClr val="0D6DC5"/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" name="Shape 319"/>
            <p:cNvSpPr txBox="1"/>
            <p:nvPr/>
          </p:nvSpPr>
          <p:spPr>
            <a:xfrm>
              <a:off x="1" y="3602828"/>
              <a:ext cx="844666" cy="362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600" lIns="14600" spcFirstLastPara="1" rIns="14600" wrap="square" tIns="14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3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320" name="Shape 320"/>
            <p:cNvSpPr/>
            <p:nvPr/>
          </p:nvSpPr>
          <p:spPr>
            <a:xfrm rot="5400000">
              <a:off x="4144966" y="-119804"/>
              <a:ext cx="784333" cy="7384933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Shape 321"/>
            <p:cNvSpPr txBox="1"/>
            <p:nvPr/>
          </p:nvSpPr>
          <p:spPr>
            <a:xfrm>
              <a:off x="844666" y="3218784"/>
              <a:ext cx="7346645" cy="7077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125" lIns="270250" spcFirstLastPara="1" rIns="24125" wrap="square" tIns="24125">
              <a:noAutofit/>
            </a:bodyPr>
            <a:lstStyle/>
            <a:p>
              <a:pPr indent="-28575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800"/>
                <a:buFont typeface="Merriweather"/>
                <a:buChar char="•"/>
              </a:pPr>
              <a:r>
                <a:rPr b="0" i="0" lang="fr-FR" sz="3800" u="none" cap="none" strike="noStrike">
                  <a:solidFill>
                    <a:schemeClr val="dk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Critères de réussite (sur le but…)</a:t>
              </a:r>
              <a:endParaRPr b="0" i="0" sz="3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24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L’approche cognitiviste</a:t>
            </a:r>
            <a:endParaRPr b="0" i="0" sz="24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28" name="Shape 328"/>
          <p:cNvGrpSpPr/>
          <p:nvPr/>
        </p:nvGrpSpPr>
        <p:grpSpPr>
          <a:xfrm>
            <a:off x="1839477" y="1600358"/>
            <a:ext cx="5650754" cy="4114500"/>
            <a:chOff x="1196567" y="157"/>
            <a:chExt cx="5650754" cy="4114500"/>
          </a:xfrm>
        </p:grpSpPr>
        <p:sp>
          <p:nvSpPr>
            <p:cNvPr id="329" name="Shape 329"/>
            <p:cNvSpPr/>
            <p:nvPr/>
          </p:nvSpPr>
          <p:spPr>
            <a:xfrm>
              <a:off x="2957543" y="157"/>
              <a:ext cx="2128802" cy="1064401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Shape 330"/>
            <p:cNvSpPr txBox="1"/>
            <p:nvPr/>
          </p:nvSpPr>
          <p:spPr>
            <a:xfrm>
              <a:off x="2988718" y="31332"/>
              <a:ext cx="2066452" cy="10020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22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Pôle axiologique</a:t>
              </a:r>
              <a:endParaRPr sz="22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331" name="Shape 331"/>
            <p:cNvSpPr/>
            <p:nvPr/>
          </p:nvSpPr>
          <p:spPr>
            <a:xfrm rot="3600000">
              <a:off x="4345173" y="1871137"/>
              <a:ext cx="1114518" cy="372540"/>
            </a:xfrm>
            <a:prstGeom prst="leftRightArrow">
              <a:avLst>
                <a:gd fmla="val 60000" name="adj1"/>
                <a:gd fmla="val 50000" name="adj2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Shape 332"/>
            <p:cNvSpPr txBox="1"/>
            <p:nvPr/>
          </p:nvSpPr>
          <p:spPr>
            <a:xfrm rot="3600000">
              <a:off x="4456935" y="1945645"/>
              <a:ext cx="890994" cy="2235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333" name="Shape 333"/>
            <p:cNvSpPr/>
            <p:nvPr/>
          </p:nvSpPr>
          <p:spPr>
            <a:xfrm>
              <a:off x="4718519" y="3050256"/>
              <a:ext cx="2128802" cy="1064401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Shape 334"/>
            <p:cNvSpPr txBox="1"/>
            <p:nvPr/>
          </p:nvSpPr>
          <p:spPr>
            <a:xfrm>
              <a:off x="4749694" y="3081431"/>
              <a:ext cx="2066452" cy="10020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22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Étayage scientifique</a:t>
              </a:r>
              <a:endParaRPr sz="22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335" name="Shape 335"/>
            <p:cNvSpPr/>
            <p:nvPr/>
          </p:nvSpPr>
          <p:spPr>
            <a:xfrm rot="10800000">
              <a:off x="3464685" y="3396187"/>
              <a:ext cx="1114518" cy="372540"/>
            </a:xfrm>
            <a:prstGeom prst="leftRightArrow">
              <a:avLst>
                <a:gd fmla="val 60000" name="adj1"/>
                <a:gd fmla="val 50000" name="adj2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Shape 336"/>
            <p:cNvSpPr txBox="1"/>
            <p:nvPr/>
          </p:nvSpPr>
          <p:spPr>
            <a:xfrm>
              <a:off x="3576447" y="3470695"/>
              <a:ext cx="890994" cy="2235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337" name="Shape 337"/>
            <p:cNvSpPr/>
            <p:nvPr/>
          </p:nvSpPr>
          <p:spPr>
            <a:xfrm>
              <a:off x="1196567" y="3050256"/>
              <a:ext cx="2128802" cy="1064401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Shape 338"/>
            <p:cNvSpPr txBox="1"/>
            <p:nvPr/>
          </p:nvSpPr>
          <p:spPr>
            <a:xfrm>
              <a:off x="1227742" y="3081431"/>
              <a:ext cx="2066452" cy="10020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22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Utilité pratique	</a:t>
              </a:r>
              <a:endParaRPr sz="22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339" name="Shape 339"/>
            <p:cNvSpPr/>
            <p:nvPr/>
          </p:nvSpPr>
          <p:spPr>
            <a:xfrm rot="-3600000">
              <a:off x="2584197" y="1871137"/>
              <a:ext cx="1114518" cy="372540"/>
            </a:xfrm>
            <a:prstGeom prst="leftRightArrow">
              <a:avLst>
                <a:gd fmla="val 60000" name="adj1"/>
                <a:gd fmla="val 50000" name="adj2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Shape 340"/>
            <p:cNvSpPr txBox="1"/>
            <p:nvPr/>
          </p:nvSpPr>
          <p:spPr>
            <a:xfrm rot="-3600000">
              <a:off x="2695959" y="1945645"/>
              <a:ext cx="890994" cy="2235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</p:grpSp>
      <p:sp>
        <p:nvSpPr>
          <p:cNvPr id="341" name="Shape 341"/>
          <p:cNvSpPr txBox="1"/>
          <p:nvPr/>
        </p:nvSpPr>
        <p:spPr>
          <a:xfrm>
            <a:off x="4786282" y="500042"/>
            <a:ext cx="4357718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Le statut de l’erreur : ce n’est plus seulement une déficience de l’élève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L’élève est au centre des apprentissages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342" name="Shape 342"/>
          <p:cNvSpPr txBox="1"/>
          <p:nvPr/>
        </p:nvSpPr>
        <p:spPr>
          <a:xfrm>
            <a:off x="142844" y="3356992"/>
            <a:ext cx="321471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Nécessité d’une enseignement à plusieurs vitesses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Massification-diversification-multiplication des publics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343" name="Shape 343"/>
          <p:cNvSpPr txBox="1"/>
          <p:nvPr/>
        </p:nvSpPr>
        <p:spPr>
          <a:xfrm>
            <a:off x="5214942" y="2857496"/>
            <a:ext cx="3571900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Vygotsky et la zone proximale de développement,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Shannon et la théorie de l’information de plus en plus élaborée…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9" name="Shape 349"/>
          <p:cNvPicPr preferRelativeResize="0"/>
          <p:nvPr/>
        </p:nvPicPr>
        <p:blipFill rotWithShape="1">
          <a:blip r:embed="rId3">
            <a:alphaModFix/>
          </a:blip>
          <a:srcRect b="62101" l="0" r="0" t="8995"/>
          <a:stretch/>
        </p:blipFill>
        <p:spPr>
          <a:xfrm>
            <a:off x="714348" y="1857364"/>
            <a:ext cx="7696837" cy="4699084"/>
          </a:xfrm>
          <a:prstGeom prst="rect">
            <a:avLst/>
          </a:prstGeom>
          <a:noFill/>
          <a:ln>
            <a:noFill/>
          </a:ln>
        </p:spPr>
      </p:pic>
      <p:sp>
        <p:nvSpPr>
          <p:cNvPr id="350" name="Shape 350"/>
          <p:cNvSpPr/>
          <p:nvPr/>
        </p:nvSpPr>
        <p:spPr>
          <a:xfrm>
            <a:off x="357158" y="1071546"/>
            <a:ext cx="8286808" cy="369332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La théorie de l'information, ou théorie mathématique de la communication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Rappel :</a:t>
            </a:r>
            <a:r>
              <a:rPr b="0" i="0" lang="fr-FR" sz="279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 triangle didactique (Jean Houssaye)</a:t>
            </a:r>
            <a:endParaRPr b="0" i="0" sz="279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1" name="Shape 1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8662" y="2071678"/>
            <a:ext cx="6490570" cy="4350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 txBox="1"/>
          <p:nvPr>
            <p:ph type="title"/>
          </p:nvPr>
        </p:nvSpPr>
        <p:spPr>
          <a:xfrm>
            <a:off x="500034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24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Triangle didactique dans l’approche cognitiviste</a:t>
            </a:r>
            <a:endParaRPr b="0" i="0" sz="24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57" name="Shape 357"/>
          <p:cNvGrpSpPr/>
          <p:nvPr/>
        </p:nvGrpSpPr>
        <p:grpSpPr>
          <a:xfrm>
            <a:off x="1179718" y="1438170"/>
            <a:ext cx="6160531" cy="4169143"/>
            <a:chOff x="608246" y="-276318"/>
            <a:chExt cx="6160531" cy="4169143"/>
          </a:xfrm>
        </p:grpSpPr>
        <p:sp>
          <p:nvSpPr>
            <p:cNvPr id="358" name="Shape 358"/>
            <p:cNvSpPr/>
            <p:nvPr/>
          </p:nvSpPr>
          <p:spPr>
            <a:xfrm>
              <a:off x="2384171" y="-276318"/>
              <a:ext cx="3313013" cy="1547022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Shape 359"/>
            <p:cNvSpPr txBox="1"/>
            <p:nvPr/>
          </p:nvSpPr>
          <p:spPr>
            <a:xfrm>
              <a:off x="2429482" y="-231007"/>
              <a:ext cx="3222391" cy="145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2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Savoirs construits par l’élève</a:t>
              </a:r>
              <a:endParaRPr/>
            </a:p>
          </p:txBody>
        </p:sp>
        <p:sp>
          <p:nvSpPr>
            <p:cNvPr id="360" name="Shape 360"/>
            <p:cNvSpPr/>
            <p:nvPr/>
          </p:nvSpPr>
          <p:spPr>
            <a:xfrm rot="3363625">
              <a:off x="4411708" y="1627814"/>
              <a:ext cx="1030411" cy="372540"/>
            </a:xfrm>
            <a:prstGeom prst="leftRightArrow">
              <a:avLst>
                <a:gd fmla="val 60000" name="adj1"/>
                <a:gd fmla="val 50000" name="adj2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" name="Shape 361"/>
            <p:cNvSpPr txBox="1"/>
            <p:nvPr/>
          </p:nvSpPr>
          <p:spPr>
            <a:xfrm rot="3363625">
              <a:off x="4523470" y="1702322"/>
              <a:ext cx="806887" cy="2235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362" name="Shape 362"/>
            <p:cNvSpPr/>
            <p:nvPr/>
          </p:nvSpPr>
          <p:spPr>
            <a:xfrm>
              <a:off x="4714908" y="2357464"/>
              <a:ext cx="2053869" cy="1335110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" name="Shape 363"/>
            <p:cNvSpPr txBox="1"/>
            <p:nvPr/>
          </p:nvSpPr>
          <p:spPr>
            <a:xfrm>
              <a:off x="4754012" y="2396568"/>
              <a:ext cx="1975661" cy="12569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2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Guide l’élève dans ses démarches d’apprentissage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lang="fr-FR" sz="12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Aide l’élève à développer ses propres stratégies et à s’auto évaluer !</a:t>
              </a:r>
              <a:endParaRPr sz="12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364" name="Shape 364"/>
            <p:cNvSpPr/>
            <p:nvPr/>
          </p:nvSpPr>
          <p:spPr>
            <a:xfrm rot="10780014">
              <a:off x="3158043" y="2850776"/>
              <a:ext cx="1030411" cy="372540"/>
            </a:xfrm>
            <a:prstGeom prst="leftRightArrow">
              <a:avLst>
                <a:gd fmla="val 60000" name="adj1"/>
                <a:gd fmla="val 50000" name="adj2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" name="Shape 365"/>
            <p:cNvSpPr txBox="1"/>
            <p:nvPr/>
          </p:nvSpPr>
          <p:spPr>
            <a:xfrm rot="-19986">
              <a:off x="3269805" y="2925284"/>
              <a:ext cx="806887" cy="2235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366" name="Shape 366"/>
            <p:cNvSpPr/>
            <p:nvPr/>
          </p:nvSpPr>
          <p:spPr>
            <a:xfrm>
              <a:off x="608246" y="2205142"/>
              <a:ext cx="2023342" cy="1687683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" name="Shape 367"/>
            <p:cNvSpPr txBox="1"/>
            <p:nvPr/>
          </p:nvSpPr>
          <p:spPr>
            <a:xfrm>
              <a:off x="657677" y="2254573"/>
              <a:ext cx="1924480" cy="15888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2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Sujet traite l’information à partir des représentations qu’il construit sur le monde</a:t>
              </a:r>
              <a:endParaRPr sz="12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368" name="Shape 368"/>
            <p:cNvSpPr/>
            <p:nvPr/>
          </p:nvSpPr>
          <p:spPr>
            <a:xfrm rot="-2790566">
              <a:off x="2348452" y="1551653"/>
              <a:ext cx="1030411" cy="372540"/>
            </a:xfrm>
            <a:prstGeom prst="leftRightArrow">
              <a:avLst>
                <a:gd fmla="val 60000" name="adj1"/>
                <a:gd fmla="val 50000" name="adj2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" name="Shape 369"/>
            <p:cNvSpPr txBox="1"/>
            <p:nvPr/>
          </p:nvSpPr>
          <p:spPr>
            <a:xfrm rot="-2790566">
              <a:off x="2460214" y="1626161"/>
              <a:ext cx="806887" cy="2235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hape 375"/>
          <p:cNvSpPr txBox="1"/>
          <p:nvPr>
            <p:ph type="title"/>
          </p:nvPr>
        </p:nvSpPr>
        <p:spPr>
          <a:xfrm>
            <a:off x="428596" y="35716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Exemples</a:t>
            </a:r>
            <a:br>
              <a:rPr b="0" i="0" lang="fr-FR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fr-FR" sz="1979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l’auto adaptation, l’interactionnisme, le constructivisme….</a:t>
            </a:r>
            <a:r>
              <a:rPr b="0" i="0" lang="fr-FR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b="0" i="0" sz="45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76" name="Shape 37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57422" y="2928934"/>
            <a:ext cx="4062709" cy="3314026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0A519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377" name="Shape 377"/>
          <p:cNvSpPr txBox="1"/>
          <p:nvPr/>
        </p:nvSpPr>
        <p:spPr>
          <a:xfrm>
            <a:off x="6643702" y="5000636"/>
            <a:ext cx="2000264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Générer le conflit socio-cognitif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Résolutions de problèmes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Donner un sens à l’action (Dewey…)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378" name="Shape 378"/>
          <p:cNvSpPr txBox="1"/>
          <p:nvPr/>
        </p:nvSpPr>
        <p:spPr>
          <a:xfrm>
            <a:off x="5000628" y="1500174"/>
            <a:ext cx="3500462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Identifier la nature des représentations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Déterminer celles qui sont essentielles (à faire évaluer, construire pour un progrès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grpSp>
        <p:nvGrpSpPr>
          <p:cNvPr id="379" name="Shape 379"/>
          <p:cNvGrpSpPr/>
          <p:nvPr/>
        </p:nvGrpSpPr>
        <p:grpSpPr>
          <a:xfrm>
            <a:off x="717075" y="3218507"/>
            <a:ext cx="1931796" cy="2069591"/>
            <a:chOff x="217041" y="-67617"/>
            <a:chExt cx="1931796" cy="2069591"/>
          </a:xfrm>
        </p:grpSpPr>
        <p:sp>
          <p:nvSpPr>
            <p:cNvPr id="380" name="Shape 380"/>
            <p:cNvSpPr/>
            <p:nvPr/>
          </p:nvSpPr>
          <p:spPr>
            <a:xfrm>
              <a:off x="942981" y="835824"/>
              <a:ext cx="1021563" cy="1021563"/>
            </a:xfrm>
            <a:custGeom>
              <a:pathLst>
                <a:path extrusionOk="0" h="120000" w="120000">
                  <a:moveTo>
                    <a:pt x="85177" y="19133"/>
                  </a:moveTo>
                  <a:lnTo>
                    <a:pt x="94511" y="11300"/>
                  </a:lnTo>
                  <a:lnTo>
                    <a:pt x="101967" y="17557"/>
                  </a:lnTo>
                  <a:lnTo>
                    <a:pt x="95875" y="28109"/>
                  </a:lnTo>
                  <a:lnTo>
                    <a:pt x="95875" y="28109"/>
                  </a:lnTo>
                  <a:cubicBezTo>
                    <a:pt x="100207" y="32983"/>
                    <a:pt x="103501" y="38688"/>
                    <a:pt x="105555" y="44877"/>
                  </a:cubicBezTo>
                  <a:lnTo>
                    <a:pt x="117740" y="44877"/>
                  </a:lnTo>
                  <a:lnTo>
                    <a:pt x="119431" y="54463"/>
                  </a:lnTo>
                  <a:lnTo>
                    <a:pt x="107980" y="58630"/>
                  </a:lnTo>
                  <a:lnTo>
                    <a:pt x="107980" y="58630"/>
                  </a:lnTo>
                  <a:cubicBezTo>
                    <a:pt x="108167" y="65148"/>
                    <a:pt x="107023" y="71636"/>
                    <a:pt x="104618" y="77697"/>
                  </a:cubicBezTo>
                  <a:lnTo>
                    <a:pt x="113953" y="85530"/>
                  </a:lnTo>
                  <a:lnTo>
                    <a:pt x="109086" y="93960"/>
                  </a:lnTo>
                  <a:lnTo>
                    <a:pt x="97636" y="89792"/>
                  </a:lnTo>
                  <a:cubicBezTo>
                    <a:pt x="93588" y="94905"/>
                    <a:pt x="88542" y="99139"/>
                    <a:pt x="82804" y="102237"/>
                  </a:cubicBezTo>
                  <a:lnTo>
                    <a:pt x="84920" y="114237"/>
                  </a:lnTo>
                  <a:lnTo>
                    <a:pt x="75773" y="117566"/>
                  </a:lnTo>
                  <a:lnTo>
                    <a:pt x="69681" y="107014"/>
                  </a:lnTo>
                  <a:lnTo>
                    <a:pt x="69681" y="107014"/>
                  </a:lnTo>
                  <a:cubicBezTo>
                    <a:pt x="63294" y="108329"/>
                    <a:pt x="56706" y="108329"/>
                    <a:pt x="50319" y="107014"/>
                  </a:cubicBezTo>
                  <a:lnTo>
                    <a:pt x="44227" y="117566"/>
                  </a:lnTo>
                  <a:lnTo>
                    <a:pt x="35080" y="114237"/>
                  </a:lnTo>
                  <a:lnTo>
                    <a:pt x="37196" y="102237"/>
                  </a:lnTo>
                  <a:lnTo>
                    <a:pt x="37196" y="102237"/>
                  </a:lnTo>
                  <a:cubicBezTo>
                    <a:pt x="31458" y="99139"/>
                    <a:pt x="26412" y="94905"/>
                    <a:pt x="22364" y="89792"/>
                  </a:cubicBezTo>
                  <a:lnTo>
                    <a:pt x="10914" y="93960"/>
                  </a:lnTo>
                  <a:lnTo>
                    <a:pt x="6047" y="85530"/>
                  </a:lnTo>
                  <a:lnTo>
                    <a:pt x="15382" y="77697"/>
                  </a:lnTo>
                  <a:lnTo>
                    <a:pt x="15382" y="77697"/>
                  </a:lnTo>
                  <a:cubicBezTo>
                    <a:pt x="12977" y="71636"/>
                    <a:pt x="11833" y="65148"/>
                    <a:pt x="12020" y="58630"/>
                  </a:cubicBezTo>
                  <a:lnTo>
                    <a:pt x="569" y="54463"/>
                  </a:lnTo>
                  <a:lnTo>
                    <a:pt x="2260" y="44877"/>
                  </a:lnTo>
                  <a:lnTo>
                    <a:pt x="14445" y="44877"/>
                  </a:lnTo>
                  <a:lnTo>
                    <a:pt x="14445" y="44877"/>
                  </a:lnTo>
                  <a:cubicBezTo>
                    <a:pt x="16499" y="38688"/>
                    <a:pt x="19793" y="32983"/>
                    <a:pt x="24125" y="28109"/>
                  </a:cubicBezTo>
                  <a:lnTo>
                    <a:pt x="18033" y="17557"/>
                  </a:lnTo>
                  <a:lnTo>
                    <a:pt x="25489" y="11300"/>
                  </a:lnTo>
                  <a:lnTo>
                    <a:pt x="34823" y="19133"/>
                  </a:lnTo>
                  <a:lnTo>
                    <a:pt x="34823" y="19133"/>
                  </a:lnTo>
                  <a:cubicBezTo>
                    <a:pt x="40375" y="15712"/>
                    <a:pt x="46566" y="13459"/>
                    <a:pt x="53017" y="12511"/>
                  </a:cubicBezTo>
                  <a:lnTo>
                    <a:pt x="55133" y="511"/>
                  </a:lnTo>
                  <a:lnTo>
                    <a:pt x="64867" y="511"/>
                  </a:lnTo>
                  <a:lnTo>
                    <a:pt x="66983" y="12511"/>
                  </a:lnTo>
                  <a:lnTo>
                    <a:pt x="66983" y="12511"/>
                  </a:lnTo>
                  <a:cubicBezTo>
                    <a:pt x="73434" y="13459"/>
                    <a:pt x="79625" y="15712"/>
                    <a:pt x="85177" y="19133"/>
                  </a:cubicBezTo>
                  <a:close/>
                </a:path>
              </a:pathLst>
            </a:cu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1" name="Shape 381"/>
            <p:cNvSpPr txBox="1"/>
            <p:nvPr/>
          </p:nvSpPr>
          <p:spPr>
            <a:xfrm>
              <a:off x="1148361" y="1075120"/>
              <a:ext cx="610803" cy="52510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125" lIns="24125" spcFirstLastPara="1" rIns="24125" wrap="square" tIns="241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9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E2</a:t>
              </a:r>
              <a:endParaRPr sz="19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382" name="Shape 382"/>
            <p:cNvSpPr/>
            <p:nvPr/>
          </p:nvSpPr>
          <p:spPr>
            <a:xfrm>
              <a:off x="348617" y="594364"/>
              <a:ext cx="742955" cy="742955"/>
            </a:xfrm>
            <a:custGeom>
              <a:pathLst>
                <a:path extrusionOk="0" h="120000" w="120000">
                  <a:moveTo>
                    <a:pt x="89790" y="30393"/>
                  </a:moveTo>
                  <a:lnTo>
                    <a:pt x="107494" y="25057"/>
                  </a:lnTo>
                  <a:lnTo>
                    <a:pt x="114008" y="36341"/>
                  </a:lnTo>
                  <a:lnTo>
                    <a:pt x="100535" y="49005"/>
                  </a:lnTo>
                  <a:cubicBezTo>
                    <a:pt x="102488" y="56205"/>
                    <a:pt x="102488" y="63795"/>
                    <a:pt x="100535" y="70995"/>
                  </a:cubicBezTo>
                  <a:lnTo>
                    <a:pt x="114008" y="83659"/>
                  </a:lnTo>
                  <a:lnTo>
                    <a:pt x="107494" y="94943"/>
                  </a:lnTo>
                  <a:lnTo>
                    <a:pt x="89790" y="89607"/>
                  </a:lnTo>
                  <a:lnTo>
                    <a:pt x="89790" y="89607"/>
                  </a:lnTo>
                  <a:cubicBezTo>
                    <a:pt x="84531" y="94898"/>
                    <a:pt x="77957" y="98693"/>
                    <a:pt x="70746" y="100602"/>
                  </a:cubicBezTo>
                  <a:lnTo>
                    <a:pt x="66514" y="118602"/>
                  </a:lnTo>
                  <a:lnTo>
                    <a:pt x="53486" y="118602"/>
                  </a:lnTo>
                  <a:lnTo>
                    <a:pt x="49254" y="100602"/>
                  </a:lnTo>
                  <a:lnTo>
                    <a:pt x="49254" y="100602"/>
                  </a:lnTo>
                  <a:cubicBezTo>
                    <a:pt x="42043" y="98693"/>
                    <a:pt x="35469" y="94898"/>
                    <a:pt x="30210" y="89607"/>
                  </a:cubicBezTo>
                  <a:lnTo>
                    <a:pt x="12506" y="94943"/>
                  </a:lnTo>
                  <a:lnTo>
                    <a:pt x="5992" y="83659"/>
                  </a:lnTo>
                  <a:lnTo>
                    <a:pt x="19465" y="70995"/>
                  </a:lnTo>
                  <a:lnTo>
                    <a:pt x="19465" y="70995"/>
                  </a:lnTo>
                  <a:cubicBezTo>
                    <a:pt x="17512" y="63795"/>
                    <a:pt x="17512" y="56205"/>
                    <a:pt x="19465" y="49005"/>
                  </a:cubicBezTo>
                  <a:lnTo>
                    <a:pt x="5992" y="36341"/>
                  </a:lnTo>
                  <a:lnTo>
                    <a:pt x="12506" y="25057"/>
                  </a:lnTo>
                  <a:lnTo>
                    <a:pt x="30210" y="30393"/>
                  </a:lnTo>
                  <a:lnTo>
                    <a:pt x="30210" y="30393"/>
                  </a:lnTo>
                  <a:cubicBezTo>
                    <a:pt x="35469" y="25102"/>
                    <a:pt x="42043" y="21307"/>
                    <a:pt x="49254" y="19398"/>
                  </a:cubicBezTo>
                  <a:lnTo>
                    <a:pt x="53486" y="1398"/>
                  </a:lnTo>
                  <a:lnTo>
                    <a:pt x="66514" y="1398"/>
                  </a:lnTo>
                  <a:lnTo>
                    <a:pt x="70746" y="19398"/>
                  </a:lnTo>
                  <a:lnTo>
                    <a:pt x="70746" y="19398"/>
                  </a:lnTo>
                  <a:cubicBezTo>
                    <a:pt x="77957" y="21307"/>
                    <a:pt x="84531" y="25102"/>
                    <a:pt x="89790" y="30393"/>
                  </a:cubicBezTo>
                  <a:close/>
                </a:path>
              </a:pathLst>
            </a:cu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" name="Shape 383"/>
            <p:cNvSpPr txBox="1"/>
            <p:nvPr/>
          </p:nvSpPr>
          <p:spPr>
            <a:xfrm>
              <a:off x="535658" y="782536"/>
              <a:ext cx="368873" cy="3666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125" lIns="24125" spcFirstLastPara="1" rIns="24125" wrap="square" tIns="241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9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E 3</a:t>
              </a:r>
              <a:endParaRPr sz="19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384" name="Shape 384"/>
            <p:cNvSpPr/>
            <p:nvPr/>
          </p:nvSpPr>
          <p:spPr>
            <a:xfrm rot="-900000">
              <a:off x="764748" y="81800"/>
              <a:ext cx="727944" cy="727944"/>
            </a:xfrm>
            <a:custGeom>
              <a:pathLst>
                <a:path extrusionOk="0" h="120000" w="120000">
                  <a:moveTo>
                    <a:pt x="89790" y="30393"/>
                  </a:moveTo>
                  <a:lnTo>
                    <a:pt x="107494" y="25057"/>
                  </a:lnTo>
                  <a:lnTo>
                    <a:pt x="114008" y="36341"/>
                  </a:lnTo>
                  <a:lnTo>
                    <a:pt x="100535" y="49005"/>
                  </a:lnTo>
                  <a:cubicBezTo>
                    <a:pt x="102488" y="56205"/>
                    <a:pt x="102488" y="63795"/>
                    <a:pt x="100535" y="70995"/>
                  </a:cubicBezTo>
                  <a:lnTo>
                    <a:pt x="114008" y="83659"/>
                  </a:lnTo>
                  <a:lnTo>
                    <a:pt x="107494" y="94943"/>
                  </a:lnTo>
                  <a:lnTo>
                    <a:pt x="89790" y="89607"/>
                  </a:lnTo>
                  <a:lnTo>
                    <a:pt x="89790" y="89607"/>
                  </a:lnTo>
                  <a:cubicBezTo>
                    <a:pt x="84531" y="94898"/>
                    <a:pt x="77957" y="98693"/>
                    <a:pt x="70746" y="100602"/>
                  </a:cubicBezTo>
                  <a:lnTo>
                    <a:pt x="66514" y="118602"/>
                  </a:lnTo>
                  <a:lnTo>
                    <a:pt x="53486" y="118602"/>
                  </a:lnTo>
                  <a:lnTo>
                    <a:pt x="49254" y="100602"/>
                  </a:lnTo>
                  <a:lnTo>
                    <a:pt x="49254" y="100602"/>
                  </a:lnTo>
                  <a:cubicBezTo>
                    <a:pt x="42043" y="98693"/>
                    <a:pt x="35469" y="94898"/>
                    <a:pt x="30210" y="89607"/>
                  </a:cubicBezTo>
                  <a:lnTo>
                    <a:pt x="12506" y="94943"/>
                  </a:lnTo>
                  <a:lnTo>
                    <a:pt x="5992" y="83659"/>
                  </a:lnTo>
                  <a:lnTo>
                    <a:pt x="19465" y="70995"/>
                  </a:lnTo>
                  <a:lnTo>
                    <a:pt x="19465" y="70995"/>
                  </a:lnTo>
                  <a:cubicBezTo>
                    <a:pt x="17512" y="63795"/>
                    <a:pt x="17512" y="56205"/>
                    <a:pt x="19465" y="49005"/>
                  </a:cubicBezTo>
                  <a:lnTo>
                    <a:pt x="5992" y="36341"/>
                  </a:lnTo>
                  <a:lnTo>
                    <a:pt x="12506" y="25057"/>
                  </a:lnTo>
                  <a:lnTo>
                    <a:pt x="30210" y="30393"/>
                  </a:lnTo>
                  <a:lnTo>
                    <a:pt x="30210" y="30393"/>
                  </a:lnTo>
                  <a:cubicBezTo>
                    <a:pt x="35469" y="25102"/>
                    <a:pt x="42043" y="21307"/>
                    <a:pt x="49254" y="19398"/>
                  </a:cubicBezTo>
                  <a:lnTo>
                    <a:pt x="53486" y="1398"/>
                  </a:lnTo>
                  <a:lnTo>
                    <a:pt x="66514" y="1398"/>
                  </a:lnTo>
                  <a:lnTo>
                    <a:pt x="70746" y="19398"/>
                  </a:lnTo>
                  <a:lnTo>
                    <a:pt x="70746" y="19398"/>
                  </a:lnTo>
                  <a:cubicBezTo>
                    <a:pt x="77957" y="21307"/>
                    <a:pt x="84531" y="25102"/>
                    <a:pt x="89790" y="30393"/>
                  </a:cubicBezTo>
                  <a:close/>
                </a:path>
              </a:pathLst>
            </a:cu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" name="Shape 385"/>
            <p:cNvSpPr txBox="1"/>
            <p:nvPr/>
          </p:nvSpPr>
          <p:spPr>
            <a:xfrm>
              <a:off x="924407" y="241460"/>
              <a:ext cx="408625" cy="4086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125" lIns="24125" spcFirstLastPara="1" rIns="24125" wrap="square" tIns="241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9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E1</a:t>
              </a:r>
              <a:endParaRPr sz="19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386" name="Shape 386"/>
            <p:cNvSpPr/>
            <p:nvPr/>
          </p:nvSpPr>
          <p:spPr>
            <a:xfrm>
              <a:off x="841236" y="694373"/>
              <a:ext cx="1307601" cy="1307601"/>
            </a:xfrm>
            <a:custGeom>
              <a:pathLst>
                <a:path extrusionOk="0" h="120000" w="120000">
                  <a:moveTo>
                    <a:pt x="58606" y="3767"/>
                  </a:moveTo>
                  <a:lnTo>
                    <a:pt x="58606" y="3767"/>
                  </a:lnTo>
                  <a:cubicBezTo>
                    <a:pt x="80783" y="3217"/>
                    <a:pt x="101213" y="15754"/>
                    <a:pt x="110767" y="35776"/>
                  </a:cubicBezTo>
                  <a:cubicBezTo>
                    <a:pt x="120320" y="55798"/>
                    <a:pt x="117214" y="79565"/>
                    <a:pt x="102835" y="96459"/>
                  </a:cubicBezTo>
                  <a:lnTo>
                    <a:pt x="105473" y="99110"/>
                  </a:lnTo>
                  <a:lnTo>
                    <a:pt x="97695" y="97876"/>
                  </a:lnTo>
                  <a:lnTo>
                    <a:pt x="96214" y="89806"/>
                  </a:lnTo>
                  <a:lnTo>
                    <a:pt x="98851" y="92456"/>
                  </a:lnTo>
                  <a:cubicBezTo>
                    <a:pt x="111598" y="77199"/>
                    <a:pt x="114233" y="55892"/>
                    <a:pt x="105589" y="37989"/>
                  </a:cubicBezTo>
                  <a:cubicBezTo>
                    <a:pt x="96944" y="20085"/>
                    <a:pt x="78620" y="8898"/>
                    <a:pt x="58745" y="9391"/>
                  </a:cubicBezTo>
                  <a:close/>
                </a:path>
              </a:pathLst>
            </a:cu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" name="Shape 387"/>
            <p:cNvSpPr/>
            <p:nvPr/>
          </p:nvSpPr>
          <p:spPr>
            <a:xfrm>
              <a:off x="217041" y="440005"/>
              <a:ext cx="950053" cy="950053"/>
            </a:xfrm>
            <a:custGeom>
              <a:pathLst>
                <a:path extrusionOk="0" h="120000" w="120000">
                  <a:moveTo>
                    <a:pt x="38835" y="9410"/>
                  </a:moveTo>
                  <a:lnTo>
                    <a:pt x="41823" y="16553"/>
                  </a:lnTo>
                  <a:lnTo>
                    <a:pt x="41823" y="16553"/>
                  </a:lnTo>
                  <a:cubicBezTo>
                    <a:pt x="23032" y="24414"/>
                    <a:pt x="11425" y="43464"/>
                    <a:pt x="13055" y="63768"/>
                  </a:cubicBezTo>
                  <a:lnTo>
                    <a:pt x="18064" y="62671"/>
                  </a:lnTo>
                  <a:lnTo>
                    <a:pt x="10211" y="70899"/>
                  </a:lnTo>
                  <a:lnTo>
                    <a:pt x="417" y="66534"/>
                  </a:lnTo>
                  <a:lnTo>
                    <a:pt x="5431" y="65437"/>
                  </a:lnTo>
                  <a:lnTo>
                    <a:pt x="5431" y="65437"/>
                  </a:lnTo>
                  <a:cubicBezTo>
                    <a:pt x="3042" y="41449"/>
                    <a:pt x="16596" y="18714"/>
                    <a:pt x="38835" y="9410"/>
                  </a:cubicBezTo>
                  <a:close/>
                </a:path>
              </a:pathLst>
            </a:cu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" name="Shape 388"/>
            <p:cNvSpPr/>
            <p:nvPr/>
          </p:nvSpPr>
          <p:spPr>
            <a:xfrm>
              <a:off x="596367" y="-67617"/>
              <a:ext cx="1024349" cy="1024349"/>
            </a:xfrm>
            <a:custGeom>
              <a:pathLst>
                <a:path extrusionOk="0" h="120000" w="120000">
                  <a:moveTo>
                    <a:pt x="4986" y="64681"/>
                  </a:moveTo>
                  <a:lnTo>
                    <a:pt x="4986" y="64681"/>
                  </a:lnTo>
                  <a:cubicBezTo>
                    <a:pt x="3682" y="49360"/>
                    <a:pt x="8826" y="34190"/>
                    <a:pt x="19179" y="22822"/>
                  </a:cubicBezTo>
                  <a:lnTo>
                    <a:pt x="16020" y="19256"/>
                  </a:lnTo>
                  <a:lnTo>
                    <a:pt x="25771" y="21357"/>
                  </a:lnTo>
                  <a:lnTo>
                    <a:pt x="27129" y="31797"/>
                  </a:lnTo>
                  <a:lnTo>
                    <a:pt x="23972" y="28233"/>
                  </a:lnTo>
                  <a:lnTo>
                    <a:pt x="23972" y="28233"/>
                  </a:lnTo>
                  <a:cubicBezTo>
                    <a:pt x="15304" y="38065"/>
                    <a:pt x="11029" y="51012"/>
                    <a:pt x="12141" y="64072"/>
                  </a:cubicBezTo>
                  <a:close/>
                </a:path>
              </a:pathLst>
            </a:cu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89" name="Shape 389"/>
          <p:cNvSpPr txBox="1"/>
          <p:nvPr/>
        </p:nvSpPr>
        <p:spPr>
          <a:xfrm>
            <a:off x="214282" y="5072074"/>
            <a:ext cx="3071834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Le sujet fonctionne avec des représentations initiales qu’il faut détruire pour reconstruire 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hape 395"/>
          <p:cNvSpPr txBox="1"/>
          <p:nvPr>
            <p:ph type="title"/>
          </p:nvPr>
        </p:nvSpPr>
        <p:spPr>
          <a:xfrm>
            <a:off x="428596" y="928670"/>
            <a:ext cx="8229600" cy="136800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Merriweather"/>
              <a:buNone/>
            </a:pPr>
            <a:r>
              <a:rPr b="0" i="0" lang="fr-FR" sz="2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L’individu est actif, </a:t>
            </a:r>
            <a:br>
              <a:rPr b="0" i="0" lang="fr-FR" sz="2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</a:br>
            <a:r>
              <a:rPr b="0" i="0" lang="fr-FR" sz="2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l’erreur est parfois intéressante!</a:t>
            </a:r>
            <a:br>
              <a:rPr b="0" i="0" lang="fr-FR" sz="2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</a:br>
            <a:r>
              <a:rPr b="0" i="0" lang="fr-FR" sz="2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La méthode est dite constructiviste…</a:t>
            </a:r>
            <a:endParaRPr b="0" i="0" sz="2800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396" name="Shape 396"/>
          <p:cNvSpPr txBox="1"/>
          <p:nvPr>
            <p:ph idx="1" type="body"/>
          </p:nvPr>
        </p:nvSpPr>
        <p:spPr>
          <a:xfrm>
            <a:off x="428596" y="2423160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Noto Sans Symbols"/>
              <a:buNone/>
            </a:pPr>
            <a:r>
              <a:rPr b="0" i="0" lang="fr-FR" sz="2405" u="sng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Apprendre c’est :</a:t>
            </a:r>
            <a:endParaRPr/>
          </a:p>
          <a:p>
            <a:pPr indent="-274320" lvl="0" marL="274320" marR="0" rtl="0" algn="l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Faire émerger les bonnes réponses</a:t>
            </a:r>
            <a:endParaRPr/>
          </a:p>
          <a:p>
            <a:pPr indent="-274320" lvl="0" marL="274320" marR="0" rtl="0" algn="l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Construire son savoir</a:t>
            </a:r>
            <a:endParaRPr/>
          </a:p>
          <a:p>
            <a:pPr indent="-274320" lvl="0" marL="274320" marR="0" rtl="0" algn="l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Franchir, dépasser ses représentations qui sont autant d’obstacles</a:t>
            </a:r>
            <a:endParaRPr/>
          </a:p>
          <a:p>
            <a:pPr indent="-129238" lvl="0" marL="274320" marR="0" rtl="0" algn="l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None/>
            </a:pPr>
            <a:r>
              <a:t/>
            </a:r>
            <a:endParaRPr b="0" i="0" sz="2405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397" name="Shape 397"/>
          <p:cNvSpPr txBox="1"/>
          <p:nvPr>
            <p:ph idx="2" type="body"/>
          </p:nvPr>
        </p:nvSpPr>
        <p:spPr>
          <a:xfrm>
            <a:off x="4643438" y="2423160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Noto Sans Symbols"/>
              <a:buNone/>
            </a:pPr>
            <a:r>
              <a:rPr b="0" i="0" lang="fr-FR" sz="2405" u="sng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L’enseignant :</a:t>
            </a:r>
            <a:endParaRPr/>
          </a:p>
          <a:p>
            <a:pPr indent="-274320" lvl="0" marL="274320" marR="0" rtl="0" algn="l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Organise (Vadepied)</a:t>
            </a:r>
            <a:endParaRPr/>
          </a:p>
          <a:p>
            <a:pPr indent="-274320" lvl="0" marL="274320" marR="0" rtl="0" algn="l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Sollicite  (Azemar, plaidoyer pour l’aventure motrice)</a:t>
            </a:r>
            <a:endParaRPr/>
          </a:p>
          <a:p>
            <a:pPr indent="-274320" lvl="0" marL="274320" marR="0" rtl="0" algn="l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Dose les difficultés</a:t>
            </a:r>
            <a:endParaRPr/>
          </a:p>
          <a:p>
            <a:pPr indent="-274320" lvl="0" marL="274320" marR="0" rtl="0" algn="l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Expérimente des solutions (Carasco)</a:t>
            </a:r>
            <a:endParaRPr/>
          </a:p>
          <a:p>
            <a:pPr indent="-274320" lvl="0" marL="274320" marR="0" rtl="0" algn="l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Aménage (Famose…)</a:t>
            </a:r>
            <a:endParaRPr/>
          </a:p>
          <a:p>
            <a:pPr indent="-274320" lvl="0" marL="274320" marR="0" rtl="0" algn="l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Est un médiateur</a:t>
            </a:r>
            <a:endParaRPr/>
          </a:p>
          <a:p>
            <a:pPr indent="-274320" lvl="0" marL="274320" marR="0" rtl="0" algn="l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Étaye… Lié au concept de ZPD</a:t>
            </a:r>
            <a:endParaRPr b="0" i="0" sz="1757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129238" lvl="0" marL="274320" marR="0" rtl="0" algn="l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None/>
            </a:pPr>
            <a:r>
              <a:t/>
            </a:r>
            <a:endParaRPr b="0" i="0" sz="2405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398" name="Shape 398"/>
          <p:cNvSpPr/>
          <p:nvPr/>
        </p:nvSpPr>
        <p:spPr>
          <a:xfrm>
            <a:off x="179512" y="5229200"/>
            <a:ext cx="457200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L'approche constructiviste de l'apprentissage met l'accent sur l'activité du sujet pour appréhender les phénomènes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Quelques concepts pour enseigner	</a:t>
            </a:r>
            <a:endParaRPr b="0" i="0" sz="45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5" name="Shape 405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Les représentations : à chacun sa valeur du monde. Les représentations sont mises à mal. On les différencie d’habitudes d’actions.</a:t>
            </a:r>
            <a:endParaRPr/>
          </a:p>
          <a:p>
            <a:pPr indent="-274320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Obstacles et situations problèmes : modifier les représentations…suppression de la deuxième bouée !</a:t>
            </a:r>
            <a:endParaRPr/>
          </a:p>
          <a:p>
            <a:pPr indent="-274320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La métacognition : penser sa pensée, partir du fonctionnement de l’apprenant</a:t>
            </a:r>
            <a:endParaRPr/>
          </a:p>
          <a:p>
            <a:pPr indent="-274320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Le transfert des apprentissages : pierre philosophale de l’enseignant</a:t>
            </a:r>
            <a:endParaRPr/>
          </a:p>
          <a:p>
            <a:pPr indent="-117475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None/>
            </a:pPr>
            <a:r>
              <a:t/>
            </a:r>
            <a:endParaRPr b="0" i="0" sz="2600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Shape 41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Critique</a:t>
            </a:r>
            <a:endParaRPr b="0" i="0" sz="50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2" name="Shape 412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Remise en cause des savoirs !!!</a:t>
            </a:r>
            <a:endParaRPr/>
          </a:p>
          <a:p>
            <a:pPr indent="-274320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Dans l’évaluation, centration sur la pratique et sur les compétences, ce que peut faire la personne en « situation de travail » pour le faire progresser ! </a:t>
            </a:r>
            <a:endParaRPr/>
          </a:p>
          <a:p>
            <a:pPr indent="-274320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Dans le domaine de la formation de cadres, cela pose des problèmes considérables : partir des représentations autour de l’activité professionnelle pour la faire évoluer</a:t>
            </a:r>
            <a:endParaRPr/>
          </a:p>
          <a:p>
            <a:pPr indent="-274320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Pose le problème de l’alternance…</a:t>
            </a:r>
            <a:endParaRPr/>
          </a:p>
          <a:p>
            <a:pPr indent="-117475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None/>
            </a:pPr>
            <a:r>
              <a:t/>
            </a:r>
            <a:endParaRPr b="0" i="0" sz="2600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Shape 41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Évolutions …</a:t>
            </a:r>
            <a:endParaRPr b="0" i="0" sz="50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9" name="Shape 419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Plus qu’un abandon, une évolution du modèle cognitif</a:t>
            </a:r>
            <a:endParaRPr/>
          </a:p>
          <a:p>
            <a:pPr indent="-274320" lvl="0" marL="274320" marR="0" rtl="0" algn="l"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Données sur l’apprentissage social, Bandura </a:t>
            </a:r>
            <a:r>
              <a:rPr b="0" i="0" lang="fr-FR" sz="2405" u="sng" cap="none" strike="noStrike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3"/>
              </a:rPr>
              <a:t>Bobo doll</a:t>
            </a:r>
            <a:endParaRPr b="0" i="0" sz="2405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254000" lvl="2" marL="914400" marR="0" rtl="0" algn="l">
              <a:spcBef>
                <a:spcPts val="388"/>
              </a:spcBef>
              <a:spcAft>
                <a:spcPts val="0"/>
              </a:spcAft>
              <a:buClr>
                <a:schemeClr val="accent2"/>
              </a:buClr>
              <a:buSzPts val="1359"/>
              <a:buFont typeface="Noto Sans Symbols"/>
              <a:buChar char="●"/>
            </a:pPr>
            <a:r>
              <a:rPr b="0" i="0" lang="fr-FR" sz="1942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Apprentissage par observation d’autrui</a:t>
            </a:r>
            <a:endParaRPr/>
          </a:p>
          <a:p>
            <a:pPr indent="-254000" lvl="2" marL="914400" marR="0" rtl="0" algn="l">
              <a:spcBef>
                <a:spcPts val="388"/>
              </a:spcBef>
              <a:spcAft>
                <a:spcPts val="0"/>
              </a:spcAft>
              <a:buClr>
                <a:schemeClr val="accent2"/>
              </a:buClr>
              <a:buSzPts val="1359"/>
              <a:buFont typeface="Noto Sans Symbols"/>
              <a:buChar char="●"/>
            </a:pPr>
            <a:r>
              <a:rPr b="0" i="0" lang="fr-FR" sz="1942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Vicariant (ce qui est appris en marge de ce que veut ou dit l’encadrant) ou coactif (avec le ou les autres…)</a:t>
            </a:r>
            <a:endParaRPr/>
          </a:p>
          <a:p>
            <a:pPr indent="-274320" lvl="0" marL="274320" marR="0" rtl="0" algn="l"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Jérôme Bruner qui part du principe que l'homme interprète le monde en termes de ressemblances et différences.</a:t>
            </a:r>
            <a:endParaRPr/>
          </a:p>
          <a:p>
            <a:pPr indent="-274320" lvl="0" marL="274320" marR="0" rtl="0" algn="l"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La montée en puissance de l’apprentissage par alternance </a:t>
            </a:r>
            <a:endParaRPr/>
          </a:p>
          <a:p>
            <a:pPr indent="-274320" lvl="0" marL="274320" marR="0" rtl="0" algn="l"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Le compagnonnage avec la crainte d’une perte supposée des savoirs experts (chez les entraîneurs)</a:t>
            </a:r>
            <a:endParaRPr/>
          </a:p>
          <a:p>
            <a:pPr indent="-274320" lvl="0" marL="274320" marR="0" rtl="0" algn="l">
              <a:spcBef>
                <a:spcPts val="481"/>
              </a:spcBef>
              <a:spcAft>
                <a:spcPts val="0"/>
              </a:spcAft>
              <a:buClr>
                <a:schemeClr val="accent3"/>
              </a:buClr>
              <a:buSzPts val="2285"/>
              <a:buFont typeface="Noto Sans Symbols"/>
              <a:buChar char="●"/>
            </a:pPr>
            <a:r>
              <a:rPr b="0" i="0" lang="fr-FR" sz="2405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Le Web…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Shape 425"/>
          <p:cNvSpPr txBox="1"/>
          <p:nvPr>
            <p:ph type="title"/>
          </p:nvPr>
        </p:nvSpPr>
        <p:spPr>
          <a:xfrm>
            <a:off x="428596" y="14285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24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Aujourd’hui !</a:t>
            </a:r>
            <a:endParaRPr b="0" i="0" sz="24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26" name="Shape 426"/>
          <p:cNvGrpSpPr/>
          <p:nvPr/>
        </p:nvGrpSpPr>
        <p:grpSpPr>
          <a:xfrm>
            <a:off x="1839477" y="1600358"/>
            <a:ext cx="5650754" cy="4114500"/>
            <a:chOff x="1196567" y="157"/>
            <a:chExt cx="5650754" cy="4114500"/>
          </a:xfrm>
        </p:grpSpPr>
        <p:sp>
          <p:nvSpPr>
            <p:cNvPr id="427" name="Shape 427"/>
            <p:cNvSpPr/>
            <p:nvPr/>
          </p:nvSpPr>
          <p:spPr>
            <a:xfrm>
              <a:off x="2957543" y="157"/>
              <a:ext cx="2128802" cy="1064401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" name="Shape 428"/>
            <p:cNvSpPr txBox="1"/>
            <p:nvPr/>
          </p:nvSpPr>
          <p:spPr>
            <a:xfrm>
              <a:off x="2988718" y="31332"/>
              <a:ext cx="2066452" cy="10020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22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Pôle axiologique</a:t>
              </a:r>
              <a:endParaRPr sz="22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429" name="Shape 429"/>
            <p:cNvSpPr/>
            <p:nvPr/>
          </p:nvSpPr>
          <p:spPr>
            <a:xfrm rot="3600000">
              <a:off x="4345173" y="1871137"/>
              <a:ext cx="1114518" cy="372540"/>
            </a:xfrm>
            <a:prstGeom prst="leftRightArrow">
              <a:avLst>
                <a:gd fmla="val 60000" name="adj1"/>
                <a:gd fmla="val 50000" name="adj2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" name="Shape 430"/>
            <p:cNvSpPr txBox="1"/>
            <p:nvPr/>
          </p:nvSpPr>
          <p:spPr>
            <a:xfrm rot="3600000">
              <a:off x="4456935" y="1945645"/>
              <a:ext cx="890994" cy="2235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431" name="Shape 431"/>
            <p:cNvSpPr/>
            <p:nvPr/>
          </p:nvSpPr>
          <p:spPr>
            <a:xfrm>
              <a:off x="4718519" y="3050256"/>
              <a:ext cx="2128802" cy="1064401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" name="Shape 432"/>
            <p:cNvSpPr txBox="1"/>
            <p:nvPr/>
          </p:nvSpPr>
          <p:spPr>
            <a:xfrm>
              <a:off x="4749694" y="3081431"/>
              <a:ext cx="2066452" cy="10020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22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Étayage scientifique</a:t>
              </a:r>
              <a:endParaRPr sz="22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433" name="Shape 433"/>
            <p:cNvSpPr/>
            <p:nvPr/>
          </p:nvSpPr>
          <p:spPr>
            <a:xfrm rot="10800000">
              <a:off x="3464685" y="3396187"/>
              <a:ext cx="1114518" cy="372540"/>
            </a:xfrm>
            <a:prstGeom prst="leftRightArrow">
              <a:avLst>
                <a:gd fmla="val 60000" name="adj1"/>
                <a:gd fmla="val 50000" name="adj2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" name="Shape 434"/>
            <p:cNvSpPr txBox="1"/>
            <p:nvPr/>
          </p:nvSpPr>
          <p:spPr>
            <a:xfrm>
              <a:off x="3576447" y="3470695"/>
              <a:ext cx="890994" cy="2235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435" name="Shape 435"/>
            <p:cNvSpPr/>
            <p:nvPr/>
          </p:nvSpPr>
          <p:spPr>
            <a:xfrm>
              <a:off x="1196567" y="3050256"/>
              <a:ext cx="2128802" cy="1064401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" name="Shape 436"/>
            <p:cNvSpPr txBox="1"/>
            <p:nvPr/>
          </p:nvSpPr>
          <p:spPr>
            <a:xfrm>
              <a:off x="1227742" y="3081431"/>
              <a:ext cx="2066452" cy="10020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22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Utilité pratique	</a:t>
              </a:r>
              <a:endParaRPr sz="22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437" name="Shape 437"/>
            <p:cNvSpPr/>
            <p:nvPr/>
          </p:nvSpPr>
          <p:spPr>
            <a:xfrm rot="-3600000">
              <a:off x="2584197" y="1871137"/>
              <a:ext cx="1114518" cy="372540"/>
            </a:xfrm>
            <a:prstGeom prst="leftRightArrow">
              <a:avLst>
                <a:gd fmla="val 60000" name="adj1"/>
                <a:gd fmla="val 50000" name="adj2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" name="Shape 438"/>
            <p:cNvSpPr txBox="1"/>
            <p:nvPr/>
          </p:nvSpPr>
          <p:spPr>
            <a:xfrm rot="-3600000">
              <a:off x="2695959" y="1945645"/>
              <a:ext cx="890994" cy="2235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</p:grpSp>
      <p:sp>
        <p:nvSpPr>
          <p:cNvPr id="439" name="Shape 439"/>
          <p:cNvSpPr txBox="1"/>
          <p:nvPr/>
        </p:nvSpPr>
        <p:spPr>
          <a:xfrm>
            <a:off x="4500562" y="500042"/>
            <a:ext cx="4357718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Prise en compte des attentes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Engagement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Notion de projet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440" name="Shape 440"/>
          <p:cNvSpPr txBox="1"/>
          <p:nvPr/>
        </p:nvSpPr>
        <p:spPr>
          <a:xfrm>
            <a:off x="179512" y="3140968"/>
            <a:ext cx="321471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Alternance, le « terrain »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Savoirs définis en terme de Compétences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Formation professionnelle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441" name="Shape 441"/>
          <p:cNvSpPr txBox="1"/>
          <p:nvPr/>
        </p:nvSpPr>
        <p:spPr>
          <a:xfrm>
            <a:off x="5076056" y="2708920"/>
            <a:ext cx="3857652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L’individualisme contemporain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Théorie de l’information par le web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Le savoir est accessible 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Action située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Approche écologique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La cognition située…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Shape 447"/>
          <p:cNvSpPr/>
          <p:nvPr/>
        </p:nvSpPr>
        <p:spPr>
          <a:xfrm rot="4072236">
            <a:off x="253185" y="2815672"/>
            <a:ext cx="3636969" cy="1605763"/>
          </a:xfrm>
          <a:prstGeom prst="curvedUpArrow">
            <a:avLst>
              <a:gd fmla="val 25000" name="adj1"/>
              <a:gd fmla="val 50000" name="adj2"/>
              <a:gd fmla="val 25000" name="adj3"/>
            </a:avLst>
          </a:prstGeom>
          <a:solidFill>
            <a:schemeClr val="accent1"/>
          </a:solidFill>
          <a:ln cap="flat" cmpd="sng" w="25400">
            <a:solidFill>
              <a:srgbClr val="0A51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448" name="Shape 448"/>
          <p:cNvPicPr preferRelativeResize="0"/>
          <p:nvPr/>
        </p:nvPicPr>
        <p:blipFill rotWithShape="1">
          <a:blip r:embed="rId3">
            <a:alphaModFix/>
          </a:blip>
          <a:srcRect b="30185" l="0" r="0" t="39894"/>
          <a:stretch/>
        </p:blipFill>
        <p:spPr>
          <a:xfrm>
            <a:off x="214282" y="1643050"/>
            <a:ext cx="4069080" cy="2571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9" name="Shape 449"/>
          <p:cNvPicPr preferRelativeResize="0"/>
          <p:nvPr/>
        </p:nvPicPr>
        <p:blipFill rotWithShape="1">
          <a:blip r:embed="rId3">
            <a:alphaModFix/>
          </a:blip>
          <a:srcRect b="3421" l="0" r="0" t="70944"/>
          <a:stretch/>
        </p:blipFill>
        <p:spPr>
          <a:xfrm>
            <a:off x="3714744" y="3643314"/>
            <a:ext cx="5128493" cy="2777040"/>
          </a:xfrm>
          <a:prstGeom prst="rect">
            <a:avLst/>
          </a:prstGeom>
          <a:noFill/>
          <a:ln>
            <a:noFill/>
          </a:ln>
        </p:spPr>
      </p:pic>
      <p:sp>
        <p:nvSpPr>
          <p:cNvPr id="450" name="Shape 450"/>
          <p:cNvSpPr/>
          <p:nvPr/>
        </p:nvSpPr>
        <p:spPr>
          <a:xfrm>
            <a:off x="357158" y="857232"/>
            <a:ext cx="8286808" cy="369332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La théorie de l'information, ou théorie mathématique de la communication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" name="Shape 456"/>
          <p:cNvGrpSpPr/>
          <p:nvPr/>
        </p:nvGrpSpPr>
        <p:grpSpPr>
          <a:xfrm>
            <a:off x="857223" y="1643059"/>
            <a:ext cx="7722431" cy="4007366"/>
            <a:chOff x="214313" y="42858"/>
            <a:chExt cx="7722431" cy="4007366"/>
          </a:xfrm>
        </p:grpSpPr>
        <p:sp>
          <p:nvSpPr>
            <p:cNvPr id="457" name="Shape 457"/>
            <p:cNvSpPr/>
            <p:nvPr/>
          </p:nvSpPr>
          <p:spPr>
            <a:xfrm>
              <a:off x="2214571" y="42858"/>
              <a:ext cx="3313013" cy="1547022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" name="Shape 458"/>
            <p:cNvSpPr txBox="1"/>
            <p:nvPr/>
          </p:nvSpPr>
          <p:spPr>
            <a:xfrm>
              <a:off x="2259882" y="88169"/>
              <a:ext cx="3222391" cy="145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7150" lIns="57150" spcFirstLastPara="1" rIns="57150" wrap="square" tIns="5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5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Savoir est ce qui fait sens pour l’apprenant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525"/>
                </a:spcBef>
                <a:spcAft>
                  <a:spcPts val="0"/>
                </a:spcAft>
                <a:buNone/>
              </a:pPr>
              <a:r>
                <a:rPr lang="fr-FR" sz="15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Zone potentielle de développement</a:t>
              </a:r>
              <a:endParaRPr sz="15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459" name="Shape 459"/>
            <p:cNvSpPr/>
            <p:nvPr/>
          </p:nvSpPr>
          <p:spPr>
            <a:xfrm rot="2547071">
              <a:off x="4776339" y="1808818"/>
              <a:ext cx="766573" cy="372540"/>
            </a:xfrm>
            <a:prstGeom prst="leftRightArrow">
              <a:avLst>
                <a:gd fmla="val 60000" name="adj1"/>
                <a:gd fmla="val 50000" name="adj2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Shape 460"/>
            <p:cNvSpPr txBox="1"/>
            <p:nvPr/>
          </p:nvSpPr>
          <p:spPr>
            <a:xfrm rot="2547071">
              <a:off x="4888101" y="1883326"/>
              <a:ext cx="543049" cy="2235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461" name="Shape 461"/>
            <p:cNvSpPr/>
            <p:nvPr/>
          </p:nvSpPr>
          <p:spPr>
            <a:xfrm>
              <a:off x="5072100" y="2400296"/>
              <a:ext cx="2864644" cy="1649928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Shape 462"/>
            <p:cNvSpPr txBox="1"/>
            <p:nvPr/>
          </p:nvSpPr>
          <p:spPr>
            <a:xfrm>
              <a:off x="5120425" y="2448621"/>
              <a:ext cx="2767994" cy="15532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7150" lIns="57150" spcFirstLastPara="1" rIns="57150" wrap="square" tIns="5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5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Approche compréhensive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525"/>
                </a:spcBef>
                <a:spcAft>
                  <a:spcPts val="0"/>
                </a:spcAft>
                <a:buNone/>
              </a:pPr>
              <a:r>
                <a:rPr lang="fr-FR" sz="15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Position d’aide (commandes…)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525"/>
                </a:spcBef>
                <a:spcAft>
                  <a:spcPts val="0"/>
                </a:spcAft>
                <a:buNone/>
              </a:pPr>
              <a:r>
                <a:rPr lang="fr-FR" sz="15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Contrat de confiance </a:t>
              </a:r>
              <a:endParaRPr/>
            </a:p>
          </p:txBody>
        </p:sp>
        <p:sp>
          <p:nvSpPr>
            <p:cNvPr id="463" name="Shape 463"/>
            <p:cNvSpPr/>
            <p:nvPr/>
          </p:nvSpPr>
          <p:spPr>
            <a:xfrm rot="-10734617">
              <a:off x="3534253" y="2989784"/>
              <a:ext cx="766573" cy="372540"/>
            </a:xfrm>
            <a:prstGeom prst="leftRightArrow">
              <a:avLst>
                <a:gd fmla="val 60000" name="adj1"/>
                <a:gd fmla="val 50000" name="adj2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" name="Shape 464"/>
            <p:cNvSpPr txBox="1"/>
            <p:nvPr/>
          </p:nvSpPr>
          <p:spPr>
            <a:xfrm rot="65383">
              <a:off x="3646015" y="3064292"/>
              <a:ext cx="543049" cy="2235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465" name="Shape 465"/>
            <p:cNvSpPr/>
            <p:nvPr/>
          </p:nvSpPr>
          <p:spPr>
            <a:xfrm>
              <a:off x="214313" y="2257422"/>
              <a:ext cx="2548666" cy="1744862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Shape 466"/>
            <p:cNvSpPr txBox="1"/>
            <p:nvPr/>
          </p:nvSpPr>
          <p:spPr>
            <a:xfrm>
              <a:off x="265418" y="2308527"/>
              <a:ext cx="2446456" cy="16426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7150" lIns="57150" spcFirstLastPara="1" rIns="57150" wrap="square" tIns="5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5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Transformation des habitudes de fonctionnement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525"/>
                </a:spcBef>
                <a:spcAft>
                  <a:spcPts val="0"/>
                </a:spcAft>
                <a:buNone/>
              </a:pPr>
              <a:r>
                <a:rPr lang="fr-FR" sz="15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Engagement dans l’action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525"/>
                </a:spcBef>
                <a:spcAft>
                  <a:spcPts val="0"/>
                </a:spcAft>
                <a:buNone/>
              </a:pPr>
              <a:r>
                <a:rPr lang="fr-FR" sz="15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Transformer la relation à la situation d’enseignement</a:t>
              </a:r>
              <a:endParaRPr sz="15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467" name="Shape 467"/>
            <p:cNvSpPr/>
            <p:nvPr/>
          </p:nvSpPr>
          <p:spPr>
            <a:xfrm rot="-2649529">
              <a:off x="2347509" y="1737381"/>
              <a:ext cx="766573" cy="372540"/>
            </a:xfrm>
            <a:prstGeom prst="leftRightArrow">
              <a:avLst>
                <a:gd fmla="val 60000" name="adj1"/>
                <a:gd fmla="val 50000" name="adj2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Shape 468"/>
            <p:cNvSpPr txBox="1"/>
            <p:nvPr/>
          </p:nvSpPr>
          <p:spPr>
            <a:xfrm rot="-2649529">
              <a:off x="2459271" y="1811889"/>
              <a:ext cx="543049" cy="2235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</p:grpSp>
      <p:sp>
        <p:nvSpPr>
          <p:cNvPr id="469" name="Shape 469"/>
          <p:cNvSpPr/>
          <p:nvPr/>
        </p:nvSpPr>
        <p:spPr>
          <a:xfrm>
            <a:off x="500034" y="785794"/>
            <a:ext cx="225215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L’analyse de pratique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Shape 475"/>
          <p:cNvSpPr/>
          <p:nvPr/>
        </p:nvSpPr>
        <p:spPr>
          <a:xfrm rot="-5691972">
            <a:off x="3545354" y="-1076084"/>
            <a:ext cx="2196169" cy="5835527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chemeClr val="accent1"/>
          </a:solidFill>
          <a:ln cap="flat" cmpd="sng" w="25400">
            <a:solidFill>
              <a:srgbClr val="0A51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476" name="Shape 476"/>
          <p:cNvSpPr/>
          <p:nvPr/>
        </p:nvSpPr>
        <p:spPr>
          <a:xfrm rot="4969853">
            <a:off x="3398334" y="956704"/>
            <a:ext cx="1838138" cy="7080489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chemeClr val="accent1"/>
          </a:solidFill>
          <a:ln cap="flat" cmpd="sng" w="25400">
            <a:solidFill>
              <a:srgbClr val="0A51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grpSp>
        <p:nvGrpSpPr>
          <p:cNvPr id="477" name="Shape 477"/>
          <p:cNvGrpSpPr/>
          <p:nvPr/>
        </p:nvGrpSpPr>
        <p:grpSpPr>
          <a:xfrm>
            <a:off x="1573249" y="430249"/>
            <a:ext cx="5997500" cy="5997500"/>
            <a:chOff x="1216091" y="1645"/>
            <a:chExt cx="5997500" cy="5997500"/>
          </a:xfrm>
        </p:grpSpPr>
        <p:sp>
          <p:nvSpPr>
            <p:cNvPr id="478" name="Shape 478"/>
            <p:cNvSpPr/>
            <p:nvPr/>
          </p:nvSpPr>
          <p:spPr>
            <a:xfrm>
              <a:off x="1928834" y="642950"/>
              <a:ext cx="4617824" cy="4617824"/>
            </a:xfrm>
            <a:prstGeom prst="blockArc">
              <a:avLst>
                <a:gd fmla="val 10800000" name="adj1"/>
                <a:gd fmla="val 16200000" name="adj2"/>
                <a:gd fmla="val 4636" name="adj3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Shape 479"/>
            <p:cNvSpPr/>
            <p:nvPr/>
          </p:nvSpPr>
          <p:spPr>
            <a:xfrm>
              <a:off x="1905929" y="691483"/>
              <a:ext cx="4617824" cy="4617824"/>
            </a:xfrm>
            <a:prstGeom prst="blockArc">
              <a:avLst>
                <a:gd fmla="val 5400000" name="adj1"/>
                <a:gd fmla="val 10800000" name="adj2"/>
                <a:gd fmla="val 4636" name="adj3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Shape 480"/>
            <p:cNvSpPr/>
            <p:nvPr/>
          </p:nvSpPr>
          <p:spPr>
            <a:xfrm>
              <a:off x="1905929" y="691483"/>
              <a:ext cx="4617824" cy="4617824"/>
            </a:xfrm>
            <a:prstGeom prst="blockArc">
              <a:avLst>
                <a:gd fmla="val 0" name="adj1"/>
                <a:gd fmla="val 5400000" name="adj2"/>
                <a:gd fmla="val 4636" name="adj3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Shape 481"/>
            <p:cNvSpPr/>
            <p:nvPr/>
          </p:nvSpPr>
          <p:spPr>
            <a:xfrm>
              <a:off x="1905929" y="691483"/>
              <a:ext cx="4617824" cy="4617824"/>
            </a:xfrm>
            <a:prstGeom prst="blockArc">
              <a:avLst>
                <a:gd fmla="val 16200000" name="adj1"/>
                <a:gd fmla="val 0" name="adj2"/>
                <a:gd fmla="val 4636" name="adj3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Shape 482"/>
            <p:cNvSpPr/>
            <p:nvPr/>
          </p:nvSpPr>
          <p:spPr>
            <a:xfrm>
              <a:off x="2928956" y="2071701"/>
              <a:ext cx="2571770" cy="2123885"/>
            </a:xfrm>
            <a:prstGeom prst="ellipse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Shape 483"/>
            <p:cNvSpPr txBox="1"/>
            <p:nvPr/>
          </p:nvSpPr>
          <p:spPr>
            <a:xfrm>
              <a:off x="3305583" y="2382737"/>
              <a:ext cx="1818516" cy="15018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7925" lIns="27925" spcFirstLastPara="1" rIns="27925" wrap="square" tIns="279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22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Interprétation de la situation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770"/>
                </a:spcBef>
                <a:spcAft>
                  <a:spcPts val="0"/>
                </a:spcAft>
                <a:buNone/>
              </a:pPr>
              <a:r>
                <a:rPr lang="fr-FR" sz="22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Fonction sémiologique</a:t>
              </a:r>
              <a:endParaRPr sz="22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484" name="Shape 484"/>
            <p:cNvSpPr/>
            <p:nvPr/>
          </p:nvSpPr>
          <p:spPr>
            <a:xfrm>
              <a:off x="3471482" y="1645"/>
              <a:ext cx="1486719" cy="1486719"/>
            </a:xfrm>
            <a:prstGeom prst="ellipse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Shape 485"/>
            <p:cNvSpPr txBox="1"/>
            <p:nvPr/>
          </p:nvSpPr>
          <p:spPr>
            <a:xfrm>
              <a:off x="3689207" y="219370"/>
              <a:ext cx="1051269" cy="10512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15225" spcFirstLastPara="1" rIns="15225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2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Intervention sur le réel</a:t>
              </a:r>
              <a:endParaRPr sz="12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486" name="Shape 486"/>
            <p:cNvSpPr/>
            <p:nvPr/>
          </p:nvSpPr>
          <p:spPr>
            <a:xfrm>
              <a:off x="5726872" y="2257036"/>
              <a:ext cx="1486719" cy="1486719"/>
            </a:xfrm>
            <a:prstGeom prst="ellipse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Shape 487"/>
            <p:cNvSpPr txBox="1"/>
            <p:nvPr/>
          </p:nvSpPr>
          <p:spPr>
            <a:xfrm>
              <a:off x="5944597" y="2474761"/>
              <a:ext cx="1051269" cy="10512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15225" spcFirstLastPara="1" rIns="15225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2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Situation et sa transformation</a:t>
              </a:r>
              <a:endParaRPr sz="12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488" name="Shape 488"/>
            <p:cNvSpPr/>
            <p:nvPr/>
          </p:nvSpPr>
          <p:spPr>
            <a:xfrm>
              <a:off x="3471482" y="4512426"/>
              <a:ext cx="1486719" cy="1486719"/>
            </a:xfrm>
            <a:prstGeom prst="ellipse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Shape 489"/>
            <p:cNvSpPr txBox="1"/>
            <p:nvPr/>
          </p:nvSpPr>
          <p:spPr>
            <a:xfrm>
              <a:off x="3689207" y="4730151"/>
              <a:ext cx="1051269" cy="10512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15225" spcFirstLastPara="1" rIns="15225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2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Offres de signification</a:t>
              </a:r>
              <a:endParaRPr sz="12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490" name="Shape 490"/>
            <p:cNvSpPr/>
            <p:nvPr/>
          </p:nvSpPr>
          <p:spPr>
            <a:xfrm>
              <a:off x="1216091" y="2257036"/>
              <a:ext cx="1486719" cy="1486719"/>
            </a:xfrm>
            <a:prstGeom prst="ellipse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" name="Shape 491"/>
            <p:cNvSpPr txBox="1"/>
            <p:nvPr/>
          </p:nvSpPr>
          <p:spPr>
            <a:xfrm>
              <a:off x="1433816" y="2474761"/>
              <a:ext cx="1051269" cy="10512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15225" spcFirstLastPara="1" rIns="15225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2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Action et cognition</a:t>
              </a:r>
              <a:endParaRPr sz="12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</p:grpSp>
      <p:sp>
        <p:nvSpPr>
          <p:cNvPr id="492" name="Shape 492"/>
          <p:cNvSpPr txBox="1"/>
          <p:nvPr/>
        </p:nvSpPr>
        <p:spPr>
          <a:xfrm>
            <a:off x="500034" y="1000108"/>
            <a:ext cx="207170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La cognition située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493" name="Shape 493"/>
          <p:cNvSpPr txBox="1"/>
          <p:nvPr/>
        </p:nvSpPr>
        <p:spPr>
          <a:xfrm>
            <a:off x="5715008" y="5572140"/>
            <a:ext cx="321471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Dans un environnement objectif, il y a des offres de signification…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494" name="Shape 494"/>
          <p:cNvSpPr txBox="1"/>
          <p:nvPr/>
        </p:nvSpPr>
        <p:spPr>
          <a:xfrm>
            <a:off x="5572132" y="285728"/>
            <a:ext cx="3286148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Des choix individuels  sont faits qui définissent sa propre situation…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495" name="Shape 495"/>
          <p:cNvSpPr txBox="1"/>
          <p:nvPr/>
        </p:nvSpPr>
        <p:spPr>
          <a:xfrm>
            <a:off x="642910" y="1785926"/>
            <a:ext cx="792961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Le réel est interprété, on ne voit pas les mêmes choses…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On agit donc dans  son monde ou plutôt ce que l’on comprend de ce monde !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Rappel :</a:t>
            </a:r>
            <a:r>
              <a:rPr b="0" i="0" lang="fr-FR" sz="3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 triangle didactique (actualisé)</a:t>
            </a:r>
            <a:endParaRPr b="0" i="0" sz="31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8" name="Shape 1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43108" y="2156348"/>
            <a:ext cx="6072230" cy="42356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 txBox="1"/>
          <p:nvPr>
            <p:ph type="title"/>
          </p:nvPr>
        </p:nvSpPr>
        <p:spPr>
          <a:xfrm>
            <a:off x="500034" y="42860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Quelques concepts pour enseigner	</a:t>
            </a:r>
            <a:endParaRPr b="0" i="0" sz="45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2" name="Shape 502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100"/>
              <a:buFont typeface="Noto Sans Symbols"/>
              <a:buChar char="●"/>
            </a:pPr>
            <a:r>
              <a:rPr b="0" i="0" lang="fr-FR" sz="221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L’expérience prend le pas sur les représentations</a:t>
            </a:r>
            <a:endParaRPr/>
          </a:p>
          <a:p>
            <a:pPr indent="-274320" lvl="0" marL="274320" marR="0" rtl="0" algn="l">
              <a:lnSpc>
                <a:spcPct val="90000"/>
              </a:lnSpc>
              <a:spcBef>
                <a:spcPts val="442"/>
              </a:spcBef>
              <a:spcAft>
                <a:spcPts val="0"/>
              </a:spcAft>
              <a:buClr>
                <a:schemeClr val="accent3"/>
              </a:buClr>
              <a:buSzPts val="2100"/>
              <a:buFont typeface="Noto Sans Symbols"/>
              <a:buChar char="●"/>
            </a:pPr>
            <a:r>
              <a:rPr b="0" i="0" lang="fr-FR" sz="221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Les représentations sont statiques, l’interprétation est dynamique, elle évolue en fonction de l’évolution de l’environnement</a:t>
            </a:r>
            <a:endParaRPr/>
          </a:p>
          <a:p>
            <a:pPr indent="-274320" lvl="0" marL="274320" marR="0" rtl="0" algn="l">
              <a:lnSpc>
                <a:spcPct val="90000"/>
              </a:lnSpc>
              <a:spcBef>
                <a:spcPts val="442"/>
              </a:spcBef>
              <a:spcAft>
                <a:spcPts val="0"/>
              </a:spcAft>
              <a:buClr>
                <a:schemeClr val="accent3"/>
              </a:buClr>
              <a:buSzPts val="2100"/>
              <a:buFont typeface="Noto Sans Symbols"/>
              <a:buChar char="●"/>
            </a:pPr>
            <a:r>
              <a:rPr b="0" i="0" lang="fr-FR" sz="221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Dans l’action, les représentations évoluent… l’action fait agir… on passe de l’action à l’action dans une situation singulière (couplage action-situation) un peu comme dans une conversation !</a:t>
            </a:r>
            <a:endParaRPr/>
          </a:p>
          <a:p>
            <a:pPr indent="-274320" lvl="0" marL="274320" marR="0" rtl="0" algn="l">
              <a:lnSpc>
                <a:spcPct val="90000"/>
              </a:lnSpc>
              <a:spcBef>
                <a:spcPts val="442"/>
              </a:spcBef>
              <a:spcAft>
                <a:spcPts val="0"/>
              </a:spcAft>
              <a:buClr>
                <a:schemeClr val="accent3"/>
              </a:buClr>
              <a:buSzPts val="2100"/>
              <a:buFont typeface="Noto Sans Symbols"/>
              <a:buChar char="●"/>
            </a:pPr>
            <a:r>
              <a:rPr b="0" i="0" lang="fr-FR" sz="221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Notion d’images opérationnelles, d’évolution en cours d’action. </a:t>
            </a:r>
            <a:endParaRPr/>
          </a:p>
          <a:p>
            <a:pPr indent="-274320" lvl="0" marL="274320" marR="0" rtl="0" algn="l">
              <a:lnSpc>
                <a:spcPct val="90000"/>
              </a:lnSpc>
              <a:spcBef>
                <a:spcPts val="442"/>
              </a:spcBef>
              <a:spcAft>
                <a:spcPts val="0"/>
              </a:spcAft>
              <a:buClr>
                <a:schemeClr val="accent3"/>
              </a:buClr>
              <a:buSzPts val="2100"/>
              <a:buFont typeface="Noto Sans Symbols"/>
              <a:buChar char="●"/>
            </a:pPr>
            <a:r>
              <a:rPr b="0" i="0" lang="fr-FR" sz="221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l’apprentissage est « interprétatif »</a:t>
            </a:r>
            <a:endParaRPr/>
          </a:p>
          <a:p>
            <a:pPr indent="-274320" lvl="0" marL="274320" marR="0" rtl="0" algn="l">
              <a:lnSpc>
                <a:spcPct val="90000"/>
              </a:lnSpc>
              <a:spcBef>
                <a:spcPts val="442"/>
              </a:spcBef>
              <a:spcAft>
                <a:spcPts val="0"/>
              </a:spcAft>
              <a:buClr>
                <a:schemeClr val="accent3"/>
              </a:buClr>
              <a:buSzPts val="2100"/>
              <a:buFont typeface="Noto Sans Symbols"/>
              <a:buChar char="●"/>
            </a:pPr>
            <a:r>
              <a:rPr b="0" i="0" lang="fr-FR" sz="221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On apprend différemment en situation de formation et situation de production : formation et droit à l’erreur ! En production moins ?</a:t>
            </a:r>
            <a:endParaRPr b="0" i="0" sz="2210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Shape 1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76353" y="1571612"/>
            <a:ext cx="6429420" cy="3857652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Shape 125"/>
          <p:cNvSpPr txBox="1"/>
          <p:nvPr/>
        </p:nvSpPr>
        <p:spPr>
          <a:xfrm>
            <a:off x="285720" y="35716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fr-FR" sz="22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ce que peut devenir le triangle didactique en formation de cadres</a:t>
            </a:r>
            <a:endParaRPr b="0" i="0" sz="22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Shape 1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71604" y="1214422"/>
            <a:ext cx="4981421" cy="27148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2" name="Shape 132"/>
          <p:cNvGrpSpPr/>
          <p:nvPr/>
        </p:nvGrpSpPr>
        <p:grpSpPr>
          <a:xfrm>
            <a:off x="-341372" y="862381"/>
            <a:ext cx="9338073" cy="5313564"/>
            <a:chOff x="-912844" y="-66289"/>
            <a:chExt cx="9338073" cy="5313564"/>
          </a:xfrm>
        </p:grpSpPr>
        <p:sp>
          <p:nvSpPr>
            <p:cNvPr id="133" name="Shape 133"/>
            <p:cNvSpPr/>
            <p:nvPr/>
          </p:nvSpPr>
          <p:spPr>
            <a:xfrm>
              <a:off x="2714645" y="1571637"/>
              <a:ext cx="1597309" cy="1038250"/>
            </a:xfrm>
            <a:prstGeom prst="roundRect">
              <a:avLst>
                <a:gd fmla="val 16667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Shape 134"/>
            <p:cNvSpPr txBox="1"/>
            <p:nvPr/>
          </p:nvSpPr>
          <p:spPr>
            <a:xfrm>
              <a:off x="2765328" y="1622320"/>
              <a:ext cx="1495943" cy="9368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8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Animation</a:t>
              </a:r>
              <a:endParaRPr sz="1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135" name="Shape 135"/>
            <p:cNvSpPr/>
            <p:nvPr/>
          </p:nvSpPr>
          <p:spPr>
            <a:xfrm>
              <a:off x="4279953" y="-66289"/>
              <a:ext cx="4145276" cy="4145276"/>
            </a:xfrm>
            <a:custGeom>
              <a:pathLst>
                <a:path extrusionOk="0" h="120000" w="120000">
                  <a:moveTo>
                    <a:pt x="820" y="69886"/>
                  </a:moveTo>
                  <a:lnTo>
                    <a:pt x="820" y="69886"/>
                  </a:lnTo>
                  <a:cubicBezTo>
                    <a:pt x="-2811" y="48149"/>
                    <a:pt x="5766" y="26171"/>
                    <a:pt x="23162" y="12640"/>
                  </a:cubicBezTo>
                </a:path>
              </a:pathLst>
            </a:custGeom>
            <a:noFill/>
            <a:ln cap="flat" cmpd="sng" w="9525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>
              <a:off x="4929224" y="357182"/>
              <a:ext cx="1597309" cy="1038250"/>
            </a:xfrm>
            <a:prstGeom prst="roundRect">
              <a:avLst>
                <a:gd fmla="val 16667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Shape 137"/>
            <p:cNvSpPr txBox="1"/>
            <p:nvPr/>
          </p:nvSpPr>
          <p:spPr>
            <a:xfrm>
              <a:off x="4979907" y="407865"/>
              <a:ext cx="1495943" cy="9368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8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apprentissage</a:t>
              </a:r>
              <a:endParaRPr sz="1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138" name="Shape 138"/>
            <p:cNvSpPr/>
            <p:nvPr/>
          </p:nvSpPr>
          <p:spPr>
            <a:xfrm>
              <a:off x="2190376" y="311579"/>
              <a:ext cx="4145276" cy="4145276"/>
            </a:xfrm>
            <a:custGeom>
              <a:pathLst>
                <a:path extrusionOk="0" h="120000" w="120000">
                  <a:moveTo>
                    <a:pt x="113062" y="31993"/>
                  </a:moveTo>
                  <a:lnTo>
                    <a:pt x="113062" y="31993"/>
                  </a:lnTo>
                  <a:cubicBezTo>
                    <a:pt x="124853" y="54333"/>
                    <a:pt x="121389" y="81665"/>
                    <a:pt x="104398" y="100357"/>
                  </a:cubicBezTo>
                </a:path>
              </a:pathLst>
            </a:custGeom>
            <a:noFill/>
            <a:ln cap="flat" cmpd="sng" w="9525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Shape 139"/>
            <p:cNvSpPr/>
            <p:nvPr/>
          </p:nvSpPr>
          <p:spPr>
            <a:xfrm>
              <a:off x="4555184" y="3796157"/>
              <a:ext cx="1597309" cy="1038250"/>
            </a:xfrm>
            <a:prstGeom prst="roundRect">
              <a:avLst>
                <a:gd fmla="val 16667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Shape 140"/>
            <p:cNvSpPr txBox="1"/>
            <p:nvPr/>
          </p:nvSpPr>
          <p:spPr>
            <a:xfrm>
              <a:off x="4605867" y="3846840"/>
              <a:ext cx="1495943" cy="9368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8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formateur</a:t>
              </a:r>
              <a:endParaRPr sz="1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141" name="Shape 141"/>
            <p:cNvSpPr/>
            <p:nvPr/>
          </p:nvSpPr>
          <p:spPr>
            <a:xfrm>
              <a:off x="1185395" y="1101999"/>
              <a:ext cx="4145276" cy="4145276"/>
            </a:xfrm>
            <a:custGeom>
              <a:pathLst>
                <a:path extrusionOk="0" h="120000" w="120000">
                  <a:moveTo>
                    <a:pt x="96974" y="107253"/>
                  </a:moveTo>
                  <a:lnTo>
                    <a:pt x="96974" y="107253"/>
                  </a:lnTo>
                  <a:cubicBezTo>
                    <a:pt x="75852" y="123780"/>
                    <a:pt x="46327" y="124283"/>
                    <a:pt x="24655" y="108485"/>
                  </a:cubicBezTo>
                </a:path>
              </a:pathLst>
            </a:custGeom>
            <a:noFill/>
            <a:ln cap="flat" cmpd="sng" w="9525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Shape 142"/>
            <p:cNvSpPr/>
            <p:nvPr/>
          </p:nvSpPr>
          <p:spPr>
            <a:xfrm>
              <a:off x="709551" y="3796164"/>
              <a:ext cx="1597309" cy="1038250"/>
            </a:xfrm>
            <a:prstGeom prst="roundRect">
              <a:avLst>
                <a:gd fmla="val 16667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Shape 143"/>
            <p:cNvSpPr txBox="1"/>
            <p:nvPr/>
          </p:nvSpPr>
          <p:spPr>
            <a:xfrm>
              <a:off x="760234" y="3846847"/>
              <a:ext cx="1495943" cy="9368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8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formé</a:t>
              </a:r>
              <a:endParaRPr sz="1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144" name="Shape 144"/>
            <p:cNvSpPr/>
            <p:nvPr/>
          </p:nvSpPr>
          <p:spPr>
            <a:xfrm>
              <a:off x="713251" y="393647"/>
              <a:ext cx="4145276" cy="4145276"/>
            </a:xfrm>
            <a:custGeom>
              <a:pathLst>
                <a:path extrusionOk="0" h="120000" w="120000">
                  <a:moveTo>
                    <a:pt x="13535" y="97960"/>
                  </a:moveTo>
                  <a:lnTo>
                    <a:pt x="13535" y="97960"/>
                  </a:lnTo>
                  <a:cubicBezTo>
                    <a:pt x="-2349" y="78518"/>
                    <a:pt x="-4449" y="51243"/>
                    <a:pt x="8272" y="29598"/>
                  </a:cubicBezTo>
                </a:path>
              </a:pathLst>
            </a:custGeom>
            <a:noFill/>
            <a:ln cap="flat" cmpd="sng" w="9525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500069" y="357188"/>
              <a:ext cx="1597309" cy="1038250"/>
            </a:xfrm>
            <a:prstGeom prst="roundRect">
              <a:avLst>
                <a:gd fmla="val 16667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Shape 146"/>
            <p:cNvSpPr txBox="1"/>
            <p:nvPr/>
          </p:nvSpPr>
          <p:spPr>
            <a:xfrm>
              <a:off x="550752" y="407871"/>
              <a:ext cx="1495943" cy="9368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8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didactique</a:t>
              </a:r>
              <a:endParaRPr sz="1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147" name="Shape 147"/>
            <p:cNvSpPr/>
            <p:nvPr/>
          </p:nvSpPr>
          <p:spPr>
            <a:xfrm>
              <a:off x="-912844" y="270647"/>
              <a:ext cx="4145276" cy="4145276"/>
            </a:xfrm>
            <a:custGeom>
              <a:pathLst>
                <a:path extrusionOk="0" h="120000" w="120000">
                  <a:moveTo>
                    <a:pt x="77900" y="2732"/>
                  </a:moveTo>
                  <a:lnTo>
                    <a:pt x="77900" y="2732"/>
                  </a:lnTo>
                  <a:cubicBezTo>
                    <a:pt x="105424" y="11335"/>
                    <a:pt x="122935" y="38302"/>
                    <a:pt x="119596" y="66946"/>
                  </a:cubicBezTo>
                </a:path>
              </a:pathLst>
            </a:custGeom>
            <a:noFill/>
            <a:ln cap="flat" cmpd="sng" w="9525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8" name="Shape 148"/>
          <p:cNvSpPr/>
          <p:nvPr/>
        </p:nvSpPr>
        <p:spPr>
          <a:xfrm rot="1250192">
            <a:off x="2054298" y="3895524"/>
            <a:ext cx="357190" cy="1173015"/>
          </a:xfrm>
          <a:prstGeom prst="up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25400">
            <a:solidFill>
              <a:srgbClr val="0A51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49" name="Shape 149"/>
          <p:cNvSpPr/>
          <p:nvPr/>
        </p:nvSpPr>
        <p:spPr>
          <a:xfrm rot="-1439613">
            <a:off x="5632289" y="3950584"/>
            <a:ext cx="357190" cy="1191499"/>
          </a:xfrm>
          <a:prstGeom prst="up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25400">
            <a:solidFill>
              <a:srgbClr val="0A51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50" name="Shape 150"/>
          <p:cNvSpPr/>
          <p:nvPr/>
        </p:nvSpPr>
        <p:spPr>
          <a:xfrm rot="5400000">
            <a:off x="3821205" y="4536985"/>
            <a:ext cx="357190" cy="1427369"/>
          </a:xfrm>
          <a:prstGeom prst="up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25400">
            <a:solidFill>
              <a:srgbClr val="0A51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500034" y="21429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fr-FR" sz="3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autre forme, un peu</a:t>
            </a:r>
            <a:r>
              <a:rPr b="0" i="0" lang="fr-FR" sz="3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plus complexe…</a:t>
            </a:r>
            <a:endParaRPr b="0" i="0" sz="31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Shape 1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620497" cy="3429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Shape 15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43808" y="620688"/>
            <a:ext cx="3071834" cy="393294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Shape 159"/>
          <p:cNvSpPr txBox="1"/>
          <p:nvPr/>
        </p:nvSpPr>
        <p:spPr>
          <a:xfrm>
            <a:off x="395536" y="5733256"/>
            <a:ext cx="8286808" cy="369332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Les contenus d’enseignement, d’entraînement… la didactique.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160" name="Shape 160"/>
          <p:cNvPicPr preferRelativeResize="0"/>
          <p:nvPr/>
        </p:nvPicPr>
        <p:blipFill rotWithShape="1">
          <a:blip r:embed="rId5">
            <a:alphaModFix/>
          </a:blip>
          <a:srcRect b="6896" l="13793" r="17241" t="6896"/>
          <a:stretch/>
        </p:blipFill>
        <p:spPr>
          <a:xfrm>
            <a:off x="6156176" y="908720"/>
            <a:ext cx="1440160" cy="18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Shape 16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1520" y="3429000"/>
            <a:ext cx="2094110" cy="1368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Shape 16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228184" y="3212976"/>
            <a:ext cx="1274440" cy="1765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Shape 16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483768" y="4005064"/>
            <a:ext cx="1296144" cy="12961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xfrm>
            <a:off x="357158" y="14285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24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Les méthodes pédagogiques peuvent être comparées  à l’aide de 3 critères essentiels.</a:t>
            </a:r>
            <a:endParaRPr b="0" i="0" sz="24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0" name="Shape 170"/>
          <p:cNvGrpSpPr/>
          <p:nvPr/>
        </p:nvGrpSpPr>
        <p:grpSpPr>
          <a:xfrm>
            <a:off x="1300737" y="1503829"/>
            <a:ext cx="4580607" cy="3098832"/>
            <a:chOff x="943579" y="-96372"/>
            <a:chExt cx="4580607" cy="3098832"/>
          </a:xfrm>
        </p:grpSpPr>
        <p:sp>
          <p:nvSpPr>
            <p:cNvPr id="171" name="Shape 171"/>
            <p:cNvSpPr/>
            <p:nvPr/>
          </p:nvSpPr>
          <p:spPr>
            <a:xfrm>
              <a:off x="2211723" y="-96372"/>
              <a:ext cx="2363162" cy="1251601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Shape 172"/>
            <p:cNvSpPr txBox="1"/>
            <p:nvPr/>
          </p:nvSpPr>
          <p:spPr>
            <a:xfrm>
              <a:off x="2248381" y="-59714"/>
              <a:ext cx="2289846" cy="11782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4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Pôle axiologique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None/>
              </a:pPr>
              <a:r>
                <a:rPr lang="fr-FR" sz="14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 (les valeurs)</a:t>
              </a:r>
              <a:endParaRPr sz="14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173" name="Shape 173"/>
            <p:cNvSpPr/>
            <p:nvPr/>
          </p:nvSpPr>
          <p:spPr>
            <a:xfrm rot="3488277">
              <a:off x="3634844" y="1497272"/>
              <a:ext cx="907425" cy="301553"/>
            </a:xfrm>
            <a:prstGeom prst="leftRightArrow">
              <a:avLst>
                <a:gd fmla="val 60000" name="adj1"/>
                <a:gd fmla="val 50000" name="adj2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Shape 174"/>
            <p:cNvSpPr txBox="1"/>
            <p:nvPr/>
          </p:nvSpPr>
          <p:spPr>
            <a:xfrm rot="3488277">
              <a:off x="3725310" y="1557583"/>
              <a:ext cx="726493" cy="1809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175" name="Shape 175"/>
            <p:cNvSpPr/>
            <p:nvPr/>
          </p:nvSpPr>
          <p:spPr>
            <a:xfrm>
              <a:off x="3801024" y="2140868"/>
              <a:ext cx="1723162" cy="861581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Shape 176"/>
            <p:cNvSpPr txBox="1"/>
            <p:nvPr/>
          </p:nvSpPr>
          <p:spPr>
            <a:xfrm>
              <a:off x="3826259" y="2166103"/>
              <a:ext cx="1672692" cy="8111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4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Étayage scientifique (les appuis, les expériences)</a:t>
              </a:r>
              <a:endParaRPr sz="14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177" name="Shape 177"/>
            <p:cNvSpPr/>
            <p:nvPr/>
          </p:nvSpPr>
          <p:spPr>
            <a:xfrm rot="10799986">
              <a:off x="2780170" y="2420887"/>
              <a:ext cx="907425" cy="301553"/>
            </a:xfrm>
            <a:prstGeom prst="leftRightArrow">
              <a:avLst>
                <a:gd fmla="val 60000" name="adj1"/>
                <a:gd fmla="val 50000" name="adj2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Shape 178"/>
            <p:cNvSpPr txBox="1"/>
            <p:nvPr/>
          </p:nvSpPr>
          <p:spPr>
            <a:xfrm rot="-14">
              <a:off x="2870636" y="2481198"/>
              <a:ext cx="726493" cy="1809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179" name="Shape 179"/>
            <p:cNvSpPr/>
            <p:nvPr/>
          </p:nvSpPr>
          <p:spPr>
            <a:xfrm>
              <a:off x="943579" y="2140879"/>
              <a:ext cx="1723162" cy="861581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Shape 180"/>
            <p:cNvSpPr txBox="1"/>
            <p:nvPr/>
          </p:nvSpPr>
          <p:spPr>
            <a:xfrm>
              <a:off x="968814" y="2166114"/>
              <a:ext cx="1672692" cy="8111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4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Utilité pratique (traduction opérationnelle)	</a:t>
              </a:r>
              <a:endParaRPr sz="14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181" name="Shape 181"/>
            <p:cNvSpPr/>
            <p:nvPr/>
          </p:nvSpPr>
          <p:spPr>
            <a:xfrm rot="-3127781">
              <a:off x="2069695" y="1497277"/>
              <a:ext cx="907425" cy="301553"/>
            </a:xfrm>
            <a:prstGeom prst="leftRightArrow">
              <a:avLst>
                <a:gd fmla="val 60000" name="adj1"/>
                <a:gd fmla="val 50000" name="adj2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Shape 182"/>
            <p:cNvSpPr txBox="1"/>
            <p:nvPr/>
          </p:nvSpPr>
          <p:spPr>
            <a:xfrm rot="-3127781">
              <a:off x="2160161" y="1557588"/>
              <a:ext cx="726493" cy="1809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</p:grpSp>
      <p:sp>
        <p:nvSpPr>
          <p:cNvPr id="183" name="Shape 183"/>
          <p:cNvSpPr txBox="1"/>
          <p:nvPr/>
        </p:nvSpPr>
        <p:spPr>
          <a:xfrm>
            <a:off x="5643570" y="1285860"/>
            <a:ext cx="3286148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Valeurs sociales de l’époque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Choix philosophique autour de la personne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Choix éthiques explicites ou implicites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Conception de l’éducation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Conception de la personne</a:t>
            </a:r>
            <a:endParaRPr/>
          </a:p>
        </p:txBody>
      </p:sp>
      <p:sp>
        <p:nvSpPr>
          <p:cNvPr id="184" name="Shape 184"/>
          <p:cNvSpPr txBox="1"/>
          <p:nvPr/>
        </p:nvSpPr>
        <p:spPr>
          <a:xfrm>
            <a:off x="4857752" y="4786322"/>
            <a:ext cx="3571900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Théories scientifiques en cours la science décrit le réel, le mesure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La science influe plus qu’elle ne prescrit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Théories de l’apprentissage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Histoire, sociologie, géopolitique, économie….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285720" y="4549676"/>
            <a:ext cx="3643338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Réponses de ces courants à un moment donné de l’histoire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Conceptions de l’enseignement qui est développée (être fort pour être utile, 80% au bac…)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Moyens concrets mise en œuvre dans les 3 volets du triangle didactique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24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 courant traditionnel</a:t>
            </a:r>
            <a:endParaRPr b="0" i="0" sz="24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2" name="Shape 192"/>
          <p:cNvGrpSpPr/>
          <p:nvPr/>
        </p:nvGrpSpPr>
        <p:grpSpPr>
          <a:xfrm>
            <a:off x="1839477" y="1600358"/>
            <a:ext cx="5650754" cy="4114500"/>
            <a:chOff x="1196567" y="157"/>
            <a:chExt cx="5650754" cy="4114500"/>
          </a:xfrm>
        </p:grpSpPr>
        <p:sp>
          <p:nvSpPr>
            <p:cNvPr id="193" name="Shape 193"/>
            <p:cNvSpPr/>
            <p:nvPr/>
          </p:nvSpPr>
          <p:spPr>
            <a:xfrm>
              <a:off x="2957543" y="157"/>
              <a:ext cx="2128802" cy="1064401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Shape 194"/>
            <p:cNvSpPr txBox="1"/>
            <p:nvPr/>
          </p:nvSpPr>
          <p:spPr>
            <a:xfrm>
              <a:off x="2988718" y="31332"/>
              <a:ext cx="2066452" cy="10020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22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Pôle axiologique</a:t>
              </a:r>
              <a:endParaRPr sz="22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195" name="Shape 195"/>
            <p:cNvSpPr/>
            <p:nvPr/>
          </p:nvSpPr>
          <p:spPr>
            <a:xfrm rot="3600000">
              <a:off x="4345173" y="1871137"/>
              <a:ext cx="1114518" cy="372540"/>
            </a:xfrm>
            <a:prstGeom prst="leftRightArrow">
              <a:avLst>
                <a:gd fmla="val 60000" name="adj1"/>
                <a:gd fmla="val 50000" name="adj2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Shape 196"/>
            <p:cNvSpPr txBox="1"/>
            <p:nvPr/>
          </p:nvSpPr>
          <p:spPr>
            <a:xfrm rot="3600000">
              <a:off x="4456935" y="1945645"/>
              <a:ext cx="890994" cy="2235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197" name="Shape 197"/>
            <p:cNvSpPr/>
            <p:nvPr/>
          </p:nvSpPr>
          <p:spPr>
            <a:xfrm>
              <a:off x="4718519" y="3050256"/>
              <a:ext cx="2128802" cy="1064401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Shape 198"/>
            <p:cNvSpPr txBox="1"/>
            <p:nvPr/>
          </p:nvSpPr>
          <p:spPr>
            <a:xfrm>
              <a:off x="4749694" y="3081431"/>
              <a:ext cx="2066452" cy="10020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22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Étayage scientifique</a:t>
              </a:r>
              <a:endParaRPr sz="22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199" name="Shape 199"/>
            <p:cNvSpPr/>
            <p:nvPr/>
          </p:nvSpPr>
          <p:spPr>
            <a:xfrm rot="10800000">
              <a:off x="3464685" y="3396187"/>
              <a:ext cx="1114518" cy="372540"/>
            </a:xfrm>
            <a:prstGeom prst="leftRightArrow">
              <a:avLst>
                <a:gd fmla="val 60000" name="adj1"/>
                <a:gd fmla="val 50000" name="adj2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Shape 200"/>
            <p:cNvSpPr txBox="1"/>
            <p:nvPr/>
          </p:nvSpPr>
          <p:spPr>
            <a:xfrm>
              <a:off x="3576447" y="3470695"/>
              <a:ext cx="890994" cy="2235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201" name="Shape 201"/>
            <p:cNvSpPr/>
            <p:nvPr/>
          </p:nvSpPr>
          <p:spPr>
            <a:xfrm>
              <a:off x="1196567" y="3050256"/>
              <a:ext cx="2128802" cy="1064401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Shape 202"/>
            <p:cNvSpPr txBox="1"/>
            <p:nvPr/>
          </p:nvSpPr>
          <p:spPr>
            <a:xfrm>
              <a:off x="1227742" y="3081431"/>
              <a:ext cx="2066452" cy="10020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22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Utilité pratique	</a:t>
              </a:r>
              <a:endParaRPr sz="22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203" name="Shape 203"/>
            <p:cNvSpPr/>
            <p:nvPr/>
          </p:nvSpPr>
          <p:spPr>
            <a:xfrm rot="-3600000">
              <a:off x="2584197" y="1871137"/>
              <a:ext cx="1114518" cy="372540"/>
            </a:xfrm>
            <a:prstGeom prst="leftRightArrow">
              <a:avLst>
                <a:gd fmla="val 60000" name="adj1"/>
                <a:gd fmla="val 50000" name="adj2"/>
              </a:avLst>
            </a:pr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Shape 204"/>
            <p:cNvSpPr txBox="1"/>
            <p:nvPr/>
          </p:nvSpPr>
          <p:spPr>
            <a:xfrm rot="-3600000">
              <a:off x="2695959" y="1945645"/>
              <a:ext cx="890994" cy="2235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</p:grpSp>
      <p:sp>
        <p:nvSpPr>
          <p:cNvPr id="205" name="Shape 205"/>
          <p:cNvSpPr txBox="1"/>
          <p:nvPr/>
        </p:nvSpPr>
        <p:spPr>
          <a:xfrm>
            <a:off x="4929190" y="857232"/>
            <a:ext cx="35719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Respect du maître et du savoir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Performance analytique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206" name="Shape 206"/>
          <p:cNvSpPr txBox="1"/>
          <p:nvPr/>
        </p:nvSpPr>
        <p:spPr>
          <a:xfrm>
            <a:off x="214282" y="3286124"/>
            <a:ext cx="2643206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Illusion de la vitesse d’apprentissage car confusion entre apprendre et enseigner…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207" name="Shape 207"/>
          <p:cNvSpPr txBox="1"/>
          <p:nvPr/>
        </p:nvSpPr>
        <p:spPr>
          <a:xfrm>
            <a:off x="4572000" y="3286124"/>
            <a:ext cx="414340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Théorie de l’information simplifiée SR la parole, l’écrit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Message clair, réception claire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Le savoir est détenu  par quelques uns !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 courant traditionnel</a:t>
            </a:r>
            <a:endParaRPr b="0" i="0" sz="50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4" name="Shape 214"/>
          <p:cNvGrpSpPr/>
          <p:nvPr/>
        </p:nvGrpSpPr>
        <p:grpSpPr>
          <a:xfrm>
            <a:off x="1586609" y="2593578"/>
            <a:ext cx="6088597" cy="3838355"/>
            <a:chOff x="1129409" y="658415"/>
            <a:chExt cx="6088597" cy="3838355"/>
          </a:xfrm>
        </p:grpSpPr>
        <p:sp>
          <p:nvSpPr>
            <p:cNvPr id="215" name="Shape 215"/>
            <p:cNvSpPr/>
            <p:nvPr/>
          </p:nvSpPr>
          <p:spPr>
            <a:xfrm>
              <a:off x="1129409" y="1011528"/>
              <a:ext cx="2607720" cy="2150824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Shape 216"/>
            <p:cNvSpPr txBox="1"/>
            <p:nvPr/>
          </p:nvSpPr>
          <p:spPr>
            <a:xfrm>
              <a:off x="1178905" y="1061024"/>
              <a:ext cx="2508728" cy="15909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9050" lIns="59050" spcFirstLastPara="1" rIns="59050" wrap="square" tIns="59050">
              <a:noAutofit/>
            </a:bodyPr>
            <a:lstStyle/>
            <a:p>
              <a:pPr indent="19050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100"/>
                <a:buFont typeface="Merriweather"/>
                <a:buNone/>
              </a:pPr>
              <a:r>
                <a:t/>
              </a:r>
              <a:endParaRPr b="0" i="0" sz="31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  <a:p>
              <a:pPr indent="0" lvl="1" marL="0" marR="0" rtl="0" algn="l">
                <a:lnSpc>
                  <a:spcPct val="100000"/>
                </a:lnSpc>
                <a:spcBef>
                  <a:spcPts val="465"/>
                </a:spcBef>
                <a:spcAft>
                  <a:spcPts val="0"/>
                </a:spcAft>
                <a:buClr>
                  <a:schemeClr val="dk1"/>
                </a:buClr>
                <a:buSzPts val="3100"/>
                <a:buFont typeface="Merriweather"/>
                <a:buChar char="•"/>
              </a:pPr>
              <a:r>
                <a:rPr b="0" i="0" lang="fr-FR" sz="3100" u="none" cap="none" strike="noStrike">
                  <a:solidFill>
                    <a:schemeClr val="dk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savoir</a:t>
              </a:r>
              <a:endParaRPr/>
            </a:p>
            <a:p>
              <a:pPr indent="196850" lvl="1" marL="4572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100"/>
                <a:buFont typeface="Merriweather"/>
                <a:buNone/>
              </a:pPr>
              <a:r>
                <a:t/>
              </a:r>
              <a:endParaRPr b="0" i="0" sz="31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217" name="Shape 217"/>
            <p:cNvSpPr/>
            <p:nvPr/>
          </p:nvSpPr>
          <p:spPr>
            <a:xfrm>
              <a:off x="2483262" y="1653828"/>
              <a:ext cx="2842942" cy="2842942"/>
            </a:xfrm>
            <a:custGeom>
              <a:pathLst>
                <a:path extrusionOk="0" h="120000" w="120000">
                  <a:moveTo>
                    <a:pt x="9941" y="88428"/>
                  </a:moveTo>
                  <a:lnTo>
                    <a:pt x="13112" y="86627"/>
                  </a:lnTo>
                  <a:lnTo>
                    <a:pt x="13112" y="86627"/>
                  </a:lnTo>
                  <a:cubicBezTo>
                    <a:pt x="22160" y="102561"/>
                    <a:pt x="38682" y="112809"/>
                    <a:pt x="56977" y="113837"/>
                  </a:cubicBezTo>
                  <a:cubicBezTo>
                    <a:pt x="75272" y="114864"/>
                    <a:pt x="92836" y="106530"/>
                    <a:pt x="103612" y="91710"/>
                  </a:cubicBezTo>
                  <a:lnTo>
                    <a:pt x="101507" y="90514"/>
                  </a:lnTo>
                  <a:lnTo>
                    <a:pt x="108474" y="87528"/>
                  </a:lnTo>
                  <a:lnTo>
                    <a:pt x="108908" y="94717"/>
                  </a:lnTo>
                  <a:lnTo>
                    <a:pt x="106802" y="93521"/>
                  </a:lnTo>
                  <a:lnTo>
                    <a:pt x="106802" y="93521"/>
                  </a:lnTo>
                  <a:cubicBezTo>
                    <a:pt x="95368" y="109485"/>
                    <a:pt x="76586" y="118520"/>
                    <a:pt x="56977" y="117489"/>
                  </a:cubicBezTo>
                  <a:cubicBezTo>
                    <a:pt x="37368" y="116458"/>
                    <a:pt x="19637" y="105503"/>
                    <a:pt x="9941" y="88428"/>
                  </a:cubicBezTo>
                  <a:close/>
                </a:path>
              </a:pathLst>
            </a:custGeom>
            <a:solidFill>
              <a:srgbClr val="A7B9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Shape 218"/>
            <p:cNvSpPr/>
            <p:nvPr/>
          </p:nvSpPr>
          <p:spPr>
            <a:xfrm>
              <a:off x="1591086" y="2809239"/>
              <a:ext cx="2317973" cy="921781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Shape 219"/>
            <p:cNvSpPr txBox="1"/>
            <p:nvPr/>
          </p:nvSpPr>
          <p:spPr>
            <a:xfrm>
              <a:off x="1618084" y="2836237"/>
              <a:ext cx="2263977" cy="8677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6025" lIns="99050" spcFirstLastPara="1" rIns="99050" wrap="square" tIns="660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52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savoir</a:t>
              </a:r>
              <a:endParaRPr sz="52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220" name="Shape 220"/>
            <p:cNvSpPr/>
            <p:nvPr/>
          </p:nvSpPr>
          <p:spPr>
            <a:xfrm>
              <a:off x="4320540" y="1119306"/>
              <a:ext cx="2607720" cy="2150824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0D6DC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Shape 221"/>
            <p:cNvSpPr txBox="1"/>
            <p:nvPr/>
          </p:nvSpPr>
          <p:spPr>
            <a:xfrm>
              <a:off x="4370036" y="1629693"/>
              <a:ext cx="2508728" cy="15909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9050" lIns="59050" spcFirstLastPara="1" rIns="59050" wrap="square" tIns="59050">
              <a:noAutofit/>
            </a:bodyPr>
            <a:lstStyle/>
            <a:p>
              <a:pPr indent="0" lvl="1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100"/>
                <a:buFont typeface="Merriweather"/>
                <a:buChar char="•"/>
              </a:pPr>
              <a:r>
                <a:rPr b="0" i="0" lang="fr-FR" sz="3100" u="none" cap="none" strike="noStrike">
                  <a:solidFill>
                    <a:schemeClr val="dk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élève</a:t>
              </a:r>
              <a:endParaRPr/>
            </a:p>
          </p:txBody>
        </p:sp>
        <p:sp>
          <p:nvSpPr>
            <p:cNvPr id="222" name="Shape 222"/>
            <p:cNvSpPr/>
            <p:nvPr/>
          </p:nvSpPr>
          <p:spPr>
            <a:xfrm>
              <a:off x="4900033" y="658415"/>
              <a:ext cx="2317973" cy="921781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Shape 223"/>
            <p:cNvSpPr txBox="1"/>
            <p:nvPr/>
          </p:nvSpPr>
          <p:spPr>
            <a:xfrm>
              <a:off x="4927031" y="685413"/>
              <a:ext cx="2263977" cy="8677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6025" lIns="99050" spcFirstLastPara="1" rIns="99050" wrap="square" tIns="660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5200">
                  <a:solidFill>
                    <a:schemeClr val="lt1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vide</a:t>
              </a:r>
              <a:endParaRPr sz="52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</p:grpSp>
      <p:sp>
        <p:nvSpPr>
          <p:cNvPr id="224" name="Shape 224"/>
          <p:cNvSpPr txBox="1"/>
          <p:nvPr/>
        </p:nvSpPr>
        <p:spPr>
          <a:xfrm>
            <a:off x="5143504" y="5286388"/>
            <a:ext cx="314327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Transmission…</a:t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ébit">
  <a:themeElements>
    <a:clrScheme name="Débit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