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Merriweather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-bold.fntdata"/><Relationship Id="rId10" Type="http://schemas.openxmlformats.org/officeDocument/2006/relationships/font" Target="fonts/Merriweather-regular.fntdata"/><Relationship Id="rId13" Type="http://schemas.openxmlformats.org/officeDocument/2006/relationships/font" Target="fonts/Merriweather-boldItalic.fntdata"/><Relationship Id="rId12" Type="http://schemas.openxmlformats.org/officeDocument/2006/relationships/font" Target="fonts/Merriweather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contenu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texte vertical" type="vertTx">
  <p:cSld name="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vertical et texte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e de titr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1400"/>
              <a:buFont typeface="Calibri"/>
              <a:buNone/>
              <a:defRPr b="1" i="0" sz="5600" u="none" cap="none" strike="noStrike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45720" rtl="0" algn="r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2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ctr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0" i="0" sz="21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ctr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erriweather"/>
              <a:buNone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None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de section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1400"/>
              <a:buFont typeface="Calibri"/>
              <a:buNone/>
              <a:defRPr b="1" i="0" sz="5600" u="none" cap="none" strike="noStrik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22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ux contenus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02894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02894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1" i="0" sz="2400" u="none" cap="none" strike="noStrike">
                <a:solidFill>
                  <a:schemeClr val="dk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315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09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0861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94639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315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3"/>
              </a:buClr>
              <a:buSzPts val="209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0861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94639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seul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ide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 avec légende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26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751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266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6893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21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3528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avec légende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 ky="1000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2" name="Shape 7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1" i="0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5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  <a:defRPr b="0" i="0" sz="13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93369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7305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Noto Sans Symbols"/>
              <a:buChar char="●"/>
              <a:defRPr b="0" i="0" sz="1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65747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585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65747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585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78" name="Shape 78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259080" lvl="1" marL="6400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254000" lvl="2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210819" lvl="3" marL="118872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218439" lvl="4" marL="146304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213360" lvl="5" marL="173736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193039" lvl="6" marL="192024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187960" lvl="7" marL="219456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182879" lvl="8" marL="246888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9" name="Shape 79"/>
          <p:cNvSpPr/>
          <p:nvPr/>
        </p:nvSpPr>
        <p:spPr>
          <a:xfrm flipH="1" rot="10800000">
            <a:off x="-9525" y="5816600"/>
            <a:ext cx="9163050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0" name="Shape 80"/>
          <p:cNvSpPr/>
          <p:nvPr/>
        </p:nvSpPr>
        <p:spPr>
          <a:xfrm flipH="1" rot="10800000">
            <a:off x="4381500" y="6219825"/>
            <a:ext cx="4762500" cy="63817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9525" y="-7144"/>
            <a:ext cx="9163050" cy="1041400"/>
          </a:xfrm>
          <a:custGeom>
            <a:pathLst>
              <a:path extrusionOk="0" h="120000" w="12000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381500" y="-7144"/>
            <a:ext cx="4762500" cy="63817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" name="Shape 1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  <a:defRPr b="0" i="0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erriweather"/>
              <a:buChar char="•"/>
              <a:defRPr b="0" i="0" sz="1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erriweather"/>
              <a:buChar char="•"/>
              <a:defRPr b="0" i="0" sz="14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035C75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grpSp>
        <p:nvGrpSpPr>
          <p:cNvPr id="17" name="Shape 17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Shape 18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pathLst>
                <a:path extrusionOk="0" h="120000" w="120000">
                  <a:moveTo>
                    <a:pt x="0" y="109876"/>
                  </a:moveTo>
                  <a:cubicBezTo>
                    <a:pt x="5862" y="83943"/>
                    <a:pt x="19189" y="31279"/>
                    <a:pt x="33430" y="32075"/>
                  </a:cubicBezTo>
                  <a:cubicBezTo>
                    <a:pt x="47671" y="32872"/>
                    <a:pt x="71018" y="120000"/>
                    <a:pt x="85446" y="114654"/>
                  </a:cubicBezTo>
                  <a:cubicBezTo>
                    <a:pt x="99875" y="109308"/>
                    <a:pt x="112806" y="23886"/>
                    <a:pt x="120000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pathLst>
                <a:path extrusionOk="0" h="120000" w="120000">
                  <a:moveTo>
                    <a:pt x="0" y="102857"/>
                  </a:moveTo>
                  <a:cubicBezTo>
                    <a:pt x="5681" y="90913"/>
                    <a:pt x="19791" y="30070"/>
                    <a:pt x="34089" y="32037"/>
                  </a:cubicBezTo>
                  <a:cubicBezTo>
                    <a:pt x="48387" y="34004"/>
                    <a:pt x="71467" y="120000"/>
                    <a:pt x="85785" y="114660"/>
                  </a:cubicBezTo>
                  <a:cubicBezTo>
                    <a:pt x="100104" y="109320"/>
                    <a:pt x="112882" y="23887"/>
                    <a:pt x="120000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500034" y="4286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Les méthodes d’apprentissage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Visuel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Auditif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Kinesthésique</a:t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Les stratégies d’apprentissage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Par rapport au formateur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Par rapport au groupe d’apprenants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Par rapport au support</a:t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4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Gérer l’échec, accepter de ne pas savoir</a:t>
            </a:r>
            <a:endParaRPr b="0" i="0" sz="45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Pour le formateur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Vis-à-vis de l’apprenant</a:t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Gérer l’humain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17475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libri"/>
              <a:buNone/>
            </a:pPr>
            <a:r>
              <a:rPr b="0" i="0" lang="fr-FR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Savoir se placer</a:t>
            </a:r>
            <a:endParaRPr b="0" i="0" sz="5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Son corps,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Sa voix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Son attitude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Ses silences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Ses regards</a:t>
            </a:r>
            <a:endParaRPr/>
          </a:p>
          <a:p>
            <a:pPr indent="-274320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●"/>
            </a:pPr>
            <a:r>
              <a:rPr b="0" i="0" lang="fr-FR" sz="2600" u="none" cap="none" strike="noStrik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…</a:t>
            </a:r>
            <a:endParaRPr/>
          </a:p>
          <a:p>
            <a:pPr indent="-117475" lvl="0" marL="27432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ébit">
  <a:themeElements>
    <a:clrScheme name="Débit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