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Lst>
  <p:sldSz cx="10083800" cy="5765800"/>
  <p:notesSz cx="10083800" cy="57658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1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882"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184944" y="5209682"/>
            <a:ext cx="360045" cy="360045"/>
          </a:xfrm>
          <a:custGeom>
            <a:avLst/>
            <a:gdLst/>
            <a:ahLst/>
            <a:cxnLst/>
            <a:rect l="l" t="t" r="r" b="b"/>
            <a:pathLst>
              <a:path w="360045" h="360045">
                <a:moveTo>
                  <a:pt x="179603" y="0"/>
                </a:moveTo>
                <a:lnTo>
                  <a:pt x="131564" y="6364"/>
                </a:lnTo>
                <a:lnTo>
                  <a:pt x="88578" y="24357"/>
                </a:lnTo>
                <a:lnTo>
                  <a:pt x="52287" y="52330"/>
                </a:lnTo>
                <a:lnTo>
                  <a:pt x="24333" y="88632"/>
                </a:lnTo>
                <a:lnTo>
                  <a:pt x="6356" y="131615"/>
                </a:lnTo>
                <a:lnTo>
                  <a:pt x="0" y="179628"/>
                </a:lnTo>
                <a:lnTo>
                  <a:pt x="6356" y="227959"/>
                </a:lnTo>
                <a:lnTo>
                  <a:pt x="24333" y="271153"/>
                </a:lnTo>
                <a:lnTo>
                  <a:pt x="52287" y="307583"/>
                </a:lnTo>
                <a:lnTo>
                  <a:pt x="88578" y="335620"/>
                </a:lnTo>
                <a:lnTo>
                  <a:pt x="131564" y="353637"/>
                </a:lnTo>
                <a:lnTo>
                  <a:pt x="179603" y="360004"/>
                </a:lnTo>
                <a:lnTo>
                  <a:pt x="227978" y="353637"/>
                </a:lnTo>
                <a:lnTo>
                  <a:pt x="271188" y="335620"/>
                </a:lnTo>
                <a:lnTo>
                  <a:pt x="307613" y="307583"/>
                </a:lnTo>
                <a:lnTo>
                  <a:pt x="335634" y="271153"/>
                </a:lnTo>
                <a:lnTo>
                  <a:pt x="353634" y="227959"/>
                </a:lnTo>
                <a:lnTo>
                  <a:pt x="359994" y="179628"/>
                </a:lnTo>
                <a:lnTo>
                  <a:pt x="353634" y="131615"/>
                </a:lnTo>
                <a:lnTo>
                  <a:pt x="335634" y="88632"/>
                </a:lnTo>
                <a:lnTo>
                  <a:pt x="307613" y="52330"/>
                </a:lnTo>
                <a:lnTo>
                  <a:pt x="271188" y="24357"/>
                </a:lnTo>
                <a:lnTo>
                  <a:pt x="227978" y="6364"/>
                </a:lnTo>
                <a:lnTo>
                  <a:pt x="179603" y="0"/>
                </a:lnTo>
                <a:close/>
              </a:path>
            </a:pathLst>
          </a:custGeom>
          <a:solidFill>
            <a:srgbClr val="0000FF"/>
          </a:solidFill>
        </p:spPr>
        <p:txBody>
          <a:bodyPr wrap="square" lIns="0" tIns="0" rIns="0" bIns="0" rtlCol="0"/>
          <a:lstStyle/>
          <a:p>
            <a:endParaRPr/>
          </a:p>
        </p:txBody>
      </p:sp>
      <p:sp>
        <p:nvSpPr>
          <p:cNvPr id="17" name="bk object 17"/>
          <p:cNvSpPr/>
          <p:nvPr/>
        </p:nvSpPr>
        <p:spPr>
          <a:xfrm>
            <a:off x="9276880" y="5293006"/>
            <a:ext cx="176136" cy="193361"/>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2160041" y="251574"/>
            <a:ext cx="5763717" cy="429259"/>
          </a:xfrm>
          <a:prstGeom prst="rect">
            <a:avLst/>
          </a:prstGeom>
        </p:spPr>
        <p:txBody>
          <a:bodyPr wrap="square" lIns="0" tIns="0" rIns="0" bIns="0">
            <a:spAutoFit/>
          </a:bodyPr>
          <a:lstStyle>
            <a:lvl1pPr>
              <a:defRPr sz="1400" b="0" i="0">
                <a:solidFill>
                  <a:schemeClr val="bg1"/>
                </a:solidFill>
                <a:latin typeface="Century Gothic"/>
                <a:cs typeface="Century Gothic"/>
              </a:defRPr>
            </a:lvl1pPr>
          </a:lstStyle>
          <a:p>
            <a:endParaRPr/>
          </a:p>
        </p:txBody>
      </p:sp>
      <p:sp>
        <p:nvSpPr>
          <p:cNvPr id="3" name="Holder 3"/>
          <p:cNvSpPr>
            <a:spLocks noGrp="1"/>
          </p:cNvSpPr>
          <p:nvPr>
            <p:ph type="subTitle" idx="4"/>
          </p:nvPr>
        </p:nvSpPr>
        <p:spPr>
          <a:xfrm>
            <a:off x="1512570" y="3228848"/>
            <a:ext cx="7058660" cy="14414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11/22/2017</a:t>
            </a:fld>
            <a:endParaRPr lang="en-US"/>
          </a:p>
        </p:txBody>
      </p:sp>
      <p:sp>
        <p:nvSpPr>
          <p:cNvPr id="6" name="Holder 6"/>
          <p:cNvSpPr>
            <a:spLocks noGrp="1"/>
          </p:cNvSpPr>
          <p:nvPr>
            <p:ph type="sldNum" sz="quarter" idx="7"/>
          </p:nvPr>
        </p:nvSpPr>
        <p:spPr/>
        <p:txBody>
          <a:bodyPr lIns="0" tIns="0" rIns="0" bIns="0"/>
          <a:lstStyle>
            <a:lvl1pPr>
              <a:defRPr sz="900" b="0" i="0">
                <a:solidFill>
                  <a:schemeClr val="hlink"/>
                </a:solidFill>
                <a:latin typeface="Century Gothic"/>
                <a:cs typeface="Century Gothic"/>
              </a:defRPr>
            </a:lvl1pPr>
          </a:lstStyle>
          <a:p>
            <a:pPr marL="25400">
              <a:lnSpc>
                <a:spcPct val="100000"/>
              </a:lnSpc>
              <a:spcBef>
                <a:spcPts val="60"/>
              </a:spcBef>
            </a:pPr>
            <a:fld id="{81D60167-4931-47E6-BA6A-407CBD079E47}" type="slidenum">
              <a:rPr spc="25" dirty="0"/>
              <a:t>‹N°›</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bg1"/>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1200" b="0" i="0">
                <a:solidFill>
                  <a:schemeClr val="bg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11/22/2017</a:t>
            </a:fld>
            <a:endParaRPr lang="en-US"/>
          </a:p>
        </p:txBody>
      </p:sp>
      <p:sp>
        <p:nvSpPr>
          <p:cNvPr id="6" name="Holder 6"/>
          <p:cNvSpPr>
            <a:spLocks noGrp="1"/>
          </p:cNvSpPr>
          <p:nvPr>
            <p:ph type="sldNum" sz="quarter" idx="7"/>
          </p:nvPr>
        </p:nvSpPr>
        <p:spPr/>
        <p:txBody>
          <a:bodyPr lIns="0" tIns="0" rIns="0" bIns="0"/>
          <a:lstStyle>
            <a:lvl1pPr>
              <a:defRPr sz="900" b="0" i="0">
                <a:solidFill>
                  <a:schemeClr val="hlink"/>
                </a:solidFill>
                <a:latin typeface="Century Gothic"/>
                <a:cs typeface="Century Gothic"/>
              </a:defRPr>
            </a:lvl1pPr>
          </a:lstStyle>
          <a:p>
            <a:pPr marL="25400">
              <a:lnSpc>
                <a:spcPct val="100000"/>
              </a:lnSpc>
              <a:spcBef>
                <a:spcPts val="60"/>
              </a:spcBef>
            </a:pPr>
            <a:fld id="{81D60167-4931-47E6-BA6A-407CBD079E47}" type="slidenum">
              <a:rPr spc="25" dirty="0"/>
              <a:t>‹N°›</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17" name="bk object 17"/>
          <p:cNvSpPr/>
          <p:nvPr/>
        </p:nvSpPr>
        <p:spPr>
          <a:xfrm>
            <a:off x="9184944" y="5221284"/>
            <a:ext cx="358775" cy="359410"/>
          </a:xfrm>
          <a:custGeom>
            <a:avLst/>
            <a:gdLst/>
            <a:ahLst/>
            <a:cxnLst/>
            <a:rect l="l" t="t" r="r" b="b"/>
            <a:pathLst>
              <a:path w="358775" h="359410">
                <a:moveTo>
                  <a:pt x="178993" y="0"/>
                </a:moveTo>
                <a:lnTo>
                  <a:pt x="131114" y="6342"/>
                </a:lnTo>
                <a:lnTo>
                  <a:pt x="88273" y="24274"/>
                </a:lnTo>
                <a:lnTo>
                  <a:pt x="52106" y="52151"/>
                </a:lnTo>
                <a:lnTo>
                  <a:pt x="24248" y="88329"/>
                </a:lnTo>
                <a:lnTo>
                  <a:pt x="6334" y="131166"/>
                </a:lnTo>
                <a:lnTo>
                  <a:pt x="0" y="179016"/>
                </a:lnTo>
                <a:lnTo>
                  <a:pt x="6334" y="227182"/>
                </a:lnTo>
                <a:lnTo>
                  <a:pt x="24248" y="270229"/>
                </a:lnTo>
                <a:lnTo>
                  <a:pt x="52106" y="306535"/>
                </a:lnTo>
                <a:lnTo>
                  <a:pt x="88273" y="334477"/>
                </a:lnTo>
                <a:lnTo>
                  <a:pt x="131114" y="352433"/>
                </a:lnTo>
                <a:lnTo>
                  <a:pt x="178993" y="358778"/>
                </a:lnTo>
                <a:lnTo>
                  <a:pt x="227205" y="352433"/>
                </a:lnTo>
                <a:lnTo>
                  <a:pt x="270268" y="334477"/>
                </a:lnTo>
                <a:lnTo>
                  <a:pt x="306570" y="306535"/>
                </a:lnTo>
                <a:lnTo>
                  <a:pt x="334497" y="270229"/>
                </a:lnTo>
                <a:lnTo>
                  <a:pt x="352436" y="227182"/>
                </a:lnTo>
                <a:lnTo>
                  <a:pt x="358775" y="179016"/>
                </a:lnTo>
                <a:lnTo>
                  <a:pt x="352436" y="131166"/>
                </a:lnTo>
                <a:lnTo>
                  <a:pt x="334497" y="88329"/>
                </a:lnTo>
                <a:lnTo>
                  <a:pt x="306570" y="52151"/>
                </a:lnTo>
                <a:lnTo>
                  <a:pt x="270268" y="24274"/>
                </a:lnTo>
                <a:lnTo>
                  <a:pt x="227205" y="6342"/>
                </a:lnTo>
                <a:lnTo>
                  <a:pt x="178993" y="0"/>
                </a:lnTo>
                <a:close/>
              </a:path>
            </a:pathLst>
          </a:custGeom>
          <a:solidFill>
            <a:srgbClr val="FFFFFF"/>
          </a:solidFill>
        </p:spPr>
        <p:txBody>
          <a:bodyPr wrap="square" lIns="0" tIns="0" rIns="0" bIns="0" rtlCol="0"/>
          <a:lstStyle/>
          <a:p>
            <a:endParaRPr/>
          </a:p>
        </p:txBody>
      </p:sp>
      <p:sp>
        <p:nvSpPr>
          <p:cNvPr id="18" name="bk object 18"/>
          <p:cNvSpPr/>
          <p:nvPr/>
        </p:nvSpPr>
        <p:spPr>
          <a:xfrm>
            <a:off x="9276562" y="5304325"/>
            <a:ext cx="175539" cy="192703"/>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800" b="0" i="0">
                <a:solidFill>
                  <a:schemeClr val="bg1"/>
                </a:solidFill>
                <a:latin typeface="Century Gothic"/>
                <a:cs typeface="Century Gothic"/>
              </a:defRPr>
            </a:lvl1pPr>
          </a:lstStyle>
          <a:p>
            <a:endParaRPr/>
          </a:p>
        </p:txBody>
      </p:sp>
      <p:sp>
        <p:nvSpPr>
          <p:cNvPr id="3" name="Holder 3"/>
          <p:cNvSpPr>
            <a:spLocks noGrp="1"/>
          </p:cNvSpPr>
          <p:nvPr>
            <p:ph sz="half" idx="2"/>
          </p:nvPr>
        </p:nvSpPr>
        <p:spPr>
          <a:xfrm>
            <a:off x="504190" y="1326134"/>
            <a:ext cx="4386453" cy="380542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93157" y="1326134"/>
            <a:ext cx="4386453" cy="380542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11/22/2017</a:t>
            </a:fld>
            <a:endParaRPr lang="en-US"/>
          </a:p>
        </p:txBody>
      </p:sp>
      <p:sp>
        <p:nvSpPr>
          <p:cNvPr id="7" name="Holder 7"/>
          <p:cNvSpPr>
            <a:spLocks noGrp="1"/>
          </p:cNvSpPr>
          <p:nvPr>
            <p:ph type="sldNum" sz="quarter" idx="7"/>
          </p:nvPr>
        </p:nvSpPr>
        <p:spPr/>
        <p:txBody>
          <a:bodyPr lIns="0" tIns="0" rIns="0" bIns="0"/>
          <a:lstStyle>
            <a:lvl1pPr>
              <a:defRPr sz="900" b="0" i="0">
                <a:solidFill>
                  <a:schemeClr val="hlink"/>
                </a:solidFill>
                <a:latin typeface="Century Gothic"/>
                <a:cs typeface="Century Gothic"/>
              </a:defRPr>
            </a:lvl1pPr>
          </a:lstStyle>
          <a:p>
            <a:pPr marL="25400">
              <a:lnSpc>
                <a:spcPct val="100000"/>
              </a:lnSpc>
              <a:spcBef>
                <a:spcPts val="60"/>
              </a:spcBef>
            </a:pPr>
            <a:fld id="{81D60167-4931-47E6-BA6A-407CBD079E47}" type="slidenum">
              <a:rPr spc="25" dirty="0"/>
              <a:t>‹N°›</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bg1"/>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11/22/2017</a:t>
            </a:fld>
            <a:endParaRPr lang="en-US"/>
          </a:p>
        </p:txBody>
      </p:sp>
      <p:sp>
        <p:nvSpPr>
          <p:cNvPr id="5" name="Holder 5"/>
          <p:cNvSpPr>
            <a:spLocks noGrp="1"/>
          </p:cNvSpPr>
          <p:nvPr>
            <p:ph type="sldNum" sz="quarter" idx="7"/>
          </p:nvPr>
        </p:nvSpPr>
        <p:spPr/>
        <p:txBody>
          <a:bodyPr lIns="0" tIns="0" rIns="0" bIns="0"/>
          <a:lstStyle>
            <a:lvl1pPr>
              <a:defRPr sz="900" b="0" i="0">
                <a:solidFill>
                  <a:schemeClr val="hlink"/>
                </a:solidFill>
                <a:latin typeface="Century Gothic"/>
                <a:cs typeface="Century Gothic"/>
              </a:defRPr>
            </a:lvl1pPr>
          </a:lstStyle>
          <a:p>
            <a:pPr marL="25400">
              <a:lnSpc>
                <a:spcPct val="100000"/>
              </a:lnSpc>
              <a:spcBef>
                <a:spcPts val="60"/>
              </a:spcBef>
            </a:pPr>
            <a:fld id="{81D60167-4931-47E6-BA6A-407CBD079E47}" type="slidenum">
              <a:rPr spc="25" dirty="0"/>
              <a:t>‹N°›</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11/22/2017</a:t>
            </a:fld>
            <a:endParaRPr lang="en-US"/>
          </a:p>
        </p:txBody>
      </p:sp>
      <p:sp>
        <p:nvSpPr>
          <p:cNvPr id="4" name="Holder 4"/>
          <p:cNvSpPr>
            <a:spLocks noGrp="1"/>
          </p:cNvSpPr>
          <p:nvPr>
            <p:ph type="sldNum" sz="quarter" idx="7"/>
          </p:nvPr>
        </p:nvSpPr>
        <p:spPr/>
        <p:txBody>
          <a:bodyPr lIns="0" tIns="0" rIns="0" bIns="0"/>
          <a:lstStyle>
            <a:lvl1pPr>
              <a:defRPr sz="900" b="0" i="0">
                <a:solidFill>
                  <a:schemeClr val="hlink"/>
                </a:solidFill>
                <a:latin typeface="Century Gothic"/>
                <a:cs typeface="Century Gothic"/>
              </a:defRPr>
            </a:lvl1pPr>
          </a:lstStyle>
          <a:p>
            <a:pPr marL="25400">
              <a:lnSpc>
                <a:spcPct val="100000"/>
              </a:lnSpc>
              <a:spcBef>
                <a:spcPts val="60"/>
              </a:spcBef>
            </a:pPr>
            <a:fld id="{81D60167-4931-47E6-BA6A-407CBD079E47}" type="slidenum">
              <a:rPr spc="25" dirty="0"/>
              <a:t>‹N°›</a:t>
            </a:fld>
            <a:endParaRPr spc="2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12559" y="929957"/>
            <a:ext cx="1987550" cy="1286510"/>
          </a:xfrm>
          <a:prstGeom prst="rect">
            <a:avLst/>
          </a:prstGeom>
        </p:spPr>
        <p:txBody>
          <a:bodyPr wrap="square" lIns="0" tIns="0" rIns="0" bIns="0">
            <a:spAutoFit/>
          </a:bodyPr>
          <a:lstStyle>
            <a:lvl1pPr>
              <a:defRPr sz="1800" b="0" i="0">
                <a:solidFill>
                  <a:schemeClr val="bg1"/>
                </a:solidFill>
                <a:latin typeface="Century Gothic"/>
                <a:cs typeface="Century Gothic"/>
              </a:defRPr>
            </a:lvl1pPr>
          </a:lstStyle>
          <a:p>
            <a:endParaRPr/>
          </a:p>
        </p:txBody>
      </p:sp>
      <p:sp>
        <p:nvSpPr>
          <p:cNvPr id="3" name="Holder 3"/>
          <p:cNvSpPr>
            <a:spLocks noGrp="1"/>
          </p:cNvSpPr>
          <p:nvPr>
            <p:ph type="body" idx="1"/>
          </p:nvPr>
        </p:nvSpPr>
        <p:spPr>
          <a:xfrm>
            <a:off x="1768881" y="1592760"/>
            <a:ext cx="6546037" cy="2877820"/>
          </a:xfrm>
          <a:prstGeom prst="rect">
            <a:avLst/>
          </a:prstGeom>
        </p:spPr>
        <p:txBody>
          <a:bodyPr wrap="square" lIns="0" tIns="0" rIns="0" bIns="0">
            <a:spAutoFit/>
          </a:bodyPr>
          <a:lstStyle>
            <a:lvl1pPr>
              <a:defRPr sz="1200" b="0" i="0">
                <a:solidFill>
                  <a:schemeClr val="bg1"/>
                </a:solidFill>
                <a:latin typeface="Century Gothic"/>
                <a:cs typeface="Century Gothic"/>
              </a:defRPr>
            </a:lvl1pPr>
          </a:lstStyle>
          <a:p>
            <a:endParaRPr/>
          </a:p>
        </p:txBody>
      </p:sp>
      <p:sp>
        <p:nvSpPr>
          <p:cNvPr id="4" name="Holder 4"/>
          <p:cNvSpPr>
            <a:spLocks noGrp="1"/>
          </p:cNvSpPr>
          <p:nvPr>
            <p:ph type="ftr" sz="quarter" idx="5"/>
          </p:nvPr>
        </p:nvSpPr>
        <p:spPr>
          <a:xfrm>
            <a:off x="3428492" y="5362194"/>
            <a:ext cx="3226816" cy="28829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4190" y="5362194"/>
            <a:ext cx="2319274" cy="28829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11/22/2017</a:t>
            </a:fld>
            <a:endParaRPr lang="en-US"/>
          </a:p>
        </p:txBody>
      </p:sp>
      <p:sp>
        <p:nvSpPr>
          <p:cNvPr id="6" name="Holder 6"/>
          <p:cNvSpPr>
            <a:spLocks noGrp="1"/>
          </p:cNvSpPr>
          <p:nvPr>
            <p:ph type="sldNum" sz="quarter" idx="7"/>
          </p:nvPr>
        </p:nvSpPr>
        <p:spPr>
          <a:xfrm>
            <a:off x="322535" y="5437780"/>
            <a:ext cx="184784" cy="161925"/>
          </a:xfrm>
          <a:prstGeom prst="rect">
            <a:avLst/>
          </a:prstGeom>
        </p:spPr>
        <p:txBody>
          <a:bodyPr wrap="square" lIns="0" tIns="0" rIns="0" bIns="0">
            <a:spAutoFit/>
          </a:bodyPr>
          <a:lstStyle>
            <a:lvl1pPr>
              <a:defRPr sz="900" b="0" i="0">
                <a:solidFill>
                  <a:schemeClr val="hlink"/>
                </a:solidFill>
                <a:latin typeface="Century Gothic"/>
                <a:cs typeface="Century Gothic"/>
              </a:defRPr>
            </a:lvl1pPr>
          </a:lstStyle>
          <a:p>
            <a:pPr marL="25400">
              <a:lnSpc>
                <a:spcPct val="100000"/>
              </a:lnSpc>
              <a:spcBef>
                <a:spcPts val="60"/>
              </a:spcBef>
            </a:pPr>
            <a:fld id="{81D60167-4931-47E6-BA6A-407CBD079E47}" type="slidenum">
              <a:rPr spc="25" dirty="0"/>
              <a:t>‹N°›</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hyperlink" Target="http://www.cnil.fr/fr/PIA-privacy-impact-assessment"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5600" y="355600"/>
            <a:ext cx="9360408" cy="50413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438109" y="1849120"/>
            <a:ext cx="7195375" cy="205333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3210788" y="1217918"/>
            <a:ext cx="4831080" cy="2884805"/>
          </a:xfrm>
          <a:prstGeom prst="rect">
            <a:avLst/>
          </a:prstGeom>
        </p:spPr>
        <p:txBody>
          <a:bodyPr vert="horz" wrap="square" lIns="0" tIns="104140" rIns="0" bIns="0" rtlCol="0">
            <a:spAutoFit/>
          </a:bodyPr>
          <a:lstStyle/>
          <a:p>
            <a:pPr marL="12700">
              <a:lnSpc>
                <a:spcPct val="100000"/>
              </a:lnSpc>
              <a:spcBef>
                <a:spcPts val="820"/>
              </a:spcBef>
            </a:pPr>
            <a:r>
              <a:rPr sz="1400" spc="-65" dirty="0">
                <a:solidFill>
                  <a:srgbClr val="FFFFFF"/>
                </a:solidFill>
                <a:latin typeface="Century Gothic"/>
                <a:cs typeface="Century Gothic"/>
              </a:rPr>
              <a:t>Au </a:t>
            </a:r>
            <a:r>
              <a:rPr sz="1400" spc="-90" dirty="0">
                <a:solidFill>
                  <a:srgbClr val="FFFFFF"/>
                </a:solidFill>
                <a:latin typeface="Century Gothic"/>
                <a:cs typeface="Century Gothic"/>
              </a:rPr>
              <a:t>niveau </a:t>
            </a:r>
            <a:r>
              <a:rPr sz="1400" spc="-95" dirty="0">
                <a:solidFill>
                  <a:srgbClr val="FFFFFF"/>
                </a:solidFill>
                <a:latin typeface="Century Gothic"/>
                <a:cs typeface="Century Gothic"/>
              </a:rPr>
              <a:t>européen</a:t>
            </a:r>
            <a:r>
              <a:rPr sz="1400" spc="15" dirty="0">
                <a:solidFill>
                  <a:srgbClr val="FFFFFF"/>
                </a:solidFill>
                <a:latin typeface="Century Gothic"/>
                <a:cs typeface="Century Gothic"/>
              </a:rPr>
              <a:t> </a:t>
            </a:r>
            <a:r>
              <a:rPr sz="1400" spc="10" dirty="0">
                <a:solidFill>
                  <a:srgbClr val="FFFFFF"/>
                </a:solidFill>
                <a:latin typeface="Century Gothic"/>
                <a:cs typeface="Century Gothic"/>
              </a:rPr>
              <a:t>:</a:t>
            </a:r>
            <a:endParaRPr sz="1400">
              <a:latin typeface="Century Gothic"/>
              <a:cs typeface="Century Gothic"/>
            </a:endParaRPr>
          </a:p>
          <a:p>
            <a:pPr marL="184150" indent="-171450">
              <a:lnSpc>
                <a:spcPct val="100000"/>
              </a:lnSpc>
              <a:spcBef>
                <a:spcPts val="820"/>
              </a:spcBef>
              <a:buSzPct val="103571"/>
              <a:buFont typeface="Arial"/>
              <a:buChar char="•"/>
              <a:tabLst>
                <a:tab pos="184150" algn="l"/>
              </a:tabLst>
            </a:pPr>
            <a:r>
              <a:rPr sz="1400" spc="-40" dirty="0">
                <a:solidFill>
                  <a:srgbClr val="FFFFFF"/>
                </a:solidFill>
                <a:latin typeface="Century Gothic"/>
                <a:cs typeface="Century Gothic"/>
              </a:rPr>
              <a:t>Directive </a:t>
            </a:r>
            <a:r>
              <a:rPr sz="1400" spc="75" dirty="0">
                <a:solidFill>
                  <a:srgbClr val="FFFFFF"/>
                </a:solidFill>
                <a:latin typeface="Century Gothic"/>
                <a:cs typeface="Century Gothic"/>
              </a:rPr>
              <a:t>NIS </a:t>
            </a:r>
            <a:r>
              <a:rPr sz="1400" spc="-35" dirty="0">
                <a:solidFill>
                  <a:srgbClr val="FFFFFF"/>
                </a:solidFill>
                <a:latin typeface="Century Gothic"/>
                <a:cs typeface="Century Gothic"/>
              </a:rPr>
              <a:t>(Network </a:t>
            </a:r>
            <a:r>
              <a:rPr sz="1400" spc="-145" dirty="0">
                <a:solidFill>
                  <a:srgbClr val="FFFFFF"/>
                </a:solidFill>
                <a:latin typeface="Century Gothic"/>
                <a:cs typeface="Century Gothic"/>
              </a:rPr>
              <a:t>and </a:t>
            </a:r>
            <a:r>
              <a:rPr sz="1400" spc="-40" dirty="0">
                <a:solidFill>
                  <a:srgbClr val="FFFFFF"/>
                </a:solidFill>
                <a:latin typeface="Century Gothic"/>
                <a:cs typeface="Century Gothic"/>
              </a:rPr>
              <a:t>Information</a:t>
            </a:r>
            <a:r>
              <a:rPr sz="1400" spc="-55" dirty="0">
                <a:solidFill>
                  <a:srgbClr val="FFFFFF"/>
                </a:solidFill>
                <a:latin typeface="Century Gothic"/>
                <a:cs typeface="Century Gothic"/>
              </a:rPr>
              <a:t> </a:t>
            </a:r>
            <a:r>
              <a:rPr sz="1400" spc="-25" dirty="0">
                <a:solidFill>
                  <a:srgbClr val="FFFFFF"/>
                </a:solidFill>
                <a:latin typeface="Century Gothic"/>
                <a:cs typeface="Century Gothic"/>
              </a:rPr>
              <a:t>Security)</a:t>
            </a:r>
            <a:endParaRPr sz="1400">
              <a:latin typeface="Century Gothic"/>
              <a:cs typeface="Century Gothic"/>
            </a:endParaRPr>
          </a:p>
          <a:p>
            <a:pPr marL="184150" indent="-171450">
              <a:lnSpc>
                <a:spcPct val="100000"/>
              </a:lnSpc>
              <a:spcBef>
                <a:spcPts val="815"/>
              </a:spcBef>
              <a:buSzPct val="103571"/>
              <a:buFont typeface="Arial"/>
              <a:buChar char="•"/>
              <a:tabLst>
                <a:tab pos="184150" algn="l"/>
              </a:tabLst>
            </a:pPr>
            <a:r>
              <a:rPr sz="1400" spc="-40" dirty="0">
                <a:solidFill>
                  <a:srgbClr val="FFFFFF"/>
                </a:solidFill>
                <a:latin typeface="Century Gothic"/>
                <a:cs typeface="Century Gothic"/>
              </a:rPr>
              <a:t>Directive </a:t>
            </a:r>
            <a:r>
              <a:rPr sz="1400" spc="10" dirty="0">
                <a:solidFill>
                  <a:srgbClr val="FFFFFF"/>
                </a:solidFill>
                <a:latin typeface="Century Gothic"/>
                <a:cs typeface="Century Gothic"/>
              </a:rPr>
              <a:t>PSD2 </a:t>
            </a:r>
            <a:r>
              <a:rPr sz="1400" spc="-80" dirty="0">
                <a:solidFill>
                  <a:srgbClr val="FFFFFF"/>
                </a:solidFill>
                <a:latin typeface="Century Gothic"/>
                <a:cs typeface="Century Gothic"/>
              </a:rPr>
              <a:t>(Payment </a:t>
            </a:r>
            <a:r>
              <a:rPr sz="1400" spc="-25" dirty="0">
                <a:solidFill>
                  <a:srgbClr val="FFFFFF"/>
                </a:solidFill>
                <a:latin typeface="Century Gothic"/>
                <a:cs typeface="Century Gothic"/>
              </a:rPr>
              <a:t>Services</a:t>
            </a:r>
            <a:r>
              <a:rPr sz="1400" spc="-50" dirty="0">
                <a:solidFill>
                  <a:srgbClr val="FFFFFF"/>
                </a:solidFill>
                <a:latin typeface="Century Gothic"/>
                <a:cs typeface="Century Gothic"/>
              </a:rPr>
              <a:t> </a:t>
            </a:r>
            <a:r>
              <a:rPr sz="1400" spc="-45" dirty="0">
                <a:solidFill>
                  <a:srgbClr val="FFFFFF"/>
                </a:solidFill>
                <a:latin typeface="Century Gothic"/>
                <a:cs typeface="Century Gothic"/>
              </a:rPr>
              <a:t>Directive)</a:t>
            </a:r>
            <a:endParaRPr sz="1400">
              <a:latin typeface="Century Gothic"/>
              <a:cs typeface="Century Gothic"/>
            </a:endParaRPr>
          </a:p>
          <a:p>
            <a:pPr marL="184150" indent="-171450">
              <a:lnSpc>
                <a:spcPct val="100000"/>
              </a:lnSpc>
              <a:spcBef>
                <a:spcPts val="855"/>
              </a:spcBef>
              <a:buSzPct val="103571"/>
              <a:buFont typeface="Arial"/>
              <a:buChar char="•"/>
              <a:tabLst>
                <a:tab pos="184150" algn="l"/>
              </a:tabLst>
            </a:pPr>
            <a:r>
              <a:rPr sz="1400" spc="-75" dirty="0">
                <a:solidFill>
                  <a:srgbClr val="FFFFFF"/>
                </a:solidFill>
                <a:latin typeface="Century Gothic"/>
                <a:cs typeface="Century Gothic"/>
              </a:rPr>
              <a:t>Règlement </a:t>
            </a:r>
            <a:r>
              <a:rPr sz="1400" spc="-10" dirty="0">
                <a:solidFill>
                  <a:srgbClr val="FFFFFF"/>
                </a:solidFill>
                <a:latin typeface="Century Gothic"/>
                <a:cs typeface="Century Gothic"/>
              </a:rPr>
              <a:t>eIDAS </a:t>
            </a:r>
            <a:r>
              <a:rPr sz="1400" spc="-45" dirty="0">
                <a:solidFill>
                  <a:srgbClr val="FFFFFF"/>
                </a:solidFill>
                <a:latin typeface="Century Gothic"/>
                <a:cs typeface="Century Gothic"/>
              </a:rPr>
              <a:t>(Electronic Identification </a:t>
            </a:r>
            <a:r>
              <a:rPr sz="1400" spc="-145" dirty="0">
                <a:solidFill>
                  <a:srgbClr val="FFFFFF"/>
                </a:solidFill>
                <a:latin typeface="Century Gothic"/>
                <a:cs typeface="Century Gothic"/>
              </a:rPr>
              <a:t>and</a:t>
            </a:r>
            <a:r>
              <a:rPr sz="1400" spc="-5" dirty="0">
                <a:solidFill>
                  <a:srgbClr val="FFFFFF"/>
                </a:solidFill>
                <a:latin typeface="Century Gothic"/>
                <a:cs typeface="Century Gothic"/>
              </a:rPr>
              <a:t> </a:t>
            </a:r>
            <a:r>
              <a:rPr sz="1400" spc="-45" dirty="0">
                <a:solidFill>
                  <a:srgbClr val="FFFFFF"/>
                </a:solidFill>
                <a:latin typeface="Century Gothic"/>
                <a:cs typeface="Century Gothic"/>
              </a:rPr>
              <a:t>Signature)</a:t>
            </a:r>
            <a:endParaRPr sz="1400">
              <a:latin typeface="Century Gothic"/>
              <a:cs typeface="Century Gothic"/>
            </a:endParaRPr>
          </a:p>
          <a:p>
            <a:pPr marL="184150" indent="-171450">
              <a:lnSpc>
                <a:spcPct val="100000"/>
              </a:lnSpc>
              <a:spcBef>
                <a:spcPts val="819"/>
              </a:spcBef>
              <a:buSzPct val="103571"/>
              <a:buFont typeface="Arial"/>
              <a:buChar char="•"/>
              <a:tabLst>
                <a:tab pos="184150" algn="l"/>
              </a:tabLst>
            </a:pPr>
            <a:r>
              <a:rPr sz="1400" spc="-75" dirty="0">
                <a:solidFill>
                  <a:srgbClr val="FFFFFF"/>
                </a:solidFill>
                <a:latin typeface="Century Gothic"/>
                <a:cs typeface="Century Gothic"/>
              </a:rPr>
              <a:t>Règlement</a:t>
            </a:r>
            <a:r>
              <a:rPr sz="1400" spc="-40" dirty="0">
                <a:solidFill>
                  <a:srgbClr val="FFFFFF"/>
                </a:solidFill>
                <a:latin typeface="Century Gothic"/>
                <a:cs typeface="Century Gothic"/>
              </a:rPr>
              <a:t> </a:t>
            </a:r>
            <a:r>
              <a:rPr sz="1400" spc="-50" dirty="0">
                <a:solidFill>
                  <a:srgbClr val="FFFFFF"/>
                </a:solidFill>
                <a:latin typeface="Century Gothic"/>
                <a:cs typeface="Century Gothic"/>
              </a:rPr>
              <a:t>e-Privacy</a:t>
            </a:r>
            <a:endParaRPr sz="1400">
              <a:latin typeface="Century Gothic"/>
              <a:cs typeface="Century Gothic"/>
            </a:endParaRPr>
          </a:p>
          <a:p>
            <a:pPr>
              <a:lnSpc>
                <a:spcPct val="100000"/>
              </a:lnSpc>
              <a:buClr>
                <a:srgbClr val="FFFFFF"/>
              </a:buClr>
              <a:buFont typeface="Arial"/>
              <a:buChar char="•"/>
            </a:pPr>
            <a:endParaRPr sz="1600">
              <a:latin typeface="Times New Roman"/>
              <a:cs typeface="Times New Roman"/>
            </a:endParaRPr>
          </a:p>
          <a:p>
            <a:pPr>
              <a:lnSpc>
                <a:spcPct val="100000"/>
              </a:lnSpc>
              <a:spcBef>
                <a:spcPts val="20"/>
              </a:spcBef>
              <a:buClr>
                <a:srgbClr val="FFFFFF"/>
              </a:buClr>
              <a:buFont typeface="Arial"/>
              <a:buChar char="•"/>
            </a:pPr>
            <a:endParaRPr sz="1300">
              <a:latin typeface="Times New Roman"/>
              <a:cs typeface="Times New Roman"/>
            </a:endParaRPr>
          </a:p>
          <a:p>
            <a:pPr marL="12700">
              <a:lnSpc>
                <a:spcPct val="100000"/>
              </a:lnSpc>
            </a:pPr>
            <a:r>
              <a:rPr sz="1400" spc="-65" dirty="0">
                <a:solidFill>
                  <a:srgbClr val="FFFFFF"/>
                </a:solidFill>
                <a:latin typeface="Century Gothic"/>
                <a:cs typeface="Century Gothic"/>
              </a:rPr>
              <a:t>Au </a:t>
            </a:r>
            <a:r>
              <a:rPr sz="1400" spc="-90" dirty="0">
                <a:solidFill>
                  <a:srgbClr val="FFFFFF"/>
                </a:solidFill>
                <a:latin typeface="Century Gothic"/>
                <a:cs typeface="Century Gothic"/>
              </a:rPr>
              <a:t>niveau </a:t>
            </a:r>
            <a:r>
              <a:rPr sz="1400" spc="-70" dirty="0">
                <a:solidFill>
                  <a:srgbClr val="FFFFFF"/>
                </a:solidFill>
                <a:latin typeface="Century Gothic"/>
                <a:cs typeface="Century Gothic"/>
              </a:rPr>
              <a:t>national</a:t>
            </a:r>
            <a:r>
              <a:rPr sz="1400" spc="10" dirty="0">
                <a:solidFill>
                  <a:srgbClr val="FFFFFF"/>
                </a:solidFill>
                <a:latin typeface="Century Gothic"/>
                <a:cs typeface="Century Gothic"/>
              </a:rPr>
              <a:t> :</a:t>
            </a:r>
            <a:endParaRPr sz="1400">
              <a:latin typeface="Century Gothic"/>
              <a:cs typeface="Century Gothic"/>
            </a:endParaRPr>
          </a:p>
          <a:p>
            <a:pPr marL="184150" indent="-171450">
              <a:lnSpc>
                <a:spcPct val="100000"/>
              </a:lnSpc>
              <a:spcBef>
                <a:spcPts val="819"/>
              </a:spcBef>
              <a:buSzPct val="103571"/>
              <a:buFont typeface="Arial"/>
              <a:buChar char="•"/>
              <a:tabLst>
                <a:tab pos="184150" algn="l"/>
              </a:tabLst>
            </a:pPr>
            <a:r>
              <a:rPr sz="1400" spc="-70" dirty="0">
                <a:solidFill>
                  <a:srgbClr val="FFFFFF"/>
                </a:solidFill>
                <a:latin typeface="Century Gothic"/>
                <a:cs typeface="Century Gothic"/>
              </a:rPr>
              <a:t>République</a:t>
            </a:r>
            <a:r>
              <a:rPr sz="1400" spc="-40" dirty="0">
                <a:solidFill>
                  <a:srgbClr val="FFFFFF"/>
                </a:solidFill>
                <a:latin typeface="Century Gothic"/>
                <a:cs typeface="Century Gothic"/>
              </a:rPr>
              <a:t> </a:t>
            </a:r>
            <a:r>
              <a:rPr sz="1400" spc="-60" dirty="0">
                <a:solidFill>
                  <a:srgbClr val="FFFFFF"/>
                </a:solidFill>
                <a:latin typeface="Century Gothic"/>
                <a:cs typeface="Century Gothic"/>
              </a:rPr>
              <a:t>Numérique</a:t>
            </a:r>
            <a:endParaRPr sz="1400">
              <a:latin typeface="Century Gothic"/>
              <a:cs typeface="Century Gothic"/>
            </a:endParaRPr>
          </a:p>
          <a:p>
            <a:pPr marL="184150" indent="-171450">
              <a:lnSpc>
                <a:spcPct val="100000"/>
              </a:lnSpc>
              <a:spcBef>
                <a:spcPts val="855"/>
              </a:spcBef>
              <a:buSzPct val="103571"/>
              <a:buFont typeface="Arial"/>
              <a:buChar char="•"/>
              <a:tabLst>
                <a:tab pos="184150" algn="l"/>
              </a:tabLst>
            </a:pPr>
            <a:r>
              <a:rPr sz="1400" spc="-50" dirty="0">
                <a:solidFill>
                  <a:srgbClr val="FFFFFF"/>
                </a:solidFill>
                <a:latin typeface="Century Gothic"/>
                <a:cs typeface="Century Gothic"/>
              </a:rPr>
              <a:t>Sapin</a:t>
            </a:r>
            <a:r>
              <a:rPr sz="1400" spc="-45" dirty="0">
                <a:solidFill>
                  <a:srgbClr val="FFFFFF"/>
                </a:solidFill>
                <a:latin typeface="Century Gothic"/>
                <a:cs typeface="Century Gothic"/>
              </a:rPr>
              <a:t> </a:t>
            </a:r>
            <a:r>
              <a:rPr sz="1400" spc="-40" dirty="0">
                <a:solidFill>
                  <a:srgbClr val="FFFFFF"/>
                </a:solidFill>
                <a:latin typeface="Century Gothic"/>
                <a:cs typeface="Century Gothic"/>
              </a:rPr>
              <a:t>2</a:t>
            </a:r>
            <a:endParaRPr sz="1400">
              <a:latin typeface="Century Gothic"/>
              <a:cs typeface="Century Gothic"/>
            </a:endParaRPr>
          </a:p>
        </p:txBody>
      </p:sp>
      <p:sp>
        <p:nvSpPr>
          <p:cNvPr id="7" name="object 7"/>
          <p:cNvSpPr txBox="1"/>
          <p:nvPr/>
        </p:nvSpPr>
        <p:spPr>
          <a:xfrm>
            <a:off x="322535" y="5437780"/>
            <a:ext cx="160020"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65" dirty="0">
                <a:solidFill>
                  <a:srgbClr val="0000FF"/>
                </a:solidFill>
                <a:latin typeface="Century Gothic"/>
                <a:cs typeface="Century Gothic"/>
              </a:rPr>
              <a:t>10</a:t>
            </a:fld>
            <a:endParaRPr sz="900">
              <a:latin typeface="Century Gothic"/>
              <a:cs typeface="Century Gothic"/>
            </a:endParaRPr>
          </a:p>
        </p:txBody>
      </p:sp>
      <p:sp>
        <p:nvSpPr>
          <p:cNvPr id="6" name="object 6"/>
          <p:cNvSpPr txBox="1">
            <a:spLocks noGrp="1"/>
          </p:cNvSpPr>
          <p:nvPr>
            <p:ph type="title"/>
          </p:nvPr>
        </p:nvSpPr>
        <p:spPr>
          <a:xfrm>
            <a:off x="790916" y="650481"/>
            <a:ext cx="1248410" cy="568325"/>
          </a:xfrm>
          <a:prstGeom prst="rect">
            <a:avLst/>
          </a:prstGeom>
        </p:spPr>
        <p:txBody>
          <a:bodyPr vert="horz" wrap="square" lIns="0" tIns="26670" rIns="0" bIns="0" rtlCol="0">
            <a:spAutoFit/>
          </a:bodyPr>
          <a:lstStyle/>
          <a:p>
            <a:pPr marL="13335" marR="5080" indent="-1270">
              <a:lnSpc>
                <a:spcPts val="2110"/>
              </a:lnSpc>
              <a:spcBef>
                <a:spcPts val="210"/>
              </a:spcBef>
            </a:pPr>
            <a:r>
              <a:rPr spc="160" dirty="0"/>
              <a:t>—  </a:t>
            </a:r>
            <a:r>
              <a:rPr spc="-110" dirty="0"/>
              <a:t>C</a:t>
            </a:r>
            <a:r>
              <a:rPr spc="-114" dirty="0"/>
              <a:t>O</a:t>
            </a:r>
            <a:r>
              <a:rPr spc="225" dirty="0"/>
              <a:t>N</a:t>
            </a:r>
            <a:r>
              <a:rPr spc="125" dirty="0"/>
              <a:t>T</a:t>
            </a:r>
            <a:r>
              <a:rPr spc="75" dirty="0"/>
              <a:t>E</a:t>
            </a:r>
            <a:r>
              <a:rPr spc="55" dirty="0"/>
              <a:t>X</a:t>
            </a:r>
            <a:r>
              <a:rPr spc="315" dirty="0"/>
              <a:t>T</a:t>
            </a:r>
            <a:r>
              <a:rPr spc="75" dirty="0"/>
              <a:t>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324984" y="397827"/>
            <a:ext cx="4374469" cy="4321696"/>
          </a:xfrm>
          <a:prstGeom prst="rect">
            <a:avLst/>
          </a:prstGeom>
        </p:spPr>
        <p:txBody>
          <a:bodyPr vert="horz" wrap="square" lIns="0" tIns="12700" rIns="0" bIns="0" rtlCol="0">
            <a:spAutoFit/>
          </a:bodyPr>
          <a:lstStyle/>
          <a:p>
            <a:pPr algn="ctr">
              <a:lnSpc>
                <a:spcPts val="2825"/>
              </a:lnSpc>
              <a:spcBef>
                <a:spcPts val="100"/>
              </a:spcBef>
            </a:pPr>
            <a:r>
              <a:rPr lang="fr-FR" sz="2400" b="1" dirty="0"/>
              <a:t>Obligation d’une entreprise en cas de fuite ou violation  ?</a:t>
            </a:r>
            <a:br>
              <a:rPr lang="fr-FR" b="1" dirty="0"/>
            </a:br>
            <a:r>
              <a:rPr lang="fr-FR" dirty="0"/>
              <a:t>En cas de fuite ou de violation de DCP, le DPO aura 72 heures pour indiquer aux autorités compétentes les catégories de données, les enregistrements affectés et le nombre approximatif de personnes concernées. Dans le cas où la violation est susceptible d’engendrer un risque élevé, la personne concernée devra être informée dans les meilleurs délais.</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365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746927" y="2278037"/>
            <a:ext cx="3435350" cy="700063"/>
          </a:xfrm>
          <a:prstGeom prst="rect">
            <a:avLst/>
          </a:prstGeom>
        </p:spPr>
        <p:txBody>
          <a:bodyPr vert="horz" wrap="square" lIns="0" tIns="12700" rIns="0" bIns="0" rtlCol="0">
            <a:spAutoFit/>
          </a:bodyPr>
          <a:lstStyle/>
          <a:p>
            <a:pPr algn="ctr">
              <a:lnSpc>
                <a:spcPts val="2825"/>
              </a:lnSpc>
              <a:spcBef>
                <a:spcPts val="100"/>
              </a:spcBef>
            </a:pPr>
            <a:r>
              <a:rPr lang="fr-FR" b="1" dirty="0"/>
              <a:t>Quels sont les sanctions en cas de manquement ?</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7149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324984" y="397827"/>
            <a:ext cx="4374469" cy="3603551"/>
          </a:xfrm>
          <a:prstGeom prst="rect">
            <a:avLst/>
          </a:prstGeom>
        </p:spPr>
        <p:txBody>
          <a:bodyPr vert="horz" wrap="square" lIns="0" tIns="12700" rIns="0" bIns="0" rtlCol="0">
            <a:spAutoFit/>
          </a:bodyPr>
          <a:lstStyle/>
          <a:p>
            <a:pPr algn="ctr">
              <a:lnSpc>
                <a:spcPts val="2825"/>
              </a:lnSpc>
              <a:spcBef>
                <a:spcPts val="100"/>
              </a:spcBef>
            </a:pPr>
            <a:r>
              <a:rPr lang="fr-FR" b="1" dirty="0"/>
              <a:t>Quels sont les sanctions en cas de manquement ?</a:t>
            </a:r>
            <a:br>
              <a:rPr lang="fr-FR" b="1" dirty="0"/>
            </a:br>
            <a:r>
              <a:rPr lang="fr-FR" dirty="0"/>
              <a:t>Jusqu’à  présent les entreprises indélicates risquaient une amende de 300 000 €. Avec le GDPR, les sanctions pourront aller jusqu’à  20 millions d’euros ou 4% du chiffre d’affaires annuel mondial total de l’exercice précédent de l’entreprise reconnue coupable.</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0348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746927" y="2278037"/>
            <a:ext cx="3435350" cy="333168"/>
          </a:xfrm>
          <a:prstGeom prst="rect">
            <a:avLst/>
          </a:prstGeom>
        </p:spPr>
        <p:txBody>
          <a:bodyPr vert="horz" wrap="square" lIns="0" tIns="12700" rIns="0" bIns="0" rtlCol="0">
            <a:spAutoFit/>
          </a:bodyPr>
          <a:lstStyle/>
          <a:p>
            <a:pPr algn="ctr">
              <a:lnSpc>
                <a:spcPts val="2825"/>
              </a:lnSpc>
              <a:spcBef>
                <a:spcPts val="100"/>
              </a:spcBef>
            </a:pPr>
            <a:r>
              <a:rPr lang="fr-FR" b="1" dirty="0"/>
              <a:t>Quel avenir pour la CNIL ?</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9038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324984" y="397827"/>
            <a:ext cx="4374469" cy="4321696"/>
          </a:xfrm>
          <a:prstGeom prst="rect">
            <a:avLst/>
          </a:prstGeom>
        </p:spPr>
        <p:txBody>
          <a:bodyPr vert="horz" wrap="square" lIns="0" tIns="12700" rIns="0" bIns="0" rtlCol="0">
            <a:spAutoFit/>
          </a:bodyPr>
          <a:lstStyle/>
          <a:p>
            <a:pPr algn="ctr">
              <a:lnSpc>
                <a:spcPts val="2825"/>
              </a:lnSpc>
              <a:spcBef>
                <a:spcPts val="100"/>
              </a:spcBef>
            </a:pPr>
            <a:br>
              <a:rPr lang="fr-FR" sz="2400" dirty="0"/>
            </a:br>
            <a:r>
              <a:rPr lang="fr-FR" b="1" dirty="0"/>
              <a:t>Quel avenir pour la CNIL ?</a:t>
            </a:r>
            <a:br>
              <a:rPr lang="fr-FR" b="1" dirty="0"/>
            </a:br>
            <a:r>
              <a:rPr lang="fr-FR" dirty="0"/>
              <a:t>La CNIL ne disparaît pas et aura pour mission la bonne mise en </a:t>
            </a:r>
            <a:r>
              <a:rPr lang="fr-FR" dirty="0" err="1"/>
              <a:t>oeuvre</a:t>
            </a:r>
            <a:r>
              <a:rPr lang="fr-FR" dirty="0"/>
              <a:t> du règlement. L’autorité de contrôle ne sera plus destinataire de formalités préalables (</a:t>
            </a:r>
            <a:r>
              <a:rPr lang="fr-FR" dirty="0" err="1"/>
              <a:t>declaration</a:t>
            </a:r>
            <a:r>
              <a:rPr lang="fr-FR" dirty="0"/>
              <a:t>, autorisation) mais conserve d’importants pouvoirs d’enquête et de sanction. Par ailleurs, les « CNIL » européennes pourront désormais prononcer des décisions conjointes.</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2271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746927" y="2278037"/>
            <a:ext cx="3435350" cy="1090042"/>
          </a:xfrm>
          <a:prstGeom prst="rect">
            <a:avLst/>
          </a:prstGeom>
        </p:spPr>
        <p:txBody>
          <a:bodyPr vert="horz" wrap="square" lIns="0" tIns="12700" rIns="0" bIns="0" rtlCol="0">
            <a:spAutoFit/>
          </a:bodyPr>
          <a:lstStyle/>
          <a:p>
            <a:pPr algn="ctr">
              <a:lnSpc>
                <a:spcPts val="2825"/>
              </a:lnSpc>
              <a:spcBef>
                <a:spcPts val="100"/>
              </a:spcBef>
            </a:pPr>
            <a:r>
              <a:rPr lang="fr-FR" b="1" dirty="0"/>
              <a:t>Comment peuvent se préparer les entreprises à  l’échéance de mai 2018 ?</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4335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324984" y="397827"/>
            <a:ext cx="4374469" cy="4321696"/>
          </a:xfrm>
          <a:prstGeom prst="rect">
            <a:avLst/>
          </a:prstGeom>
        </p:spPr>
        <p:txBody>
          <a:bodyPr vert="horz" wrap="square" lIns="0" tIns="12700" rIns="0" bIns="0" rtlCol="0">
            <a:spAutoFit/>
          </a:bodyPr>
          <a:lstStyle/>
          <a:p>
            <a:pPr algn="ctr">
              <a:lnSpc>
                <a:spcPts val="2825"/>
              </a:lnSpc>
              <a:spcBef>
                <a:spcPts val="100"/>
              </a:spcBef>
            </a:pPr>
            <a:r>
              <a:rPr lang="fr-FR" b="1" dirty="0"/>
              <a:t>Comment peuvent se préparer les entreprises à  l’échéance de mai 2018 ?</a:t>
            </a:r>
            <a:br>
              <a:rPr lang="fr-FR" b="1" dirty="0"/>
            </a:br>
            <a:r>
              <a:rPr lang="fr-FR" dirty="0"/>
              <a:t>Identifier et recruter au plus vite un DPO. S’assurer de la mise en place de nouveaux processus permettant une bonne visibilité sur les données. Mettre en place les mécanismes prouvant le transfert ou l’effacement des DPC. Déployer des politiques de formation des personnels concernés par le GDPR dans l’entreprise..</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668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10" name="object 10"/>
          <p:cNvSpPr txBox="1"/>
          <p:nvPr/>
        </p:nvSpPr>
        <p:spPr>
          <a:xfrm>
            <a:off x="322535" y="5437780"/>
            <a:ext cx="160020"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65" dirty="0">
                <a:solidFill>
                  <a:srgbClr val="0000FF"/>
                </a:solidFill>
                <a:latin typeface="Century Gothic"/>
                <a:cs typeface="Century Gothic"/>
              </a:rPr>
              <a:t>11</a:t>
            </a:fld>
            <a:endParaRPr sz="900">
              <a:latin typeface="Century Gothic"/>
              <a:cs typeface="Century Gothic"/>
            </a:endParaRPr>
          </a:p>
        </p:txBody>
      </p:sp>
      <p:sp>
        <p:nvSpPr>
          <p:cNvPr id="6" name="object 6"/>
          <p:cNvSpPr txBox="1"/>
          <p:nvPr/>
        </p:nvSpPr>
        <p:spPr>
          <a:xfrm>
            <a:off x="3210788" y="835749"/>
            <a:ext cx="5792470" cy="1736089"/>
          </a:xfrm>
          <a:prstGeom prst="rect">
            <a:avLst/>
          </a:prstGeom>
        </p:spPr>
        <p:txBody>
          <a:bodyPr vert="horz" wrap="square" lIns="0" tIns="104140" rIns="0" bIns="0" rtlCol="0">
            <a:spAutoFit/>
          </a:bodyPr>
          <a:lstStyle/>
          <a:p>
            <a:pPr marL="12700">
              <a:lnSpc>
                <a:spcPct val="100000"/>
              </a:lnSpc>
              <a:spcBef>
                <a:spcPts val="820"/>
              </a:spcBef>
            </a:pPr>
            <a:r>
              <a:rPr sz="1400" spc="-55" dirty="0">
                <a:solidFill>
                  <a:srgbClr val="FFFFFF"/>
                </a:solidFill>
                <a:latin typeface="Century Gothic"/>
                <a:cs typeface="Century Gothic"/>
              </a:rPr>
              <a:t>La </a:t>
            </a:r>
            <a:r>
              <a:rPr sz="1400" spc="-50" dirty="0">
                <a:solidFill>
                  <a:srgbClr val="FFFFFF"/>
                </a:solidFill>
                <a:latin typeface="Century Gothic"/>
                <a:cs typeface="Century Gothic"/>
              </a:rPr>
              <a:t>directive </a:t>
            </a:r>
            <a:r>
              <a:rPr sz="1400" spc="75" dirty="0">
                <a:solidFill>
                  <a:srgbClr val="FFFFFF"/>
                </a:solidFill>
                <a:latin typeface="Century Gothic"/>
                <a:cs typeface="Century Gothic"/>
              </a:rPr>
              <a:t>NIS </a:t>
            </a:r>
            <a:r>
              <a:rPr sz="1400" spc="-10" dirty="0">
                <a:solidFill>
                  <a:srgbClr val="FFFFFF"/>
                </a:solidFill>
                <a:latin typeface="Century Gothic"/>
                <a:cs typeface="Century Gothic"/>
              </a:rPr>
              <a:t>fixe </a:t>
            </a:r>
            <a:r>
              <a:rPr sz="1400" spc="-70" dirty="0">
                <a:solidFill>
                  <a:srgbClr val="FFFFFF"/>
                </a:solidFill>
                <a:latin typeface="Century Gothic"/>
                <a:cs typeface="Century Gothic"/>
              </a:rPr>
              <a:t>des </a:t>
            </a:r>
            <a:r>
              <a:rPr sz="1400" spc="-75" dirty="0">
                <a:solidFill>
                  <a:srgbClr val="FFFFFF"/>
                </a:solidFill>
                <a:latin typeface="Century Gothic"/>
                <a:cs typeface="Century Gothic"/>
              </a:rPr>
              <a:t>exigences </a:t>
            </a:r>
            <a:r>
              <a:rPr sz="1400" spc="-145" dirty="0">
                <a:solidFill>
                  <a:srgbClr val="FFFFFF"/>
                </a:solidFill>
                <a:latin typeface="Century Gothic"/>
                <a:cs typeface="Century Gothic"/>
              </a:rPr>
              <a:t>de </a:t>
            </a:r>
            <a:r>
              <a:rPr sz="1400" spc="-35" dirty="0">
                <a:solidFill>
                  <a:srgbClr val="FFFFFF"/>
                </a:solidFill>
                <a:latin typeface="Century Gothic"/>
                <a:cs typeface="Century Gothic"/>
              </a:rPr>
              <a:t>sécurité </a:t>
            </a:r>
            <a:r>
              <a:rPr sz="1400" spc="-55" dirty="0">
                <a:solidFill>
                  <a:srgbClr val="FFFFFF"/>
                </a:solidFill>
                <a:latin typeface="Century Gothic"/>
                <a:cs typeface="Century Gothic"/>
              </a:rPr>
              <a:t>renforcées</a:t>
            </a:r>
            <a:r>
              <a:rPr sz="1400" spc="-195" dirty="0">
                <a:solidFill>
                  <a:srgbClr val="FFFFFF"/>
                </a:solidFill>
                <a:latin typeface="Century Gothic"/>
                <a:cs typeface="Century Gothic"/>
              </a:rPr>
              <a:t> </a:t>
            </a:r>
            <a:r>
              <a:rPr sz="1400" spc="-60" dirty="0">
                <a:solidFill>
                  <a:srgbClr val="FFFFFF"/>
                </a:solidFill>
                <a:latin typeface="Century Gothic"/>
                <a:cs typeface="Century Gothic"/>
              </a:rPr>
              <a:t>pour</a:t>
            </a:r>
            <a:endParaRPr sz="1400">
              <a:latin typeface="Century Gothic"/>
              <a:cs typeface="Century Gothic"/>
            </a:endParaRPr>
          </a:p>
          <a:p>
            <a:pPr marL="184150" marR="5080" indent="-171450">
              <a:lnSpc>
                <a:spcPct val="90300"/>
              </a:lnSpc>
              <a:spcBef>
                <a:spcPts val="980"/>
              </a:spcBef>
              <a:buSzPct val="103571"/>
              <a:buFont typeface="Arial"/>
              <a:buChar char="•"/>
              <a:tabLst>
                <a:tab pos="184150" algn="l"/>
              </a:tabLst>
            </a:pPr>
            <a:r>
              <a:rPr sz="1400" dirty="0">
                <a:solidFill>
                  <a:srgbClr val="FFFFFF"/>
                </a:solidFill>
                <a:latin typeface="Century Gothic"/>
                <a:cs typeface="Century Gothic"/>
              </a:rPr>
              <a:t>les </a:t>
            </a:r>
            <a:r>
              <a:rPr sz="1400" spc="55" dirty="0">
                <a:solidFill>
                  <a:srgbClr val="FFFFFF"/>
                </a:solidFill>
                <a:latin typeface="Century Gothic"/>
                <a:cs typeface="Century Gothic"/>
              </a:rPr>
              <a:t>« </a:t>
            </a:r>
            <a:r>
              <a:rPr sz="1400" spc="-55" dirty="0">
                <a:solidFill>
                  <a:srgbClr val="FFFFFF"/>
                </a:solidFill>
                <a:latin typeface="Century Gothic"/>
                <a:cs typeface="Century Gothic"/>
              </a:rPr>
              <a:t>Opérateurs </a:t>
            </a:r>
            <a:r>
              <a:rPr sz="1400" spc="-145" dirty="0">
                <a:solidFill>
                  <a:srgbClr val="FFFFFF"/>
                </a:solidFill>
                <a:latin typeface="Century Gothic"/>
                <a:cs typeface="Century Gothic"/>
              </a:rPr>
              <a:t>de </a:t>
            </a:r>
            <a:r>
              <a:rPr sz="1400" spc="-30" dirty="0">
                <a:solidFill>
                  <a:srgbClr val="FFFFFF"/>
                </a:solidFill>
                <a:latin typeface="Century Gothic"/>
                <a:cs typeface="Century Gothic"/>
              </a:rPr>
              <a:t>services </a:t>
            </a:r>
            <a:r>
              <a:rPr sz="1400" spc="-10" dirty="0">
                <a:solidFill>
                  <a:srgbClr val="FFFFFF"/>
                </a:solidFill>
                <a:latin typeface="Century Gothic"/>
                <a:cs typeface="Century Gothic"/>
              </a:rPr>
              <a:t>essentiels </a:t>
            </a:r>
            <a:r>
              <a:rPr sz="1400" spc="55" dirty="0">
                <a:solidFill>
                  <a:srgbClr val="FFFFFF"/>
                </a:solidFill>
                <a:latin typeface="Century Gothic"/>
                <a:cs typeface="Century Gothic"/>
              </a:rPr>
              <a:t>» </a:t>
            </a:r>
            <a:r>
              <a:rPr sz="1400" spc="-65" dirty="0">
                <a:solidFill>
                  <a:srgbClr val="FFFFFF"/>
                </a:solidFill>
                <a:latin typeface="Century Gothic"/>
                <a:cs typeface="Century Gothic"/>
              </a:rPr>
              <a:t>(énergie, </a:t>
            </a:r>
            <a:r>
              <a:rPr sz="1400" spc="-15" dirty="0">
                <a:solidFill>
                  <a:srgbClr val="FFFFFF"/>
                </a:solidFill>
                <a:latin typeface="Century Gothic"/>
                <a:cs typeface="Century Gothic"/>
              </a:rPr>
              <a:t>transports, </a:t>
            </a:r>
            <a:r>
              <a:rPr sz="1400" spc="-100" dirty="0">
                <a:solidFill>
                  <a:srgbClr val="FFFFFF"/>
                </a:solidFill>
                <a:latin typeface="Century Gothic"/>
                <a:cs typeface="Century Gothic"/>
              </a:rPr>
              <a:t>banques  </a:t>
            </a:r>
            <a:r>
              <a:rPr sz="1400" spc="-65" dirty="0">
                <a:solidFill>
                  <a:srgbClr val="FFFFFF"/>
                </a:solidFill>
                <a:latin typeface="Century Gothic"/>
                <a:cs typeface="Century Gothic"/>
              </a:rPr>
              <a:t>et </a:t>
            </a:r>
            <a:r>
              <a:rPr sz="1400" spc="-15" dirty="0">
                <a:solidFill>
                  <a:srgbClr val="FFFFFF"/>
                </a:solidFill>
                <a:latin typeface="Century Gothic"/>
                <a:cs typeface="Century Gothic"/>
              </a:rPr>
              <a:t>infrastructures </a:t>
            </a:r>
            <a:r>
              <a:rPr sz="1400" spc="-145" dirty="0">
                <a:solidFill>
                  <a:srgbClr val="FFFFFF"/>
                </a:solidFill>
                <a:latin typeface="Century Gothic"/>
                <a:cs typeface="Century Gothic"/>
              </a:rPr>
              <a:t>de </a:t>
            </a:r>
            <a:r>
              <a:rPr sz="1400" spc="-80" dirty="0">
                <a:solidFill>
                  <a:srgbClr val="FFFFFF"/>
                </a:solidFill>
                <a:latin typeface="Century Gothic"/>
                <a:cs typeface="Century Gothic"/>
              </a:rPr>
              <a:t>marchés </a:t>
            </a:r>
            <a:r>
              <a:rPr sz="1400" spc="-30" dirty="0">
                <a:solidFill>
                  <a:srgbClr val="FFFFFF"/>
                </a:solidFill>
                <a:latin typeface="Century Gothic"/>
                <a:cs typeface="Century Gothic"/>
              </a:rPr>
              <a:t>financiers, </a:t>
            </a:r>
            <a:r>
              <a:rPr sz="1400" spc="-55" dirty="0">
                <a:solidFill>
                  <a:srgbClr val="FFFFFF"/>
                </a:solidFill>
                <a:latin typeface="Century Gothic"/>
                <a:cs typeface="Century Gothic"/>
              </a:rPr>
              <a:t>santé, </a:t>
            </a:r>
            <a:r>
              <a:rPr sz="1400" spc="0" dirty="0">
                <a:solidFill>
                  <a:srgbClr val="FFFFFF"/>
                </a:solidFill>
                <a:latin typeface="Century Gothic"/>
                <a:cs typeface="Century Gothic"/>
              </a:rPr>
              <a:t>fournisseurs </a:t>
            </a:r>
            <a:r>
              <a:rPr sz="1400" spc="-155" dirty="0">
                <a:solidFill>
                  <a:srgbClr val="FFFFFF"/>
                </a:solidFill>
                <a:latin typeface="Century Gothic"/>
                <a:cs typeface="Century Gothic"/>
              </a:rPr>
              <a:t>d’eau  </a:t>
            </a:r>
            <a:r>
              <a:rPr sz="1400" spc="-100" dirty="0">
                <a:solidFill>
                  <a:srgbClr val="FFFFFF"/>
                </a:solidFill>
                <a:latin typeface="Century Gothic"/>
                <a:cs typeface="Century Gothic"/>
              </a:rPr>
              <a:t>potable </a:t>
            </a:r>
            <a:r>
              <a:rPr sz="1400" spc="-65" dirty="0">
                <a:solidFill>
                  <a:srgbClr val="FFFFFF"/>
                </a:solidFill>
                <a:latin typeface="Century Gothic"/>
                <a:cs typeface="Century Gothic"/>
              </a:rPr>
              <a:t>et </a:t>
            </a:r>
            <a:r>
              <a:rPr sz="1400" spc="-15" dirty="0">
                <a:solidFill>
                  <a:srgbClr val="FFFFFF"/>
                </a:solidFill>
                <a:latin typeface="Century Gothic"/>
                <a:cs typeface="Century Gothic"/>
              </a:rPr>
              <a:t>infrastructures</a:t>
            </a:r>
            <a:r>
              <a:rPr sz="1400" spc="55" dirty="0">
                <a:solidFill>
                  <a:srgbClr val="FFFFFF"/>
                </a:solidFill>
                <a:latin typeface="Century Gothic"/>
                <a:cs typeface="Century Gothic"/>
              </a:rPr>
              <a:t> </a:t>
            </a:r>
            <a:r>
              <a:rPr sz="1400" spc="-55" dirty="0">
                <a:solidFill>
                  <a:srgbClr val="FFFFFF"/>
                </a:solidFill>
                <a:latin typeface="Century Gothic"/>
                <a:cs typeface="Century Gothic"/>
              </a:rPr>
              <a:t>numériques)</a:t>
            </a:r>
            <a:endParaRPr sz="1400">
              <a:latin typeface="Century Gothic"/>
              <a:cs typeface="Century Gothic"/>
            </a:endParaRPr>
          </a:p>
          <a:p>
            <a:pPr marL="184150" marR="104775" indent="-171450">
              <a:lnSpc>
                <a:spcPct val="90300"/>
              </a:lnSpc>
              <a:spcBef>
                <a:spcPts val="985"/>
              </a:spcBef>
              <a:buSzPct val="103571"/>
              <a:buFont typeface="Arial"/>
              <a:buChar char="•"/>
              <a:tabLst>
                <a:tab pos="184150" algn="l"/>
              </a:tabLst>
            </a:pPr>
            <a:r>
              <a:rPr sz="1400" dirty="0">
                <a:solidFill>
                  <a:srgbClr val="FFFFFF"/>
                </a:solidFill>
                <a:latin typeface="Century Gothic"/>
                <a:cs typeface="Century Gothic"/>
              </a:rPr>
              <a:t>les </a:t>
            </a:r>
            <a:r>
              <a:rPr sz="1400" spc="55" dirty="0">
                <a:solidFill>
                  <a:srgbClr val="FFFFFF"/>
                </a:solidFill>
                <a:latin typeface="Century Gothic"/>
                <a:cs typeface="Century Gothic"/>
              </a:rPr>
              <a:t>« </a:t>
            </a:r>
            <a:r>
              <a:rPr sz="1400" spc="5" dirty="0">
                <a:solidFill>
                  <a:srgbClr val="FFFFFF"/>
                </a:solidFill>
                <a:latin typeface="Century Gothic"/>
                <a:cs typeface="Century Gothic"/>
              </a:rPr>
              <a:t>Fournisseurs </a:t>
            </a:r>
            <a:r>
              <a:rPr sz="1400" spc="-145" dirty="0">
                <a:solidFill>
                  <a:srgbClr val="FFFFFF"/>
                </a:solidFill>
                <a:latin typeface="Century Gothic"/>
                <a:cs typeface="Century Gothic"/>
              </a:rPr>
              <a:t>de </a:t>
            </a:r>
            <a:r>
              <a:rPr sz="1400" spc="-30" dirty="0">
                <a:solidFill>
                  <a:srgbClr val="FFFFFF"/>
                </a:solidFill>
                <a:latin typeface="Century Gothic"/>
                <a:cs typeface="Century Gothic"/>
              </a:rPr>
              <a:t>services </a:t>
            </a:r>
            <a:r>
              <a:rPr sz="1400" spc="-55" dirty="0">
                <a:solidFill>
                  <a:srgbClr val="FFFFFF"/>
                </a:solidFill>
                <a:latin typeface="Century Gothic"/>
                <a:cs typeface="Century Gothic"/>
              </a:rPr>
              <a:t>numériques </a:t>
            </a:r>
            <a:r>
              <a:rPr sz="1400" spc="55" dirty="0">
                <a:solidFill>
                  <a:srgbClr val="FFFFFF"/>
                </a:solidFill>
                <a:latin typeface="Century Gothic"/>
                <a:cs typeface="Century Gothic"/>
              </a:rPr>
              <a:t>» </a:t>
            </a:r>
            <a:r>
              <a:rPr sz="1400" spc="-45" dirty="0">
                <a:solidFill>
                  <a:srgbClr val="FFFFFF"/>
                </a:solidFill>
                <a:latin typeface="Century Gothic"/>
                <a:cs typeface="Century Gothic"/>
              </a:rPr>
              <a:t>(offrant </a:t>
            </a:r>
            <a:r>
              <a:rPr sz="1400" spc="-70" dirty="0">
                <a:solidFill>
                  <a:srgbClr val="FFFFFF"/>
                </a:solidFill>
                <a:latin typeface="Century Gothic"/>
                <a:cs typeface="Century Gothic"/>
              </a:rPr>
              <a:t>des </a:t>
            </a:r>
            <a:r>
              <a:rPr sz="1400" spc="-30" dirty="0">
                <a:solidFill>
                  <a:srgbClr val="FFFFFF"/>
                </a:solidFill>
                <a:latin typeface="Century Gothic"/>
                <a:cs typeface="Century Gothic"/>
              </a:rPr>
              <a:t>services  </a:t>
            </a:r>
            <a:r>
              <a:rPr sz="1400" spc="-55" dirty="0">
                <a:solidFill>
                  <a:srgbClr val="FFFFFF"/>
                </a:solidFill>
                <a:latin typeface="Century Gothic"/>
                <a:cs typeface="Century Gothic"/>
              </a:rPr>
              <a:t>numériques </a:t>
            </a:r>
            <a:r>
              <a:rPr sz="1400" spc="30" dirty="0">
                <a:solidFill>
                  <a:srgbClr val="FFFFFF"/>
                </a:solidFill>
                <a:latin typeface="Century Gothic"/>
                <a:cs typeface="Century Gothic"/>
              </a:rPr>
              <a:t>sur </a:t>
            </a:r>
            <a:r>
              <a:rPr sz="1400" spc="-30" dirty="0">
                <a:solidFill>
                  <a:srgbClr val="FFFFFF"/>
                </a:solidFill>
                <a:latin typeface="Century Gothic"/>
                <a:cs typeface="Century Gothic"/>
              </a:rPr>
              <a:t>lesquels </a:t>
            </a:r>
            <a:r>
              <a:rPr sz="1400" spc="-145" dirty="0">
                <a:solidFill>
                  <a:srgbClr val="FFFFFF"/>
                </a:solidFill>
                <a:latin typeface="Century Gothic"/>
                <a:cs typeface="Century Gothic"/>
              </a:rPr>
              <a:t>de </a:t>
            </a:r>
            <a:r>
              <a:rPr sz="1400" spc="-55" dirty="0">
                <a:solidFill>
                  <a:srgbClr val="FFFFFF"/>
                </a:solidFill>
                <a:latin typeface="Century Gothic"/>
                <a:cs typeface="Century Gothic"/>
              </a:rPr>
              <a:t>nombreuses </a:t>
            </a:r>
            <a:r>
              <a:rPr sz="1400" spc="-20" dirty="0">
                <a:solidFill>
                  <a:srgbClr val="FFFFFF"/>
                </a:solidFill>
                <a:latin typeface="Century Gothic"/>
                <a:cs typeface="Century Gothic"/>
              </a:rPr>
              <a:t>entreprises </a:t>
            </a:r>
            <a:r>
              <a:rPr sz="1400" spc="-80" dirty="0">
                <a:solidFill>
                  <a:srgbClr val="FFFFFF"/>
                </a:solidFill>
                <a:latin typeface="Century Gothic"/>
                <a:cs typeface="Century Gothic"/>
              </a:rPr>
              <a:t>s’appuient </a:t>
            </a:r>
            <a:r>
              <a:rPr sz="1400" spc="10" dirty="0">
                <a:solidFill>
                  <a:srgbClr val="FFFFFF"/>
                </a:solidFill>
                <a:latin typeface="Century Gothic"/>
                <a:cs typeface="Century Gothic"/>
              </a:rPr>
              <a:t>: </a:t>
            </a:r>
            <a:r>
              <a:rPr sz="1400" spc="-20" dirty="0">
                <a:solidFill>
                  <a:srgbClr val="FFFFFF"/>
                </a:solidFill>
                <a:latin typeface="Century Gothic"/>
                <a:cs typeface="Century Gothic"/>
              </a:rPr>
              <a:t>gros  </a:t>
            </a:r>
            <a:r>
              <a:rPr sz="1400" spc="15" dirty="0">
                <a:solidFill>
                  <a:srgbClr val="FFFFFF"/>
                </a:solidFill>
                <a:latin typeface="Century Gothic"/>
                <a:cs typeface="Century Gothic"/>
              </a:rPr>
              <a:t>sites </a:t>
            </a:r>
            <a:r>
              <a:rPr sz="1400" spc="-145" dirty="0">
                <a:solidFill>
                  <a:srgbClr val="FFFFFF"/>
                </a:solidFill>
                <a:latin typeface="Century Gothic"/>
                <a:cs typeface="Century Gothic"/>
              </a:rPr>
              <a:t>de </a:t>
            </a:r>
            <a:r>
              <a:rPr sz="1400" spc="-35" dirty="0">
                <a:solidFill>
                  <a:srgbClr val="FFFFFF"/>
                </a:solidFill>
                <a:latin typeface="Century Gothic"/>
                <a:cs typeface="Century Gothic"/>
              </a:rPr>
              <a:t>service, </a:t>
            </a:r>
            <a:r>
              <a:rPr sz="1400" spc="-40" dirty="0">
                <a:solidFill>
                  <a:srgbClr val="FFFFFF"/>
                </a:solidFill>
                <a:latin typeface="Century Gothic"/>
                <a:cs typeface="Century Gothic"/>
              </a:rPr>
              <a:t>moteurs </a:t>
            </a:r>
            <a:r>
              <a:rPr sz="1400" spc="-145" dirty="0">
                <a:solidFill>
                  <a:srgbClr val="FFFFFF"/>
                </a:solidFill>
                <a:latin typeface="Century Gothic"/>
                <a:cs typeface="Century Gothic"/>
              </a:rPr>
              <a:t>de </a:t>
            </a:r>
            <a:r>
              <a:rPr sz="1400" spc="-75" dirty="0">
                <a:solidFill>
                  <a:srgbClr val="FFFFFF"/>
                </a:solidFill>
                <a:latin typeface="Century Gothic"/>
                <a:cs typeface="Century Gothic"/>
              </a:rPr>
              <a:t>recherche, </a:t>
            </a:r>
            <a:r>
              <a:rPr sz="1400" spc="-30" dirty="0">
                <a:solidFill>
                  <a:srgbClr val="FFFFFF"/>
                </a:solidFill>
                <a:latin typeface="Century Gothic"/>
                <a:cs typeface="Century Gothic"/>
              </a:rPr>
              <a:t>services </a:t>
            </a:r>
            <a:r>
              <a:rPr sz="1400" spc="-55" dirty="0">
                <a:solidFill>
                  <a:srgbClr val="FFFFFF"/>
                </a:solidFill>
                <a:latin typeface="Century Gothic"/>
                <a:cs typeface="Century Gothic"/>
              </a:rPr>
              <a:t>Cloud,</a:t>
            </a:r>
            <a:r>
              <a:rPr sz="1400" spc="155" dirty="0">
                <a:solidFill>
                  <a:srgbClr val="FFFFFF"/>
                </a:solidFill>
                <a:latin typeface="Century Gothic"/>
                <a:cs typeface="Century Gothic"/>
              </a:rPr>
              <a:t> </a:t>
            </a:r>
            <a:r>
              <a:rPr sz="1400" spc="-100" dirty="0">
                <a:solidFill>
                  <a:srgbClr val="FFFFFF"/>
                </a:solidFill>
                <a:latin typeface="Century Gothic"/>
                <a:cs typeface="Century Gothic"/>
              </a:rPr>
              <a:t>etc)</a:t>
            </a:r>
            <a:endParaRPr sz="1400">
              <a:latin typeface="Century Gothic"/>
              <a:cs typeface="Century Gothic"/>
            </a:endParaRPr>
          </a:p>
        </p:txBody>
      </p:sp>
      <p:sp>
        <p:nvSpPr>
          <p:cNvPr id="7" name="object 7"/>
          <p:cNvSpPr txBox="1"/>
          <p:nvPr/>
        </p:nvSpPr>
        <p:spPr>
          <a:xfrm>
            <a:off x="3210788" y="2971774"/>
            <a:ext cx="5487670" cy="2025650"/>
          </a:xfrm>
          <a:prstGeom prst="rect">
            <a:avLst/>
          </a:prstGeom>
        </p:spPr>
        <p:txBody>
          <a:bodyPr vert="horz" wrap="square" lIns="0" tIns="34290" rIns="0" bIns="0" rtlCol="0">
            <a:spAutoFit/>
          </a:bodyPr>
          <a:lstStyle/>
          <a:p>
            <a:pPr marL="12700" marR="5080">
              <a:lnSpc>
                <a:spcPct val="89700"/>
              </a:lnSpc>
              <a:spcBef>
                <a:spcPts val="270"/>
              </a:spcBef>
            </a:pPr>
            <a:r>
              <a:rPr sz="1400" spc="75" dirty="0">
                <a:solidFill>
                  <a:srgbClr val="FFFFFF"/>
                </a:solidFill>
                <a:latin typeface="Century Gothic"/>
                <a:cs typeface="Century Gothic"/>
              </a:rPr>
              <a:t>Ils </a:t>
            </a:r>
            <a:r>
              <a:rPr sz="1400" spc="-70" dirty="0">
                <a:solidFill>
                  <a:srgbClr val="FFFFFF"/>
                </a:solidFill>
                <a:latin typeface="Century Gothic"/>
                <a:cs typeface="Century Gothic"/>
              </a:rPr>
              <a:t>doivent </a:t>
            </a:r>
            <a:r>
              <a:rPr sz="1400" spc="-50" dirty="0">
                <a:solidFill>
                  <a:srgbClr val="FFFFFF"/>
                </a:solidFill>
                <a:latin typeface="Century Gothic"/>
                <a:cs typeface="Century Gothic"/>
              </a:rPr>
              <a:t>mettre </a:t>
            </a:r>
            <a:r>
              <a:rPr sz="1400" spc="-110" dirty="0">
                <a:solidFill>
                  <a:srgbClr val="FFFFFF"/>
                </a:solidFill>
                <a:latin typeface="Century Gothic"/>
                <a:cs typeface="Century Gothic"/>
              </a:rPr>
              <a:t>en </a:t>
            </a:r>
            <a:r>
              <a:rPr sz="1400" spc="-100" dirty="0">
                <a:solidFill>
                  <a:srgbClr val="FFFFFF"/>
                </a:solidFill>
                <a:latin typeface="Century Gothic"/>
                <a:cs typeface="Century Gothic"/>
              </a:rPr>
              <a:t>œuvre </a:t>
            </a:r>
            <a:r>
              <a:rPr sz="1400" spc="-70" dirty="0">
                <a:solidFill>
                  <a:srgbClr val="FFFFFF"/>
                </a:solidFill>
                <a:latin typeface="Century Gothic"/>
                <a:cs typeface="Century Gothic"/>
              </a:rPr>
              <a:t>des </a:t>
            </a:r>
            <a:r>
              <a:rPr sz="1400" spc="-35" dirty="0">
                <a:solidFill>
                  <a:srgbClr val="FFFFFF"/>
                </a:solidFill>
                <a:latin typeface="Century Gothic"/>
                <a:cs typeface="Century Gothic"/>
              </a:rPr>
              <a:t>mesures </a:t>
            </a:r>
            <a:r>
              <a:rPr sz="1400" spc="-65" dirty="0">
                <a:solidFill>
                  <a:srgbClr val="FFFFFF"/>
                </a:solidFill>
                <a:latin typeface="Century Gothic"/>
                <a:cs typeface="Century Gothic"/>
              </a:rPr>
              <a:t>techniques et  </a:t>
            </a:r>
            <a:r>
              <a:rPr sz="1400" spc="-45" dirty="0">
                <a:solidFill>
                  <a:srgbClr val="FFFFFF"/>
                </a:solidFill>
                <a:latin typeface="Century Gothic"/>
                <a:cs typeface="Century Gothic"/>
              </a:rPr>
              <a:t>organisationnelles </a:t>
            </a:r>
            <a:r>
              <a:rPr sz="1400" spc="-55" dirty="0">
                <a:solidFill>
                  <a:srgbClr val="FFFFFF"/>
                </a:solidFill>
                <a:latin typeface="Century Gothic"/>
                <a:cs typeface="Century Gothic"/>
              </a:rPr>
              <a:t>renforcées </a:t>
            </a:r>
            <a:r>
              <a:rPr sz="1400" spc="-60" dirty="0">
                <a:solidFill>
                  <a:srgbClr val="FFFFFF"/>
                </a:solidFill>
                <a:latin typeface="Century Gothic"/>
                <a:cs typeface="Century Gothic"/>
              </a:rPr>
              <a:t>pour </a:t>
            </a:r>
            <a:r>
              <a:rPr sz="1400" spc="-45" dirty="0">
                <a:solidFill>
                  <a:srgbClr val="FFFFFF"/>
                </a:solidFill>
                <a:latin typeface="Century Gothic"/>
                <a:cs typeface="Century Gothic"/>
              </a:rPr>
              <a:t>prévenir </a:t>
            </a:r>
            <a:r>
              <a:rPr sz="1400" dirty="0">
                <a:solidFill>
                  <a:srgbClr val="FFFFFF"/>
                </a:solidFill>
                <a:latin typeface="Century Gothic"/>
                <a:cs typeface="Century Gothic"/>
              </a:rPr>
              <a:t>les </a:t>
            </a:r>
            <a:r>
              <a:rPr sz="1400" spc="-40" dirty="0">
                <a:solidFill>
                  <a:srgbClr val="FFFFFF"/>
                </a:solidFill>
                <a:latin typeface="Century Gothic"/>
                <a:cs typeface="Century Gothic"/>
              </a:rPr>
              <a:t>incidents </a:t>
            </a:r>
            <a:r>
              <a:rPr sz="1400" spc="-65" dirty="0">
                <a:solidFill>
                  <a:srgbClr val="FFFFFF"/>
                </a:solidFill>
                <a:latin typeface="Century Gothic"/>
                <a:cs typeface="Century Gothic"/>
              </a:rPr>
              <a:t>et </a:t>
            </a:r>
            <a:r>
              <a:rPr sz="1400" spc="-55" dirty="0">
                <a:solidFill>
                  <a:srgbClr val="FFFFFF"/>
                </a:solidFill>
                <a:latin typeface="Century Gothic"/>
                <a:cs typeface="Century Gothic"/>
              </a:rPr>
              <a:t>gérer </a:t>
            </a:r>
            <a:r>
              <a:rPr sz="1400" dirty="0">
                <a:solidFill>
                  <a:srgbClr val="FFFFFF"/>
                </a:solidFill>
                <a:latin typeface="Century Gothic"/>
                <a:cs typeface="Century Gothic"/>
              </a:rPr>
              <a:t>les  </a:t>
            </a:r>
            <a:r>
              <a:rPr sz="1400" spc="-5" dirty="0">
                <a:solidFill>
                  <a:srgbClr val="FFFFFF"/>
                </a:solidFill>
                <a:latin typeface="Century Gothic"/>
                <a:cs typeface="Century Gothic"/>
              </a:rPr>
              <a:t>risques </a:t>
            </a:r>
            <a:r>
              <a:rPr sz="1400" spc="-50" dirty="0">
                <a:solidFill>
                  <a:srgbClr val="FFFFFF"/>
                </a:solidFill>
                <a:latin typeface="Century Gothic"/>
                <a:cs typeface="Century Gothic"/>
              </a:rPr>
              <a:t>qui </a:t>
            </a:r>
            <a:r>
              <a:rPr sz="1400" spc="-114" dirty="0">
                <a:solidFill>
                  <a:srgbClr val="FFFFFF"/>
                </a:solidFill>
                <a:latin typeface="Century Gothic"/>
                <a:cs typeface="Century Gothic"/>
              </a:rPr>
              <a:t>menacent </a:t>
            </a:r>
            <a:r>
              <a:rPr sz="1400" spc="-80" dirty="0">
                <a:solidFill>
                  <a:srgbClr val="FFFFFF"/>
                </a:solidFill>
                <a:latin typeface="Century Gothic"/>
                <a:cs typeface="Century Gothic"/>
              </a:rPr>
              <a:t>la </a:t>
            </a:r>
            <a:r>
              <a:rPr sz="1400" spc="-35" dirty="0">
                <a:solidFill>
                  <a:srgbClr val="FFFFFF"/>
                </a:solidFill>
                <a:latin typeface="Century Gothic"/>
                <a:cs typeface="Century Gothic"/>
              </a:rPr>
              <a:t>sécurité </a:t>
            </a:r>
            <a:r>
              <a:rPr sz="1400" spc="-70" dirty="0">
                <a:solidFill>
                  <a:srgbClr val="FFFFFF"/>
                </a:solidFill>
                <a:latin typeface="Century Gothic"/>
                <a:cs typeface="Century Gothic"/>
              </a:rPr>
              <a:t>des </a:t>
            </a:r>
            <a:r>
              <a:rPr sz="1400" spc="-60" dirty="0">
                <a:solidFill>
                  <a:srgbClr val="FFFFFF"/>
                </a:solidFill>
                <a:latin typeface="Century Gothic"/>
                <a:cs typeface="Century Gothic"/>
              </a:rPr>
              <a:t>réseaux </a:t>
            </a:r>
            <a:r>
              <a:rPr sz="1400" spc="-65" dirty="0">
                <a:solidFill>
                  <a:srgbClr val="FFFFFF"/>
                </a:solidFill>
                <a:latin typeface="Century Gothic"/>
                <a:cs typeface="Century Gothic"/>
              </a:rPr>
              <a:t>et </a:t>
            </a:r>
            <a:r>
              <a:rPr sz="1400" spc="-70" dirty="0">
                <a:solidFill>
                  <a:srgbClr val="FFFFFF"/>
                </a:solidFill>
                <a:latin typeface="Century Gothic"/>
                <a:cs typeface="Century Gothic"/>
              </a:rPr>
              <a:t>des </a:t>
            </a:r>
            <a:r>
              <a:rPr sz="1400" spc="-20" dirty="0">
                <a:solidFill>
                  <a:srgbClr val="FFFFFF"/>
                </a:solidFill>
                <a:latin typeface="Century Gothic"/>
                <a:cs typeface="Century Gothic"/>
              </a:rPr>
              <a:t>systèmes  </a:t>
            </a:r>
            <a:r>
              <a:rPr sz="1400" spc="-60" dirty="0">
                <a:solidFill>
                  <a:srgbClr val="FFFFFF"/>
                </a:solidFill>
                <a:latin typeface="Century Gothic"/>
                <a:cs typeface="Century Gothic"/>
              </a:rPr>
              <a:t>d’information </a:t>
            </a:r>
            <a:r>
              <a:rPr sz="1400" spc="-30" dirty="0">
                <a:solidFill>
                  <a:srgbClr val="FFFFFF"/>
                </a:solidFill>
                <a:latin typeface="Century Gothic"/>
                <a:cs typeface="Century Gothic"/>
              </a:rPr>
              <a:t>qu’ils </a:t>
            </a:r>
            <a:r>
              <a:rPr sz="1400" spc="0" dirty="0">
                <a:solidFill>
                  <a:srgbClr val="FFFFFF"/>
                </a:solidFill>
                <a:latin typeface="Century Gothic"/>
                <a:cs typeface="Century Gothic"/>
              </a:rPr>
              <a:t>utilisent </a:t>
            </a:r>
            <a:r>
              <a:rPr sz="1400" spc="-85" dirty="0">
                <a:solidFill>
                  <a:srgbClr val="FFFFFF"/>
                </a:solidFill>
                <a:latin typeface="Century Gothic"/>
                <a:cs typeface="Century Gothic"/>
              </a:rPr>
              <a:t>dans </a:t>
            </a:r>
            <a:r>
              <a:rPr sz="1400" spc="-45" dirty="0">
                <a:solidFill>
                  <a:srgbClr val="FFFFFF"/>
                </a:solidFill>
                <a:latin typeface="Century Gothic"/>
                <a:cs typeface="Century Gothic"/>
              </a:rPr>
              <a:t>le </a:t>
            </a:r>
            <a:r>
              <a:rPr sz="1400" spc="-120" dirty="0">
                <a:solidFill>
                  <a:srgbClr val="FFFFFF"/>
                </a:solidFill>
                <a:latin typeface="Century Gothic"/>
                <a:cs typeface="Century Gothic"/>
              </a:rPr>
              <a:t>cadre </a:t>
            </a:r>
            <a:r>
              <a:rPr sz="1400" spc="-145" dirty="0">
                <a:solidFill>
                  <a:srgbClr val="FFFFFF"/>
                </a:solidFill>
                <a:latin typeface="Century Gothic"/>
                <a:cs typeface="Century Gothic"/>
              </a:rPr>
              <a:t>de </a:t>
            </a:r>
            <a:r>
              <a:rPr sz="1400" spc="0" dirty="0">
                <a:solidFill>
                  <a:srgbClr val="FFFFFF"/>
                </a:solidFill>
                <a:latin typeface="Century Gothic"/>
                <a:cs typeface="Century Gothic"/>
              </a:rPr>
              <a:t>leurs </a:t>
            </a:r>
            <a:r>
              <a:rPr sz="1400" spc="-40" dirty="0">
                <a:solidFill>
                  <a:srgbClr val="FFFFFF"/>
                </a:solidFill>
                <a:latin typeface="Century Gothic"/>
                <a:cs typeface="Century Gothic"/>
              </a:rPr>
              <a:t>activités </a:t>
            </a:r>
            <a:r>
              <a:rPr sz="1400" spc="-145" dirty="0">
                <a:solidFill>
                  <a:srgbClr val="FFFFFF"/>
                </a:solidFill>
                <a:latin typeface="Century Gothic"/>
                <a:cs typeface="Century Gothic"/>
              </a:rPr>
              <a:t>(avec  </a:t>
            </a:r>
            <a:r>
              <a:rPr sz="1400" spc="-45" dirty="0">
                <a:solidFill>
                  <a:srgbClr val="FFFFFF"/>
                </a:solidFill>
                <a:latin typeface="Century Gothic"/>
                <a:cs typeface="Century Gothic"/>
              </a:rPr>
              <a:t>notification </a:t>
            </a:r>
            <a:r>
              <a:rPr sz="1400" spc="-55" dirty="0">
                <a:solidFill>
                  <a:srgbClr val="FFFFFF"/>
                </a:solidFill>
                <a:latin typeface="Century Gothic"/>
                <a:cs typeface="Century Gothic"/>
              </a:rPr>
              <a:t>obligatoire </a:t>
            </a:r>
            <a:r>
              <a:rPr sz="1400" spc="-95" dirty="0">
                <a:solidFill>
                  <a:srgbClr val="FFFFFF"/>
                </a:solidFill>
                <a:latin typeface="Century Gothic"/>
                <a:cs typeface="Century Gothic"/>
              </a:rPr>
              <a:t>aux </a:t>
            </a:r>
            <a:r>
              <a:rPr sz="1400" spc="-30" dirty="0">
                <a:solidFill>
                  <a:srgbClr val="FFFFFF"/>
                </a:solidFill>
                <a:latin typeface="Century Gothic"/>
                <a:cs typeface="Century Gothic"/>
              </a:rPr>
              <a:t>autorités </a:t>
            </a:r>
            <a:r>
              <a:rPr sz="1400" spc="-85" dirty="0">
                <a:solidFill>
                  <a:srgbClr val="FFFFFF"/>
                </a:solidFill>
                <a:latin typeface="Century Gothic"/>
                <a:cs typeface="Century Gothic"/>
              </a:rPr>
              <a:t>compétentes </a:t>
            </a:r>
            <a:r>
              <a:rPr sz="1400" spc="-110" dirty="0">
                <a:solidFill>
                  <a:srgbClr val="FFFFFF"/>
                </a:solidFill>
                <a:latin typeface="Century Gothic"/>
                <a:cs typeface="Century Gothic"/>
              </a:rPr>
              <a:t>en </a:t>
            </a:r>
            <a:r>
              <a:rPr sz="1400" spc="-105" dirty="0">
                <a:solidFill>
                  <a:srgbClr val="FFFFFF"/>
                </a:solidFill>
                <a:latin typeface="Century Gothic"/>
                <a:cs typeface="Century Gothic"/>
              </a:rPr>
              <a:t>cas </a:t>
            </a:r>
            <a:r>
              <a:rPr sz="1400" spc="-145" dirty="0">
                <a:solidFill>
                  <a:srgbClr val="FFFFFF"/>
                </a:solidFill>
                <a:latin typeface="Century Gothic"/>
                <a:cs typeface="Century Gothic"/>
              </a:rPr>
              <a:t>de </a:t>
            </a:r>
            <a:r>
              <a:rPr sz="1400" spc="-20" dirty="0">
                <a:solidFill>
                  <a:srgbClr val="FFFFFF"/>
                </a:solidFill>
                <a:latin typeface="Century Gothic"/>
                <a:cs typeface="Century Gothic"/>
              </a:rPr>
              <a:t>risque </a:t>
            </a:r>
            <a:r>
              <a:rPr sz="1400" spc="-5" dirty="0">
                <a:solidFill>
                  <a:srgbClr val="FFFFFF"/>
                </a:solidFill>
                <a:latin typeface="Century Gothic"/>
                <a:cs typeface="Century Gothic"/>
              </a:rPr>
              <a:t>/  </a:t>
            </a:r>
            <a:r>
              <a:rPr sz="1400" spc="-80" dirty="0">
                <a:solidFill>
                  <a:srgbClr val="FFFFFF"/>
                </a:solidFill>
                <a:latin typeface="Century Gothic"/>
                <a:cs typeface="Century Gothic"/>
              </a:rPr>
              <a:t>défaillance).</a:t>
            </a:r>
            <a:endParaRPr sz="1400">
              <a:latin typeface="Century Gothic"/>
              <a:cs typeface="Century Gothic"/>
            </a:endParaRPr>
          </a:p>
          <a:p>
            <a:pPr>
              <a:lnSpc>
                <a:spcPct val="100000"/>
              </a:lnSpc>
            </a:pPr>
            <a:endParaRPr sz="1600">
              <a:latin typeface="Times New Roman"/>
              <a:cs typeface="Times New Roman"/>
            </a:endParaRPr>
          </a:p>
          <a:p>
            <a:pPr>
              <a:lnSpc>
                <a:spcPct val="100000"/>
              </a:lnSpc>
              <a:spcBef>
                <a:spcPts val="45"/>
              </a:spcBef>
            </a:pPr>
            <a:endParaRPr sz="1450">
              <a:latin typeface="Times New Roman"/>
              <a:cs typeface="Times New Roman"/>
            </a:endParaRPr>
          </a:p>
          <a:p>
            <a:pPr marL="12700" marR="12700">
              <a:lnSpc>
                <a:spcPts val="1500"/>
              </a:lnSpc>
              <a:spcBef>
                <a:spcPts val="5"/>
              </a:spcBef>
            </a:pPr>
            <a:r>
              <a:rPr sz="1400" spc="-110" dirty="0">
                <a:solidFill>
                  <a:srgbClr val="FFFFFF"/>
                </a:solidFill>
                <a:latin typeface="Century Gothic"/>
                <a:cs typeface="Century Gothic"/>
              </a:rPr>
              <a:t>Adoptée en </a:t>
            </a:r>
            <a:r>
              <a:rPr sz="1400" spc="0" dirty="0">
                <a:solidFill>
                  <a:srgbClr val="FFFFFF"/>
                </a:solidFill>
                <a:latin typeface="Century Gothic"/>
                <a:cs typeface="Century Gothic"/>
              </a:rPr>
              <a:t>juillet </a:t>
            </a:r>
            <a:r>
              <a:rPr sz="1400" spc="-40" dirty="0">
                <a:solidFill>
                  <a:srgbClr val="FFFFFF"/>
                </a:solidFill>
                <a:latin typeface="Century Gothic"/>
                <a:cs typeface="Century Gothic"/>
              </a:rPr>
              <a:t>2016, </a:t>
            </a:r>
            <a:r>
              <a:rPr sz="1400" spc="-80" dirty="0">
                <a:solidFill>
                  <a:srgbClr val="FFFFFF"/>
                </a:solidFill>
                <a:latin typeface="Century Gothic"/>
                <a:cs typeface="Century Gothic"/>
              </a:rPr>
              <a:t>la </a:t>
            </a:r>
            <a:r>
              <a:rPr sz="1400" spc="-25" dirty="0">
                <a:solidFill>
                  <a:srgbClr val="FFFFFF"/>
                </a:solidFill>
                <a:latin typeface="Century Gothic"/>
                <a:cs typeface="Century Gothic"/>
              </a:rPr>
              <a:t>transposition </a:t>
            </a:r>
            <a:r>
              <a:rPr sz="1400" spc="-85" dirty="0">
                <a:solidFill>
                  <a:srgbClr val="FFFFFF"/>
                </a:solidFill>
                <a:latin typeface="Century Gothic"/>
                <a:cs typeface="Century Gothic"/>
              </a:rPr>
              <a:t>dans </a:t>
            </a:r>
            <a:r>
              <a:rPr sz="1400" spc="-45" dirty="0">
                <a:solidFill>
                  <a:srgbClr val="FFFFFF"/>
                </a:solidFill>
                <a:latin typeface="Century Gothic"/>
                <a:cs typeface="Century Gothic"/>
              </a:rPr>
              <a:t>le </a:t>
            </a:r>
            <a:r>
              <a:rPr sz="1400" spc="-20" dirty="0">
                <a:solidFill>
                  <a:srgbClr val="FFFFFF"/>
                </a:solidFill>
                <a:latin typeface="Century Gothic"/>
                <a:cs typeface="Century Gothic"/>
              </a:rPr>
              <a:t>droit </a:t>
            </a:r>
            <a:r>
              <a:rPr sz="1400" spc="-70" dirty="0">
                <a:solidFill>
                  <a:srgbClr val="FFFFFF"/>
                </a:solidFill>
                <a:latin typeface="Century Gothic"/>
                <a:cs typeface="Century Gothic"/>
              </a:rPr>
              <a:t>national </a:t>
            </a:r>
            <a:r>
              <a:rPr sz="1400" spc="-45" dirty="0">
                <a:solidFill>
                  <a:srgbClr val="FFFFFF"/>
                </a:solidFill>
                <a:latin typeface="Century Gothic"/>
                <a:cs typeface="Century Gothic"/>
              </a:rPr>
              <a:t>doit </a:t>
            </a:r>
            <a:r>
              <a:rPr sz="1400" spc="-35" dirty="0">
                <a:solidFill>
                  <a:srgbClr val="FFFFFF"/>
                </a:solidFill>
                <a:latin typeface="Century Gothic"/>
                <a:cs typeface="Century Gothic"/>
              </a:rPr>
              <a:t>se  </a:t>
            </a:r>
            <a:r>
              <a:rPr sz="1400" spc="-40" dirty="0">
                <a:solidFill>
                  <a:srgbClr val="FFFFFF"/>
                </a:solidFill>
                <a:latin typeface="Century Gothic"/>
                <a:cs typeface="Century Gothic"/>
              </a:rPr>
              <a:t>faire </a:t>
            </a:r>
            <a:r>
              <a:rPr sz="1400" spc="-145" dirty="0">
                <a:solidFill>
                  <a:srgbClr val="FFFFFF"/>
                </a:solidFill>
                <a:latin typeface="Century Gothic"/>
                <a:cs typeface="Century Gothic"/>
              </a:rPr>
              <a:t>au </a:t>
            </a:r>
            <a:r>
              <a:rPr sz="1400" spc="-15" dirty="0">
                <a:solidFill>
                  <a:srgbClr val="FFFFFF"/>
                </a:solidFill>
                <a:latin typeface="Century Gothic"/>
                <a:cs typeface="Century Gothic"/>
              </a:rPr>
              <a:t>plus </a:t>
            </a:r>
            <a:r>
              <a:rPr sz="1400" spc="-65" dirty="0">
                <a:solidFill>
                  <a:srgbClr val="FFFFFF"/>
                </a:solidFill>
                <a:latin typeface="Century Gothic"/>
                <a:cs typeface="Century Gothic"/>
              </a:rPr>
              <a:t>tard </a:t>
            </a:r>
            <a:r>
              <a:rPr sz="1400" spc="-45" dirty="0">
                <a:solidFill>
                  <a:srgbClr val="FFFFFF"/>
                </a:solidFill>
                <a:latin typeface="Century Gothic"/>
                <a:cs typeface="Century Gothic"/>
              </a:rPr>
              <a:t>le </a:t>
            </a:r>
            <a:r>
              <a:rPr sz="1400" spc="30" dirty="0">
                <a:solidFill>
                  <a:srgbClr val="FFFFFF"/>
                </a:solidFill>
                <a:latin typeface="Century Gothic"/>
                <a:cs typeface="Century Gothic"/>
              </a:rPr>
              <a:t>9 </a:t>
            </a:r>
            <a:r>
              <a:rPr sz="1400" spc="-90" dirty="0">
                <a:solidFill>
                  <a:srgbClr val="FFFFFF"/>
                </a:solidFill>
                <a:latin typeface="Century Gothic"/>
                <a:cs typeface="Century Gothic"/>
              </a:rPr>
              <a:t>mai</a:t>
            </a:r>
            <a:r>
              <a:rPr sz="1400" spc="-245" dirty="0">
                <a:solidFill>
                  <a:srgbClr val="FFFFFF"/>
                </a:solidFill>
                <a:latin typeface="Century Gothic"/>
                <a:cs typeface="Century Gothic"/>
              </a:rPr>
              <a:t> </a:t>
            </a:r>
            <a:r>
              <a:rPr sz="1400" spc="-50" dirty="0">
                <a:solidFill>
                  <a:srgbClr val="FFFFFF"/>
                </a:solidFill>
                <a:latin typeface="Century Gothic"/>
                <a:cs typeface="Century Gothic"/>
              </a:rPr>
              <a:t>2018.</a:t>
            </a:r>
            <a:endParaRPr sz="1400">
              <a:latin typeface="Century Gothic"/>
              <a:cs typeface="Century Gothic"/>
            </a:endParaRPr>
          </a:p>
        </p:txBody>
      </p:sp>
      <p:sp>
        <p:nvSpPr>
          <p:cNvPr id="8" name="object 8"/>
          <p:cNvSpPr txBox="1">
            <a:spLocks noGrp="1"/>
          </p:cNvSpPr>
          <p:nvPr>
            <p:ph type="title"/>
          </p:nvPr>
        </p:nvSpPr>
        <p:spPr>
          <a:xfrm>
            <a:off x="791918" y="918629"/>
            <a:ext cx="1633855" cy="299720"/>
          </a:xfrm>
          <a:prstGeom prst="rect">
            <a:avLst/>
          </a:prstGeom>
        </p:spPr>
        <p:txBody>
          <a:bodyPr vert="horz" wrap="square" lIns="0" tIns="12700" rIns="0" bIns="0" rtlCol="0">
            <a:spAutoFit/>
          </a:bodyPr>
          <a:lstStyle/>
          <a:p>
            <a:pPr marL="12700">
              <a:lnSpc>
                <a:spcPct val="100000"/>
              </a:lnSpc>
              <a:spcBef>
                <a:spcPts val="100"/>
              </a:spcBef>
            </a:pPr>
            <a:r>
              <a:rPr spc="50" dirty="0"/>
              <a:t>DIRECTIVE</a:t>
            </a:r>
            <a:r>
              <a:rPr spc="-90" dirty="0"/>
              <a:t> </a:t>
            </a:r>
            <a:r>
              <a:rPr spc="105" dirty="0"/>
              <a:t>NIS</a:t>
            </a:r>
          </a:p>
        </p:txBody>
      </p:sp>
      <p:sp>
        <p:nvSpPr>
          <p:cNvPr id="9" name="object 9"/>
          <p:cNvSpPr txBox="1"/>
          <p:nvPr/>
        </p:nvSpPr>
        <p:spPr>
          <a:xfrm>
            <a:off x="791918" y="1291170"/>
            <a:ext cx="1819275" cy="795020"/>
          </a:xfrm>
          <a:prstGeom prst="rect">
            <a:avLst/>
          </a:prstGeom>
        </p:spPr>
        <p:txBody>
          <a:bodyPr vert="horz" wrap="square" lIns="0" tIns="39369" rIns="0" bIns="0" rtlCol="0">
            <a:spAutoFit/>
          </a:bodyPr>
          <a:lstStyle/>
          <a:p>
            <a:pPr marL="12700" marR="5080">
              <a:lnSpc>
                <a:spcPct val="90300"/>
              </a:lnSpc>
              <a:spcBef>
                <a:spcPts val="309"/>
              </a:spcBef>
            </a:pPr>
            <a:r>
              <a:rPr sz="1800" spc="60" dirty="0">
                <a:solidFill>
                  <a:srgbClr val="FFFFFF"/>
                </a:solidFill>
                <a:latin typeface="Century Gothic"/>
                <a:cs typeface="Century Gothic"/>
              </a:rPr>
              <a:t>(NETWORK</a:t>
            </a:r>
            <a:r>
              <a:rPr sz="1800" spc="-130" dirty="0">
                <a:solidFill>
                  <a:srgbClr val="FFFFFF"/>
                </a:solidFill>
                <a:latin typeface="Century Gothic"/>
                <a:cs typeface="Century Gothic"/>
              </a:rPr>
              <a:t> </a:t>
            </a:r>
            <a:r>
              <a:rPr sz="1800" spc="-20" dirty="0">
                <a:solidFill>
                  <a:srgbClr val="FFFFFF"/>
                </a:solidFill>
                <a:latin typeface="Century Gothic"/>
                <a:cs typeface="Century Gothic"/>
              </a:rPr>
              <a:t>AND  </a:t>
            </a:r>
            <a:r>
              <a:rPr sz="1800" spc="40" dirty="0">
                <a:solidFill>
                  <a:srgbClr val="FFFFFF"/>
                </a:solidFill>
                <a:latin typeface="Century Gothic"/>
                <a:cs typeface="Century Gothic"/>
              </a:rPr>
              <a:t>INFORMATION  </a:t>
            </a:r>
            <a:r>
              <a:rPr sz="1800" spc="65" dirty="0">
                <a:solidFill>
                  <a:srgbClr val="FFFFFF"/>
                </a:solidFill>
                <a:latin typeface="Century Gothic"/>
                <a:cs typeface="Century Gothic"/>
              </a:rPr>
              <a:t>SECURITY)</a:t>
            </a:r>
            <a:endParaRPr sz="1800">
              <a:latin typeface="Century Gothic"/>
              <a:cs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10" name="object 10"/>
          <p:cNvSpPr txBox="1"/>
          <p:nvPr/>
        </p:nvSpPr>
        <p:spPr>
          <a:xfrm>
            <a:off x="322535" y="5437780"/>
            <a:ext cx="160020"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65" dirty="0">
                <a:solidFill>
                  <a:srgbClr val="0000FF"/>
                </a:solidFill>
                <a:latin typeface="Century Gothic"/>
                <a:cs typeface="Century Gothic"/>
              </a:rPr>
              <a:t>12</a:t>
            </a:fld>
            <a:endParaRPr sz="900">
              <a:latin typeface="Century Gothic"/>
              <a:cs typeface="Century Gothic"/>
            </a:endParaRPr>
          </a:p>
        </p:txBody>
      </p:sp>
      <p:sp>
        <p:nvSpPr>
          <p:cNvPr id="6" name="object 6"/>
          <p:cNvSpPr txBox="1"/>
          <p:nvPr/>
        </p:nvSpPr>
        <p:spPr>
          <a:xfrm>
            <a:off x="3210788" y="927074"/>
            <a:ext cx="5775325" cy="1005205"/>
          </a:xfrm>
          <a:prstGeom prst="rect">
            <a:avLst/>
          </a:prstGeom>
        </p:spPr>
        <p:txBody>
          <a:bodyPr vert="horz" wrap="square" lIns="0" tIns="34290" rIns="0" bIns="0" rtlCol="0">
            <a:spAutoFit/>
          </a:bodyPr>
          <a:lstStyle/>
          <a:p>
            <a:pPr marL="12700" marR="5080">
              <a:lnSpc>
                <a:spcPct val="89800"/>
              </a:lnSpc>
              <a:spcBef>
                <a:spcPts val="270"/>
              </a:spcBef>
            </a:pPr>
            <a:r>
              <a:rPr sz="1400" spc="-55" dirty="0">
                <a:solidFill>
                  <a:srgbClr val="FFFFFF"/>
                </a:solidFill>
                <a:latin typeface="Century Gothic"/>
                <a:cs typeface="Century Gothic"/>
              </a:rPr>
              <a:t>La </a:t>
            </a:r>
            <a:r>
              <a:rPr sz="1400" spc="-65" dirty="0">
                <a:solidFill>
                  <a:srgbClr val="FFFFFF"/>
                </a:solidFill>
                <a:latin typeface="Century Gothic"/>
                <a:cs typeface="Century Gothic"/>
              </a:rPr>
              <a:t>nouvelle </a:t>
            </a:r>
            <a:r>
              <a:rPr sz="1400" spc="-50" dirty="0">
                <a:solidFill>
                  <a:srgbClr val="FFFFFF"/>
                </a:solidFill>
                <a:latin typeface="Century Gothic"/>
                <a:cs typeface="Century Gothic"/>
              </a:rPr>
              <a:t>directive </a:t>
            </a:r>
            <a:r>
              <a:rPr sz="1400" spc="10" dirty="0">
                <a:solidFill>
                  <a:srgbClr val="FFFFFF"/>
                </a:solidFill>
                <a:latin typeface="Century Gothic"/>
                <a:cs typeface="Century Gothic"/>
              </a:rPr>
              <a:t>PSD2 </a:t>
            </a:r>
            <a:r>
              <a:rPr sz="1400" spc="-95" dirty="0">
                <a:solidFill>
                  <a:srgbClr val="FFFFFF"/>
                </a:solidFill>
                <a:latin typeface="Century Gothic"/>
                <a:cs typeface="Century Gothic"/>
              </a:rPr>
              <a:t>(ou </a:t>
            </a:r>
            <a:r>
              <a:rPr sz="1400" spc="-10" dirty="0">
                <a:solidFill>
                  <a:srgbClr val="FFFFFF"/>
                </a:solidFill>
                <a:latin typeface="Century Gothic"/>
                <a:cs typeface="Century Gothic"/>
              </a:rPr>
              <a:t>DSP2) </a:t>
            </a:r>
            <a:r>
              <a:rPr sz="1400" spc="-15" dirty="0">
                <a:solidFill>
                  <a:srgbClr val="FFFFFF"/>
                </a:solidFill>
                <a:latin typeface="Century Gothic"/>
                <a:cs typeface="Century Gothic"/>
              </a:rPr>
              <a:t>est </a:t>
            </a:r>
            <a:r>
              <a:rPr sz="1400" spc="-65" dirty="0">
                <a:solidFill>
                  <a:srgbClr val="FFFFFF"/>
                </a:solidFill>
                <a:latin typeface="Century Gothic"/>
                <a:cs typeface="Century Gothic"/>
              </a:rPr>
              <a:t>principalement </a:t>
            </a:r>
            <a:r>
              <a:rPr sz="1400" spc="-95" dirty="0">
                <a:solidFill>
                  <a:srgbClr val="FFFFFF"/>
                </a:solidFill>
                <a:latin typeface="Century Gothic"/>
                <a:cs typeface="Century Gothic"/>
              </a:rPr>
              <a:t>une </a:t>
            </a:r>
            <a:r>
              <a:rPr sz="1400" spc="-15" dirty="0">
                <a:solidFill>
                  <a:srgbClr val="FFFFFF"/>
                </a:solidFill>
                <a:latin typeface="Century Gothic"/>
                <a:cs typeface="Century Gothic"/>
              </a:rPr>
              <a:t>révision </a:t>
            </a:r>
            <a:r>
              <a:rPr sz="1400" spc="-145" dirty="0">
                <a:solidFill>
                  <a:srgbClr val="FFFFFF"/>
                </a:solidFill>
                <a:latin typeface="Century Gothic"/>
                <a:cs typeface="Century Gothic"/>
              </a:rPr>
              <a:t>de  </a:t>
            </a:r>
            <a:r>
              <a:rPr sz="1400" spc="-80" dirty="0">
                <a:solidFill>
                  <a:srgbClr val="FFFFFF"/>
                </a:solidFill>
                <a:latin typeface="Century Gothic"/>
                <a:cs typeface="Century Gothic"/>
              </a:rPr>
              <a:t>la </a:t>
            </a:r>
            <a:r>
              <a:rPr sz="1400" spc="-50" dirty="0">
                <a:solidFill>
                  <a:srgbClr val="FFFFFF"/>
                </a:solidFill>
                <a:latin typeface="Century Gothic"/>
                <a:cs typeface="Century Gothic"/>
              </a:rPr>
              <a:t>PSD1 afin </a:t>
            </a:r>
            <a:r>
              <a:rPr sz="1400" spc="-145" dirty="0">
                <a:solidFill>
                  <a:srgbClr val="FFFFFF"/>
                </a:solidFill>
                <a:latin typeface="Century Gothic"/>
                <a:cs typeface="Century Gothic"/>
              </a:rPr>
              <a:t>de </a:t>
            </a:r>
            <a:r>
              <a:rPr sz="1400" spc="-70" dirty="0">
                <a:solidFill>
                  <a:srgbClr val="FFFFFF"/>
                </a:solidFill>
                <a:latin typeface="Century Gothic"/>
                <a:cs typeface="Century Gothic"/>
              </a:rPr>
              <a:t>prendre </a:t>
            </a:r>
            <a:r>
              <a:rPr sz="1400" spc="-110" dirty="0">
                <a:solidFill>
                  <a:srgbClr val="FFFFFF"/>
                </a:solidFill>
                <a:latin typeface="Century Gothic"/>
                <a:cs typeface="Century Gothic"/>
              </a:rPr>
              <a:t>en </a:t>
            </a:r>
            <a:r>
              <a:rPr sz="1400" spc="-114" dirty="0">
                <a:solidFill>
                  <a:srgbClr val="FFFFFF"/>
                </a:solidFill>
                <a:latin typeface="Century Gothic"/>
                <a:cs typeface="Century Gothic"/>
              </a:rPr>
              <a:t>compte </a:t>
            </a:r>
            <a:r>
              <a:rPr sz="1400" dirty="0">
                <a:solidFill>
                  <a:srgbClr val="FFFFFF"/>
                </a:solidFill>
                <a:latin typeface="Century Gothic"/>
                <a:cs typeface="Century Gothic"/>
              </a:rPr>
              <a:t>les </a:t>
            </a:r>
            <a:r>
              <a:rPr sz="1400" spc="-40" dirty="0">
                <a:solidFill>
                  <a:srgbClr val="FFFFFF"/>
                </a:solidFill>
                <a:latin typeface="Century Gothic"/>
                <a:cs typeface="Century Gothic"/>
              </a:rPr>
              <a:t>évolutions </a:t>
            </a:r>
            <a:r>
              <a:rPr sz="1400" spc="-70" dirty="0">
                <a:solidFill>
                  <a:srgbClr val="FFFFFF"/>
                </a:solidFill>
                <a:latin typeface="Century Gothic"/>
                <a:cs typeface="Century Gothic"/>
              </a:rPr>
              <a:t>technologiques </a:t>
            </a:r>
            <a:r>
              <a:rPr sz="1400" spc="-65" dirty="0">
                <a:solidFill>
                  <a:srgbClr val="FFFFFF"/>
                </a:solidFill>
                <a:latin typeface="Century Gothic"/>
                <a:cs typeface="Century Gothic"/>
              </a:rPr>
              <a:t>et </a:t>
            </a:r>
            <a:r>
              <a:rPr sz="1400" dirty="0">
                <a:solidFill>
                  <a:srgbClr val="FFFFFF"/>
                </a:solidFill>
                <a:latin typeface="Century Gothic"/>
                <a:cs typeface="Century Gothic"/>
              </a:rPr>
              <a:t>les  </a:t>
            </a:r>
            <a:r>
              <a:rPr sz="1400" spc="-95" dirty="0">
                <a:solidFill>
                  <a:srgbClr val="FFFFFF"/>
                </a:solidFill>
                <a:latin typeface="Century Gothic"/>
                <a:cs typeface="Century Gothic"/>
              </a:rPr>
              <a:t>nouveaux </a:t>
            </a:r>
            <a:r>
              <a:rPr sz="1400" spc="-70" dirty="0">
                <a:solidFill>
                  <a:srgbClr val="FFFFFF"/>
                </a:solidFill>
                <a:latin typeface="Century Gothic"/>
                <a:cs typeface="Century Gothic"/>
              </a:rPr>
              <a:t>usages </a:t>
            </a:r>
            <a:r>
              <a:rPr sz="1400" spc="-90" dirty="0">
                <a:solidFill>
                  <a:srgbClr val="FFFFFF"/>
                </a:solidFill>
                <a:latin typeface="Century Gothic"/>
                <a:cs typeface="Century Gothic"/>
              </a:rPr>
              <a:t>apparus </a:t>
            </a:r>
            <a:r>
              <a:rPr sz="1400" spc="30" dirty="0">
                <a:solidFill>
                  <a:srgbClr val="FFFFFF"/>
                </a:solidFill>
                <a:latin typeface="Century Gothic"/>
                <a:cs typeface="Century Gothic"/>
              </a:rPr>
              <a:t>sur </a:t>
            </a:r>
            <a:r>
              <a:rPr sz="1400" spc="-45" dirty="0">
                <a:solidFill>
                  <a:srgbClr val="FFFFFF"/>
                </a:solidFill>
                <a:latin typeface="Century Gothic"/>
                <a:cs typeface="Century Gothic"/>
              </a:rPr>
              <a:t>le </a:t>
            </a:r>
            <a:r>
              <a:rPr sz="1400" spc="-110" dirty="0">
                <a:solidFill>
                  <a:srgbClr val="FFFFFF"/>
                </a:solidFill>
                <a:latin typeface="Century Gothic"/>
                <a:cs typeface="Century Gothic"/>
              </a:rPr>
              <a:t>marché </a:t>
            </a:r>
            <a:r>
              <a:rPr sz="1400" spc="-70" dirty="0">
                <a:solidFill>
                  <a:srgbClr val="FFFFFF"/>
                </a:solidFill>
                <a:latin typeface="Century Gothic"/>
                <a:cs typeface="Century Gothic"/>
              </a:rPr>
              <a:t>des </a:t>
            </a:r>
            <a:r>
              <a:rPr sz="1400" spc="-75" dirty="0">
                <a:solidFill>
                  <a:srgbClr val="FFFFFF"/>
                </a:solidFill>
                <a:latin typeface="Century Gothic"/>
                <a:cs typeface="Century Gothic"/>
              </a:rPr>
              <a:t>paiements </a:t>
            </a:r>
            <a:r>
              <a:rPr sz="1400" spc="-55" dirty="0">
                <a:solidFill>
                  <a:srgbClr val="FFFFFF"/>
                </a:solidFill>
                <a:latin typeface="Century Gothic"/>
                <a:cs typeface="Century Gothic"/>
              </a:rPr>
              <a:t>depuis </a:t>
            </a:r>
            <a:r>
              <a:rPr sz="1400" spc="-80" dirty="0">
                <a:solidFill>
                  <a:srgbClr val="FFFFFF"/>
                </a:solidFill>
                <a:latin typeface="Century Gothic"/>
                <a:cs typeface="Century Gothic"/>
              </a:rPr>
              <a:t>la </a:t>
            </a:r>
            <a:r>
              <a:rPr sz="1400" spc="-100" dirty="0">
                <a:solidFill>
                  <a:srgbClr val="FFFFFF"/>
                </a:solidFill>
                <a:latin typeface="Century Gothic"/>
                <a:cs typeface="Century Gothic"/>
              </a:rPr>
              <a:t>1</a:t>
            </a:r>
            <a:r>
              <a:rPr sz="1350" spc="-150" baseline="27777" dirty="0">
                <a:solidFill>
                  <a:srgbClr val="FFFFFF"/>
                </a:solidFill>
                <a:latin typeface="Century Gothic"/>
                <a:cs typeface="Century Gothic"/>
              </a:rPr>
              <a:t>ère  </a:t>
            </a:r>
            <a:r>
              <a:rPr sz="1400" spc="-50" dirty="0">
                <a:solidFill>
                  <a:srgbClr val="FFFFFF"/>
                </a:solidFill>
                <a:latin typeface="Century Gothic"/>
                <a:cs typeface="Century Gothic"/>
              </a:rPr>
              <a:t>directive </a:t>
            </a:r>
            <a:r>
              <a:rPr sz="1400" spc="-65" dirty="0">
                <a:solidFill>
                  <a:srgbClr val="FFFFFF"/>
                </a:solidFill>
                <a:latin typeface="Century Gothic"/>
                <a:cs typeface="Century Gothic"/>
              </a:rPr>
              <a:t>et </a:t>
            </a:r>
            <a:r>
              <a:rPr sz="1400" spc="-95" dirty="0">
                <a:solidFill>
                  <a:srgbClr val="FFFFFF"/>
                </a:solidFill>
                <a:latin typeface="Century Gothic"/>
                <a:cs typeface="Century Gothic"/>
              </a:rPr>
              <a:t>notamment </a:t>
            </a:r>
            <a:r>
              <a:rPr sz="1400" spc="-85" dirty="0">
                <a:solidFill>
                  <a:srgbClr val="FFFFFF"/>
                </a:solidFill>
                <a:latin typeface="Century Gothic"/>
                <a:cs typeface="Century Gothic"/>
              </a:rPr>
              <a:t>d'encadrer </a:t>
            </a:r>
            <a:r>
              <a:rPr sz="1400" dirty="0">
                <a:solidFill>
                  <a:srgbClr val="FFFFFF"/>
                </a:solidFill>
                <a:latin typeface="Century Gothic"/>
                <a:cs typeface="Century Gothic"/>
              </a:rPr>
              <a:t>les </a:t>
            </a:r>
            <a:r>
              <a:rPr sz="1400" spc="-95" dirty="0">
                <a:solidFill>
                  <a:srgbClr val="FFFFFF"/>
                </a:solidFill>
                <a:latin typeface="Century Gothic"/>
                <a:cs typeface="Century Gothic"/>
              </a:rPr>
              <a:t>nouveaux </a:t>
            </a:r>
            <a:r>
              <a:rPr sz="1400" spc="-60" dirty="0">
                <a:solidFill>
                  <a:srgbClr val="FFFFFF"/>
                </a:solidFill>
                <a:latin typeface="Century Gothic"/>
                <a:cs typeface="Century Gothic"/>
              </a:rPr>
              <a:t>acteurs </a:t>
            </a:r>
            <a:r>
              <a:rPr sz="1400" spc="-75" dirty="0">
                <a:solidFill>
                  <a:srgbClr val="FFFFFF"/>
                </a:solidFill>
                <a:latin typeface="Century Gothic"/>
                <a:cs typeface="Century Gothic"/>
              </a:rPr>
              <a:t>(agrégateurs  </a:t>
            </a:r>
            <a:r>
              <a:rPr sz="1400" spc="-45" dirty="0">
                <a:solidFill>
                  <a:srgbClr val="FFFFFF"/>
                </a:solidFill>
                <a:latin typeface="Century Gothic"/>
                <a:cs typeface="Century Gothic"/>
              </a:rPr>
              <a:t>d'information </a:t>
            </a:r>
            <a:r>
              <a:rPr sz="1400" spc="-65" dirty="0">
                <a:solidFill>
                  <a:srgbClr val="FFFFFF"/>
                </a:solidFill>
                <a:latin typeface="Century Gothic"/>
                <a:cs typeface="Century Gothic"/>
              </a:rPr>
              <a:t>et </a:t>
            </a:r>
            <a:r>
              <a:rPr sz="1400" spc="-55" dirty="0">
                <a:solidFill>
                  <a:srgbClr val="FFFFFF"/>
                </a:solidFill>
                <a:latin typeface="Century Gothic"/>
                <a:cs typeface="Century Gothic"/>
              </a:rPr>
              <a:t>plateformes </a:t>
            </a:r>
            <a:r>
              <a:rPr sz="1400" spc="-145" dirty="0">
                <a:solidFill>
                  <a:srgbClr val="FFFFFF"/>
                </a:solidFill>
                <a:latin typeface="Century Gothic"/>
                <a:cs typeface="Century Gothic"/>
              </a:rPr>
              <a:t>de </a:t>
            </a:r>
            <a:r>
              <a:rPr sz="1400" spc="-95" dirty="0">
                <a:solidFill>
                  <a:srgbClr val="FFFFFF"/>
                </a:solidFill>
                <a:latin typeface="Century Gothic"/>
                <a:cs typeface="Century Gothic"/>
              </a:rPr>
              <a:t>paiement </a:t>
            </a:r>
            <a:r>
              <a:rPr sz="1400" spc="-110" dirty="0">
                <a:solidFill>
                  <a:srgbClr val="FFFFFF"/>
                </a:solidFill>
                <a:latin typeface="Century Gothic"/>
                <a:cs typeface="Century Gothic"/>
              </a:rPr>
              <a:t>en</a:t>
            </a:r>
            <a:r>
              <a:rPr sz="1400" spc="-65" dirty="0">
                <a:solidFill>
                  <a:srgbClr val="FFFFFF"/>
                </a:solidFill>
                <a:latin typeface="Century Gothic"/>
                <a:cs typeface="Century Gothic"/>
              </a:rPr>
              <a:t> </a:t>
            </a:r>
            <a:r>
              <a:rPr sz="1400" spc="-45" dirty="0">
                <a:solidFill>
                  <a:srgbClr val="FFFFFF"/>
                </a:solidFill>
                <a:latin typeface="Century Gothic"/>
                <a:cs typeface="Century Gothic"/>
              </a:rPr>
              <a:t>ligne).</a:t>
            </a:r>
            <a:endParaRPr sz="1400">
              <a:latin typeface="Century Gothic"/>
              <a:cs typeface="Century Gothic"/>
            </a:endParaRPr>
          </a:p>
        </p:txBody>
      </p:sp>
      <p:sp>
        <p:nvSpPr>
          <p:cNvPr id="7" name="object 7"/>
          <p:cNvSpPr txBox="1"/>
          <p:nvPr/>
        </p:nvSpPr>
        <p:spPr>
          <a:xfrm>
            <a:off x="3210788" y="2332609"/>
            <a:ext cx="5819775" cy="2283460"/>
          </a:xfrm>
          <a:prstGeom prst="rect">
            <a:avLst/>
          </a:prstGeom>
        </p:spPr>
        <p:txBody>
          <a:bodyPr vert="horz" wrap="square" lIns="0" tIns="38100" rIns="0" bIns="0" rtlCol="0">
            <a:spAutoFit/>
          </a:bodyPr>
          <a:lstStyle/>
          <a:p>
            <a:pPr marL="12700" marR="5080">
              <a:lnSpc>
                <a:spcPts val="1500"/>
              </a:lnSpc>
              <a:spcBef>
                <a:spcPts val="300"/>
              </a:spcBef>
            </a:pPr>
            <a:r>
              <a:rPr sz="1400" spc="-75" dirty="0">
                <a:solidFill>
                  <a:srgbClr val="FFFFFF"/>
                </a:solidFill>
                <a:latin typeface="Century Gothic"/>
                <a:cs typeface="Century Gothic"/>
              </a:rPr>
              <a:t>Ayant </a:t>
            </a:r>
            <a:r>
              <a:rPr sz="1400" spc="-60" dirty="0">
                <a:solidFill>
                  <a:srgbClr val="FFFFFF"/>
                </a:solidFill>
                <a:latin typeface="Century Gothic"/>
                <a:cs typeface="Century Gothic"/>
              </a:rPr>
              <a:t>pour </a:t>
            </a:r>
            <a:r>
              <a:rPr sz="1400" spc="-50" dirty="0">
                <a:solidFill>
                  <a:srgbClr val="FFFFFF"/>
                </a:solidFill>
                <a:latin typeface="Century Gothic"/>
                <a:cs typeface="Century Gothic"/>
              </a:rPr>
              <a:t>objectif </a:t>
            </a:r>
            <a:r>
              <a:rPr sz="1400" spc="-25" dirty="0">
                <a:solidFill>
                  <a:srgbClr val="FFFFFF"/>
                </a:solidFill>
                <a:latin typeface="Century Gothic"/>
                <a:cs typeface="Century Gothic"/>
              </a:rPr>
              <a:t>final </a:t>
            </a:r>
            <a:r>
              <a:rPr sz="1400" spc="-85" dirty="0">
                <a:solidFill>
                  <a:srgbClr val="FFFFFF"/>
                </a:solidFill>
                <a:latin typeface="Century Gothic"/>
                <a:cs typeface="Century Gothic"/>
              </a:rPr>
              <a:t>d’avoir </a:t>
            </a:r>
            <a:r>
              <a:rPr sz="1400" spc="-70" dirty="0">
                <a:solidFill>
                  <a:srgbClr val="FFFFFF"/>
                </a:solidFill>
                <a:latin typeface="Century Gothic"/>
                <a:cs typeface="Century Gothic"/>
              </a:rPr>
              <a:t>un </a:t>
            </a:r>
            <a:r>
              <a:rPr sz="1400" spc="-110" dirty="0">
                <a:solidFill>
                  <a:srgbClr val="FFFFFF"/>
                </a:solidFill>
                <a:latin typeface="Century Gothic"/>
                <a:cs typeface="Century Gothic"/>
              </a:rPr>
              <a:t>marché </a:t>
            </a:r>
            <a:r>
              <a:rPr sz="1400" spc="-75" dirty="0">
                <a:solidFill>
                  <a:srgbClr val="FFFFFF"/>
                </a:solidFill>
                <a:latin typeface="Century Gothic"/>
                <a:cs typeface="Century Gothic"/>
              </a:rPr>
              <a:t>centré </a:t>
            </a:r>
            <a:r>
              <a:rPr sz="1400" spc="30" dirty="0">
                <a:solidFill>
                  <a:srgbClr val="FFFFFF"/>
                </a:solidFill>
                <a:latin typeface="Century Gothic"/>
                <a:cs typeface="Century Gothic"/>
              </a:rPr>
              <a:t>sur </a:t>
            </a:r>
            <a:r>
              <a:rPr sz="1400" spc="-15" dirty="0">
                <a:solidFill>
                  <a:srgbClr val="FFFFFF"/>
                </a:solidFill>
                <a:latin typeface="Century Gothic"/>
                <a:cs typeface="Century Gothic"/>
              </a:rPr>
              <a:t>l’utilisateur, </a:t>
            </a:r>
            <a:r>
              <a:rPr sz="1400" spc="-55" dirty="0">
                <a:solidFill>
                  <a:srgbClr val="FFFFFF"/>
                </a:solidFill>
                <a:latin typeface="Century Gothic"/>
                <a:cs typeface="Century Gothic"/>
              </a:rPr>
              <a:t>ouvert  </a:t>
            </a:r>
            <a:r>
              <a:rPr sz="1400" spc="-65" dirty="0">
                <a:solidFill>
                  <a:srgbClr val="FFFFFF"/>
                </a:solidFill>
                <a:latin typeface="Century Gothic"/>
                <a:cs typeface="Century Gothic"/>
              </a:rPr>
              <a:t>et </a:t>
            </a:r>
            <a:r>
              <a:rPr sz="1400" spc="-20" dirty="0">
                <a:solidFill>
                  <a:srgbClr val="FFFFFF"/>
                </a:solidFill>
                <a:latin typeface="Century Gothic"/>
                <a:cs typeface="Century Gothic"/>
              </a:rPr>
              <a:t>sécurisé, </a:t>
            </a:r>
            <a:r>
              <a:rPr sz="1400" spc="-80" dirty="0">
                <a:solidFill>
                  <a:srgbClr val="FFFFFF"/>
                </a:solidFill>
                <a:latin typeface="Century Gothic"/>
                <a:cs typeface="Century Gothic"/>
              </a:rPr>
              <a:t>la </a:t>
            </a:r>
            <a:r>
              <a:rPr sz="1400" spc="-50" dirty="0">
                <a:solidFill>
                  <a:srgbClr val="FFFFFF"/>
                </a:solidFill>
                <a:latin typeface="Century Gothic"/>
                <a:cs typeface="Century Gothic"/>
              </a:rPr>
              <a:t>directive </a:t>
            </a:r>
            <a:r>
              <a:rPr sz="1400" spc="-65" dirty="0">
                <a:solidFill>
                  <a:srgbClr val="FFFFFF"/>
                </a:solidFill>
                <a:latin typeface="Century Gothic"/>
                <a:cs typeface="Century Gothic"/>
              </a:rPr>
              <a:t>impose</a:t>
            </a:r>
            <a:r>
              <a:rPr sz="1400" spc="25" dirty="0">
                <a:solidFill>
                  <a:srgbClr val="FFFFFF"/>
                </a:solidFill>
                <a:latin typeface="Century Gothic"/>
                <a:cs typeface="Century Gothic"/>
              </a:rPr>
              <a:t> </a:t>
            </a:r>
            <a:r>
              <a:rPr sz="1400" spc="10" dirty="0">
                <a:solidFill>
                  <a:srgbClr val="FFFFFF"/>
                </a:solidFill>
                <a:latin typeface="Century Gothic"/>
                <a:cs typeface="Century Gothic"/>
              </a:rPr>
              <a:t>:</a:t>
            </a:r>
            <a:endParaRPr sz="1400">
              <a:latin typeface="Century Gothic"/>
              <a:cs typeface="Century Gothic"/>
            </a:endParaRPr>
          </a:p>
          <a:p>
            <a:pPr marL="184150" indent="-171450">
              <a:lnSpc>
                <a:spcPct val="100000"/>
              </a:lnSpc>
              <a:spcBef>
                <a:spcPts val="830"/>
              </a:spcBef>
              <a:buSzPct val="103571"/>
              <a:buFont typeface="Arial"/>
              <a:buChar char="•"/>
              <a:tabLst>
                <a:tab pos="184150" algn="l"/>
              </a:tabLst>
            </a:pPr>
            <a:r>
              <a:rPr sz="1400" spc="-95" dirty="0">
                <a:solidFill>
                  <a:srgbClr val="FFFFFF"/>
                </a:solidFill>
                <a:latin typeface="Century Gothic"/>
                <a:cs typeface="Century Gothic"/>
              </a:rPr>
              <a:t>De </a:t>
            </a:r>
            <a:r>
              <a:rPr sz="1400" spc="-50" dirty="0">
                <a:solidFill>
                  <a:srgbClr val="FFFFFF"/>
                </a:solidFill>
                <a:latin typeface="Century Gothic"/>
                <a:cs typeface="Century Gothic"/>
              </a:rPr>
              <a:t>nouvelles normes </a:t>
            </a:r>
            <a:r>
              <a:rPr sz="1400" spc="-145" dirty="0">
                <a:solidFill>
                  <a:srgbClr val="FFFFFF"/>
                </a:solidFill>
                <a:latin typeface="Century Gothic"/>
                <a:cs typeface="Century Gothic"/>
              </a:rPr>
              <a:t>de  </a:t>
            </a:r>
            <a:r>
              <a:rPr sz="1400" spc="-35" dirty="0">
                <a:solidFill>
                  <a:srgbClr val="FFFFFF"/>
                </a:solidFill>
                <a:latin typeface="Century Gothic"/>
                <a:cs typeface="Century Gothic"/>
              </a:rPr>
              <a:t>sécurité</a:t>
            </a:r>
            <a:r>
              <a:rPr sz="1400" spc="-90" dirty="0">
                <a:solidFill>
                  <a:srgbClr val="FFFFFF"/>
                </a:solidFill>
                <a:latin typeface="Century Gothic"/>
                <a:cs typeface="Century Gothic"/>
              </a:rPr>
              <a:t> </a:t>
            </a:r>
            <a:r>
              <a:rPr sz="1400" spc="25" dirty="0">
                <a:solidFill>
                  <a:srgbClr val="FFFFFF"/>
                </a:solidFill>
                <a:latin typeface="Century Gothic"/>
                <a:cs typeface="Century Gothic"/>
              </a:rPr>
              <a:t>;</a:t>
            </a:r>
            <a:endParaRPr sz="1400">
              <a:latin typeface="Century Gothic"/>
              <a:cs typeface="Century Gothic"/>
            </a:endParaRPr>
          </a:p>
          <a:p>
            <a:pPr marL="184150" marR="313055" indent="-171450">
              <a:lnSpc>
                <a:spcPct val="90300"/>
              </a:lnSpc>
              <a:spcBef>
                <a:spcPts val="985"/>
              </a:spcBef>
              <a:buSzPct val="103571"/>
              <a:buFont typeface="Arial"/>
              <a:buChar char="•"/>
              <a:tabLst>
                <a:tab pos="184150" algn="l"/>
              </a:tabLst>
            </a:pPr>
            <a:r>
              <a:rPr sz="1400" spc="-20" dirty="0">
                <a:solidFill>
                  <a:srgbClr val="FFFFFF"/>
                </a:solidFill>
                <a:latin typeface="Century Gothic"/>
                <a:cs typeface="Century Gothic"/>
              </a:rPr>
              <a:t>Le </a:t>
            </a:r>
            <a:r>
              <a:rPr sz="1400" spc="-105" dirty="0">
                <a:solidFill>
                  <a:srgbClr val="FFFFFF"/>
                </a:solidFill>
                <a:latin typeface="Century Gothic"/>
                <a:cs typeface="Century Gothic"/>
              </a:rPr>
              <a:t>développement </a:t>
            </a:r>
            <a:r>
              <a:rPr sz="1400" spc="-40" dirty="0">
                <a:solidFill>
                  <a:srgbClr val="FFFFFF"/>
                </a:solidFill>
                <a:latin typeface="Century Gothic"/>
                <a:cs typeface="Century Gothic"/>
              </a:rPr>
              <a:t>d’APIs </a:t>
            </a:r>
            <a:r>
              <a:rPr sz="1400" spc="-70" dirty="0">
                <a:solidFill>
                  <a:srgbClr val="FFFFFF"/>
                </a:solidFill>
                <a:latin typeface="Century Gothic"/>
                <a:cs typeface="Century Gothic"/>
              </a:rPr>
              <a:t>(principalement </a:t>
            </a:r>
            <a:r>
              <a:rPr sz="1400" spc="-90" dirty="0">
                <a:solidFill>
                  <a:srgbClr val="FFFFFF"/>
                </a:solidFill>
                <a:latin typeface="Century Gothic"/>
                <a:cs typeface="Century Gothic"/>
              </a:rPr>
              <a:t>par </a:t>
            </a:r>
            <a:r>
              <a:rPr sz="1400" dirty="0">
                <a:solidFill>
                  <a:srgbClr val="FFFFFF"/>
                </a:solidFill>
                <a:latin typeface="Century Gothic"/>
                <a:cs typeface="Century Gothic"/>
              </a:rPr>
              <a:t>les </a:t>
            </a:r>
            <a:r>
              <a:rPr sz="1400" spc="-100" dirty="0">
                <a:solidFill>
                  <a:srgbClr val="FFFFFF"/>
                </a:solidFill>
                <a:latin typeface="Century Gothic"/>
                <a:cs typeface="Century Gothic"/>
              </a:rPr>
              <a:t>banques  </a:t>
            </a:r>
            <a:r>
              <a:rPr sz="1400" spc="-35" dirty="0">
                <a:solidFill>
                  <a:srgbClr val="FFFFFF"/>
                </a:solidFill>
                <a:latin typeface="Century Gothic"/>
                <a:cs typeface="Century Gothic"/>
              </a:rPr>
              <a:t>traditionnelles) </a:t>
            </a:r>
            <a:r>
              <a:rPr sz="1400" spc="-60" dirty="0">
                <a:solidFill>
                  <a:srgbClr val="FFFFFF"/>
                </a:solidFill>
                <a:latin typeface="Century Gothic"/>
                <a:cs typeface="Century Gothic"/>
              </a:rPr>
              <a:t>pour </a:t>
            </a:r>
            <a:r>
              <a:rPr sz="1400" spc="-125" dirty="0">
                <a:solidFill>
                  <a:srgbClr val="FFFFFF"/>
                </a:solidFill>
                <a:latin typeface="Century Gothic"/>
                <a:cs typeface="Century Gothic"/>
              </a:rPr>
              <a:t>que </a:t>
            </a:r>
            <a:r>
              <a:rPr sz="1400" dirty="0">
                <a:solidFill>
                  <a:srgbClr val="FFFFFF"/>
                </a:solidFill>
                <a:latin typeface="Century Gothic"/>
                <a:cs typeface="Century Gothic"/>
              </a:rPr>
              <a:t>les </a:t>
            </a:r>
            <a:r>
              <a:rPr sz="1400" spc="-90" dirty="0">
                <a:solidFill>
                  <a:srgbClr val="FFFFFF"/>
                </a:solidFill>
                <a:latin typeface="Century Gothic"/>
                <a:cs typeface="Century Gothic"/>
              </a:rPr>
              <a:t>données </a:t>
            </a:r>
            <a:r>
              <a:rPr sz="1400" spc="-114" dirty="0">
                <a:solidFill>
                  <a:srgbClr val="FFFFFF"/>
                </a:solidFill>
                <a:latin typeface="Century Gothic"/>
                <a:cs typeface="Century Gothic"/>
              </a:rPr>
              <a:t>d’un </a:t>
            </a:r>
            <a:r>
              <a:rPr sz="1400" spc="-40" dirty="0">
                <a:solidFill>
                  <a:srgbClr val="FFFFFF"/>
                </a:solidFill>
                <a:latin typeface="Century Gothic"/>
                <a:cs typeface="Century Gothic"/>
              </a:rPr>
              <a:t>client </a:t>
            </a:r>
            <a:r>
              <a:rPr sz="1400" spc="-30" dirty="0">
                <a:solidFill>
                  <a:srgbClr val="FFFFFF"/>
                </a:solidFill>
                <a:latin typeface="Century Gothic"/>
                <a:cs typeface="Century Gothic"/>
              </a:rPr>
              <a:t>soient </a:t>
            </a:r>
            <a:r>
              <a:rPr sz="1400" spc="-55" dirty="0">
                <a:solidFill>
                  <a:srgbClr val="FFFFFF"/>
                </a:solidFill>
                <a:latin typeface="Century Gothic"/>
                <a:cs typeface="Century Gothic"/>
              </a:rPr>
              <a:t>accessibles  </a:t>
            </a:r>
            <a:r>
              <a:rPr sz="1400" spc="-95" dirty="0">
                <a:solidFill>
                  <a:srgbClr val="FFFFFF"/>
                </a:solidFill>
                <a:latin typeface="Century Gothic"/>
                <a:cs typeface="Century Gothic"/>
              </a:rPr>
              <a:t>(notamment aux nouveaux</a:t>
            </a:r>
            <a:r>
              <a:rPr sz="1400" spc="75" dirty="0">
                <a:solidFill>
                  <a:srgbClr val="FFFFFF"/>
                </a:solidFill>
                <a:latin typeface="Century Gothic"/>
                <a:cs typeface="Century Gothic"/>
              </a:rPr>
              <a:t> </a:t>
            </a:r>
            <a:r>
              <a:rPr sz="1400" spc="-60" dirty="0">
                <a:solidFill>
                  <a:srgbClr val="FFFFFF"/>
                </a:solidFill>
                <a:latin typeface="Century Gothic"/>
                <a:cs typeface="Century Gothic"/>
              </a:rPr>
              <a:t>acteurs).</a:t>
            </a:r>
            <a:endParaRPr sz="1400">
              <a:latin typeface="Century Gothic"/>
              <a:cs typeface="Century Gothic"/>
            </a:endParaRPr>
          </a:p>
          <a:p>
            <a:pPr>
              <a:lnSpc>
                <a:spcPct val="100000"/>
              </a:lnSpc>
            </a:pPr>
            <a:endParaRPr sz="1600">
              <a:latin typeface="Times New Roman"/>
              <a:cs typeface="Times New Roman"/>
            </a:endParaRPr>
          </a:p>
          <a:p>
            <a:pPr>
              <a:lnSpc>
                <a:spcPct val="100000"/>
              </a:lnSpc>
              <a:spcBef>
                <a:spcPts val="45"/>
              </a:spcBef>
            </a:pPr>
            <a:endParaRPr sz="1400">
              <a:latin typeface="Times New Roman"/>
              <a:cs typeface="Times New Roman"/>
            </a:endParaRPr>
          </a:p>
          <a:p>
            <a:pPr marL="12700" marR="208279">
              <a:lnSpc>
                <a:spcPts val="1530"/>
              </a:lnSpc>
            </a:pPr>
            <a:r>
              <a:rPr sz="1400" spc="-110" dirty="0">
                <a:solidFill>
                  <a:srgbClr val="FFFFFF"/>
                </a:solidFill>
                <a:latin typeface="Century Gothic"/>
                <a:cs typeface="Century Gothic"/>
              </a:rPr>
              <a:t>Adoptée en </a:t>
            </a:r>
            <a:r>
              <a:rPr sz="1400" spc="-85" dirty="0">
                <a:solidFill>
                  <a:srgbClr val="FFFFFF"/>
                </a:solidFill>
                <a:latin typeface="Century Gothic"/>
                <a:cs typeface="Century Gothic"/>
              </a:rPr>
              <a:t>octobre </a:t>
            </a:r>
            <a:r>
              <a:rPr sz="1400" spc="-50" dirty="0">
                <a:solidFill>
                  <a:srgbClr val="FFFFFF"/>
                </a:solidFill>
                <a:latin typeface="Century Gothic"/>
                <a:cs typeface="Century Gothic"/>
              </a:rPr>
              <a:t>2015, </a:t>
            </a:r>
            <a:r>
              <a:rPr sz="1400" spc="-80" dirty="0">
                <a:solidFill>
                  <a:srgbClr val="FFFFFF"/>
                </a:solidFill>
                <a:latin typeface="Century Gothic"/>
                <a:cs typeface="Century Gothic"/>
              </a:rPr>
              <a:t>la </a:t>
            </a:r>
            <a:r>
              <a:rPr sz="1400" spc="-25" dirty="0">
                <a:solidFill>
                  <a:srgbClr val="FFFFFF"/>
                </a:solidFill>
                <a:latin typeface="Century Gothic"/>
                <a:cs typeface="Century Gothic"/>
              </a:rPr>
              <a:t>transposition </a:t>
            </a:r>
            <a:r>
              <a:rPr sz="1400" spc="-80" dirty="0">
                <a:solidFill>
                  <a:srgbClr val="FFFFFF"/>
                </a:solidFill>
                <a:latin typeface="Century Gothic"/>
                <a:cs typeface="Century Gothic"/>
              </a:rPr>
              <a:t>nationale </a:t>
            </a:r>
            <a:r>
              <a:rPr sz="1400" spc="-45" dirty="0">
                <a:solidFill>
                  <a:srgbClr val="FFFFFF"/>
                </a:solidFill>
                <a:latin typeface="Century Gothic"/>
                <a:cs typeface="Century Gothic"/>
              </a:rPr>
              <a:t>doit </a:t>
            </a:r>
            <a:r>
              <a:rPr sz="1400" spc="-50" dirty="0">
                <a:solidFill>
                  <a:srgbClr val="FFFFFF"/>
                </a:solidFill>
                <a:latin typeface="Century Gothic"/>
                <a:cs typeface="Century Gothic"/>
              </a:rPr>
              <a:t>être </a:t>
            </a:r>
            <a:r>
              <a:rPr sz="1400" spc="-65" dirty="0">
                <a:solidFill>
                  <a:srgbClr val="FFFFFF"/>
                </a:solidFill>
                <a:latin typeface="Century Gothic"/>
                <a:cs typeface="Century Gothic"/>
              </a:rPr>
              <a:t>effective  </a:t>
            </a:r>
            <a:r>
              <a:rPr sz="1400" spc="-60" dirty="0">
                <a:solidFill>
                  <a:srgbClr val="FFFFFF"/>
                </a:solidFill>
                <a:latin typeface="Century Gothic"/>
                <a:cs typeface="Century Gothic"/>
              </a:rPr>
              <a:t>pour 2018 </a:t>
            </a:r>
            <a:r>
              <a:rPr sz="1400" spc="-55" dirty="0">
                <a:solidFill>
                  <a:srgbClr val="FFFFFF"/>
                </a:solidFill>
                <a:latin typeface="Century Gothic"/>
                <a:cs typeface="Century Gothic"/>
              </a:rPr>
              <a:t>(mais </a:t>
            </a:r>
            <a:r>
              <a:rPr sz="1400" dirty="0">
                <a:solidFill>
                  <a:srgbClr val="FFFFFF"/>
                </a:solidFill>
                <a:latin typeface="Century Gothic"/>
                <a:cs typeface="Century Gothic"/>
              </a:rPr>
              <a:t>les </a:t>
            </a:r>
            <a:r>
              <a:rPr sz="1400" spc="-100" dirty="0">
                <a:solidFill>
                  <a:srgbClr val="FFFFFF"/>
                </a:solidFill>
                <a:latin typeface="Century Gothic"/>
                <a:cs typeface="Century Gothic"/>
              </a:rPr>
              <a:t>banques </a:t>
            </a:r>
            <a:r>
              <a:rPr sz="1400" spc="-80" dirty="0">
                <a:solidFill>
                  <a:srgbClr val="FFFFFF"/>
                </a:solidFill>
                <a:latin typeface="Century Gothic"/>
                <a:cs typeface="Century Gothic"/>
              </a:rPr>
              <a:t>réclament </a:t>
            </a:r>
            <a:r>
              <a:rPr sz="1400" spc="-70" dirty="0">
                <a:solidFill>
                  <a:srgbClr val="FFFFFF"/>
                </a:solidFill>
                <a:latin typeface="Century Gothic"/>
                <a:cs typeface="Century Gothic"/>
              </a:rPr>
              <a:t>un</a:t>
            </a:r>
            <a:r>
              <a:rPr sz="1400" spc="100" dirty="0">
                <a:solidFill>
                  <a:srgbClr val="FFFFFF"/>
                </a:solidFill>
                <a:latin typeface="Century Gothic"/>
                <a:cs typeface="Century Gothic"/>
              </a:rPr>
              <a:t> </a:t>
            </a:r>
            <a:r>
              <a:rPr sz="1400" spc="-40" dirty="0">
                <a:solidFill>
                  <a:srgbClr val="FFFFFF"/>
                </a:solidFill>
                <a:latin typeface="Century Gothic"/>
                <a:cs typeface="Century Gothic"/>
              </a:rPr>
              <a:t>report).</a:t>
            </a:r>
            <a:endParaRPr sz="1400">
              <a:latin typeface="Century Gothic"/>
              <a:cs typeface="Century Gothic"/>
            </a:endParaRPr>
          </a:p>
        </p:txBody>
      </p:sp>
      <p:sp>
        <p:nvSpPr>
          <p:cNvPr id="8" name="object 8"/>
          <p:cNvSpPr txBox="1">
            <a:spLocks noGrp="1"/>
          </p:cNvSpPr>
          <p:nvPr>
            <p:ph type="title"/>
          </p:nvPr>
        </p:nvSpPr>
        <p:spPr>
          <a:xfrm>
            <a:off x="791918" y="918629"/>
            <a:ext cx="1818639" cy="299720"/>
          </a:xfrm>
          <a:prstGeom prst="rect">
            <a:avLst/>
          </a:prstGeom>
        </p:spPr>
        <p:txBody>
          <a:bodyPr vert="horz" wrap="square" lIns="0" tIns="12700" rIns="0" bIns="0" rtlCol="0">
            <a:spAutoFit/>
          </a:bodyPr>
          <a:lstStyle/>
          <a:p>
            <a:pPr marL="12700">
              <a:lnSpc>
                <a:spcPct val="100000"/>
              </a:lnSpc>
              <a:spcBef>
                <a:spcPts val="100"/>
              </a:spcBef>
            </a:pPr>
            <a:r>
              <a:rPr spc="50" dirty="0"/>
              <a:t>DIRECTIVE</a:t>
            </a:r>
            <a:r>
              <a:rPr spc="-90" dirty="0"/>
              <a:t> </a:t>
            </a:r>
            <a:r>
              <a:rPr spc="25" dirty="0"/>
              <a:t>PSD2</a:t>
            </a:r>
          </a:p>
        </p:txBody>
      </p:sp>
      <p:sp>
        <p:nvSpPr>
          <p:cNvPr id="9" name="object 9"/>
          <p:cNvSpPr txBox="1"/>
          <p:nvPr/>
        </p:nvSpPr>
        <p:spPr>
          <a:xfrm>
            <a:off x="791918" y="1291170"/>
            <a:ext cx="1271270" cy="795020"/>
          </a:xfrm>
          <a:prstGeom prst="rect">
            <a:avLst/>
          </a:prstGeom>
        </p:spPr>
        <p:txBody>
          <a:bodyPr vert="horz" wrap="square" lIns="0" tIns="39369" rIns="0" bIns="0" rtlCol="0">
            <a:spAutoFit/>
          </a:bodyPr>
          <a:lstStyle/>
          <a:p>
            <a:pPr marL="12700" marR="5080">
              <a:lnSpc>
                <a:spcPct val="90300"/>
              </a:lnSpc>
              <a:spcBef>
                <a:spcPts val="309"/>
              </a:spcBef>
            </a:pPr>
            <a:r>
              <a:rPr sz="1800" spc="50" dirty="0">
                <a:solidFill>
                  <a:srgbClr val="FFFFFF"/>
                </a:solidFill>
                <a:latin typeface="Century Gothic"/>
                <a:cs typeface="Century Gothic"/>
              </a:rPr>
              <a:t>(PAYMENT  </a:t>
            </a:r>
            <a:r>
              <a:rPr sz="1800" spc="55" dirty="0">
                <a:solidFill>
                  <a:srgbClr val="FFFFFF"/>
                </a:solidFill>
                <a:latin typeface="Century Gothic"/>
                <a:cs typeface="Century Gothic"/>
              </a:rPr>
              <a:t>SERVICES  D</a:t>
            </a:r>
            <a:r>
              <a:rPr sz="1800" spc="5" dirty="0">
                <a:solidFill>
                  <a:srgbClr val="FFFFFF"/>
                </a:solidFill>
                <a:latin typeface="Century Gothic"/>
                <a:cs typeface="Century Gothic"/>
              </a:rPr>
              <a:t>I</a:t>
            </a:r>
            <a:r>
              <a:rPr sz="1800" spc="25" dirty="0">
                <a:solidFill>
                  <a:srgbClr val="FFFFFF"/>
                </a:solidFill>
                <a:latin typeface="Century Gothic"/>
                <a:cs typeface="Century Gothic"/>
              </a:rPr>
              <a:t>R</a:t>
            </a:r>
            <a:r>
              <a:rPr sz="1800" spc="75" dirty="0">
                <a:solidFill>
                  <a:srgbClr val="FFFFFF"/>
                </a:solidFill>
                <a:latin typeface="Century Gothic"/>
                <a:cs typeface="Century Gothic"/>
              </a:rPr>
              <a:t>E</a:t>
            </a:r>
            <a:r>
              <a:rPr sz="1800" spc="-105" dirty="0">
                <a:solidFill>
                  <a:srgbClr val="FFFFFF"/>
                </a:solidFill>
                <a:latin typeface="Century Gothic"/>
                <a:cs typeface="Century Gothic"/>
              </a:rPr>
              <a:t>C</a:t>
            </a:r>
            <a:r>
              <a:rPr sz="1800" spc="315" dirty="0">
                <a:solidFill>
                  <a:srgbClr val="FFFFFF"/>
                </a:solidFill>
                <a:latin typeface="Century Gothic"/>
                <a:cs typeface="Century Gothic"/>
              </a:rPr>
              <a:t>T</a:t>
            </a:r>
            <a:r>
              <a:rPr sz="1800" spc="105" dirty="0">
                <a:solidFill>
                  <a:srgbClr val="FFFFFF"/>
                </a:solidFill>
                <a:latin typeface="Century Gothic"/>
                <a:cs typeface="Century Gothic"/>
              </a:rPr>
              <a:t>I</a:t>
            </a:r>
            <a:r>
              <a:rPr sz="1800" spc="-60" dirty="0">
                <a:solidFill>
                  <a:srgbClr val="FFFFFF"/>
                </a:solidFill>
                <a:latin typeface="Century Gothic"/>
                <a:cs typeface="Century Gothic"/>
              </a:rPr>
              <a:t>V</a:t>
            </a:r>
            <a:r>
              <a:rPr sz="1800" spc="75" dirty="0">
                <a:solidFill>
                  <a:srgbClr val="FFFFFF"/>
                </a:solidFill>
                <a:latin typeface="Century Gothic"/>
                <a:cs typeface="Century Gothic"/>
              </a:rPr>
              <a:t>E</a:t>
            </a:r>
            <a:r>
              <a:rPr sz="1800" spc="-95" dirty="0">
                <a:solidFill>
                  <a:srgbClr val="FFFFFF"/>
                </a:solidFill>
                <a:latin typeface="Century Gothic"/>
                <a:cs typeface="Century Gothic"/>
              </a:rPr>
              <a:t>)</a:t>
            </a:r>
            <a:endParaRPr sz="1800">
              <a:latin typeface="Century Gothic"/>
              <a:cs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3210788" y="927074"/>
            <a:ext cx="5824855" cy="2410460"/>
          </a:xfrm>
          <a:prstGeom prst="rect">
            <a:avLst/>
          </a:prstGeom>
        </p:spPr>
        <p:txBody>
          <a:bodyPr vert="horz" wrap="square" lIns="0" tIns="38100" rIns="0" bIns="0" rtlCol="0">
            <a:spAutoFit/>
          </a:bodyPr>
          <a:lstStyle/>
          <a:p>
            <a:pPr marL="12700" marR="585470">
              <a:lnSpc>
                <a:spcPts val="1500"/>
              </a:lnSpc>
              <a:spcBef>
                <a:spcPts val="300"/>
              </a:spcBef>
            </a:pPr>
            <a:r>
              <a:rPr sz="1400" spc="-75" dirty="0">
                <a:solidFill>
                  <a:srgbClr val="FFFFFF"/>
                </a:solidFill>
                <a:latin typeface="Century Gothic"/>
                <a:cs typeface="Century Gothic"/>
              </a:rPr>
              <a:t>Règlement </a:t>
            </a:r>
            <a:r>
              <a:rPr sz="1400" spc="-15" dirty="0" err="1">
                <a:solidFill>
                  <a:srgbClr val="FFFFFF"/>
                </a:solidFill>
                <a:latin typeface="Century Gothic"/>
                <a:cs typeface="Century Gothic"/>
              </a:rPr>
              <a:t>relatif</a:t>
            </a:r>
            <a:r>
              <a:rPr sz="1400" spc="-15" dirty="0">
                <a:solidFill>
                  <a:srgbClr val="FFFFFF"/>
                </a:solidFill>
                <a:latin typeface="Century Gothic"/>
                <a:cs typeface="Century Gothic"/>
              </a:rPr>
              <a:t> </a:t>
            </a:r>
            <a:r>
              <a:rPr lang="fr-FR" sz="1400" spc="-225" dirty="0">
                <a:solidFill>
                  <a:srgbClr val="FFFFFF"/>
                </a:solidFill>
                <a:latin typeface="Century Gothic"/>
                <a:cs typeface="Century Gothic"/>
              </a:rPr>
              <a:t>à </a:t>
            </a:r>
            <a:r>
              <a:rPr sz="1400" spc="-225" dirty="0">
                <a:solidFill>
                  <a:srgbClr val="FFFFFF"/>
                </a:solidFill>
                <a:latin typeface="Century Gothic"/>
                <a:cs typeface="Century Gothic"/>
              </a:rPr>
              <a:t> </a:t>
            </a:r>
            <a:r>
              <a:rPr sz="1400" spc="-45" dirty="0">
                <a:solidFill>
                  <a:srgbClr val="FFFFFF"/>
                </a:solidFill>
                <a:latin typeface="Century Gothic"/>
                <a:cs typeface="Century Gothic"/>
              </a:rPr>
              <a:t>l’identification </a:t>
            </a:r>
            <a:r>
              <a:rPr sz="1400" spc="-65" dirty="0">
                <a:solidFill>
                  <a:srgbClr val="FFFFFF"/>
                </a:solidFill>
                <a:latin typeface="Century Gothic"/>
                <a:cs typeface="Century Gothic"/>
              </a:rPr>
              <a:t>électronique et </a:t>
            </a:r>
            <a:r>
              <a:rPr sz="1400" spc="-95" dirty="0">
                <a:solidFill>
                  <a:srgbClr val="FFFFFF"/>
                </a:solidFill>
                <a:latin typeface="Century Gothic"/>
                <a:cs typeface="Century Gothic"/>
              </a:rPr>
              <a:t>aux </a:t>
            </a:r>
            <a:r>
              <a:rPr sz="1400" spc="-30" dirty="0">
                <a:solidFill>
                  <a:srgbClr val="FFFFFF"/>
                </a:solidFill>
                <a:latin typeface="Century Gothic"/>
                <a:cs typeface="Century Gothic"/>
              </a:rPr>
              <a:t>services </a:t>
            </a:r>
            <a:r>
              <a:rPr sz="1400" spc="-145" dirty="0">
                <a:solidFill>
                  <a:srgbClr val="FFFFFF"/>
                </a:solidFill>
                <a:latin typeface="Century Gothic"/>
                <a:cs typeface="Century Gothic"/>
              </a:rPr>
              <a:t>de  </a:t>
            </a:r>
            <a:r>
              <a:rPr sz="1400" spc="-100" dirty="0">
                <a:solidFill>
                  <a:srgbClr val="FFFFFF"/>
                </a:solidFill>
                <a:latin typeface="Century Gothic"/>
                <a:cs typeface="Century Gothic"/>
              </a:rPr>
              <a:t>confiance </a:t>
            </a:r>
            <a:r>
              <a:rPr sz="1400" spc="-60" dirty="0">
                <a:solidFill>
                  <a:srgbClr val="FFFFFF"/>
                </a:solidFill>
                <a:latin typeface="Century Gothic"/>
                <a:cs typeface="Century Gothic"/>
              </a:rPr>
              <a:t>pour </a:t>
            </a:r>
            <a:r>
              <a:rPr sz="1400" dirty="0">
                <a:solidFill>
                  <a:srgbClr val="FFFFFF"/>
                </a:solidFill>
                <a:latin typeface="Century Gothic"/>
                <a:cs typeface="Century Gothic"/>
              </a:rPr>
              <a:t>les </a:t>
            </a:r>
            <a:r>
              <a:rPr sz="1400" spc="-45" dirty="0">
                <a:solidFill>
                  <a:srgbClr val="FFFFFF"/>
                </a:solidFill>
                <a:latin typeface="Century Gothic"/>
                <a:cs typeface="Century Gothic"/>
              </a:rPr>
              <a:t>transactions </a:t>
            </a:r>
            <a:r>
              <a:rPr sz="1400" spc="-55" dirty="0">
                <a:solidFill>
                  <a:srgbClr val="FFFFFF"/>
                </a:solidFill>
                <a:latin typeface="Century Gothic"/>
                <a:cs typeface="Century Gothic"/>
              </a:rPr>
              <a:t>électroniques</a:t>
            </a:r>
            <a:r>
              <a:rPr sz="1400" spc="25" dirty="0">
                <a:solidFill>
                  <a:srgbClr val="FFFFFF"/>
                </a:solidFill>
                <a:latin typeface="Century Gothic"/>
                <a:cs typeface="Century Gothic"/>
              </a:rPr>
              <a:t> </a:t>
            </a:r>
            <a:r>
              <a:rPr sz="1400" spc="10" dirty="0">
                <a:solidFill>
                  <a:srgbClr val="FFFFFF"/>
                </a:solidFill>
                <a:latin typeface="Century Gothic"/>
                <a:cs typeface="Century Gothic"/>
              </a:rPr>
              <a:t>:</a:t>
            </a:r>
            <a:endParaRPr sz="1400" dirty="0">
              <a:latin typeface="Century Gothic"/>
              <a:cs typeface="Century Gothic"/>
            </a:endParaRPr>
          </a:p>
          <a:p>
            <a:pPr marL="12700" marR="5080">
              <a:lnSpc>
                <a:spcPct val="90000"/>
              </a:lnSpc>
              <a:spcBef>
                <a:spcPts val="965"/>
              </a:spcBef>
            </a:pPr>
            <a:r>
              <a:rPr sz="1400" spc="-25" dirty="0">
                <a:solidFill>
                  <a:srgbClr val="FFFFFF"/>
                </a:solidFill>
                <a:latin typeface="Century Gothic"/>
                <a:cs typeface="Century Gothic"/>
              </a:rPr>
              <a:t>Premier </a:t>
            </a:r>
            <a:r>
              <a:rPr sz="1400" spc="-55" dirty="0">
                <a:solidFill>
                  <a:srgbClr val="FFFFFF"/>
                </a:solidFill>
                <a:latin typeface="Century Gothic"/>
                <a:cs typeface="Century Gothic"/>
              </a:rPr>
              <a:t>volet </a:t>
            </a:r>
            <a:r>
              <a:rPr sz="1400" spc="-60" dirty="0" err="1">
                <a:solidFill>
                  <a:srgbClr val="FFFFFF"/>
                </a:solidFill>
                <a:latin typeface="Century Gothic"/>
                <a:cs typeface="Century Gothic"/>
              </a:rPr>
              <a:t>spécifique</a:t>
            </a:r>
            <a:r>
              <a:rPr sz="1400" spc="-60" dirty="0">
                <a:solidFill>
                  <a:srgbClr val="FFFFFF"/>
                </a:solidFill>
                <a:latin typeface="Century Gothic"/>
                <a:cs typeface="Century Gothic"/>
              </a:rPr>
              <a:t> </a:t>
            </a:r>
            <a:r>
              <a:rPr lang="fr-FR" sz="1400" spc="-225" dirty="0">
                <a:solidFill>
                  <a:srgbClr val="FFFFFF"/>
                </a:solidFill>
                <a:latin typeface="Century Gothic"/>
                <a:cs typeface="Century Gothic"/>
              </a:rPr>
              <a:t>à </a:t>
            </a:r>
            <a:r>
              <a:rPr sz="1400" spc="-225" dirty="0">
                <a:solidFill>
                  <a:srgbClr val="FFFFFF"/>
                </a:solidFill>
                <a:latin typeface="Century Gothic"/>
                <a:cs typeface="Century Gothic"/>
              </a:rPr>
              <a:t> </a:t>
            </a:r>
            <a:r>
              <a:rPr sz="1400" spc="-80" dirty="0">
                <a:solidFill>
                  <a:srgbClr val="FFFFFF"/>
                </a:solidFill>
                <a:latin typeface="Century Gothic"/>
                <a:cs typeface="Century Gothic"/>
              </a:rPr>
              <a:t>la </a:t>
            </a:r>
            <a:r>
              <a:rPr sz="1400" spc="-45" dirty="0">
                <a:solidFill>
                  <a:srgbClr val="FFFFFF"/>
                </a:solidFill>
                <a:latin typeface="Century Gothic"/>
                <a:cs typeface="Century Gothic"/>
              </a:rPr>
              <a:t>signature </a:t>
            </a:r>
            <a:r>
              <a:rPr sz="1400" spc="-65" dirty="0">
                <a:solidFill>
                  <a:srgbClr val="FFFFFF"/>
                </a:solidFill>
                <a:latin typeface="Century Gothic"/>
                <a:cs typeface="Century Gothic"/>
              </a:rPr>
              <a:t>électronique </a:t>
            </a:r>
            <a:r>
              <a:rPr sz="1400" spc="10" dirty="0">
                <a:solidFill>
                  <a:srgbClr val="FFFFFF"/>
                </a:solidFill>
                <a:latin typeface="Century Gothic"/>
                <a:cs typeface="Century Gothic"/>
              </a:rPr>
              <a:t>: </a:t>
            </a:r>
            <a:r>
              <a:rPr sz="1400" spc="-45" dirty="0">
                <a:solidFill>
                  <a:srgbClr val="FFFFFF"/>
                </a:solidFill>
                <a:latin typeface="Century Gothic"/>
                <a:cs typeface="Century Gothic"/>
              </a:rPr>
              <a:t>le </a:t>
            </a:r>
            <a:r>
              <a:rPr sz="1400" spc="-70" dirty="0">
                <a:solidFill>
                  <a:srgbClr val="FFFFFF"/>
                </a:solidFill>
                <a:latin typeface="Century Gothic"/>
                <a:cs typeface="Century Gothic"/>
              </a:rPr>
              <a:t>règlement </a:t>
            </a:r>
            <a:r>
              <a:rPr sz="1400" spc="-120" dirty="0">
                <a:solidFill>
                  <a:srgbClr val="FFFFFF"/>
                </a:solidFill>
                <a:latin typeface="Century Gothic"/>
                <a:cs typeface="Century Gothic"/>
              </a:rPr>
              <a:t>cadre  </a:t>
            </a:r>
            <a:r>
              <a:rPr sz="1400" spc="-35" dirty="0">
                <a:solidFill>
                  <a:srgbClr val="FFFFFF"/>
                </a:solidFill>
                <a:latin typeface="Century Gothic"/>
                <a:cs typeface="Century Gothic"/>
              </a:rPr>
              <a:t>tout </a:t>
            </a:r>
            <a:r>
              <a:rPr sz="1400" spc="-45" dirty="0">
                <a:solidFill>
                  <a:srgbClr val="FFFFFF"/>
                </a:solidFill>
                <a:latin typeface="Century Gothic"/>
                <a:cs typeface="Century Gothic"/>
              </a:rPr>
              <a:t>le </a:t>
            </a:r>
            <a:r>
              <a:rPr sz="1400" spc="0" dirty="0">
                <a:solidFill>
                  <a:srgbClr val="FFFFFF"/>
                </a:solidFill>
                <a:latin typeface="Century Gothic"/>
                <a:cs typeface="Century Gothic"/>
              </a:rPr>
              <a:t>dispositif </a:t>
            </a:r>
            <a:r>
              <a:rPr sz="1400" spc="-50" dirty="0">
                <a:solidFill>
                  <a:srgbClr val="FFFFFF"/>
                </a:solidFill>
                <a:latin typeface="Century Gothic"/>
                <a:cs typeface="Century Gothic"/>
              </a:rPr>
              <a:t>(identification </a:t>
            </a:r>
            <a:r>
              <a:rPr sz="1400" spc="-60" dirty="0">
                <a:solidFill>
                  <a:srgbClr val="FFFFFF"/>
                </a:solidFill>
                <a:latin typeface="Century Gothic"/>
                <a:cs typeface="Century Gothic"/>
              </a:rPr>
              <a:t>électronique, </a:t>
            </a:r>
            <a:r>
              <a:rPr sz="1400" spc="-30" dirty="0">
                <a:solidFill>
                  <a:srgbClr val="FFFFFF"/>
                </a:solidFill>
                <a:latin typeface="Century Gothic"/>
                <a:cs typeface="Century Gothic"/>
              </a:rPr>
              <a:t>services </a:t>
            </a:r>
            <a:r>
              <a:rPr sz="1400" spc="-145" dirty="0">
                <a:solidFill>
                  <a:srgbClr val="FFFFFF"/>
                </a:solidFill>
                <a:latin typeface="Century Gothic"/>
                <a:cs typeface="Century Gothic"/>
              </a:rPr>
              <a:t>de </a:t>
            </a:r>
            <a:r>
              <a:rPr sz="1400" spc="-70" dirty="0">
                <a:solidFill>
                  <a:srgbClr val="FFFFFF"/>
                </a:solidFill>
                <a:latin typeface="Century Gothic"/>
                <a:cs typeface="Century Gothic"/>
              </a:rPr>
              <a:t>confiances, </a:t>
            </a:r>
            <a:r>
              <a:rPr sz="1400" spc="-100" dirty="0">
                <a:solidFill>
                  <a:srgbClr val="FFFFFF"/>
                </a:solidFill>
                <a:latin typeface="Century Gothic"/>
                <a:cs typeface="Century Gothic"/>
              </a:rPr>
              <a:t>etc)  </a:t>
            </a:r>
            <a:r>
              <a:rPr sz="1400" spc="-70" dirty="0">
                <a:solidFill>
                  <a:srgbClr val="FFFFFF"/>
                </a:solidFill>
                <a:latin typeface="Century Gothic"/>
                <a:cs typeface="Century Gothic"/>
              </a:rPr>
              <a:t>permettant </a:t>
            </a:r>
            <a:r>
              <a:rPr sz="1400" spc="-125" dirty="0">
                <a:solidFill>
                  <a:srgbClr val="FFFFFF"/>
                </a:solidFill>
                <a:latin typeface="Century Gothic"/>
                <a:cs typeface="Century Gothic"/>
              </a:rPr>
              <a:t>que </a:t>
            </a:r>
            <a:r>
              <a:rPr sz="1400" spc="-35" dirty="0">
                <a:solidFill>
                  <a:srgbClr val="FFFFFF"/>
                </a:solidFill>
                <a:latin typeface="Century Gothic"/>
                <a:cs typeface="Century Gothic"/>
              </a:rPr>
              <a:t>tout </a:t>
            </a:r>
            <a:r>
              <a:rPr sz="1400" spc="-100" dirty="0">
                <a:solidFill>
                  <a:srgbClr val="FFFFFF"/>
                </a:solidFill>
                <a:latin typeface="Century Gothic"/>
                <a:cs typeface="Century Gothic"/>
              </a:rPr>
              <a:t>document </a:t>
            </a:r>
            <a:r>
              <a:rPr sz="1400" spc="-20" dirty="0">
                <a:solidFill>
                  <a:srgbClr val="FFFFFF"/>
                </a:solidFill>
                <a:latin typeface="Century Gothic"/>
                <a:cs typeface="Century Gothic"/>
              </a:rPr>
              <a:t>puisse </a:t>
            </a:r>
            <a:r>
              <a:rPr sz="1400" spc="-50" dirty="0">
                <a:solidFill>
                  <a:srgbClr val="FFFFFF"/>
                </a:solidFill>
                <a:latin typeface="Century Gothic"/>
                <a:cs typeface="Century Gothic"/>
              </a:rPr>
              <a:t>être </a:t>
            </a:r>
            <a:r>
              <a:rPr sz="1400" spc="-40" dirty="0">
                <a:solidFill>
                  <a:srgbClr val="FFFFFF"/>
                </a:solidFill>
                <a:latin typeface="Century Gothic"/>
                <a:cs typeface="Century Gothic"/>
              </a:rPr>
              <a:t>signé </a:t>
            </a:r>
            <a:r>
              <a:rPr sz="1400" spc="-70" dirty="0">
                <a:solidFill>
                  <a:srgbClr val="FFFFFF"/>
                </a:solidFill>
                <a:latin typeface="Century Gothic"/>
                <a:cs typeface="Century Gothic"/>
              </a:rPr>
              <a:t>électroniquement </a:t>
            </a:r>
            <a:r>
              <a:rPr sz="1400" spc="-65" dirty="0">
                <a:solidFill>
                  <a:srgbClr val="FFFFFF"/>
                </a:solidFill>
                <a:latin typeface="Century Gothic"/>
                <a:cs typeface="Century Gothic"/>
              </a:rPr>
              <a:t>et  </a:t>
            </a:r>
            <a:r>
              <a:rPr sz="1400" spc="-125" dirty="0">
                <a:solidFill>
                  <a:srgbClr val="FFFFFF"/>
                </a:solidFill>
                <a:latin typeface="Century Gothic"/>
                <a:cs typeface="Century Gothic"/>
              </a:rPr>
              <a:t>donc </a:t>
            </a:r>
            <a:r>
              <a:rPr sz="1400" spc="-55" dirty="0">
                <a:solidFill>
                  <a:srgbClr val="FFFFFF"/>
                </a:solidFill>
                <a:latin typeface="Century Gothic"/>
                <a:cs typeface="Century Gothic"/>
              </a:rPr>
              <a:t>avoir </a:t>
            </a:r>
            <a:r>
              <a:rPr sz="1400" spc="-60" dirty="0">
                <a:solidFill>
                  <a:srgbClr val="FFFFFF"/>
                </a:solidFill>
                <a:latin typeface="Century Gothic"/>
                <a:cs typeface="Century Gothic"/>
              </a:rPr>
              <a:t>valeur</a:t>
            </a:r>
            <a:r>
              <a:rPr sz="1400" spc="-210" dirty="0">
                <a:solidFill>
                  <a:srgbClr val="FFFFFF"/>
                </a:solidFill>
                <a:latin typeface="Century Gothic"/>
                <a:cs typeface="Century Gothic"/>
              </a:rPr>
              <a:t> </a:t>
            </a:r>
            <a:r>
              <a:rPr sz="1400" spc="-30" dirty="0">
                <a:solidFill>
                  <a:srgbClr val="FFFFFF"/>
                </a:solidFill>
                <a:latin typeface="Century Gothic"/>
                <a:cs typeface="Century Gothic"/>
              </a:rPr>
              <a:t>juridique.</a:t>
            </a:r>
            <a:endParaRPr sz="1400" dirty="0">
              <a:latin typeface="Century Gothic"/>
              <a:cs typeface="Century Gothic"/>
            </a:endParaRPr>
          </a:p>
          <a:p>
            <a:pPr marL="12700" marR="102235">
              <a:lnSpc>
                <a:spcPct val="89800"/>
              </a:lnSpc>
              <a:spcBef>
                <a:spcPts val="1025"/>
              </a:spcBef>
            </a:pPr>
            <a:r>
              <a:rPr sz="1400" spc="-50" dirty="0">
                <a:solidFill>
                  <a:srgbClr val="FFFFFF"/>
                </a:solidFill>
                <a:latin typeface="Century Gothic"/>
                <a:cs typeface="Century Gothic"/>
              </a:rPr>
              <a:t>Volet </a:t>
            </a:r>
            <a:r>
              <a:rPr sz="1400" spc="-60" dirty="0">
                <a:solidFill>
                  <a:srgbClr val="FFFFFF"/>
                </a:solidFill>
                <a:latin typeface="Century Gothic"/>
                <a:cs typeface="Century Gothic"/>
              </a:rPr>
              <a:t>spécifique </a:t>
            </a:r>
            <a:r>
              <a:rPr sz="1400" spc="-145" dirty="0">
                <a:solidFill>
                  <a:srgbClr val="FFFFFF"/>
                </a:solidFill>
                <a:latin typeface="Century Gothic"/>
                <a:cs typeface="Century Gothic"/>
              </a:rPr>
              <a:t>au </a:t>
            </a:r>
            <a:r>
              <a:rPr sz="1400" spc="-50" dirty="0">
                <a:solidFill>
                  <a:srgbClr val="FFFFFF"/>
                </a:solidFill>
                <a:latin typeface="Century Gothic"/>
                <a:cs typeface="Century Gothic"/>
              </a:rPr>
              <a:t>secteur </a:t>
            </a:r>
            <a:r>
              <a:rPr sz="1400" spc="-65" dirty="0">
                <a:solidFill>
                  <a:srgbClr val="FFFFFF"/>
                </a:solidFill>
                <a:latin typeface="Century Gothic"/>
                <a:cs typeface="Century Gothic"/>
              </a:rPr>
              <a:t>public </a:t>
            </a:r>
            <a:r>
              <a:rPr sz="1400" spc="-95" dirty="0">
                <a:solidFill>
                  <a:srgbClr val="FFFFFF"/>
                </a:solidFill>
                <a:latin typeface="Century Gothic"/>
                <a:cs typeface="Century Gothic"/>
              </a:rPr>
              <a:t>concernant </a:t>
            </a:r>
            <a:r>
              <a:rPr sz="1400" dirty="0">
                <a:solidFill>
                  <a:srgbClr val="FFFFFF"/>
                </a:solidFill>
                <a:latin typeface="Century Gothic"/>
                <a:cs typeface="Century Gothic"/>
              </a:rPr>
              <a:t>les </a:t>
            </a:r>
            <a:r>
              <a:rPr sz="1400" spc="-20" dirty="0">
                <a:solidFill>
                  <a:srgbClr val="FFFFFF"/>
                </a:solidFill>
                <a:latin typeface="Century Gothic"/>
                <a:cs typeface="Century Gothic"/>
              </a:rPr>
              <a:t>systèmes  </a:t>
            </a:r>
            <a:r>
              <a:rPr sz="1400" spc="-60" dirty="0">
                <a:solidFill>
                  <a:srgbClr val="FFFFFF"/>
                </a:solidFill>
                <a:latin typeface="Century Gothic"/>
                <a:cs typeface="Century Gothic"/>
              </a:rPr>
              <a:t>d’identification </a:t>
            </a:r>
            <a:r>
              <a:rPr sz="1400" spc="-65" dirty="0">
                <a:solidFill>
                  <a:srgbClr val="FFFFFF"/>
                </a:solidFill>
                <a:latin typeface="Century Gothic"/>
                <a:cs typeface="Century Gothic"/>
              </a:rPr>
              <a:t>électronique </a:t>
            </a:r>
            <a:r>
              <a:rPr sz="1400" spc="-60" dirty="0">
                <a:solidFill>
                  <a:srgbClr val="FFFFFF"/>
                </a:solidFill>
                <a:latin typeface="Century Gothic"/>
                <a:cs typeface="Century Gothic"/>
              </a:rPr>
              <a:t>reconnus </a:t>
            </a:r>
            <a:r>
              <a:rPr sz="1400" spc="-90" dirty="0">
                <a:solidFill>
                  <a:srgbClr val="FFFFFF"/>
                </a:solidFill>
                <a:latin typeface="Century Gothic"/>
                <a:cs typeface="Century Gothic"/>
              </a:rPr>
              <a:t>par </a:t>
            </a:r>
            <a:r>
              <a:rPr sz="1400" dirty="0">
                <a:solidFill>
                  <a:srgbClr val="FFFFFF"/>
                </a:solidFill>
                <a:latin typeface="Century Gothic"/>
                <a:cs typeface="Century Gothic"/>
              </a:rPr>
              <a:t>les </a:t>
            </a:r>
            <a:r>
              <a:rPr sz="1400" spc="-30" dirty="0">
                <a:solidFill>
                  <a:srgbClr val="FFFFFF"/>
                </a:solidFill>
                <a:latin typeface="Century Gothic"/>
                <a:cs typeface="Century Gothic"/>
              </a:rPr>
              <a:t>administrations </a:t>
            </a:r>
            <a:r>
              <a:rPr sz="1400" spc="-155" dirty="0">
                <a:solidFill>
                  <a:srgbClr val="FFFFFF"/>
                </a:solidFill>
                <a:latin typeface="Century Gothic"/>
                <a:cs typeface="Century Gothic"/>
              </a:rPr>
              <a:t>avec  </a:t>
            </a:r>
            <a:r>
              <a:rPr sz="1400" spc="-135" dirty="0">
                <a:solidFill>
                  <a:srgbClr val="FFFFFF"/>
                </a:solidFill>
                <a:latin typeface="Century Gothic"/>
                <a:cs typeface="Century Gothic"/>
              </a:rPr>
              <a:t>comme </a:t>
            </a:r>
            <a:r>
              <a:rPr sz="1400" spc="-50" dirty="0">
                <a:solidFill>
                  <a:srgbClr val="FFFFFF"/>
                </a:solidFill>
                <a:latin typeface="Century Gothic"/>
                <a:cs typeface="Century Gothic"/>
              </a:rPr>
              <a:t>objectif </a:t>
            </a:r>
            <a:r>
              <a:rPr sz="1400" spc="-145" dirty="0">
                <a:solidFill>
                  <a:srgbClr val="FFFFFF"/>
                </a:solidFill>
                <a:latin typeface="Century Gothic"/>
                <a:cs typeface="Century Gothic"/>
              </a:rPr>
              <a:t>de </a:t>
            </a:r>
            <a:r>
              <a:rPr sz="1400" spc="-55" dirty="0">
                <a:solidFill>
                  <a:srgbClr val="FFFFFF"/>
                </a:solidFill>
                <a:latin typeface="Century Gothic"/>
                <a:cs typeface="Century Gothic"/>
              </a:rPr>
              <a:t>permettre </a:t>
            </a:r>
            <a:r>
              <a:rPr sz="1400" spc="-95" dirty="0">
                <a:solidFill>
                  <a:srgbClr val="FFFFFF"/>
                </a:solidFill>
                <a:latin typeface="Century Gothic"/>
                <a:cs typeface="Century Gothic"/>
              </a:rPr>
              <a:t>aux </a:t>
            </a:r>
            <a:r>
              <a:rPr sz="1400" spc="-45" dirty="0">
                <a:solidFill>
                  <a:srgbClr val="FFFFFF"/>
                </a:solidFill>
                <a:latin typeface="Century Gothic"/>
                <a:cs typeface="Century Gothic"/>
              </a:rPr>
              <a:t>citoyens </a:t>
            </a:r>
            <a:r>
              <a:rPr sz="1400" spc="-15" dirty="0">
                <a:solidFill>
                  <a:srgbClr val="FFFFFF"/>
                </a:solidFill>
                <a:latin typeface="Century Gothic"/>
                <a:cs typeface="Century Gothic"/>
              </a:rPr>
              <a:t>d’utiliser </a:t>
            </a:r>
            <a:r>
              <a:rPr sz="1400" dirty="0">
                <a:solidFill>
                  <a:srgbClr val="FFFFFF"/>
                </a:solidFill>
                <a:latin typeface="Century Gothic"/>
                <a:cs typeface="Century Gothic"/>
              </a:rPr>
              <a:t>les </a:t>
            </a:r>
            <a:r>
              <a:rPr sz="1400" spc="-90" dirty="0">
                <a:solidFill>
                  <a:srgbClr val="FFFFFF"/>
                </a:solidFill>
                <a:latin typeface="Century Gothic"/>
                <a:cs typeface="Century Gothic"/>
              </a:rPr>
              <a:t>mêmes </a:t>
            </a:r>
            <a:r>
              <a:rPr sz="1400" spc="-30" dirty="0">
                <a:solidFill>
                  <a:srgbClr val="FFFFFF"/>
                </a:solidFill>
                <a:latin typeface="Century Gothic"/>
                <a:cs typeface="Century Gothic"/>
              </a:rPr>
              <a:t>services  </a:t>
            </a:r>
            <a:r>
              <a:rPr sz="1400" spc="-55" dirty="0">
                <a:solidFill>
                  <a:srgbClr val="FFFFFF"/>
                </a:solidFill>
                <a:latin typeface="Century Gothic"/>
                <a:cs typeface="Century Gothic"/>
              </a:rPr>
              <a:t>électroniques </a:t>
            </a:r>
            <a:r>
              <a:rPr sz="1400" spc="-50" dirty="0">
                <a:solidFill>
                  <a:srgbClr val="FFFFFF"/>
                </a:solidFill>
                <a:latin typeface="Century Gothic"/>
                <a:cs typeface="Century Gothic"/>
              </a:rPr>
              <a:t>(identification </a:t>
            </a:r>
            <a:r>
              <a:rPr sz="1400" spc="-60" dirty="0">
                <a:solidFill>
                  <a:srgbClr val="FFFFFF"/>
                </a:solidFill>
                <a:latin typeface="Century Gothic"/>
                <a:cs typeface="Century Gothic"/>
              </a:rPr>
              <a:t>numérique, </a:t>
            </a:r>
            <a:r>
              <a:rPr sz="1400" spc="-55" dirty="0">
                <a:solidFill>
                  <a:srgbClr val="FFFFFF"/>
                </a:solidFill>
                <a:latin typeface="Century Gothic"/>
                <a:cs typeface="Century Gothic"/>
              </a:rPr>
              <a:t>signature…) </a:t>
            </a:r>
            <a:r>
              <a:rPr sz="1400" spc="-85" dirty="0">
                <a:solidFill>
                  <a:srgbClr val="FFFFFF"/>
                </a:solidFill>
                <a:latin typeface="Century Gothic"/>
                <a:cs typeface="Century Gothic"/>
              </a:rPr>
              <a:t>dans </a:t>
            </a:r>
            <a:r>
              <a:rPr sz="1400" spc="-75" dirty="0">
                <a:solidFill>
                  <a:srgbClr val="FFFFFF"/>
                </a:solidFill>
                <a:latin typeface="Century Gothic"/>
                <a:cs typeface="Century Gothic"/>
              </a:rPr>
              <a:t>l’ensemble  </a:t>
            </a:r>
            <a:r>
              <a:rPr sz="1400" spc="-70" dirty="0">
                <a:solidFill>
                  <a:srgbClr val="FFFFFF"/>
                </a:solidFill>
                <a:latin typeface="Century Gothic"/>
                <a:cs typeface="Century Gothic"/>
              </a:rPr>
              <a:t>des </a:t>
            </a:r>
            <a:r>
              <a:rPr sz="1400" spc="-75" dirty="0">
                <a:solidFill>
                  <a:srgbClr val="FFFFFF"/>
                </a:solidFill>
                <a:latin typeface="Century Gothic"/>
                <a:cs typeface="Century Gothic"/>
              </a:rPr>
              <a:t>pays </a:t>
            </a:r>
            <a:r>
              <a:rPr sz="1400" spc="-70" dirty="0">
                <a:solidFill>
                  <a:srgbClr val="FFFFFF"/>
                </a:solidFill>
                <a:latin typeface="Century Gothic"/>
                <a:cs typeface="Century Gothic"/>
              </a:rPr>
              <a:t>membres </a:t>
            </a:r>
            <a:r>
              <a:rPr sz="1400" spc="-145" dirty="0">
                <a:solidFill>
                  <a:srgbClr val="FFFFFF"/>
                </a:solidFill>
                <a:latin typeface="Century Gothic"/>
                <a:cs typeface="Century Gothic"/>
              </a:rPr>
              <a:t>de </a:t>
            </a:r>
            <a:r>
              <a:rPr sz="1400" spc="-10" dirty="0">
                <a:solidFill>
                  <a:srgbClr val="FFFFFF"/>
                </a:solidFill>
                <a:latin typeface="Century Gothic"/>
                <a:cs typeface="Century Gothic"/>
              </a:rPr>
              <a:t>l’UE </a:t>
            </a:r>
            <a:r>
              <a:rPr sz="1400" spc="25" dirty="0">
                <a:solidFill>
                  <a:srgbClr val="FFFFFF"/>
                </a:solidFill>
                <a:latin typeface="Century Gothic"/>
                <a:cs typeface="Century Gothic"/>
              </a:rPr>
              <a:t>lors </a:t>
            </a:r>
            <a:r>
              <a:rPr sz="1400" spc="-145" dirty="0">
                <a:solidFill>
                  <a:srgbClr val="FFFFFF"/>
                </a:solidFill>
                <a:latin typeface="Century Gothic"/>
                <a:cs typeface="Century Gothic"/>
              </a:rPr>
              <a:t>de </a:t>
            </a:r>
            <a:r>
              <a:rPr sz="1400" spc="0" dirty="0">
                <a:solidFill>
                  <a:srgbClr val="FFFFFF"/>
                </a:solidFill>
                <a:latin typeface="Century Gothic"/>
                <a:cs typeface="Century Gothic"/>
              </a:rPr>
              <a:t>leurs </a:t>
            </a:r>
            <a:r>
              <a:rPr sz="1400" spc="-95" dirty="0">
                <a:solidFill>
                  <a:srgbClr val="FFFFFF"/>
                </a:solidFill>
                <a:latin typeface="Century Gothic"/>
                <a:cs typeface="Century Gothic"/>
              </a:rPr>
              <a:t>démarches</a:t>
            </a:r>
            <a:r>
              <a:rPr sz="1400" spc="150" dirty="0">
                <a:solidFill>
                  <a:srgbClr val="FFFFFF"/>
                </a:solidFill>
                <a:latin typeface="Century Gothic"/>
                <a:cs typeface="Century Gothic"/>
              </a:rPr>
              <a:t> </a:t>
            </a:r>
            <a:r>
              <a:rPr sz="1400" spc="-30" dirty="0">
                <a:solidFill>
                  <a:srgbClr val="FFFFFF"/>
                </a:solidFill>
                <a:latin typeface="Century Gothic"/>
                <a:cs typeface="Century Gothic"/>
              </a:rPr>
              <a:t>administratives.</a:t>
            </a:r>
            <a:endParaRPr sz="1400" dirty="0">
              <a:latin typeface="Century Gothic"/>
              <a:cs typeface="Century Gothic"/>
            </a:endParaRPr>
          </a:p>
        </p:txBody>
      </p:sp>
      <p:sp>
        <p:nvSpPr>
          <p:cNvPr id="9" name="object 9"/>
          <p:cNvSpPr txBox="1"/>
          <p:nvPr/>
        </p:nvSpPr>
        <p:spPr>
          <a:xfrm>
            <a:off x="322535" y="5437780"/>
            <a:ext cx="160020"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65" dirty="0">
                <a:solidFill>
                  <a:srgbClr val="0000FF"/>
                </a:solidFill>
                <a:latin typeface="Century Gothic"/>
                <a:cs typeface="Century Gothic"/>
              </a:rPr>
              <a:t>13</a:t>
            </a:fld>
            <a:endParaRPr sz="900">
              <a:latin typeface="Century Gothic"/>
              <a:cs typeface="Century Gothic"/>
            </a:endParaRPr>
          </a:p>
        </p:txBody>
      </p:sp>
      <p:sp>
        <p:nvSpPr>
          <p:cNvPr id="6" name="object 6"/>
          <p:cNvSpPr txBox="1"/>
          <p:nvPr/>
        </p:nvSpPr>
        <p:spPr>
          <a:xfrm>
            <a:off x="3210788" y="3738003"/>
            <a:ext cx="5565140" cy="624205"/>
          </a:xfrm>
          <a:prstGeom prst="rect">
            <a:avLst/>
          </a:prstGeom>
        </p:spPr>
        <p:txBody>
          <a:bodyPr vert="horz" wrap="square" lIns="0" tIns="33020" rIns="0" bIns="0" rtlCol="0">
            <a:spAutoFit/>
          </a:bodyPr>
          <a:lstStyle/>
          <a:p>
            <a:pPr marL="12700" marR="5080">
              <a:lnSpc>
                <a:spcPct val="90300"/>
              </a:lnSpc>
              <a:spcBef>
                <a:spcPts val="260"/>
              </a:spcBef>
            </a:pPr>
            <a:r>
              <a:rPr sz="1400" spc="-55" dirty="0">
                <a:solidFill>
                  <a:srgbClr val="FFFFFF"/>
                </a:solidFill>
                <a:latin typeface="Century Gothic"/>
                <a:cs typeface="Century Gothic"/>
              </a:rPr>
              <a:t>La plupart </a:t>
            </a:r>
            <a:r>
              <a:rPr sz="1400" spc="-70" dirty="0">
                <a:solidFill>
                  <a:srgbClr val="FFFFFF"/>
                </a:solidFill>
                <a:latin typeface="Century Gothic"/>
                <a:cs typeface="Century Gothic"/>
              </a:rPr>
              <a:t>des </a:t>
            </a:r>
            <a:r>
              <a:rPr sz="1400" spc="-10" dirty="0">
                <a:solidFill>
                  <a:srgbClr val="FFFFFF"/>
                </a:solidFill>
                <a:latin typeface="Century Gothic"/>
                <a:cs typeface="Century Gothic"/>
              </a:rPr>
              <a:t>dispositions </a:t>
            </a:r>
            <a:r>
              <a:rPr sz="1400" spc="-20" dirty="0" err="1">
                <a:solidFill>
                  <a:srgbClr val="FFFFFF"/>
                </a:solidFill>
                <a:latin typeface="Century Gothic"/>
                <a:cs typeface="Century Gothic"/>
              </a:rPr>
              <a:t>sont</a:t>
            </a:r>
            <a:r>
              <a:rPr sz="1400" spc="-20" dirty="0">
                <a:solidFill>
                  <a:srgbClr val="FFFFFF"/>
                </a:solidFill>
                <a:latin typeface="Century Gothic"/>
                <a:cs typeface="Century Gothic"/>
              </a:rPr>
              <a:t> </a:t>
            </a:r>
            <a:r>
              <a:rPr sz="1400" spc="-114" dirty="0" err="1">
                <a:solidFill>
                  <a:srgbClr val="FFFFFF"/>
                </a:solidFill>
                <a:latin typeface="Century Gothic"/>
                <a:cs typeface="Century Gothic"/>
              </a:rPr>
              <a:t>déj</a:t>
            </a:r>
            <a:r>
              <a:rPr lang="fr-FR" sz="1400" spc="-114" dirty="0">
                <a:solidFill>
                  <a:srgbClr val="FFFFFF"/>
                </a:solidFill>
                <a:latin typeface="Century Gothic"/>
                <a:cs typeface="Century Gothic"/>
              </a:rPr>
              <a:t>à </a:t>
            </a:r>
            <a:r>
              <a:rPr sz="1400" spc="-114" dirty="0">
                <a:solidFill>
                  <a:srgbClr val="FFFFFF"/>
                </a:solidFill>
                <a:latin typeface="Century Gothic"/>
                <a:cs typeface="Century Gothic"/>
              </a:rPr>
              <a:t> </a:t>
            </a:r>
            <a:r>
              <a:rPr sz="1400" spc="-85" dirty="0">
                <a:solidFill>
                  <a:srgbClr val="FFFFFF"/>
                </a:solidFill>
                <a:latin typeface="Century Gothic"/>
                <a:cs typeface="Century Gothic"/>
              </a:rPr>
              <a:t>applicables </a:t>
            </a:r>
            <a:r>
              <a:rPr sz="1400" spc="-55" dirty="0">
                <a:solidFill>
                  <a:srgbClr val="FFFFFF"/>
                </a:solidFill>
                <a:latin typeface="Century Gothic"/>
                <a:cs typeface="Century Gothic"/>
              </a:rPr>
              <a:t>depuis </a:t>
            </a:r>
            <a:r>
              <a:rPr sz="1400" spc="-45" dirty="0">
                <a:solidFill>
                  <a:srgbClr val="FFFFFF"/>
                </a:solidFill>
                <a:latin typeface="Century Gothic"/>
                <a:cs typeface="Century Gothic"/>
              </a:rPr>
              <a:t>le </a:t>
            </a:r>
            <a:r>
              <a:rPr sz="1400" spc="-114" dirty="0">
                <a:solidFill>
                  <a:srgbClr val="FFFFFF"/>
                </a:solidFill>
                <a:latin typeface="Century Gothic"/>
                <a:cs typeface="Century Gothic"/>
              </a:rPr>
              <a:t>1er </a:t>
            </a:r>
            <a:r>
              <a:rPr sz="1400" spc="0" dirty="0">
                <a:solidFill>
                  <a:srgbClr val="FFFFFF"/>
                </a:solidFill>
                <a:latin typeface="Century Gothic"/>
                <a:cs typeface="Century Gothic"/>
              </a:rPr>
              <a:t>juillet  </a:t>
            </a:r>
            <a:r>
              <a:rPr sz="1400" spc="-40" dirty="0">
                <a:solidFill>
                  <a:srgbClr val="FFFFFF"/>
                </a:solidFill>
                <a:latin typeface="Century Gothic"/>
                <a:cs typeface="Century Gothic"/>
              </a:rPr>
              <a:t>2016. </a:t>
            </a:r>
            <a:r>
              <a:rPr sz="1400" spc="-55" dirty="0">
                <a:solidFill>
                  <a:srgbClr val="FFFFFF"/>
                </a:solidFill>
                <a:latin typeface="Century Gothic"/>
                <a:cs typeface="Century Gothic"/>
              </a:rPr>
              <a:t>La </a:t>
            </a:r>
            <a:r>
              <a:rPr sz="1400" spc="-80" dirty="0">
                <a:solidFill>
                  <a:srgbClr val="FFFFFF"/>
                </a:solidFill>
                <a:latin typeface="Century Gothic"/>
                <a:cs typeface="Century Gothic"/>
              </a:rPr>
              <a:t>reconnaissance </a:t>
            </a:r>
            <a:r>
              <a:rPr sz="1400" spc="-50" dirty="0">
                <a:solidFill>
                  <a:srgbClr val="FFFFFF"/>
                </a:solidFill>
                <a:latin typeface="Century Gothic"/>
                <a:cs typeface="Century Gothic"/>
              </a:rPr>
              <a:t>mutuelle </a:t>
            </a:r>
            <a:r>
              <a:rPr sz="1400" spc="-70" dirty="0">
                <a:solidFill>
                  <a:srgbClr val="FFFFFF"/>
                </a:solidFill>
                <a:latin typeface="Century Gothic"/>
                <a:cs typeface="Century Gothic"/>
              </a:rPr>
              <a:t>des </a:t>
            </a:r>
            <a:r>
              <a:rPr sz="1400" spc="-65" dirty="0">
                <a:solidFill>
                  <a:srgbClr val="FFFFFF"/>
                </a:solidFill>
                <a:latin typeface="Century Gothic"/>
                <a:cs typeface="Century Gothic"/>
              </a:rPr>
              <a:t>moyens </a:t>
            </a:r>
            <a:r>
              <a:rPr sz="1400" spc="-45" dirty="0">
                <a:solidFill>
                  <a:srgbClr val="FFFFFF"/>
                </a:solidFill>
                <a:latin typeface="Century Gothic"/>
                <a:cs typeface="Century Gothic"/>
              </a:rPr>
              <a:t>d'identification  </a:t>
            </a:r>
            <a:r>
              <a:rPr sz="1400" spc="-65" dirty="0">
                <a:solidFill>
                  <a:srgbClr val="FFFFFF"/>
                </a:solidFill>
                <a:latin typeface="Century Gothic"/>
                <a:cs typeface="Century Gothic"/>
              </a:rPr>
              <a:t>électronique </a:t>
            </a:r>
            <a:r>
              <a:rPr sz="1400" spc="-50" dirty="0">
                <a:solidFill>
                  <a:srgbClr val="FFFFFF"/>
                </a:solidFill>
                <a:latin typeface="Century Gothic"/>
                <a:cs typeface="Century Gothic"/>
              </a:rPr>
              <a:t>sera </a:t>
            </a:r>
            <a:r>
              <a:rPr sz="1400" spc="-130" dirty="0" err="1">
                <a:solidFill>
                  <a:srgbClr val="FFFFFF"/>
                </a:solidFill>
                <a:latin typeface="Century Gothic"/>
                <a:cs typeface="Century Gothic"/>
              </a:rPr>
              <a:t>quand</a:t>
            </a:r>
            <a:r>
              <a:rPr sz="1400" spc="-130" dirty="0">
                <a:solidFill>
                  <a:srgbClr val="FFFFFF"/>
                </a:solidFill>
                <a:latin typeface="Century Gothic"/>
                <a:cs typeface="Century Gothic"/>
              </a:rPr>
              <a:t> </a:t>
            </a:r>
            <a:r>
              <a:rPr lang="fr-FR" sz="1400" spc="-225" dirty="0">
                <a:solidFill>
                  <a:srgbClr val="FFFFFF"/>
                </a:solidFill>
                <a:latin typeface="Century Gothic"/>
                <a:cs typeface="Century Gothic"/>
              </a:rPr>
              <a:t>à </a:t>
            </a:r>
            <a:r>
              <a:rPr sz="1400" spc="-225" dirty="0">
                <a:solidFill>
                  <a:srgbClr val="FFFFFF"/>
                </a:solidFill>
                <a:latin typeface="Century Gothic"/>
                <a:cs typeface="Century Gothic"/>
              </a:rPr>
              <a:t> </a:t>
            </a:r>
            <a:r>
              <a:rPr sz="1400" spc="-45" dirty="0">
                <a:solidFill>
                  <a:srgbClr val="FFFFFF"/>
                </a:solidFill>
                <a:latin typeface="Century Gothic"/>
                <a:cs typeface="Century Gothic"/>
              </a:rPr>
              <a:t>elle </a:t>
            </a:r>
            <a:r>
              <a:rPr sz="1400" spc="-55" dirty="0" err="1">
                <a:solidFill>
                  <a:srgbClr val="FFFFFF"/>
                </a:solidFill>
                <a:latin typeface="Century Gothic"/>
                <a:cs typeface="Century Gothic"/>
              </a:rPr>
              <a:t>obligatoire</a:t>
            </a:r>
            <a:r>
              <a:rPr sz="1400" spc="-55" dirty="0">
                <a:solidFill>
                  <a:srgbClr val="FFFFFF"/>
                </a:solidFill>
                <a:latin typeface="Century Gothic"/>
                <a:cs typeface="Century Gothic"/>
              </a:rPr>
              <a:t> </a:t>
            </a:r>
            <a:r>
              <a:rPr lang="fr-FR" sz="1400" spc="-225" dirty="0">
                <a:solidFill>
                  <a:srgbClr val="FFFFFF"/>
                </a:solidFill>
                <a:latin typeface="Century Gothic"/>
                <a:cs typeface="Century Gothic"/>
              </a:rPr>
              <a:t>à </a:t>
            </a:r>
            <a:r>
              <a:rPr sz="1400" spc="-225" dirty="0">
                <a:solidFill>
                  <a:srgbClr val="FFFFFF"/>
                </a:solidFill>
                <a:latin typeface="Century Gothic"/>
                <a:cs typeface="Century Gothic"/>
              </a:rPr>
              <a:t> </a:t>
            </a:r>
            <a:r>
              <a:rPr sz="1400" spc="-15" dirty="0">
                <a:solidFill>
                  <a:srgbClr val="FFFFFF"/>
                </a:solidFill>
                <a:latin typeface="Century Gothic"/>
                <a:cs typeface="Century Gothic"/>
              </a:rPr>
              <a:t>partir </a:t>
            </a:r>
            <a:r>
              <a:rPr sz="1400" spc="-145" dirty="0">
                <a:solidFill>
                  <a:srgbClr val="FFFFFF"/>
                </a:solidFill>
                <a:latin typeface="Century Gothic"/>
                <a:cs typeface="Century Gothic"/>
              </a:rPr>
              <a:t>de </a:t>
            </a:r>
            <a:r>
              <a:rPr sz="1400" spc="-75" dirty="0">
                <a:solidFill>
                  <a:srgbClr val="FFFFFF"/>
                </a:solidFill>
                <a:latin typeface="Century Gothic"/>
                <a:cs typeface="Century Gothic"/>
              </a:rPr>
              <a:t>septembre</a:t>
            </a:r>
            <a:r>
              <a:rPr sz="1400" spc="-185" dirty="0">
                <a:solidFill>
                  <a:srgbClr val="FFFFFF"/>
                </a:solidFill>
                <a:latin typeface="Century Gothic"/>
                <a:cs typeface="Century Gothic"/>
              </a:rPr>
              <a:t> </a:t>
            </a:r>
            <a:r>
              <a:rPr sz="1400" spc="-50" dirty="0">
                <a:solidFill>
                  <a:srgbClr val="FFFFFF"/>
                </a:solidFill>
                <a:latin typeface="Century Gothic"/>
                <a:cs typeface="Century Gothic"/>
              </a:rPr>
              <a:t>2018.</a:t>
            </a:r>
            <a:endParaRPr sz="1400" dirty="0">
              <a:latin typeface="Century Gothic"/>
              <a:cs typeface="Century Gothic"/>
            </a:endParaRPr>
          </a:p>
        </p:txBody>
      </p:sp>
      <p:sp>
        <p:nvSpPr>
          <p:cNvPr id="7" name="object 7"/>
          <p:cNvSpPr txBox="1">
            <a:spLocks noGrp="1"/>
          </p:cNvSpPr>
          <p:nvPr>
            <p:ph type="title"/>
          </p:nvPr>
        </p:nvSpPr>
        <p:spPr>
          <a:xfrm>
            <a:off x="790916" y="650481"/>
            <a:ext cx="1403350" cy="813435"/>
          </a:xfrm>
          <a:prstGeom prst="rect">
            <a:avLst/>
          </a:prstGeom>
        </p:spPr>
        <p:txBody>
          <a:bodyPr vert="horz" wrap="square" lIns="0" tIns="29845" rIns="0" bIns="0" rtlCol="0">
            <a:spAutoFit/>
          </a:bodyPr>
          <a:lstStyle/>
          <a:p>
            <a:pPr marL="13335" marR="5080" indent="-1270">
              <a:lnSpc>
                <a:spcPct val="93600"/>
              </a:lnSpc>
              <a:spcBef>
                <a:spcPts val="235"/>
              </a:spcBef>
            </a:pPr>
            <a:r>
              <a:rPr spc="160" dirty="0"/>
              <a:t>—  </a:t>
            </a:r>
            <a:r>
              <a:rPr spc="55" dirty="0"/>
              <a:t>R</a:t>
            </a:r>
            <a:r>
              <a:rPr spc="50" dirty="0"/>
              <a:t>È</a:t>
            </a:r>
            <a:r>
              <a:rPr spc="-190" dirty="0"/>
              <a:t>G</a:t>
            </a:r>
            <a:r>
              <a:rPr spc="160" dirty="0"/>
              <a:t>L</a:t>
            </a:r>
            <a:r>
              <a:rPr spc="75" dirty="0"/>
              <a:t>E</a:t>
            </a:r>
            <a:r>
              <a:rPr spc="50" dirty="0"/>
              <a:t>M</a:t>
            </a:r>
            <a:r>
              <a:rPr spc="75" dirty="0"/>
              <a:t>E</a:t>
            </a:r>
            <a:r>
              <a:rPr spc="35" dirty="0"/>
              <a:t>N</a:t>
            </a:r>
            <a:r>
              <a:rPr spc="250" dirty="0"/>
              <a:t>T  </a:t>
            </a:r>
            <a:r>
              <a:rPr dirty="0"/>
              <a:t>eIDAS</a:t>
            </a:r>
          </a:p>
        </p:txBody>
      </p:sp>
      <p:sp>
        <p:nvSpPr>
          <p:cNvPr id="8" name="object 8"/>
          <p:cNvSpPr txBox="1"/>
          <p:nvPr/>
        </p:nvSpPr>
        <p:spPr>
          <a:xfrm>
            <a:off x="791918" y="1536674"/>
            <a:ext cx="1943100" cy="795655"/>
          </a:xfrm>
          <a:prstGeom prst="rect">
            <a:avLst/>
          </a:prstGeom>
        </p:spPr>
        <p:txBody>
          <a:bodyPr vert="horz" wrap="square" lIns="0" tIns="39369" rIns="0" bIns="0" rtlCol="0">
            <a:spAutoFit/>
          </a:bodyPr>
          <a:lstStyle/>
          <a:p>
            <a:pPr marL="12700" marR="5080">
              <a:lnSpc>
                <a:spcPct val="90300"/>
              </a:lnSpc>
              <a:spcBef>
                <a:spcPts val="309"/>
              </a:spcBef>
            </a:pPr>
            <a:r>
              <a:rPr sz="1800" spc="30" dirty="0">
                <a:solidFill>
                  <a:srgbClr val="FFFFFF"/>
                </a:solidFill>
                <a:latin typeface="Century Gothic"/>
                <a:cs typeface="Century Gothic"/>
              </a:rPr>
              <a:t>(ELECTRONIC  </a:t>
            </a:r>
            <a:r>
              <a:rPr sz="1800" spc="75" dirty="0">
                <a:solidFill>
                  <a:srgbClr val="FFFFFF"/>
                </a:solidFill>
                <a:latin typeface="Century Gothic"/>
                <a:cs typeface="Century Gothic"/>
              </a:rPr>
              <a:t>IDENTIFICATION  </a:t>
            </a:r>
            <a:r>
              <a:rPr sz="1800" spc="-20" dirty="0">
                <a:solidFill>
                  <a:srgbClr val="FFFFFF"/>
                </a:solidFill>
                <a:latin typeface="Century Gothic"/>
                <a:cs typeface="Century Gothic"/>
              </a:rPr>
              <a:t>AND</a:t>
            </a:r>
            <a:r>
              <a:rPr sz="1800" spc="-120" dirty="0">
                <a:solidFill>
                  <a:srgbClr val="FFFFFF"/>
                </a:solidFill>
                <a:latin typeface="Century Gothic"/>
                <a:cs typeface="Century Gothic"/>
              </a:rPr>
              <a:t> </a:t>
            </a:r>
            <a:r>
              <a:rPr sz="1800" spc="40" dirty="0">
                <a:solidFill>
                  <a:srgbClr val="FFFFFF"/>
                </a:solidFill>
                <a:latin typeface="Century Gothic"/>
                <a:cs typeface="Century Gothic"/>
              </a:rPr>
              <a:t>SIGNATURE)</a:t>
            </a:r>
            <a:endParaRPr sz="1800">
              <a:latin typeface="Century Gothic"/>
              <a:cs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3210788" y="927074"/>
            <a:ext cx="5851525" cy="1835150"/>
          </a:xfrm>
          <a:prstGeom prst="rect">
            <a:avLst/>
          </a:prstGeom>
        </p:spPr>
        <p:txBody>
          <a:bodyPr vert="horz" wrap="square" lIns="0" tIns="34290" rIns="0" bIns="0" rtlCol="0">
            <a:spAutoFit/>
          </a:bodyPr>
          <a:lstStyle/>
          <a:p>
            <a:pPr marL="12700" marR="71755">
              <a:lnSpc>
                <a:spcPct val="89900"/>
              </a:lnSpc>
              <a:spcBef>
                <a:spcPts val="270"/>
              </a:spcBef>
            </a:pPr>
            <a:r>
              <a:rPr sz="1400" spc="-55" dirty="0">
                <a:solidFill>
                  <a:srgbClr val="FFFFFF"/>
                </a:solidFill>
                <a:latin typeface="Century Gothic"/>
                <a:cs typeface="Century Gothic"/>
              </a:rPr>
              <a:t>Considéré </a:t>
            </a:r>
            <a:r>
              <a:rPr sz="1400" spc="-135" dirty="0">
                <a:solidFill>
                  <a:srgbClr val="FFFFFF"/>
                </a:solidFill>
                <a:latin typeface="Century Gothic"/>
                <a:cs typeface="Century Gothic"/>
              </a:rPr>
              <a:t>comme </a:t>
            </a:r>
            <a:r>
              <a:rPr sz="1400" spc="-45" dirty="0">
                <a:solidFill>
                  <a:srgbClr val="FFFFFF"/>
                </a:solidFill>
                <a:latin typeface="Century Gothic"/>
                <a:cs typeface="Century Gothic"/>
              </a:rPr>
              <a:t>le </a:t>
            </a:r>
            <a:r>
              <a:rPr sz="1400" spc="-75" dirty="0">
                <a:solidFill>
                  <a:srgbClr val="FFFFFF"/>
                </a:solidFill>
                <a:latin typeface="Century Gothic"/>
                <a:cs typeface="Century Gothic"/>
              </a:rPr>
              <a:t>prolongement </a:t>
            </a:r>
            <a:r>
              <a:rPr sz="1400" spc="-100" dirty="0">
                <a:solidFill>
                  <a:srgbClr val="FFFFFF"/>
                </a:solidFill>
                <a:latin typeface="Century Gothic"/>
                <a:cs typeface="Century Gothic"/>
              </a:rPr>
              <a:t>du </a:t>
            </a:r>
            <a:r>
              <a:rPr sz="1400" spc="-30" dirty="0">
                <a:solidFill>
                  <a:srgbClr val="FFFFFF"/>
                </a:solidFill>
                <a:latin typeface="Century Gothic"/>
                <a:cs typeface="Century Gothic"/>
              </a:rPr>
              <a:t>RGPD, </a:t>
            </a:r>
            <a:r>
              <a:rPr sz="1400" spc="-45" dirty="0">
                <a:solidFill>
                  <a:srgbClr val="FFFFFF"/>
                </a:solidFill>
                <a:latin typeface="Century Gothic"/>
                <a:cs typeface="Century Gothic"/>
              </a:rPr>
              <a:t>le </a:t>
            </a:r>
            <a:r>
              <a:rPr sz="1400" spc="-70" dirty="0">
                <a:solidFill>
                  <a:srgbClr val="FFFFFF"/>
                </a:solidFill>
                <a:latin typeface="Century Gothic"/>
                <a:cs typeface="Century Gothic"/>
              </a:rPr>
              <a:t>règlement </a:t>
            </a:r>
            <a:r>
              <a:rPr sz="1400" spc="55" dirty="0">
                <a:solidFill>
                  <a:srgbClr val="FFFFFF"/>
                </a:solidFill>
                <a:latin typeface="Century Gothic"/>
                <a:cs typeface="Century Gothic"/>
              </a:rPr>
              <a:t>« </a:t>
            </a:r>
            <a:r>
              <a:rPr sz="1400" spc="-50" dirty="0">
                <a:solidFill>
                  <a:srgbClr val="FFFFFF"/>
                </a:solidFill>
                <a:latin typeface="Century Gothic"/>
                <a:cs typeface="Century Gothic"/>
              </a:rPr>
              <a:t>e-Privacy </a:t>
            </a:r>
            <a:r>
              <a:rPr sz="1400" spc="55" dirty="0">
                <a:solidFill>
                  <a:srgbClr val="FFFFFF"/>
                </a:solidFill>
                <a:latin typeface="Century Gothic"/>
                <a:cs typeface="Century Gothic"/>
              </a:rPr>
              <a:t>»  </a:t>
            </a:r>
            <a:r>
              <a:rPr sz="1400" spc="-105" dirty="0">
                <a:solidFill>
                  <a:srgbClr val="FFFFFF"/>
                </a:solidFill>
                <a:latin typeface="Century Gothic"/>
                <a:cs typeface="Century Gothic"/>
              </a:rPr>
              <a:t>concerne </a:t>
            </a:r>
            <a:r>
              <a:rPr sz="1400" spc="-45" dirty="0">
                <a:solidFill>
                  <a:srgbClr val="FFFFFF"/>
                </a:solidFill>
                <a:latin typeface="Century Gothic"/>
                <a:cs typeface="Century Gothic"/>
              </a:rPr>
              <a:t>le </a:t>
            </a:r>
            <a:r>
              <a:rPr sz="1400" spc="-60" dirty="0">
                <a:solidFill>
                  <a:srgbClr val="FFFFFF"/>
                </a:solidFill>
                <a:latin typeface="Century Gothic"/>
                <a:cs typeface="Century Gothic"/>
              </a:rPr>
              <a:t>respect </a:t>
            </a:r>
            <a:r>
              <a:rPr sz="1400" spc="-145" dirty="0">
                <a:solidFill>
                  <a:srgbClr val="FFFFFF"/>
                </a:solidFill>
                <a:latin typeface="Century Gothic"/>
                <a:cs typeface="Century Gothic"/>
              </a:rPr>
              <a:t>de </a:t>
            </a:r>
            <a:r>
              <a:rPr sz="1400" spc="-80" dirty="0">
                <a:solidFill>
                  <a:srgbClr val="FFFFFF"/>
                </a:solidFill>
                <a:latin typeface="Century Gothic"/>
                <a:cs typeface="Century Gothic"/>
              </a:rPr>
              <a:t>la </a:t>
            </a:r>
            <a:r>
              <a:rPr sz="1400" spc="-55" dirty="0">
                <a:solidFill>
                  <a:srgbClr val="FFFFFF"/>
                </a:solidFill>
                <a:latin typeface="Century Gothic"/>
                <a:cs typeface="Century Gothic"/>
              </a:rPr>
              <a:t>vie </a:t>
            </a:r>
            <a:r>
              <a:rPr sz="1400" spc="-60" dirty="0">
                <a:solidFill>
                  <a:srgbClr val="FFFFFF"/>
                </a:solidFill>
                <a:latin typeface="Century Gothic"/>
                <a:cs typeface="Century Gothic"/>
              </a:rPr>
              <a:t>privée </a:t>
            </a:r>
            <a:r>
              <a:rPr sz="1400" spc="-65" dirty="0">
                <a:solidFill>
                  <a:srgbClr val="FFFFFF"/>
                </a:solidFill>
                <a:latin typeface="Century Gothic"/>
                <a:cs typeface="Century Gothic"/>
              </a:rPr>
              <a:t>et </a:t>
            </a:r>
            <a:r>
              <a:rPr sz="1400" spc="-80" dirty="0">
                <a:solidFill>
                  <a:srgbClr val="FFFFFF"/>
                </a:solidFill>
                <a:latin typeface="Century Gothic"/>
                <a:cs typeface="Century Gothic"/>
              </a:rPr>
              <a:t>la </a:t>
            </a:r>
            <a:r>
              <a:rPr sz="1400" spc="-60" dirty="0">
                <a:solidFill>
                  <a:srgbClr val="FFFFFF"/>
                </a:solidFill>
                <a:latin typeface="Century Gothic"/>
                <a:cs typeface="Century Gothic"/>
              </a:rPr>
              <a:t>protection </a:t>
            </a:r>
            <a:r>
              <a:rPr sz="1400" spc="-70" dirty="0">
                <a:solidFill>
                  <a:srgbClr val="FFFFFF"/>
                </a:solidFill>
                <a:latin typeface="Century Gothic"/>
                <a:cs typeface="Century Gothic"/>
              </a:rPr>
              <a:t>des </a:t>
            </a:r>
            <a:r>
              <a:rPr sz="1400" spc="-90" dirty="0" err="1">
                <a:solidFill>
                  <a:srgbClr val="FFFFFF"/>
                </a:solidFill>
                <a:latin typeface="Century Gothic"/>
                <a:cs typeface="Century Gothic"/>
              </a:rPr>
              <a:t>données</a:t>
            </a:r>
            <a:r>
              <a:rPr sz="1400" spc="-90" dirty="0">
                <a:solidFill>
                  <a:srgbClr val="FFFFFF"/>
                </a:solidFill>
                <a:latin typeface="Century Gothic"/>
                <a:cs typeface="Century Gothic"/>
              </a:rPr>
              <a:t> </a:t>
            </a:r>
            <a:r>
              <a:rPr lang="fr-FR" sz="1400" dirty="0">
                <a:solidFill>
                  <a:srgbClr val="FFFFFF"/>
                </a:solidFill>
                <a:latin typeface="Calibri"/>
                <a:cs typeface="Calibri"/>
              </a:rPr>
              <a:t>à </a:t>
            </a:r>
            <a:r>
              <a:rPr sz="1400" dirty="0">
                <a:solidFill>
                  <a:srgbClr val="FFFFFF"/>
                </a:solidFill>
                <a:latin typeface="Calibri"/>
                <a:cs typeface="Calibri"/>
              </a:rPr>
              <a:t>  </a:t>
            </a:r>
            <a:r>
              <a:rPr sz="1400" spc="-100" dirty="0">
                <a:solidFill>
                  <a:srgbClr val="FFFFFF"/>
                </a:solidFill>
                <a:latin typeface="Century Gothic"/>
                <a:cs typeface="Century Gothic"/>
              </a:rPr>
              <a:t>caractère </a:t>
            </a:r>
            <a:r>
              <a:rPr sz="1400" spc="-50" dirty="0">
                <a:solidFill>
                  <a:srgbClr val="FFFFFF"/>
                </a:solidFill>
                <a:latin typeface="Century Gothic"/>
                <a:cs typeface="Century Gothic"/>
              </a:rPr>
              <a:t>personnel </a:t>
            </a:r>
            <a:r>
              <a:rPr sz="1400" spc="-85" dirty="0">
                <a:solidFill>
                  <a:srgbClr val="FFFFFF"/>
                </a:solidFill>
                <a:latin typeface="Century Gothic"/>
                <a:cs typeface="Century Gothic"/>
              </a:rPr>
              <a:t>dans </a:t>
            </a:r>
            <a:r>
              <a:rPr sz="1400" dirty="0">
                <a:solidFill>
                  <a:srgbClr val="FFFFFF"/>
                </a:solidFill>
                <a:latin typeface="Century Gothic"/>
                <a:cs typeface="Century Gothic"/>
              </a:rPr>
              <a:t>les </a:t>
            </a:r>
            <a:r>
              <a:rPr sz="1400" spc="-70" dirty="0">
                <a:solidFill>
                  <a:srgbClr val="FFFFFF"/>
                </a:solidFill>
                <a:latin typeface="Century Gothic"/>
                <a:cs typeface="Century Gothic"/>
              </a:rPr>
              <a:t>communications </a:t>
            </a:r>
            <a:r>
              <a:rPr sz="1400" spc="-55" dirty="0">
                <a:solidFill>
                  <a:srgbClr val="FFFFFF"/>
                </a:solidFill>
                <a:latin typeface="Century Gothic"/>
                <a:cs typeface="Century Gothic"/>
              </a:rPr>
              <a:t>électroniques </a:t>
            </a:r>
            <a:r>
              <a:rPr sz="1400" spc="-65" dirty="0">
                <a:solidFill>
                  <a:srgbClr val="FFFFFF"/>
                </a:solidFill>
                <a:latin typeface="Century Gothic"/>
                <a:cs typeface="Century Gothic"/>
              </a:rPr>
              <a:t>et </a:t>
            </a:r>
            <a:r>
              <a:rPr sz="1400" spc="-105" dirty="0">
                <a:solidFill>
                  <a:srgbClr val="FFFFFF"/>
                </a:solidFill>
                <a:latin typeface="Century Gothic"/>
                <a:cs typeface="Century Gothic"/>
              </a:rPr>
              <a:t>abrogera  </a:t>
            </a:r>
            <a:r>
              <a:rPr sz="1400" spc="-80" dirty="0">
                <a:solidFill>
                  <a:srgbClr val="FFFFFF"/>
                </a:solidFill>
                <a:latin typeface="Century Gothic"/>
                <a:cs typeface="Century Gothic"/>
              </a:rPr>
              <a:t>la </a:t>
            </a:r>
            <a:r>
              <a:rPr sz="1400" spc="-50" dirty="0">
                <a:solidFill>
                  <a:srgbClr val="FFFFFF"/>
                </a:solidFill>
                <a:latin typeface="Century Gothic"/>
                <a:cs typeface="Century Gothic"/>
              </a:rPr>
              <a:t>directive </a:t>
            </a:r>
            <a:r>
              <a:rPr sz="1400" spc="-145" dirty="0">
                <a:solidFill>
                  <a:srgbClr val="FFFFFF"/>
                </a:solidFill>
                <a:latin typeface="Century Gothic"/>
                <a:cs typeface="Century Gothic"/>
              </a:rPr>
              <a:t>de </a:t>
            </a:r>
            <a:r>
              <a:rPr sz="1400" spc="15" dirty="0">
                <a:solidFill>
                  <a:srgbClr val="FFFFFF"/>
                </a:solidFill>
                <a:latin typeface="Century Gothic"/>
                <a:cs typeface="Century Gothic"/>
              </a:rPr>
              <a:t>2002 </a:t>
            </a:r>
            <a:r>
              <a:rPr sz="1400" spc="30" dirty="0">
                <a:solidFill>
                  <a:srgbClr val="FFFFFF"/>
                </a:solidFill>
                <a:latin typeface="Century Gothic"/>
                <a:cs typeface="Century Gothic"/>
              </a:rPr>
              <a:t>sur </a:t>
            </a:r>
            <a:r>
              <a:rPr sz="1400" spc="-45" dirty="0">
                <a:solidFill>
                  <a:srgbClr val="FFFFFF"/>
                </a:solidFill>
                <a:latin typeface="Century Gothic"/>
                <a:cs typeface="Century Gothic"/>
              </a:rPr>
              <a:t>le </a:t>
            </a:r>
            <a:r>
              <a:rPr sz="1400" spc="-135" dirty="0">
                <a:solidFill>
                  <a:srgbClr val="FFFFFF"/>
                </a:solidFill>
                <a:latin typeface="Century Gothic"/>
                <a:cs typeface="Century Gothic"/>
              </a:rPr>
              <a:t>même</a:t>
            </a:r>
            <a:r>
              <a:rPr sz="1400" spc="-235" dirty="0">
                <a:solidFill>
                  <a:srgbClr val="FFFFFF"/>
                </a:solidFill>
                <a:latin typeface="Century Gothic"/>
                <a:cs typeface="Century Gothic"/>
              </a:rPr>
              <a:t> </a:t>
            </a:r>
            <a:r>
              <a:rPr sz="1400" spc="-80" dirty="0">
                <a:solidFill>
                  <a:srgbClr val="FFFFFF"/>
                </a:solidFill>
                <a:latin typeface="Century Gothic"/>
                <a:cs typeface="Century Gothic"/>
              </a:rPr>
              <a:t>thème.</a:t>
            </a:r>
            <a:endParaRPr sz="1400" dirty="0">
              <a:latin typeface="Century Gothic"/>
              <a:cs typeface="Century Gothic"/>
            </a:endParaRPr>
          </a:p>
          <a:p>
            <a:pPr marL="12700" marR="5080">
              <a:lnSpc>
                <a:spcPts val="1500"/>
              </a:lnSpc>
              <a:spcBef>
                <a:spcPts val="1020"/>
              </a:spcBef>
            </a:pPr>
            <a:r>
              <a:rPr sz="1400" spc="-20" dirty="0">
                <a:solidFill>
                  <a:srgbClr val="FFFFFF"/>
                </a:solidFill>
                <a:latin typeface="Century Gothic"/>
                <a:cs typeface="Century Gothic"/>
              </a:rPr>
              <a:t>Le </a:t>
            </a:r>
            <a:r>
              <a:rPr sz="1400" spc="-70" dirty="0">
                <a:solidFill>
                  <a:srgbClr val="FFFFFF"/>
                </a:solidFill>
                <a:latin typeface="Century Gothic"/>
                <a:cs typeface="Century Gothic"/>
              </a:rPr>
              <a:t>règlement </a:t>
            </a:r>
            <a:r>
              <a:rPr sz="1400" spc="-60" dirty="0">
                <a:solidFill>
                  <a:srgbClr val="FFFFFF"/>
                </a:solidFill>
                <a:latin typeface="Century Gothic"/>
                <a:cs typeface="Century Gothic"/>
              </a:rPr>
              <a:t>devrait </a:t>
            </a:r>
            <a:r>
              <a:rPr sz="1400" spc="-105" dirty="0">
                <a:solidFill>
                  <a:srgbClr val="FFFFFF"/>
                </a:solidFill>
                <a:latin typeface="Century Gothic"/>
                <a:cs typeface="Century Gothic"/>
              </a:rPr>
              <a:t>également </a:t>
            </a:r>
            <a:r>
              <a:rPr sz="1400" spc="-30" dirty="0">
                <a:solidFill>
                  <a:srgbClr val="FFFFFF"/>
                </a:solidFill>
                <a:latin typeface="Century Gothic"/>
                <a:cs typeface="Century Gothic"/>
              </a:rPr>
              <a:t>intégrer </a:t>
            </a:r>
            <a:r>
              <a:rPr sz="1400" spc="-70" dirty="0">
                <a:solidFill>
                  <a:srgbClr val="FFFFFF"/>
                </a:solidFill>
                <a:latin typeface="Century Gothic"/>
                <a:cs typeface="Century Gothic"/>
              </a:rPr>
              <a:t>des </a:t>
            </a:r>
            <a:r>
              <a:rPr sz="1400" spc="-50" dirty="0">
                <a:solidFill>
                  <a:srgbClr val="FFFFFF"/>
                </a:solidFill>
                <a:latin typeface="Century Gothic"/>
                <a:cs typeface="Century Gothic"/>
              </a:rPr>
              <a:t>modifications </a:t>
            </a:r>
            <a:r>
              <a:rPr sz="1400" spc="-95" dirty="0">
                <a:solidFill>
                  <a:srgbClr val="FFFFFF"/>
                </a:solidFill>
                <a:latin typeface="Century Gothic"/>
                <a:cs typeface="Century Gothic"/>
              </a:rPr>
              <a:t>concernant </a:t>
            </a:r>
            <a:r>
              <a:rPr sz="1400" spc="-45" dirty="0">
                <a:solidFill>
                  <a:srgbClr val="FFFFFF"/>
                </a:solidFill>
                <a:latin typeface="Century Gothic"/>
                <a:cs typeface="Century Gothic"/>
              </a:rPr>
              <a:t>le  </a:t>
            </a:r>
            <a:r>
              <a:rPr sz="1400" spc="-50" dirty="0">
                <a:solidFill>
                  <a:srgbClr val="FFFFFF"/>
                </a:solidFill>
                <a:latin typeface="Century Gothic"/>
                <a:cs typeface="Century Gothic"/>
              </a:rPr>
              <a:t>tracking </a:t>
            </a:r>
            <a:r>
              <a:rPr sz="1400" spc="-65" dirty="0">
                <a:solidFill>
                  <a:srgbClr val="FFFFFF"/>
                </a:solidFill>
                <a:latin typeface="Century Gothic"/>
                <a:cs typeface="Century Gothic"/>
              </a:rPr>
              <a:t>et </a:t>
            </a:r>
            <a:r>
              <a:rPr sz="1400" spc="-80" dirty="0">
                <a:solidFill>
                  <a:srgbClr val="FFFFFF"/>
                </a:solidFill>
                <a:latin typeface="Century Gothic"/>
                <a:cs typeface="Century Gothic"/>
              </a:rPr>
              <a:t>la </a:t>
            </a:r>
            <a:r>
              <a:rPr sz="1400" spc="-45" dirty="0">
                <a:solidFill>
                  <a:srgbClr val="FFFFFF"/>
                </a:solidFill>
                <a:latin typeface="Century Gothic"/>
                <a:cs typeface="Century Gothic"/>
              </a:rPr>
              <a:t>gestion </a:t>
            </a:r>
            <a:r>
              <a:rPr sz="1400" spc="-70" dirty="0">
                <a:solidFill>
                  <a:srgbClr val="FFFFFF"/>
                </a:solidFill>
                <a:latin typeface="Century Gothic"/>
                <a:cs typeface="Century Gothic"/>
              </a:rPr>
              <a:t>des</a:t>
            </a:r>
            <a:r>
              <a:rPr sz="1400" spc="50" dirty="0">
                <a:solidFill>
                  <a:srgbClr val="FFFFFF"/>
                </a:solidFill>
                <a:latin typeface="Century Gothic"/>
                <a:cs typeface="Century Gothic"/>
              </a:rPr>
              <a:t> </a:t>
            </a:r>
            <a:r>
              <a:rPr sz="1400" spc="-50" dirty="0">
                <a:solidFill>
                  <a:srgbClr val="FFFFFF"/>
                </a:solidFill>
                <a:latin typeface="Century Gothic"/>
                <a:cs typeface="Century Gothic"/>
              </a:rPr>
              <a:t>cookies.</a:t>
            </a:r>
            <a:endParaRPr sz="1400" dirty="0">
              <a:latin typeface="Century Gothic"/>
              <a:cs typeface="Century Gothic"/>
            </a:endParaRPr>
          </a:p>
          <a:p>
            <a:pPr marL="12700" marR="231140">
              <a:lnSpc>
                <a:spcPts val="1500"/>
              </a:lnSpc>
              <a:spcBef>
                <a:spcPts val="1030"/>
              </a:spcBef>
            </a:pPr>
            <a:r>
              <a:rPr sz="1400" spc="35" dirty="0">
                <a:solidFill>
                  <a:srgbClr val="FFFFFF"/>
                </a:solidFill>
                <a:latin typeface="Century Gothic"/>
                <a:cs typeface="Century Gothic"/>
              </a:rPr>
              <a:t>Et </a:t>
            </a:r>
            <a:r>
              <a:rPr sz="1400" spc="-40" dirty="0">
                <a:solidFill>
                  <a:srgbClr val="FFFFFF"/>
                </a:solidFill>
                <a:latin typeface="Century Gothic"/>
                <a:cs typeface="Century Gothic"/>
              </a:rPr>
              <a:t>enfin </a:t>
            </a:r>
            <a:r>
              <a:rPr sz="1400" spc="-95" dirty="0">
                <a:solidFill>
                  <a:srgbClr val="FFFFFF"/>
                </a:solidFill>
                <a:latin typeface="Century Gothic"/>
                <a:cs typeface="Century Gothic"/>
              </a:rPr>
              <a:t>une </a:t>
            </a:r>
            <a:r>
              <a:rPr sz="1400" spc="-70" dirty="0">
                <a:solidFill>
                  <a:srgbClr val="FFFFFF"/>
                </a:solidFill>
                <a:latin typeface="Century Gothic"/>
                <a:cs typeface="Century Gothic"/>
              </a:rPr>
              <a:t>entrée </a:t>
            </a:r>
            <a:r>
              <a:rPr sz="1400" spc="-110" dirty="0">
                <a:solidFill>
                  <a:srgbClr val="FFFFFF"/>
                </a:solidFill>
                <a:latin typeface="Century Gothic"/>
                <a:cs typeface="Century Gothic"/>
              </a:rPr>
              <a:t>en </a:t>
            </a:r>
            <a:r>
              <a:rPr sz="1400" spc="-50" dirty="0">
                <a:solidFill>
                  <a:srgbClr val="FFFFFF"/>
                </a:solidFill>
                <a:latin typeface="Century Gothic"/>
                <a:cs typeface="Century Gothic"/>
              </a:rPr>
              <a:t>vigueur </a:t>
            </a:r>
            <a:r>
              <a:rPr sz="1400" spc="-70" dirty="0" err="1">
                <a:solidFill>
                  <a:srgbClr val="FFFFFF"/>
                </a:solidFill>
                <a:latin typeface="Century Gothic"/>
                <a:cs typeface="Century Gothic"/>
              </a:rPr>
              <a:t>souhaitée</a:t>
            </a:r>
            <a:r>
              <a:rPr sz="1400" spc="-70" dirty="0">
                <a:solidFill>
                  <a:srgbClr val="FFFFFF"/>
                </a:solidFill>
                <a:latin typeface="Century Gothic"/>
                <a:cs typeface="Century Gothic"/>
              </a:rPr>
              <a:t> </a:t>
            </a:r>
            <a:r>
              <a:rPr lang="fr-FR" sz="1400" spc="-225" dirty="0">
                <a:solidFill>
                  <a:srgbClr val="FFFFFF"/>
                </a:solidFill>
                <a:latin typeface="Century Gothic"/>
                <a:cs typeface="Century Gothic"/>
              </a:rPr>
              <a:t>à </a:t>
            </a:r>
            <a:r>
              <a:rPr sz="1400" spc="-225" dirty="0">
                <a:solidFill>
                  <a:srgbClr val="FFFFFF"/>
                </a:solidFill>
                <a:latin typeface="Century Gothic"/>
                <a:cs typeface="Century Gothic"/>
              </a:rPr>
              <a:t> </a:t>
            </a:r>
            <a:r>
              <a:rPr sz="1400" spc="-80" dirty="0">
                <a:solidFill>
                  <a:srgbClr val="FFFFFF"/>
                </a:solidFill>
                <a:latin typeface="Century Gothic"/>
                <a:cs typeface="Century Gothic"/>
              </a:rPr>
              <a:t>la </a:t>
            </a:r>
            <a:r>
              <a:rPr sz="1400" spc="-135" dirty="0">
                <a:solidFill>
                  <a:srgbClr val="FFFFFF"/>
                </a:solidFill>
                <a:latin typeface="Century Gothic"/>
                <a:cs typeface="Century Gothic"/>
              </a:rPr>
              <a:t>même </a:t>
            </a:r>
            <a:r>
              <a:rPr sz="1400" spc="-125" dirty="0">
                <a:solidFill>
                  <a:srgbClr val="FFFFFF"/>
                </a:solidFill>
                <a:latin typeface="Century Gothic"/>
                <a:cs typeface="Century Gothic"/>
              </a:rPr>
              <a:t>date que </a:t>
            </a:r>
            <a:r>
              <a:rPr sz="1400" spc="-45" dirty="0">
                <a:solidFill>
                  <a:srgbClr val="FFFFFF"/>
                </a:solidFill>
                <a:latin typeface="Century Gothic"/>
                <a:cs typeface="Century Gothic"/>
              </a:rPr>
              <a:t>le </a:t>
            </a:r>
            <a:r>
              <a:rPr sz="1400" spc="-30" dirty="0">
                <a:solidFill>
                  <a:srgbClr val="FFFFFF"/>
                </a:solidFill>
                <a:latin typeface="Century Gothic"/>
                <a:cs typeface="Century Gothic"/>
              </a:rPr>
              <a:t>RGPD,  </a:t>
            </a:r>
            <a:r>
              <a:rPr sz="1400" spc="-60" dirty="0" err="1">
                <a:solidFill>
                  <a:srgbClr val="FFFFFF"/>
                </a:solidFill>
                <a:latin typeface="Century Gothic"/>
                <a:cs typeface="Century Gothic"/>
              </a:rPr>
              <a:t>c’est</a:t>
            </a:r>
            <a:r>
              <a:rPr sz="1400" spc="-60" dirty="0">
                <a:solidFill>
                  <a:srgbClr val="FFFFFF"/>
                </a:solidFill>
                <a:latin typeface="Century Gothic"/>
                <a:cs typeface="Century Gothic"/>
              </a:rPr>
              <a:t>-</a:t>
            </a:r>
            <a:r>
              <a:rPr lang="fr-FR" sz="1400" spc="-60" dirty="0">
                <a:solidFill>
                  <a:srgbClr val="FFFFFF"/>
                </a:solidFill>
                <a:latin typeface="Century Gothic"/>
                <a:cs typeface="Century Gothic"/>
              </a:rPr>
              <a:t>à </a:t>
            </a:r>
            <a:r>
              <a:rPr sz="1400" spc="-60" dirty="0">
                <a:solidFill>
                  <a:srgbClr val="FFFFFF"/>
                </a:solidFill>
                <a:latin typeface="Century Gothic"/>
                <a:cs typeface="Century Gothic"/>
              </a:rPr>
              <a:t>-dire </a:t>
            </a:r>
            <a:r>
              <a:rPr sz="1400" spc="-45" dirty="0">
                <a:solidFill>
                  <a:srgbClr val="FFFFFF"/>
                </a:solidFill>
                <a:latin typeface="Century Gothic"/>
                <a:cs typeface="Century Gothic"/>
              </a:rPr>
              <a:t>le </a:t>
            </a:r>
            <a:r>
              <a:rPr sz="1400" spc="-25" dirty="0">
                <a:solidFill>
                  <a:srgbClr val="FFFFFF"/>
                </a:solidFill>
                <a:latin typeface="Century Gothic"/>
                <a:cs typeface="Century Gothic"/>
              </a:rPr>
              <a:t>25 </a:t>
            </a:r>
            <a:r>
              <a:rPr sz="1400" spc="-90" dirty="0">
                <a:solidFill>
                  <a:srgbClr val="FFFFFF"/>
                </a:solidFill>
                <a:latin typeface="Century Gothic"/>
                <a:cs typeface="Century Gothic"/>
              </a:rPr>
              <a:t>mai</a:t>
            </a:r>
            <a:r>
              <a:rPr sz="1400" spc="-35" dirty="0">
                <a:solidFill>
                  <a:srgbClr val="FFFFFF"/>
                </a:solidFill>
                <a:latin typeface="Century Gothic"/>
                <a:cs typeface="Century Gothic"/>
              </a:rPr>
              <a:t> </a:t>
            </a:r>
            <a:r>
              <a:rPr sz="1400" spc="-50" dirty="0">
                <a:solidFill>
                  <a:srgbClr val="FFFFFF"/>
                </a:solidFill>
                <a:latin typeface="Century Gothic"/>
                <a:cs typeface="Century Gothic"/>
              </a:rPr>
              <a:t>2018.</a:t>
            </a:r>
            <a:endParaRPr sz="1400" dirty="0">
              <a:latin typeface="Century Gothic"/>
              <a:cs typeface="Century Gothic"/>
            </a:endParaRPr>
          </a:p>
        </p:txBody>
      </p:sp>
      <p:sp>
        <p:nvSpPr>
          <p:cNvPr id="7" name="object 7"/>
          <p:cNvSpPr txBox="1"/>
          <p:nvPr/>
        </p:nvSpPr>
        <p:spPr>
          <a:xfrm>
            <a:off x="322535" y="5437780"/>
            <a:ext cx="160020"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65" dirty="0">
                <a:solidFill>
                  <a:srgbClr val="0000FF"/>
                </a:solidFill>
                <a:latin typeface="Century Gothic"/>
                <a:cs typeface="Century Gothic"/>
              </a:rPr>
              <a:t>14</a:t>
            </a:fld>
            <a:endParaRPr sz="900">
              <a:latin typeface="Century Gothic"/>
              <a:cs typeface="Century Gothic"/>
            </a:endParaRPr>
          </a:p>
        </p:txBody>
      </p:sp>
      <p:sp>
        <p:nvSpPr>
          <p:cNvPr id="6" name="object 6"/>
          <p:cNvSpPr txBox="1">
            <a:spLocks noGrp="1"/>
          </p:cNvSpPr>
          <p:nvPr>
            <p:ph type="title"/>
          </p:nvPr>
        </p:nvSpPr>
        <p:spPr>
          <a:xfrm>
            <a:off x="790916" y="650481"/>
            <a:ext cx="1678305" cy="813435"/>
          </a:xfrm>
          <a:prstGeom prst="rect">
            <a:avLst/>
          </a:prstGeom>
        </p:spPr>
        <p:txBody>
          <a:bodyPr vert="horz" wrap="square" lIns="0" tIns="29845" rIns="0" bIns="0" rtlCol="0">
            <a:spAutoFit/>
          </a:bodyPr>
          <a:lstStyle/>
          <a:p>
            <a:pPr marL="13335" marR="5080" indent="-1270">
              <a:lnSpc>
                <a:spcPct val="93600"/>
              </a:lnSpc>
              <a:spcBef>
                <a:spcPts val="235"/>
              </a:spcBef>
            </a:pPr>
            <a:r>
              <a:rPr spc="160" dirty="0"/>
              <a:t>—  </a:t>
            </a:r>
            <a:r>
              <a:rPr spc="75" dirty="0"/>
              <a:t>RÈGLEMENT</a:t>
            </a:r>
            <a:r>
              <a:rPr spc="-140" dirty="0"/>
              <a:t> </a:t>
            </a:r>
            <a:r>
              <a:rPr spc="75" dirty="0"/>
              <a:t>E-  </a:t>
            </a:r>
            <a:r>
              <a:rPr dirty="0"/>
              <a:t>PRIVACY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3210788" y="835749"/>
            <a:ext cx="5155565" cy="3517900"/>
          </a:xfrm>
          <a:prstGeom prst="rect">
            <a:avLst/>
          </a:prstGeom>
        </p:spPr>
        <p:txBody>
          <a:bodyPr vert="horz" wrap="square" lIns="0" tIns="104140" rIns="0" bIns="0" rtlCol="0">
            <a:spAutoFit/>
          </a:bodyPr>
          <a:lstStyle/>
          <a:p>
            <a:pPr marL="12700">
              <a:lnSpc>
                <a:spcPct val="100000"/>
              </a:lnSpc>
              <a:spcBef>
                <a:spcPts val="820"/>
              </a:spcBef>
            </a:pPr>
            <a:r>
              <a:rPr sz="1400" spc="-55" dirty="0">
                <a:solidFill>
                  <a:srgbClr val="FFFFFF"/>
                </a:solidFill>
                <a:latin typeface="Century Gothic"/>
                <a:cs typeface="Century Gothic"/>
              </a:rPr>
              <a:t>La </a:t>
            </a:r>
            <a:r>
              <a:rPr sz="1400" spc="0" dirty="0">
                <a:solidFill>
                  <a:srgbClr val="FFFFFF"/>
                </a:solidFill>
                <a:latin typeface="Century Gothic"/>
                <a:cs typeface="Century Gothic"/>
              </a:rPr>
              <a:t>loi </a:t>
            </a:r>
            <a:r>
              <a:rPr sz="1400" spc="-60" dirty="0">
                <a:solidFill>
                  <a:srgbClr val="FFFFFF"/>
                </a:solidFill>
                <a:latin typeface="Century Gothic"/>
                <a:cs typeface="Century Gothic"/>
              </a:rPr>
              <a:t>pour </a:t>
            </a:r>
            <a:r>
              <a:rPr sz="1400" spc="-95" dirty="0">
                <a:solidFill>
                  <a:srgbClr val="FFFFFF"/>
                </a:solidFill>
                <a:latin typeface="Century Gothic"/>
                <a:cs typeface="Century Gothic"/>
              </a:rPr>
              <a:t>une </a:t>
            </a:r>
            <a:r>
              <a:rPr sz="1400" spc="-70" dirty="0">
                <a:solidFill>
                  <a:srgbClr val="FFFFFF"/>
                </a:solidFill>
                <a:latin typeface="Century Gothic"/>
                <a:cs typeface="Century Gothic"/>
              </a:rPr>
              <a:t>République </a:t>
            </a:r>
            <a:r>
              <a:rPr sz="1400" spc="-60" dirty="0">
                <a:solidFill>
                  <a:srgbClr val="FFFFFF"/>
                </a:solidFill>
                <a:latin typeface="Century Gothic"/>
                <a:cs typeface="Century Gothic"/>
              </a:rPr>
              <a:t>Numérique </a:t>
            </a:r>
            <a:r>
              <a:rPr sz="1400" spc="-50" dirty="0">
                <a:solidFill>
                  <a:srgbClr val="FFFFFF"/>
                </a:solidFill>
                <a:latin typeface="Century Gothic"/>
                <a:cs typeface="Century Gothic"/>
              </a:rPr>
              <a:t>porte, </a:t>
            </a:r>
            <a:r>
              <a:rPr sz="1400" spc="-30" dirty="0">
                <a:solidFill>
                  <a:srgbClr val="FFFFFF"/>
                </a:solidFill>
                <a:latin typeface="Century Gothic"/>
                <a:cs typeface="Century Gothic"/>
              </a:rPr>
              <a:t>entres </a:t>
            </a:r>
            <a:r>
              <a:rPr sz="1400" spc="-35" dirty="0">
                <a:solidFill>
                  <a:srgbClr val="FFFFFF"/>
                </a:solidFill>
                <a:latin typeface="Century Gothic"/>
                <a:cs typeface="Century Gothic"/>
              </a:rPr>
              <a:t>autres, </a:t>
            </a:r>
            <a:r>
              <a:rPr sz="1400" spc="30" dirty="0">
                <a:solidFill>
                  <a:srgbClr val="FFFFFF"/>
                </a:solidFill>
                <a:latin typeface="Century Gothic"/>
                <a:cs typeface="Century Gothic"/>
              </a:rPr>
              <a:t>sur</a:t>
            </a:r>
            <a:r>
              <a:rPr sz="1400" spc="100" dirty="0">
                <a:solidFill>
                  <a:srgbClr val="FFFFFF"/>
                </a:solidFill>
                <a:latin typeface="Century Gothic"/>
                <a:cs typeface="Century Gothic"/>
              </a:rPr>
              <a:t> </a:t>
            </a:r>
            <a:r>
              <a:rPr sz="1400" spc="10" dirty="0">
                <a:solidFill>
                  <a:srgbClr val="FFFFFF"/>
                </a:solidFill>
                <a:latin typeface="Century Gothic"/>
                <a:cs typeface="Century Gothic"/>
              </a:rPr>
              <a:t>:</a:t>
            </a:r>
            <a:endParaRPr sz="1400">
              <a:latin typeface="Century Gothic"/>
              <a:cs typeface="Century Gothic"/>
            </a:endParaRPr>
          </a:p>
          <a:p>
            <a:pPr marL="184150" indent="-171450">
              <a:lnSpc>
                <a:spcPct val="100000"/>
              </a:lnSpc>
              <a:spcBef>
                <a:spcPts val="820"/>
              </a:spcBef>
              <a:buSzPct val="103571"/>
              <a:buFont typeface="Arial"/>
              <a:buChar char="•"/>
              <a:tabLst>
                <a:tab pos="184150" algn="l"/>
              </a:tabLst>
            </a:pPr>
            <a:r>
              <a:rPr sz="1400" spc="-120" dirty="0">
                <a:solidFill>
                  <a:srgbClr val="FFFFFF"/>
                </a:solidFill>
                <a:latin typeface="Century Gothic"/>
                <a:cs typeface="Century Gothic"/>
              </a:rPr>
              <a:t>open</a:t>
            </a:r>
            <a:r>
              <a:rPr sz="1400" spc="-45" dirty="0">
                <a:solidFill>
                  <a:srgbClr val="FFFFFF"/>
                </a:solidFill>
                <a:latin typeface="Century Gothic"/>
                <a:cs typeface="Century Gothic"/>
              </a:rPr>
              <a:t> </a:t>
            </a:r>
            <a:r>
              <a:rPr sz="1400" spc="-110" dirty="0">
                <a:solidFill>
                  <a:srgbClr val="FFFFFF"/>
                </a:solidFill>
                <a:latin typeface="Century Gothic"/>
                <a:cs typeface="Century Gothic"/>
              </a:rPr>
              <a:t>data,</a:t>
            </a:r>
            <a:endParaRPr sz="1400">
              <a:latin typeface="Century Gothic"/>
              <a:cs typeface="Century Gothic"/>
            </a:endParaRPr>
          </a:p>
          <a:p>
            <a:pPr marL="184150" indent="-171450">
              <a:lnSpc>
                <a:spcPct val="100000"/>
              </a:lnSpc>
              <a:spcBef>
                <a:spcPts val="815"/>
              </a:spcBef>
              <a:buSzPct val="103571"/>
              <a:buFont typeface="Arial"/>
              <a:buChar char="•"/>
              <a:tabLst>
                <a:tab pos="184150" algn="l"/>
              </a:tabLst>
            </a:pPr>
            <a:r>
              <a:rPr sz="1400" spc="-40" dirty="0">
                <a:solidFill>
                  <a:srgbClr val="FFFFFF"/>
                </a:solidFill>
                <a:latin typeface="Century Gothic"/>
                <a:cs typeface="Century Gothic"/>
              </a:rPr>
              <a:t>portabilité </a:t>
            </a:r>
            <a:r>
              <a:rPr sz="1400" spc="-70" dirty="0">
                <a:solidFill>
                  <a:srgbClr val="FFFFFF"/>
                </a:solidFill>
                <a:latin typeface="Century Gothic"/>
                <a:cs typeface="Century Gothic"/>
              </a:rPr>
              <a:t>des</a:t>
            </a:r>
            <a:r>
              <a:rPr sz="1400" spc="-35" dirty="0">
                <a:solidFill>
                  <a:srgbClr val="FFFFFF"/>
                </a:solidFill>
                <a:latin typeface="Century Gothic"/>
                <a:cs typeface="Century Gothic"/>
              </a:rPr>
              <a:t> </a:t>
            </a:r>
            <a:r>
              <a:rPr sz="1400" spc="-75" dirty="0">
                <a:solidFill>
                  <a:srgbClr val="FFFFFF"/>
                </a:solidFill>
                <a:latin typeface="Century Gothic"/>
                <a:cs typeface="Century Gothic"/>
              </a:rPr>
              <a:t>données,</a:t>
            </a:r>
            <a:endParaRPr sz="1400">
              <a:latin typeface="Century Gothic"/>
              <a:cs typeface="Century Gothic"/>
            </a:endParaRPr>
          </a:p>
          <a:p>
            <a:pPr marL="184150" indent="-171450">
              <a:lnSpc>
                <a:spcPct val="100000"/>
              </a:lnSpc>
              <a:spcBef>
                <a:spcPts val="855"/>
              </a:spcBef>
              <a:buSzPct val="103571"/>
              <a:buFont typeface="Arial"/>
              <a:buChar char="•"/>
              <a:tabLst>
                <a:tab pos="184150" algn="l"/>
              </a:tabLst>
            </a:pPr>
            <a:r>
              <a:rPr sz="1400" spc="-75" dirty="0">
                <a:solidFill>
                  <a:srgbClr val="FFFFFF"/>
                </a:solidFill>
                <a:latin typeface="Century Gothic"/>
                <a:cs typeface="Century Gothic"/>
              </a:rPr>
              <a:t>loyauté </a:t>
            </a:r>
            <a:r>
              <a:rPr sz="1400" spc="-70" dirty="0">
                <a:solidFill>
                  <a:srgbClr val="FFFFFF"/>
                </a:solidFill>
                <a:latin typeface="Century Gothic"/>
                <a:cs typeface="Century Gothic"/>
              </a:rPr>
              <a:t>des</a:t>
            </a:r>
            <a:r>
              <a:rPr sz="1400" dirty="0">
                <a:solidFill>
                  <a:srgbClr val="FFFFFF"/>
                </a:solidFill>
                <a:latin typeface="Century Gothic"/>
                <a:cs typeface="Century Gothic"/>
              </a:rPr>
              <a:t> </a:t>
            </a:r>
            <a:r>
              <a:rPr sz="1400" spc="-50" dirty="0">
                <a:solidFill>
                  <a:srgbClr val="FFFFFF"/>
                </a:solidFill>
                <a:latin typeface="Century Gothic"/>
                <a:cs typeface="Century Gothic"/>
              </a:rPr>
              <a:t>plateformes,</a:t>
            </a:r>
            <a:endParaRPr sz="1400">
              <a:latin typeface="Century Gothic"/>
              <a:cs typeface="Century Gothic"/>
            </a:endParaRPr>
          </a:p>
          <a:p>
            <a:pPr marL="184150" indent="-171450">
              <a:lnSpc>
                <a:spcPct val="100000"/>
              </a:lnSpc>
              <a:spcBef>
                <a:spcPts val="819"/>
              </a:spcBef>
              <a:buSzPct val="103571"/>
              <a:buFont typeface="Arial"/>
              <a:buChar char="•"/>
              <a:tabLst>
                <a:tab pos="184150" algn="l"/>
              </a:tabLst>
            </a:pPr>
            <a:r>
              <a:rPr sz="1400" spc="-35" dirty="0">
                <a:solidFill>
                  <a:srgbClr val="FFFFFF"/>
                </a:solidFill>
                <a:latin typeface="Century Gothic"/>
                <a:cs typeface="Century Gothic"/>
              </a:rPr>
              <a:t>mort</a:t>
            </a:r>
            <a:r>
              <a:rPr sz="1400" spc="-40" dirty="0">
                <a:solidFill>
                  <a:srgbClr val="FFFFFF"/>
                </a:solidFill>
                <a:latin typeface="Century Gothic"/>
                <a:cs typeface="Century Gothic"/>
              </a:rPr>
              <a:t> </a:t>
            </a:r>
            <a:r>
              <a:rPr sz="1400" spc="-60" dirty="0">
                <a:solidFill>
                  <a:srgbClr val="FFFFFF"/>
                </a:solidFill>
                <a:latin typeface="Century Gothic"/>
                <a:cs typeface="Century Gothic"/>
              </a:rPr>
              <a:t>numérique,</a:t>
            </a:r>
            <a:endParaRPr sz="1400">
              <a:latin typeface="Century Gothic"/>
              <a:cs typeface="Century Gothic"/>
            </a:endParaRPr>
          </a:p>
          <a:p>
            <a:pPr marL="184150" indent="-171450">
              <a:lnSpc>
                <a:spcPct val="100000"/>
              </a:lnSpc>
              <a:spcBef>
                <a:spcPts val="819"/>
              </a:spcBef>
              <a:buSzPct val="103571"/>
              <a:buFont typeface="Arial"/>
              <a:buChar char="•"/>
              <a:tabLst>
                <a:tab pos="184150" algn="l"/>
              </a:tabLst>
            </a:pPr>
            <a:r>
              <a:rPr sz="1400" spc="-50" dirty="0">
                <a:solidFill>
                  <a:srgbClr val="FFFFFF"/>
                </a:solidFill>
                <a:latin typeface="Century Gothic"/>
                <a:cs typeface="Century Gothic"/>
              </a:rPr>
              <a:t>secret </a:t>
            </a:r>
            <a:r>
              <a:rPr sz="1400" spc="-70" dirty="0">
                <a:solidFill>
                  <a:srgbClr val="FFFFFF"/>
                </a:solidFill>
                <a:latin typeface="Century Gothic"/>
                <a:cs typeface="Century Gothic"/>
              </a:rPr>
              <a:t>des </a:t>
            </a:r>
            <a:r>
              <a:rPr sz="1400" spc="-80" dirty="0">
                <a:solidFill>
                  <a:srgbClr val="FFFFFF"/>
                </a:solidFill>
                <a:latin typeface="Century Gothic"/>
                <a:cs typeface="Century Gothic"/>
              </a:rPr>
              <a:t>correspondances</a:t>
            </a:r>
            <a:r>
              <a:rPr sz="1400" spc="10" dirty="0">
                <a:solidFill>
                  <a:srgbClr val="FFFFFF"/>
                </a:solidFill>
                <a:latin typeface="Century Gothic"/>
                <a:cs typeface="Century Gothic"/>
              </a:rPr>
              <a:t> </a:t>
            </a:r>
            <a:r>
              <a:rPr sz="1400" spc="-35" dirty="0">
                <a:solidFill>
                  <a:srgbClr val="FFFFFF"/>
                </a:solidFill>
                <a:latin typeface="Century Gothic"/>
                <a:cs typeface="Century Gothic"/>
              </a:rPr>
              <a:t>privées,</a:t>
            </a:r>
            <a:endParaRPr sz="1400">
              <a:latin typeface="Century Gothic"/>
              <a:cs typeface="Century Gothic"/>
            </a:endParaRPr>
          </a:p>
          <a:p>
            <a:pPr marL="184150" indent="-171450">
              <a:lnSpc>
                <a:spcPct val="100000"/>
              </a:lnSpc>
              <a:spcBef>
                <a:spcPts val="855"/>
              </a:spcBef>
              <a:buSzPct val="103571"/>
              <a:buFont typeface="Arial"/>
              <a:buChar char="•"/>
              <a:tabLst>
                <a:tab pos="184150" algn="l"/>
              </a:tabLst>
            </a:pPr>
            <a:r>
              <a:rPr sz="1400" spc="-25" dirty="0">
                <a:solidFill>
                  <a:srgbClr val="FFFFFF"/>
                </a:solidFill>
                <a:latin typeface="Century Gothic"/>
                <a:cs typeface="Century Gothic"/>
              </a:rPr>
              <a:t>coffre-fort</a:t>
            </a:r>
            <a:r>
              <a:rPr sz="1400" spc="-40" dirty="0">
                <a:solidFill>
                  <a:srgbClr val="FFFFFF"/>
                </a:solidFill>
                <a:latin typeface="Century Gothic"/>
                <a:cs typeface="Century Gothic"/>
              </a:rPr>
              <a:t> </a:t>
            </a:r>
            <a:r>
              <a:rPr sz="1400" spc="-60" dirty="0">
                <a:solidFill>
                  <a:srgbClr val="FFFFFF"/>
                </a:solidFill>
                <a:latin typeface="Century Gothic"/>
                <a:cs typeface="Century Gothic"/>
              </a:rPr>
              <a:t>numérique,</a:t>
            </a:r>
            <a:endParaRPr sz="1400">
              <a:latin typeface="Century Gothic"/>
              <a:cs typeface="Century Gothic"/>
            </a:endParaRPr>
          </a:p>
          <a:p>
            <a:pPr marL="184150" indent="-171450">
              <a:lnSpc>
                <a:spcPct val="100000"/>
              </a:lnSpc>
              <a:spcBef>
                <a:spcPts val="819"/>
              </a:spcBef>
              <a:buSzPct val="103571"/>
              <a:buFont typeface="Arial"/>
              <a:buChar char="•"/>
              <a:tabLst>
                <a:tab pos="184150" algn="l"/>
              </a:tabLst>
            </a:pPr>
            <a:r>
              <a:rPr sz="1400" spc="-120" dirty="0">
                <a:solidFill>
                  <a:srgbClr val="FFFFFF"/>
                </a:solidFill>
                <a:latin typeface="Century Gothic"/>
                <a:cs typeface="Century Gothic"/>
              </a:rPr>
              <a:t>recommandé</a:t>
            </a:r>
            <a:r>
              <a:rPr sz="1400" spc="-40" dirty="0">
                <a:solidFill>
                  <a:srgbClr val="FFFFFF"/>
                </a:solidFill>
                <a:latin typeface="Century Gothic"/>
                <a:cs typeface="Century Gothic"/>
              </a:rPr>
              <a:t> </a:t>
            </a:r>
            <a:r>
              <a:rPr sz="1400" spc="-60" dirty="0">
                <a:solidFill>
                  <a:srgbClr val="FFFFFF"/>
                </a:solidFill>
                <a:latin typeface="Century Gothic"/>
                <a:cs typeface="Century Gothic"/>
              </a:rPr>
              <a:t>numérique,</a:t>
            </a:r>
            <a:endParaRPr sz="1400">
              <a:latin typeface="Century Gothic"/>
              <a:cs typeface="Century Gothic"/>
            </a:endParaRPr>
          </a:p>
          <a:p>
            <a:pPr marL="184150" indent="-171450">
              <a:lnSpc>
                <a:spcPct val="100000"/>
              </a:lnSpc>
              <a:spcBef>
                <a:spcPts val="855"/>
              </a:spcBef>
              <a:buSzPct val="103571"/>
              <a:buFont typeface="Arial"/>
              <a:buChar char="•"/>
              <a:tabLst>
                <a:tab pos="184150" algn="l"/>
              </a:tabLst>
            </a:pPr>
            <a:r>
              <a:rPr sz="1400" spc="-45" dirty="0">
                <a:solidFill>
                  <a:srgbClr val="FFFFFF"/>
                </a:solidFill>
                <a:latin typeface="Century Gothic"/>
                <a:cs typeface="Century Gothic"/>
              </a:rPr>
              <a:t>accessibilité</a:t>
            </a:r>
            <a:r>
              <a:rPr sz="1400" spc="-40" dirty="0">
                <a:solidFill>
                  <a:srgbClr val="FFFFFF"/>
                </a:solidFill>
                <a:latin typeface="Century Gothic"/>
                <a:cs typeface="Century Gothic"/>
              </a:rPr>
              <a:t> </a:t>
            </a:r>
            <a:r>
              <a:rPr sz="1400" spc="-70" dirty="0">
                <a:solidFill>
                  <a:srgbClr val="FFFFFF"/>
                </a:solidFill>
                <a:latin typeface="Century Gothic"/>
                <a:cs typeface="Century Gothic"/>
              </a:rPr>
              <a:t>numérique…</a:t>
            </a:r>
            <a:endParaRPr sz="1400">
              <a:latin typeface="Century Gothic"/>
              <a:cs typeface="Century Gothic"/>
            </a:endParaRPr>
          </a:p>
          <a:p>
            <a:pPr>
              <a:lnSpc>
                <a:spcPct val="100000"/>
              </a:lnSpc>
            </a:pPr>
            <a:endParaRPr sz="1600">
              <a:latin typeface="Times New Roman"/>
              <a:cs typeface="Times New Roman"/>
            </a:endParaRPr>
          </a:p>
          <a:p>
            <a:pPr>
              <a:lnSpc>
                <a:spcPct val="100000"/>
              </a:lnSpc>
              <a:spcBef>
                <a:spcPts val="40"/>
              </a:spcBef>
            </a:pPr>
            <a:endParaRPr sz="1250">
              <a:latin typeface="Times New Roman"/>
              <a:cs typeface="Times New Roman"/>
            </a:endParaRPr>
          </a:p>
          <a:p>
            <a:pPr marL="12700">
              <a:lnSpc>
                <a:spcPct val="100000"/>
              </a:lnSpc>
            </a:pPr>
            <a:r>
              <a:rPr sz="1400" spc="-35" dirty="0">
                <a:solidFill>
                  <a:srgbClr val="FFFFFF"/>
                </a:solidFill>
                <a:latin typeface="Century Gothic"/>
                <a:cs typeface="Century Gothic"/>
              </a:rPr>
              <a:t>Entrée </a:t>
            </a:r>
            <a:r>
              <a:rPr sz="1400" spc="-110" dirty="0">
                <a:solidFill>
                  <a:srgbClr val="FFFFFF"/>
                </a:solidFill>
                <a:latin typeface="Century Gothic"/>
                <a:cs typeface="Century Gothic"/>
              </a:rPr>
              <a:t>en </a:t>
            </a:r>
            <a:r>
              <a:rPr sz="1400" spc="-50" dirty="0">
                <a:solidFill>
                  <a:srgbClr val="FFFFFF"/>
                </a:solidFill>
                <a:latin typeface="Century Gothic"/>
                <a:cs typeface="Century Gothic"/>
              </a:rPr>
              <a:t>vigueur </a:t>
            </a:r>
            <a:r>
              <a:rPr sz="1400" spc="-35" dirty="0">
                <a:solidFill>
                  <a:srgbClr val="FFFFFF"/>
                </a:solidFill>
                <a:latin typeface="Century Gothic"/>
                <a:cs typeface="Century Gothic"/>
              </a:rPr>
              <a:t>progressive </a:t>
            </a:r>
            <a:r>
              <a:rPr sz="1400" spc="-55" dirty="0">
                <a:solidFill>
                  <a:srgbClr val="FFFFFF"/>
                </a:solidFill>
                <a:latin typeface="Century Gothic"/>
                <a:cs typeface="Century Gothic"/>
              </a:rPr>
              <a:t>depuis </a:t>
            </a:r>
            <a:r>
              <a:rPr sz="1400" spc="-85" dirty="0">
                <a:solidFill>
                  <a:srgbClr val="FFFFFF"/>
                </a:solidFill>
                <a:latin typeface="Century Gothic"/>
                <a:cs typeface="Century Gothic"/>
              </a:rPr>
              <a:t>octobre</a:t>
            </a:r>
            <a:r>
              <a:rPr sz="1400" spc="60" dirty="0">
                <a:solidFill>
                  <a:srgbClr val="FFFFFF"/>
                </a:solidFill>
                <a:latin typeface="Century Gothic"/>
                <a:cs typeface="Century Gothic"/>
              </a:rPr>
              <a:t> </a:t>
            </a:r>
            <a:r>
              <a:rPr sz="1400" spc="-55" dirty="0">
                <a:solidFill>
                  <a:srgbClr val="FFFFFF"/>
                </a:solidFill>
                <a:latin typeface="Century Gothic"/>
                <a:cs typeface="Century Gothic"/>
              </a:rPr>
              <a:t>2016</a:t>
            </a:r>
            <a:endParaRPr sz="1400">
              <a:latin typeface="Century Gothic"/>
              <a:cs typeface="Century Gothic"/>
            </a:endParaRPr>
          </a:p>
        </p:txBody>
      </p:sp>
      <p:sp>
        <p:nvSpPr>
          <p:cNvPr id="7" name="object 7"/>
          <p:cNvSpPr txBox="1"/>
          <p:nvPr/>
        </p:nvSpPr>
        <p:spPr>
          <a:xfrm>
            <a:off x="322535" y="5437780"/>
            <a:ext cx="160020"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65" dirty="0">
                <a:solidFill>
                  <a:srgbClr val="0000FF"/>
                </a:solidFill>
                <a:latin typeface="Century Gothic"/>
                <a:cs typeface="Century Gothic"/>
              </a:rPr>
              <a:t>15</a:t>
            </a:fld>
            <a:endParaRPr sz="900">
              <a:latin typeface="Century Gothic"/>
              <a:cs typeface="Century Gothic"/>
            </a:endParaRPr>
          </a:p>
        </p:txBody>
      </p:sp>
      <p:sp>
        <p:nvSpPr>
          <p:cNvPr id="6" name="object 6"/>
          <p:cNvSpPr txBox="1">
            <a:spLocks noGrp="1"/>
          </p:cNvSpPr>
          <p:nvPr>
            <p:ph type="title"/>
          </p:nvPr>
        </p:nvSpPr>
        <p:spPr>
          <a:xfrm>
            <a:off x="790916" y="650481"/>
            <a:ext cx="1401445" cy="813435"/>
          </a:xfrm>
          <a:prstGeom prst="rect">
            <a:avLst/>
          </a:prstGeom>
        </p:spPr>
        <p:txBody>
          <a:bodyPr vert="horz" wrap="square" lIns="0" tIns="29845" rIns="0" bIns="0" rtlCol="0">
            <a:spAutoFit/>
          </a:bodyPr>
          <a:lstStyle/>
          <a:p>
            <a:pPr marL="13335" marR="5080" indent="-1270">
              <a:lnSpc>
                <a:spcPct val="93600"/>
              </a:lnSpc>
              <a:spcBef>
                <a:spcPts val="235"/>
              </a:spcBef>
            </a:pPr>
            <a:r>
              <a:rPr spc="160" dirty="0"/>
              <a:t>—  </a:t>
            </a:r>
            <a:r>
              <a:rPr spc="55" dirty="0"/>
              <a:t>R</a:t>
            </a:r>
            <a:r>
              <a:rPr spc="50" dirty="0"/>
              <a:t>É</a:t>
            </a:r>
            <a:r>
              <a:rPr spc="10" dirty="0"/>
              <a:t>P</a:t>
            </a:r>
            <a:r>
              <a:rPr spc="45" dirty="0"/>
              <a:t>UB</a:t>
            </a:r>
            <a:r>
              <a:rPr spc="160" dirty="0"/>
              <a:t>L</a:t>
            </a:r>
            <a:r>
              <a:rPr spc="110" dirty="0"/>
              <a:t>I</a:t>
            </a:r>
            <a:r>
              <a:rPr spc="-120" dirty="0"/>
              <a:t>Q</a:t>
            </a:r>
            <a:r>
              <a:rPr spc="45" dirty="0"/>
              <a:t>U</a:t>
            </a:r>
            <a:r>
              <a:rPr spc="50" dirty="0"/>
              <a:t>E  </a:t>
            </a:r>
            <a:r>
              <a:rPr spc="35" dirty="0"/>
              <a:t>NU</a:t>
            </a:r>
            <a:r>
              <a:rPr spc="50" dirty="0"/>
              <a:t>M</a:t>
            </a:r>
            <a:r>
              <a:rPr spc="75" dirty="0"/>
              <a:t>É</a:t>
            </a:r>
            <a:r>
              <a:rPr spc="25" dirty="0"/>
              <a:t>R</a:t>
            </a:r>
            <a:r>
              <a:rPr spc="105" dirty="0"/>
              <a:t>I</a:t>
            </a:r>
            <a:r>
              <a:rPr spc="-120" dirty="0"/>
              <a:t>Q</a:t>
            </a:r>
            <a:r>
              <a:rPr spc="45" dirty="0"/>
              <a:t>U</a:t>
            </a:r>
            <a:r>
              <a:rPr spc="75" dirty="0"/>
              <a: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3210788" y="927074"/>
            <a:ext cx="5781675" cy="619760"/>
          </a:xfrm>
          <a:prstGeom prst="rect">
            <a:avLst/>
          </a:prstGeom>
        </p:spPr>
        <p:txBody>
          <a:bodyPr vert="horz" wrap="square" lIns="0" tIns="38100" rIns="0" bIns="0" rtlCol="0">
            <a:spAutoFit/>
          </a:bodyPr>
          <a:lstStyle/>
          <a:p>
            <a:pPr marL="12700" marR="5080">
              <a:lnSpc>
                <a:spcPts val="1500"/>
              </a:lnSpc>
              <a:spcBef>
                <a:spcPts val="300"/>
              </a:spcBef>
            </a:pPr>
            <a:r>
              <a:rPr sz="1400" spc="-55" dirty="0">
                <a:solidFill>
                  <a:srgbClr val="FFFFFF"/>
                </a:solidFill>
                <a:latin typeface="Century Gothic"/>
                <a:cs typeface="Century Gothic"/>
              </a:rPr>
              <a:t>La </a:t>
            </a:r>
            <a:r>
              <a:rPr sz="1400" spc="0" dirty="0">
                <a:solidFill>
                  <a:srgbClr val="FFFFFF"/>
                </a:solidFill>
                <a:latin typeface="Century Gothic"/>
                <a:cs typeface="Century Gothic"/>
              </a:rPr>
              <a:t>loi </a:t>
            </a:r>
            <a:r>
              <a:rPr sz="1400" spc="-50" dirty="0">
                <a:solidFill>
                  <a:srgbClr val="FFFFFF"/>
                </a:solidFill>
                <a:latin typeface="Century Gothic"/>
                <a:cs typeface="Century Gothic"/>
              </a:rPr>
              <a:t>Sapin </a:t>
            </a:r>
            <a:r>
              <a:rPr sz="1400" spc="-40" dirty="0">
                <a:solidFill>
                  <a:srgbClr val="FFFFFF"/>
                </a:solidFill>
                <a:latin typeface="Century Gothic"/>
                <a:cs typeface="Century Gothic"/>
              </a:rPr>
              <a:t>2 </a:t>
            </a:r>
            <a:r>
              <a:rPr sz="1400" spc="-90" dirty="0">
                <a:solidFill>
                  <a:srgbClr val="FFFFFF"/>
                </a:solidFill>
                <a:latin typeface="Century Gothic"/>
                <a:cs typeface="Century Gothic"/>
              </a:rPr>
              <a:t>comporte </a:t>
            </a:r>
            <a:r>
              <a:rPr sz="1400" spc="-70" dirty="0">
                <a:solidFill>
                  <a:srgbClr val="FFFFFF"/>
                </a:solidFill>
                <a:latin typeface="Century Gothic"/>
                <a:cs typeface="Century Gothic"/>
              </a:rPr>
              <a:t>des </a:t>
            </a:r>
            <a:r>
              <a:rPr sz="1400" spc="-40" dirty="0">
                <a:solidFill>
                  <a:srgbClr val="FFFFFF"/>
                </a:solidFill>
                <a:latin typeface="Century Gothic"/>
                <a:cs typeface="Century Gothic"/>
              </a:rPr>
              <a:t>évolutions </a:t>
            </a:r>
            <a:r>
              <a:rPr sz="1400" spc="-50" dirty="0">
                <a:solidFill>
                  <a:srgbClr val="FFFFFF"/>
                </a:solidFill>
                <a:latin typeface="Century Gothic"/>
                <a:cs typeface="Century Gothic"/>
              </a:rPr>
              <a:t>qui </a:t>
            </a:r>
            <a:r>
              <a:rPr sz="1400" spc="-90" dirty="0">
                <a:solidFill>
                  <a:srgbClr val="FFFFFF"/>
                </a:solidFill>
                <a:latin typeface="Century Gothic"/>
                <a:cs typeface="Century Gothic"/>
              </a:rPr>
              <a:t>concernent </a:t>
            </a:r>
            <a:r>
              <a:rPr sz="1400" spc="-65" dirty="0">
                <a:solidFill>
                  <a:srgbClr val="FFFFFF"/>
                </a:solidFill>
                <a:latin typeface="Century Gothic"/>
                <a:cs typeface="Century Gothic"/>
              </a:rPr>
              <a:t>principalement </a:t>
            </a:r>
            <a:r>
              <a:rPr sz="1400" spc="-45" dirty="0">
                <a:solidFill>
                  <a:srgbClr val="FFFFFF"/>
                </a:solidFill>
                <a:latin typeface="Century Gothic"/>
                <a:cs typeface="Century Gothic"/>
              </a:rPr>
              <a:t>le  </a:t>
            </a:r>
            <a:r>
              <a:rPr sz="1400" spc="-50" dirty="0">
                <a:solidFill>
                  <a:srgbClr val="FFFFFF"/>
                </a:solidFill>
                <a:latin typeface="Century Gothic"/>
                <a:cs typeface="Century Gothic"/>
              </a:rPr>
              <a:t>secteur </a:t>
            </a:r>
            <a:r>
              <a:rPr sz="1400" spc="-100" dirty="0">
                <a:solidFill>
                  <a:srgbClr val="FFFFFF"/>
                </a:solidFill>
                <a:latin typeface="Century Gothic"/>
                <a:cs typeface="Century Gothic"/>
              </a:rPr>
              <a:t>banques </a:t>
            </a:r>
            <a:r>
              <a:rPr sz="1400" spc="-85" dirty="0">
                <a:solidFill>
                  <a:srgbClr val="FFFFFF"/>
                </a:solidFill>
                <a:latin typeface="Century Gothic"/>
                <a:cs typeface="Century Gothic"/>
              </a:rPr>
              <a:t>&amp; </a:t>
            </a:r>
            <a:r>
              <a:rPr sz="1400" spc="-55" dirty="0">
                <a:solidFill>
                  <a:srgbClr val="FFFFFF"/>
                </a:solidFill>
                <a:latin typeface="Century Gothic"/>
                <a:cs typeface="Century Gothic"/>
              </a:rPr>
              <a:t>assurances </a:t>
            </a:r>
            <a:r>
              <a:rPr sz="1400" spc="-155" dirty="0">
                <a:solidFill>
                  <a:srgbClr val="FFFFFF"/>
                </a:solidFill>
                <a:latin typeface="Century Gothic"/>
                <a:cs typeface="Century Gothic"/>
              </a:rPr>
              <a:t>avec </a:t>
            </a:r>
            <a:r>
              <a:rPr sz="1400" spc="-65" dirty="0">
                <a:solidFill>
                  <a:srgbClr val="FFFFFF"/>
                </a:solidFill>
                <a:latin typeface="Century Gothic"/>
                <a:cs typeface="Century Gothic"/>
              </a:rPr>
              <a:t>l’ajout </a:t>
            </a:r>
            <a:r>
              <a:rPr sz="1400" spc="-145" dirty="0">
                <a:solidFill>
                  <a:srgbClr val="FFFFFF"/>
                </a:solidFill>
                <a:latin typeface="Century Gothic"/>
                <a:cs typeface="Century Gothic"/>
              </a:rPr>
              <a:t>de </a:t>
            </a:r>
            <a:r>
              <a:rPr sz="1400" spc="-45" dirty="0">
                <a:solidFill>
                  <a:srgbClr val="FFFFFF"/>
                </a:solidFill>
                <a:latin typeface="Century Gothic"/>
                <a:cs typeface="Century Gothic"/>
              </a:rPr>
              <a:t>contrôles </a:t>
            </a:r>
            <a:r>
              <a:rPr sz="1400" spc="30" dirty="0">
                <a:solidFill>
                  <a:srgbClr val="FFFFFF"/>
                </a:solidFill>
                <a:latin typeface="Century Gothic"/>
                <a:cs typeface="Century Gothic"/>
              </a:rPr>
              <a:t>sur </a:t>
            </a:r>
            <a:r>
              <a:rPr sz="1400" spc="-45" dirty="0">
                <a:solidFill>
                  <a:srgbClr val="FFFFFF"/>
                </a:solidFill>
                <a:latin typeface="Century Gothic"/>
                <a:cs typeface="Century Gothic"/>
              </a:rPr>
              <a:t>l'assurance-  </a:t>
            </a:r>
            <a:r>
              <a:rPr sz="1400" spc="-55" dirty="0">
                <a:solidFill>
                  <a:srgbClr val="FFFFFF"/>
                </a:solidFill>
                <a:latin typeface="Century Gothic"/>
                <a:cs typeface="Century Gothic"/>
              </a:rPr>
              <a:t>vie </a:t>
            </a:r>
            <a:r>
              <a:rPr sz="1400" spc="-65" dirty="0">
                <a:solidFill>
                  <a:srgbClr val="FFFFFF"/>
                </a:solidFill>
                <a:latin typeface="Century Gothic"/>
                <a:cs typeface="Century Gothic"/>
              </a:rPr>
              <a:t>et </a:t>
            </a:r>
            <a:r>
              <a:rPr sz="1400" spc="-70" dirty="0">
                <a:solidFill>
                  <a:srgbClr val="FFFFFF"/>
                </a:solidFill>
                <a:latin typeface="Century Gothic"/>
                <a:cs typeface="Century Gothic"/>
              </a:rPr>
              <a:t>des </a:t>
            </a:r>
            <a:r>
              <a:rPr sz="1400" spc="-40" dirty="0">
                <a:solidFill>
                  <a:srgbClr val="FFFFFF"/>
                </a:solidFill>
                <a:latin typeface="Century Gothic"/>
                <a:cs typeface="Century Gothic"/>
              </a:rPr>
              <a:t>évolutions </a:t>
            </a:r>
            <a:r>
              <a:rPr sz="1400" spc="-100" dirty="0">
                <a:solidFill>
                  <a:srgbClr val="FFFFFF"/>
                </a:solidFill>
                <a:latin typeface="Century Gothic"/>
                <a:cs typeface="Century Gothic"/>
              </a:rPr>
              <a:t>du </a:t>
            </a:r>
            <a:r>
              <a:rPr sz="1400" spc="10" dirty="0">
                <a:solidFill>
                  <a:srgbClr val="FFFFFF"/>
                </a:solidFill>
                <a:latin typeface="Century Gothic"/>
                <a:cs typeface="Century Gothic"/>
              </a:rPr>
              <a:t>LDD </a:t>
            </a:r>
            <a:r>
              <a:rPr sz="1400" spc="-65" dirty="0">
                <a:solidFill>
                  <a:srgbClr val="FFFFFF"/>
                </a:solidFill>
                <a:latin typeface="Century Gothic"/>
                <a:cs typeface="Century Gothic"/>
              </a:rPr>
              <a:t>et </a:t>
            </a:r>
            <a:r>
              <a:rPr sz="1400" spc="-70" dirty="0">
                <a:solidFill>
                  <a:srgbClr val="FFFFFF"/>
                </a:solidFill>
                <a:latin typeface="Century Gothic"/>
                <a:cs typeface="Century Gothic"/>
              </a:rPr>
              <a:t>des</a:t>
            </a:r>
            <a:r>
              <a:rPr sz="1400" spc="85" dirty="0">
                <a:solidFill>
                  <a:srgbClr val="FFFFFF"/>
                </a:solidFill>
                <a:latin typeface="Century Gothic"/>
                <a:cs typeface="Century Gothic"/>
              </a:rPr>
              <a:t> </a:t>
            </a:r>
            <a:r>
              <a:rPr sz="1400" spc="-60" dirty="0">
                <a:solidFill>
                  <a:srgbClr val="FFFFFF"/>
                </a:solidFill>
                <a:latin typeface="Century Gothic"/>
                <a:cs typeface="Century Gothic"/>
              </a:rPr>
              <a:t>Perp…</a:t>
            </a:r>
            <a:endParaRPr sz="1400">
              <a:latin typeface="Century Gothic"/>
              <a:cs typeface="Century Gothic"/>
            </a:endParaRPr>
          </a:p>
        </p:txBody>
      </p:sp>
      <p:sp>
        <p:nvSpPr>
          <p:cNvPr id="8" name="object 8"/>
          <p:cNvSpPr txBox="1"/>
          <p:nvPr/>
        </p:nvSpPr>
        <p:spPr>
          <a:xfrm>
            <a:off x="322535" y="5437780"/>
            <a:ext cx="160020"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65" dirty="0">
                <a:solidFill>
                  <a:srgbClr val="0000FF"/>
                </a:solidFill>
                <a:latin typeface="Century Gothic"/>
                <a:cs typeface="Century Gothic"/>
              </a:rPr>
              <a:t>16</a:t>
            </a:fld>
            <a:endParaRPr sz="900">
              <a:latin typeface="Century Gothic"/>
              <a:cs typeface="Century Gothic"/>
            </a:endParaRPr>
          </a:p>
        </p:txBody>
      </p:sp>
      <p:sp>
        <p:nvSpPr>
          <p:cNvPr id="6" name="object 6"/>
          <p:cNvSpPr txBox="1"/>
          <p:nvPr/>
        </p:nvSpPr>
        <p:spPr>
          <a:xfrm>
            <a:off x="3210788" y="1947303"/>
            <a:ext cx="312483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Century Gothic"/>
                <a:cs typeface="Century Gothic"/>
              </a:rPr>
              <a:t>En </a:t>
            </a:r>
            <a:r>
              <a:rPr sz="1400" spc="-50" dirty="0">
                <a:solidFill>
                  <a:srgbClr val="FFFFFF"/>
                </a:solidFill>
                <a:latin typeface="Century Gothic"/>
                <a:cs typeface="Century Gothic"/>
              </a:rPr>
              <a:t>vigueur </a:t>
            </a:r>
            <a:r>
              <a:rPr sz="1400" spc="-55" dirty="0">
                <a:solidFill>
                  <a:srgbClr val="FFFFFF"/>
                </a:solidFill>
                <a:latin typeface="Century Gothic"/>
                <a:cs typeface="Century Gothic"/>
              </a:rPr>
              <a:t>depuis </a:t>
            </a:r>
            <a:r>
              <a:rPr sz="1400" spc="-45" dirty="0">
                <a:solidFill>
                  <a:srgbClr val="FFFFFF"/>
                </a:solidFill>
                <a:latin typeface="Century Gothic"/>
                <a:cs typeface="Century Gothic"/>
              </a:rPr>
              <a:t>le </a:t>
            </a:r>
            <a:r>
              <a:rPr sz="1400" spc="-285" dirty="0">
                <a:solidFill>
                  <a:srgbClr val="FFFFFF"/>
                </a:solidFill>
                <a:latin typeface="Century Gothic"/>
                <a:cs typeface="Century Gothic"/>
              </a:rPr>
              <a:t>11 </a:t>
            </a:r>
            <a:r>
              <a:rPr sz="1400" spc="-114" dirty="0">
                <a:solidFill>
                  <a:srgbClr val="FFFFFF"/>
                </a:solidFill>
                <a:latin typeface="Century Gothic"/>
                <a:cs typeface="Century Gothic"/>
              </a:rPr>
              <a:t>décembre</a:t>
            </a:r>
            <a:r>
              <a:rPr sz="1400" spc="-135" dirty="0">
                <a:solidFill>
                  <a:srgbClr val="FFFFFF"/>
                </a:solidFill>
                <a:latin typeface="Century Gothic"/>
                <a:cs typeface="Century Gothic"/>
              </a:rPr>
              <a:t> </a:t>
            </a:r>
            <a:r>
              <a:rPr sz="1400" spc="-40" dirty="0">
                <a:solidFill>
                  <a:srgbClr val="FFFFFF"/>
                </a:solidFill>
                <a:latin typeface="Century Gothic"/>
                <a:cs typeface="Century Gothic"/>
              </a:rPr>
              <a:t>2016.</a:t>
            </a:r>
            <a:endParaRPr sz="1400">
              <a:latin typeface="Century Gothic"/>
              <a:cs typeface="Century Gothic"/>
            </a:endParaRPr>
          </a:p>
        </p:txBody>
      </p:sp>
      <p:sp>
        <p:nvSpPr>
          <p:cNvPr id="7" name="object 7"/>
          <p:cNvSpPr txBox="1">
            <a:spLocks noGrp="1"/>
          </p:cNvSpPr>
          <p:nvPr>
            <p:ph type="title"/>
          </p:nvPr>
        </p:nvSpPr>
        <p:spPr>
          <a:xfrm>
            <a:off x="790916" y="650481"/>
            <a:ext cx="884555" cy="568325"/>
          </a:xfrm>
          <a:prstGeom prst="rect">
            <a:avLst/>
          </a:prstGeom>
        </p:spPr>
        <p:txBody>
          <a:bodyPr vert="horz" wrap="square" lIns="0" tIns="26670" rIns="0" bIns="0" rtlCol="0">
            <a:spAutoFit/>
          </a:bodyPr>
          <a:lstStyle/>
          <a:p>
            <a:pPr marL="13335" marR="5080" indent="-1270">
              <a:lnSpc>
                <a:spcPts val="2110"/>
              </a:lnSpc>
              <a:spcBef>
                <a:spcPts val="210"/>
              </a:spcBef>
            </a:pPr>
            <a:r>
              <a:rPr spc="160" dirty="0"/>
              <a:t>—  </a:t>
            </a:r>
            <a:r>
              <a:rPr spc="50" dirty="0"/>
              <a:t>SAPIN</a:t>
            </a:r>
            <a:r>
              <a:rPr spc="-125" dirty="0"/>
              <a:t> </a:t>
            </a:r>
            <a:r>
              <a:rPr spc="-35" dirty="0"/>
              <a:t>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FFA400"/>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003C3D"/>
                </a:solidFill>
                <a:latin typeface="Century Gothic"/>
                <a:cs typeface="Century Gothic"/>
              </a:rPr>
              <a:t>—</a:t>
            </a:r>
            <a:endParaRPr sz="1800">
              <a:latin typeface="Century Gothic"/>
              <a:cs typeface="Century Gothic"/>
            </a:endParaRPr>
          </a:p>
        </p:txBody>
      </p:sp>
      <p:sp>
        <p:nvSpPr>
          <p:cNvPr id="6" name="object 6"/>
          <p:cNvSpPr txBox="1"/>
          <p:nvPr/>
        </p:nvSpPr>
        <p:spPr>
          <a:xfrm>
            <a:off x="6198565" y="2432151"/>
            <a:ext cx="2533015" cy="299720"/>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003C3D"/>
                </a:solidFill>
                <a:latin typeface="Century Gothic"/>
                <a:cs typeface="Century Gothic"/>
              </a:rPr>
              <a:t>Mais </a:t>
            </a:r>
            <a:r>
              <a:rPr sz="1800" spc="-10" dirty="0">
                <a:solidFill>
                  <a:srgbClr val="003C3D"/>
                </a:solidFill>
                <a:latin typeface="Century Gothic"/>
                <a:cs typeface="Century Gothic"/>
              </a:rPr>
              <a:t>QUI </a:t>
            </a:r>
            <a:r>
              <a:rPr sz="1800" spc="-25" dirty="0">
                <a:solidFill>
                  <a:srgbClr val="003C3D"/>
                </a:solidFill>
                <a:latin typeface="Century Gothic"/>
                <a:cs typeface="Century Gothic"/>
              </a:rPr>
              <a:t>est </a:t>
            </a:r>
            <a:r>
              <a:rPr sz="1800" spc="-130" dirty="0">
                <a:solidFill>
                  <a:srgbClr val="003C3D"/>
                </a:solidFill>
                <a:latin typeface="Century Gothic"/>
                <a:cs typeface="Century Gothic"/>
              </a:rPr>
              <a:t>concerné</a:t>
            </a:r>
            <a:r>
              <a:rPr sz="1800" spc="-204" dirty="0">
                <a:solidFill>
                  <a:srgbClr val="003C3D"/>
                </a:solidFill>
                <a:latin typeface="Century Gothic"/>
                <a:cs typeface="Century Gothic"/>
              </a:rPr>
              <a:t> </a:t>
            </a:r>
            <a:r>
              <a:rPr sz="1800" spc="-150" dirty="0">
                <a:solidFill>
                  <a:srgbClr val="003C3D"/>
                </a:solidFill>
                <a:latin typeface="Century Gothic"/>
                <a:cs typeface="Century Gothic"/>
              </a:rPr>
              <a:t>?</a:t>
            </a:r>
            <a:endParaRPr sz="1800">
              <a:latin typeface="Century Gothic"/>
              <a:cs typeface="Century Gothic"/>
            </a:endParaRPr>
          </a:p>
        </p:txBody>
      </p:sp>
      <p:sp>
        <p:nvSpPr>
          <p:cNvPr id="7" name="object 7"/>
          <p:cNvSpPr/>
          <p:nvPr/>
        </p:nvSpPr>
        <p:spPr>
          <a:xfrm>
            <a:off x="0" y="0"/>
            <a:ext cx="5220004" cy="5759449"/>
          </a:xfrm>
          <a:prstGeom prst="rect">
            <a:avLst/>
          </a:prstGeom>
          <a:blipFill>
            <a:blip r:embed="rId2"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439084" y="657313"/>
            <a:ext cx="3076575" cy="545465"/>
          </a:xfrm>
          <a:prstGeom prst="rect">
            <a:avLst/>
          </a:prstGeom>
        </p:spPr>
        <p:txBody>
          <a:bodyPr vert="horz" wrap="square" lIns="0" tIns="45085" rIns="0" bIns="0" rtlCol="0">
            <a:spAutoFit/>
          </a:bodyPr>
          <a:lstStyle/>
          <a:p>
            <a:pPr marL="12700" marR="5080">
              <a:lnSpc>
                <a:spcPts val="1930"/>
              </a:lnSpc>
              <a:spcBef>
                <a:spcPts val="355"/>
              </a:spcBef>
            </a:pPr>
            <a:r>
              <a:rPr spc="80" dirty="0">
                <a:solidFill>
                  <a:srgbClr val="003C3D"/>
                </a:solidFill>
              </a:rPr>
              <a:t>PÉRIMÈTRE</a:t>
            </a:r>
            <a:r>
              <a:rPr spc="-45" dirty="0">
                <a:solidFill>
                  <a:srgbClr val="003C3D"/>
                </a:solidFill>
              </a:rPr>
              <a:t> </a:t>
            </a:r>
            <a:r>
              <a:rPr spc="5" dirty="0">
                <a:solidFill>
                  <a:srgbClr val="003C3D"/>
                </a:solidFill>
              </a:rPr>
              <a:t>D’APPLICATION  </a:t>
            </a:r>
            <a:r>
              <a:rPr spc="0" dirty="0">
                <a:solidFill>
                  <a:srgbClr val="003C3D"/>
                </a:solidFill>
              </a:rPr>
              <a:t>DU</a:t>
            </a:r>
            <a:r>
              <a:rPr spc="-60" dirty="0">
                <a:solidFill>
                  <a:srgbClr val="003C3D"/>
                </a:solidFill>
              </a:rPr>
              <a:t> </a:t>
            </a:r>
            <a:r>
              <a:rPr spc="-50" dirty="0">
                <a:solidFill>
                  <a:srgbClr val="003C3D"/>
                </a:solidFill>
              </a:rPr>
              <a:t>RGPD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184944" y="5209682"/>
            <a:ext cx="360045" cy="360045"/>
          </a:xfrm>
          <a:custGeom>
            <a:avLst/>
            <a:gdLst/>
            <a:ahLst/>
            <a:cxnLst/>
            <a:rect l="l" t="t" r="r" b="b"/>
            <a:pathLst>
              <a:path w="360045" h="360045">
                <a:moveTo>
                  <a:pt x="179603" y="0"/>
                </a:moveTo>
                <a:lnTo>
                  <a:pt x="131564" y="6364"/>
                </a:lnTo>
                <a:lnTo>
                  <a:pt x="88578" y="24357"/>
                </a:lnTo>
                <a:lnTo>
                  <a:pt x="52287" y="52330"/>
                </a:lnTo>
                <a:lnTo>
                  <a:pt x="24333" y="88632"/>
                </a:lnTo>
                <a:lnTo>
                  <a:pt x="6356" y="131615"/>
                </a:lnTo>
                <a:lnTo>
                  <a:pt x="0" y="179628"/>
                </a:lnTo>
                <a:lnTo>
                  <a:pt x="6356" y="227959"/>
                </a:lnTo>
                <a:lnTo>
                  <a:pt x="24333" y="271153"/>
                </a:lnTo>
                <a:lnTo>
                  <a:pt x="52287" y="307583"/>
                </a:lnTo>
                <a:lnTo>
                  <a:pt x="88578" y="335620"/>
                </a:lnTo>
                <a:lnTo>
                  <a:pt x="131564" y="353637"/>
                </a:lnTo>
                <a:lnTo>
                  <a:pt x="179603" y="360004"/>
                </a:lnTo>
                <a:lnTo>
                  <a:pt x="227978" y="353637"/>
                </a:lnTo>
                <a:lnTo>
                  <a:pt x="271188" y="335620"/>
                </a:lnTo>
                <a:lnTo>
                  <a:pt x="307613" y="307583"/>
                </a:lnTo>
                <a:lnTo>
                  <a:pt x="335634" y="271153"/>
                </a:lnTo>
                <a:lnTo>
                  <a:pt x="353634" y="227959"/>
                </a:lnTo>
                <a:lnTo>
                  <a:pt x="359994" y="179628"/>
                </a:lnTo>
                <a:lnTo>
                  <a:pt x="353634" y="131615"/>
                </a:lnTo>
                <a:lnTo>
                  <a:pt x="335634" y="88632"/>
                </a:lnTo>
                <a:lnTo>
                  <a:pt x="307613" y="52330"/>
                </a:lnTo>
                <a:lnTo>
                  <a:pt x="271188" y="24357"/>
                </a:lnTo>
                <a:lnTo>
                  <a:pt x="227978" y="6364"/>
                </a:lnTo>
                <a:lnTo>
                  <a:pt x="179603" y="0"/>
                </a:lnTo>
                <a:close/>
              </a:path>
            </a:pathLst>
          </a:custGeom>
          <a:solidFill>
            <a:srgbClr val="0000FF"/>
          </a:solidFill>
        </p:spPr>
        <p:txBody>
          <a:bodyPr wrap="square" lIns="0" tIns="0" rIns="0" bIns="0" rtlCol="0"/>
          <a:lstStyle/>
          <a:p>
            <a:endParaRPr/>
          </a:p>
        </p:txBody>
      </p:sp>
      <p:sp>
        <p:nvSpPr>
          <p:cNvPr id="3" name="object 3"/>
          <p:cNvSpPr/>
          <p:nvPr/>
        </p:nvSpPr>
        <p:spPr>
          <a:xfrm>
            <a:off x="9276880" y="5293006"/>
            <a:ext cx="176136" cy="193361"/>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47935" y="5450480"/>
            <a:ext cx="103505" cy="136525"/>
          </a:xfrm>
          <a:prstGeom prst="rect">
            <a:avLst/>
          </a:prstGeom>
        </p:spPr>
        <p:txBody>
          <a:bodyPr vert="horz" wrap="square" lIns="0" tIns="0" rIns="0" bIns="0" rtlCol="0">
            <a:spAutoFit/>
          </a:bodyPr>
          <a:lstStyle/>
          <a:p>
            <a:pPr>
              <a:lnSpc>
                <a:spcPts val="1040"/>
              </a:lnSpc>
            </a:pPr>
            <a:r>
              <a:rPr sz="900" spc="-100" dirty="0">
                <a:solidFill>
                  <a:srgbClr val="0000FF"/>
                </a:solidFill>
                <a:latin typeface="Century Gothic"/>
                <a:cs typeface="Century Gothic"/>
              </a:rPr>
              <a:t>18</a:t>
            </a:r>
            <a:endParaRPr sz="900">
              <a:latin typeface="Century Gothic"/>
              <a:cs typeface="Century Gothic"/>
            </a:endParaRPr>
          </a:p>
        </p:txBody>
      </p:sp>
      <p:sp>
        <p:nvSpPr>
          <p:cNvPr id="5" name="object 5"/>
          <p:cNvSpPr/>
          <p:nvPr/>
        </p:nvSpPr>
        <p:spPr>
          <a:xfrm>
            <a:off x="0" y="0"/>
            <a:ext cx="10083800" cy="5759449"/>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3394544" y="2435992"/>
            <a:ext cx="3315970" cy="500380"/>
          </a:xfrm>
          <a:prstGeom prst="rect">
            <a:avLst/>
          </a:prstGeom>
        </p:spPr>
        <p:txBody>
          <a:bodyPr vert="horz" wrap="square" lIns="0" tIns="13970" rIns="0" bIns="0" rtlCol="0">
            <a:spAutoFit/>
          </a:bodyPr>
          <a:lstStyle/>
          <a:p>
            <a:pPr marL="12700">
              <a:lnSpc>
                <a:spcPct val="100000"/>
              </a:lnSpc>
              <a:spcBef>
                <a:spcPts val="110"/>
              </a:spcBef>
            </a:pPr>
            <a:r>
              <a:rPr sz="3100" spc="275" dirty="0">
                <a:solidFill>
                  <a:srgbClr val="003C3D"/>
                </a:solidFill>
              </a:rPr>
              <a:t>TOUT </a:t>
            </a:r>
            <a:r>
              <a:rPr sz="3100" spc="250" dirty="0">
                <a:solidFill>
                  <a:srgbClr val="003C3D"/>
                </a:solidFill>
              </a:rPr>
              <a:t>LE</a:t>
            </a:r>
            <a:r>
              <a:rPr sz="3100" spc="-445" dirty="0">
                <a:solidFill>
                  <a:srgbClr val="003C3D"/>
                </a:solidFill>
              </a:rPr>
              <a:t> </a:t>
            </a:r>
            <a:r>
              <a:rPr sz="3100" spc="65" dirty="0">
                <a:solidFill>
                  <a:srgbClr val="003C3D"/>
                </a:solidFill>
              </a:rPr>
              <a:t>MONDE</a:t>
            </a:r>
            <a:endParaRPr sz="3100"/>
          </a:p>
        </p:txBody>
      </p:sp>
      <p:sp>
        <p:nvSpPr>
          <p:cNvPr id="7" name="object 7"/>
          <p:cNvSpPr txBox="1"/>
          <p:nvPr/>
        </p:nvSpPr>
        <p:spPr>
          <a:xfrm>
            <a:off x="7394257" y="5281499"/>
            <a:ext cx="2600960" cy="292735"/>
          </a:xfrm>
          <a:prstGeom prst="rect">
            <a:avLst/>
          </a:prstGeom>
        </p:spPr>
        <p:txBody>
          <a:bodyPr vert="horz" wrap="square" lIns="0" tIns="12700" rIns="0" bIns="0" rtlCol="0">
            <a:spAutoFit/>
          </a:bodyPr>
          <a:lstStyle/>
          <a:p>
            <a:pPr marL="12700">
              <a:lnSpc>
                <a:spcPct val="100000"/>
              </a:lnSpc>
              <a:spcBef>
                <a:spcPts val="100"/>
              </a:spcBef>
            </a:pPr>
            <a:r>
              <a:rPr sz="1750" spc="-40" dirty="0">
                <a:solidFill>
                  <a:srgbClr val="003C3D"/>
                </a:solidFill>
                <a:latin typeface="Century Gothic"/>
                <a:cs typeface="Century Gothic"/>
              </a:rPr>
              <a:t>Voyons </a:t>
            </a:r>
            <a:r>
              <a:rPr sz="1750" spc="-220" dirty="0">
                <a:solidFill>
                  <a:srgbClr val="003C3D"/>
                </a:solidFill>
                <a:latin typeface="Century Gothic"/>
                <a:cs typeface="Century Gothic"/>
              </a:rPr>
              <a:t>ça </a:t>
            </a:r>
            <a:r>
              <a:rPr sz="1750" spc="-155" dirty="0">
                <a:solidFill>
                  <a:srgbClr val="003C3D"/>
                </a:solidFill>
                <a:latin typeface="Century Gothic"/>
                <a:cs typeface="Century Gothic"/>
              </a:rPr>
              <a:t>de </a:t>
            </a:r>
            <a:r>
              <a:rPr sz="1750" spc="10" dirty="0">
                <a:solidFill>
                  <a:srgbClr val="003C3D"/>
                </a:solidFill>
                <a:latin typeface="Century Gothic"/>
                <a:cs typeface="Century Gothic"/>
              </a:rPr>
              <a:t>plus</a:t>
            </a:r>
            <a:r>
              <a:rPr sz="1750" spc="-40" dirty="0">
                <a:solidFill>
                  <a:srgbClr val="003C3D"/>
                </a:solidFill>
                <a:latin typeface="Century Gothic"/>
                <a:cs typeface="Century Gothic"/>
              </a:rPr>
              <a:t> </a:t>
            </a:r>
            <a:r>
              <a:rPr sz="1750" spc="-25" dirty="0">
                <a:solidFill>
                  <a:srgbClr val="003C3D"/>
                </a:solidFill>
                <a:latin typeface="Century Gothic"/>
                <a:cs typeface="Century Gothic"/>
              </a:rPr>
              <a:t>près…</a:t>
            </a:r>
            <a:endParaRPr sz="1750">
              <a:latin typeface="Century Gothic"/>
              <a:cs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FFA400"/>
          </a:solidFill>
        </p:spPr>
        <p:txBody>
          <a:bodyPr wrap="square" lIns="0" tIns="0" rIns="0" bIns="0" rtlCol="0"/>
          <a:lstStyle/>
          <a:p>
            <a:endParaRPr/>
          </a:p>
        </p:txBody>
      </p:sp>
      <p:sp>
        <p:nvSpPr>
          <p:cNvPr id="5" name="object 5"/>
          <p:cNvSpPr txBox="1"/>
          <p:nvPr/>
        </p:nvSpPr>
        <p:spPr>
          <a:xfrm>
            <a:off x="3210788" y="1589329"/>
            <a:ext cx="4580890" cy="429259"/>
          </a:xfrm>
          <a:prstGeom prst="rect">
            <a:avLst/>
          </a:prstGeom>
        </p:spPr>
        <p:txBody>
          <a:bodyPr vert="horz" wrap="square" lIns="0" tIns="38100" rIns="0" bIns="0" rtlCol="0">
            <a:spAutoFit/>
          </a:bodyPr>
          <a:lstStyle/>
          <a:p>
            <a:pPr marL="12700" marR="5080">
              <a:lnSpc>
                <a:spcPts val="1500"/>
              </a:lnSpc>
              <a:spcBef>
                <a:spcPts val="300"/>
              </a:spcBef>
            </a:pPr>
            <a:r>
              <a:rPr sz="1400" spc="10" dirty="0">
                <a:solidFill>
                  <a:srgbClr val="4A4B14"/>
                </a:solidFill>
                <a:latin typeface="Century Gothic"/>
                <a:cs typeface="Century Gothic"/>
              </a:rPr>
              <a:t>Les </a:t>
            </a:r>
            <a:r>
              <a:rPr sz="1400" spc="-25" dirty="0">
                <a:solidFill>
                  <a:srgbClr val="4A4B14"/>
                </a:solidFill>
                <a:latin typeface="Century Gothic"/>
                <a:cs typeface="Century Gothic"/>
              </a:rPr>
              <a:t>entités </a:t>
            </a:r>
            <a:r>
              <a:rPr sz="1400" spc="-50" dirty="0">
                <a:solidFill>
                  <a:srgbClr val="4A4B14"/>
                </a:solidFill>
                <a:latin typeface="Century Gothic"/>
                <a:cs typeface="Century Gothic"/>
              </a:rPr>
              <a:t>qui </a:t>
            </a:r>
            <a:r>
              <a:rPr sz="1400" spc="-45" dirty="0">
                <a:solidFill>
                  <a:srgbClr val="4A4B14"/>
                </a:solidFill>
                <a:latin typeface="Century Gothic"/>
                <a:cs typeface="Century Gothic"/>
              </a:rPr>
              <a:t>entrent </a:t>
            </a:r>
            <a:r>
              <a:rPr sz="1400" spc="-85" dirty="0">
                <a:solidFill>
                  <a:srgbClr val="4A4B14"/>
                </a:solidFill>
                <a:latin typeface="Century Gothic"/>
                <a:cs typeface="Century Gothic"/>
              </a:rPr>
              <a:t>dans </a:t>
            </a:r>
            <a:r>
              <a:rPr sz="1400" spc="-45" dirty="0">
                <a:solidFill>
                  <a:srgbClr val="4A4B14"/>
                </a:solidFill>
                <a:latin typeface="Century Gothic"/>
                <a:cs typeface="Century Gothic"/>
              </a:rPr>
              <a:t>le </a:t>
            </a:r>
            <a:r>
              <a:rPr sz="1400" spc="-50" dirty="0">
                <a:solidFill>
                  <a:srgbClr val="4A4B14"/>
                </a:solidFill>
                <a:latin typeface="Century Gothic"/>
                <a:cs typeface="Century Gothic"/>
              </a:rPr>
              <a:t>périmètre </a:t>
            </a:r>
            <a:r>
              <a:rPr sz="1400" spc="-90" dirty="0">
                <a:solidFill>
                  <a:srgbClr val="4A4B14"/>
                </a:solidFill>
                <a:latin typeface="Century Gothic"/>
                <a:cs typeface="Century Gothic"/>
              </a:rPr>
              <a:t>d’application </a:t>
            </a:r>
            <a:r>
              <a:rPr sz="1400" spc="-100" dirty="0">
                <a:solidFill>
                  <a:srgbClr val="4A4B14"/>
                </a:solidFill>
                <a:latin typeface="Century Gothic"/>
                <a:cs typeface="Century Gothic"/>
              </a:rPr>
              <a:t>du  </a:t>
            </a:r>
            <a:r>
              <a:rPr sz="1400" spc="-30" dirty="0">
                <a:solidFill>
                  <a:srgbClr val="4A4B14"/>
                </a:solidFill>
                <a:latin typeface="Century Gothic"/>
                <a:cs typeface="Century Gothic"/>
              </a:rPr>
              <a:t>RGPD, </a:t>
            </a:r>
            <a:r>
              <a:rPr sz="1400" spc="-20" dirty="0">
                <a:solidFill>
                  <a:srgbClr val="4A4B14"/>
                </a:solidFill>
                <a:latin typeface="Century Gothic"/>
                <a:cs typeface="Century Gothic"/>
              </a:rPr>
              <a:t>sont </a:t>
            </a:r>
            <a:r>
              <a:rPr sz="1400" spc="-45" dirty="0">
                <a:solidFill>
                  <a:srgbClr val="4A4B14"/>
                </a:solidFill>
                <a:latin typeface="Century Gothic"/>
                <a:cs typeface="Century Gothic"/>
              </a:rPr>
              <a:t>celles </a:t>
            </a:r>
            <a:r>
              <a:rPr sz="1400" spc="-50" dirty="0">
                <a:solidFill>
                  <a:srgbClr val="4A4B14"/>
                </a:solidFill>
                <a:latin typeface="Century Gothic"/>
                <a:cs typeface="Century Gothic"/>
              </a:rPr>
              <a:t>qui </a:t>
            </a:r>
            <a:r>
              <a:rPr sz="1400" spc="-80" dirty="0">
                <a:solidFill>
                  <a:srgbClr val="4A4B14"/>
                </a:solidFill>
                <a:latin typeface="Century Gothic"/>
                <a:cs typeface="Century Gothic"/>
              </a:rPr>
              <a:t>répondent </a:t>
            </a:r>
            <a:r>
              <a:rPr sz="1400" spc="-145" dirty="0">
                <a:solidFill>
                  <a:srgbClr val="4A4B14"/>
                </a:solidFill>
                <a:latin typeface="Century Gothic"/>
                <a:cs typeface="Century Gothic"/>
              </a:rPr>
              <a:t>au </a:t>
            </a:r>
            <a:r>
              <a:rPr sz="1400" spc="-15" dirty="0">
                <a:solidFill>
                  <a:srgbClr val="4A4B14"/>
                </a:solidFill>
                <a:latin typeface="Century Gothic"/>
                <a:cs typeface="Century Gothic"/>
              </a:rPr>
              <a:t>critères </a:t>
            </a:r>
            <a:r>
              <a:rPr sz="1400" spc="-25" dirty="0">
                <a:solidFill>
                  <a:srgbClr val="4A4B14"/>
                </a:solidFill>
                <a:latin typeface="Century Gothic"/>
                <a:cs typeface="Century Gothic"/>
              </a:rPr>
              <a:t>suivants</a:t>
            </a:r>
            <a:r>
              <a:rPr sz="1400" spc="-160" dirty="0">
                <a:solidFill>
                  <a:srgbClr val="4A4B14"/>
                </a:solidFill>
                <a:latin typeface="Century Gothic"/>
                <a:cs typeface="Century Gothic"/>
              </a:rPr>
              <a:t> </a:t>
            </a:r>
            <a:r>
              <a:rPr sz="1400" spc="10" dirty="0">
                <a:solidFill>
                  <a:srgbClr val="4A4B14"/>
                </a:solidFill>
                <a:latin typeface="Century Gothic"/>
                <a:cs typeface="Century Gothic"/>
              </a:rPr>
              <a:t>:</a:t>
            </a:r>
            <a:endParaRPr sz="1400">
              <a:latin typeface="Century Gothic"/>
              <a:cs typeface="Century Gothic"/>
            </a:endParaRPr>
          </a:p>
        </p:txBody>
      </p:sp>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25" dirty="0"/>
              <a:t>19</a:t>
            </a:fld>
            <a:endParaRPr spc="25" dirty="0"/>
          </a:p>
        </p:txBody>
      </p:sp>
      <p:sp>
        <p:nvSpPr>
          <p:cNvPr id="6" name="object 6"/>
          <p:cNvSpPr txBox="1">
            <a:spLocks noGrp="1"/>
          </p:cNvSpPr>
          <p:nvPr>
            <p:ph type="title"/>
          </p:nvPr>
        </p:nvSpPr>
        <p:spPr>
          <a:xfrm>
            <a:off x="790916" y="650481"/>
            <a:ext cx="1774189" cy="813435"/>
          </a:xfrm>
          <a:prstGeom prst="rect">
            <a:avLst/>
          </a:prstGeom>
        </p:spPr>
        <p:txBody>
          <a:bodyPr vert="horz" wrap="square" lIns="0" tIns="26670" rIns="0" bIns="0" rtlCol="0">
            <a:spAutoFit/>
          </a:bodyPr>
          <a:lstStyle/>
          <a:p>
            <a:pPr marL="13335" marR="506730" indent="-1270">
              <a:lnSpc>
                <a:spcPts val="2110"/>
              </a:lnSpc>
              <a:spcBef>
                <a:spcPts val="210"/>
              </a:spcBef>
            </a:pPr>
            <a:r>
              <a:rPr spc="160" dirty="0"/>
              <a:t>—  </a:t>
            </a:r>
            <a:r>
              <a:rPr spc="50" dirty="0">
                <a:solidFill>
                  <a:srgbClr val="003C3D"/>
                </a:solidFill>
              </a:rPr>
              <a:t>PÉ</a:t>
            </a:r>
            <a:r>
              <a:rPr spc="25" dirty="0">
                <a:solidFill>
                  <a:srgbClr val="003C3D"/>
                </a:solidFill>
              </a:rPr>
              <a:t>R</a:t>
            </a:r>
            <a:r>
              <a:rPr spc="105" dirty="0">
                <a:solidFill>
                  <a:srgbClr val="003C3D"/>
                </a:solidFill>
              </a:rPr>
              <a:t>I</a:t>
            </a:r>
            <a:r>
              <a:rPr spc="50" dirty="0">
                <a:solidFill>
                  <a:srgbClr val="003C3D"/>
                </a:solidFill>
              </a:rPr>
              <a:t>M</a:t>
            </a:r>
            <a:r>
              <a:rPr spc="75" dirty="0">
                <a:solidFill>
                  <a:srgbClr val="003C3D"/>
                </a:solidFill>
              </a:rPr>
              <a:t>È</a:t>
            </a:r>
            <a:r>
              <a:rPr spc="315" dirty="0">
                <a:solidFill>
                  <a:srgbClr val="003C3D"/>
                </a:solidFill>
              </a:rPr>
              <a:t>T</a:t>
            </a:r>
            <a:r>
              <a:rPr spc="25" dirty="0">
                <a:solidFill>
                  <a:srgbClr val="003C3D"/>
                </a:solidFill>
              </a:rPr>
              <a:t>R</a:t>
            </a:r>
            <a:r>
              <a:rPr spc="75" dirty="0">
                <a:solidFill>
                  <a:srgbClr val="003C3D"/>
                </a:solidFill>
              </a:rPr>
              <a:t>E</a:t>
            </a:r>
          </a:p>
          <a:p>
            <a:pPr marL="13335">
              <a:lnSpc>
                <a:spcPts val="1875"/>
              </a:lnSpc>
            </a:pPr>
            <a:r>
              <a:rPr spc="5" dirty="0">
                <a:solidFill>
                  <a:srgbClr val="003C3D"/>
                </a:solidFill>
              </a:rPr>
              <a:t>D’APPLICATION</a:t>
            </a:r>
          </a:p>
        </p:txBody>
      </p:sp>
      <p:sp>
        <p:nvSpPr>
          <p:cNvPr id="7" name="object 7"/>
          <p:cNvSpPr txBox="1"/>
          <p:nvPr/>
        </p:nvSpPr>
        <p:spPr>
          <a:xfrm>
            <a:off x="791918" y="1409674"/>
            <a:ext cx="1026160" cy="299720"/>
          </a:xfrm>
          <a:prstGeom prst="rect">
            <a:avLst/>
          </a:prstGeom>
        </p:spPr>
        <p:txBody>
          <a:bodyPr vert="horz" wrap="square" lIns="0" tIns="12700" rIns="0" bIns="0" rtlCol="0">
            <a:spAutoFit/>
          </a:bodyPr>
          <a:lstStyle/>
          <a:p>
            <a:pPr marL="12700">
              <a:lnSpc>
                <a:spcPct val="100000"/>
              </a:lnSpc>
              <a:spcBef>
                <a:spcPts val="100"/>
              </a:spcBef>
            </a:pPr>
            <a:r>
              <a:rPr sz="1800" spc="0" dirty="0">
                <a:solidFill>
                  <a:srgbClr val="003C3D"/>
                </a:solidFill>
                <a:latin typeface="Century Gothic"/>
                <a:cs typeface="Century Gothic"/>
              </a:rPr>
              <a:t>DU</a:t>
            </a:r>
            <a:r>
              <a:rPr sz="1800" spc="-114" dirty="0">
                <a:solidFill>
                  <a:srgbClr val="003C3D"/>
                </a:solidFill>
                <a:latin typeface="Century Gothic"/>
                <a:cs typeface="Century Gothic"/>
              </a:rPr>
              <a:t> </a:t>
            </a:r>
            <a:r>
              <a:rPr sz="1800" spc="-50" dirty="0">
                <a:solidFill>
                  <a:srgbClr val="003C3D"/>
                </a:solidFill>
                <a:latin typeface="Century Gothic"/>
                <a:cs typeface="Century Gothic"/>
              </a:rPr>
              <a:t>RGPD</a:t>
            </a:r>
            <a:endParaRPr sz="1800">
              <a:latin typeface="Century Gothic"/>
              <a:cs typeface="Century Gothic"/>
            </a:endParaRPr>
          </a:p>
        </p:txBody>
      </p:sp>
      <p:sp>
        <p:nvSpPr>
          <p:cNvPr id="8" name="object 8"/>
          <p:cNvSpPr txBox="1"/>
          <p:nvPr/>
        </p:nvSpPr>
        <p:spPr>
          <a:xfrm>
            <a:off x="3459569" y="2446782"/>
            <a:ext cx="1666875" cy="1179830"/>
          </a:xfrm>
          <a:prstGeom prst="rect">
            <a:avLst/>
          </a:prstGeom>
          <a:solidFill>
            <a:srgbClr val="C33F0C"/>
          </a:solidFill>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50">
              <a:latin typeface="Times New Roman"/>
              <a:cs typeface="Times New Roman"/>
            </a:endParaRPr>
          </a:p>
          <a:p>
            <a:pPr marL="118745">
              <a:lnSpc>
                <a:spcPct val="100000"/>
              </a:lnSpc>
            </a:pPr>
            <a:r>
              <a:rPr sz="1400" spc="-5" dirty="0">
                <a:solidFill>
                  <a:srgbClr val="FFFFFF"/>
                </a:solidFill>
                <a:latin typeface="Century Gothic"/>
                <a:cs typeface="Century Gothic"/>
              </a:rPr>
              <a:t>Critères</a:t>
            </a:r>
            <a:r>
              <a:rPr sz="1400" spc="-60" dirty="0">
                <a:solidFill>
                  <a:srgbClr val="FFFFFF"/>
                </a:solidFill>
                <a:latin typeface="Century Gothic"/>
                <a:cs typeface="Century Gothic"/>
              </a:rPr>
              <a:t> </a:t>
            </a:r>
            <a:r>
              <a:rPr sz="1400" spc="-35" dirty="0">
                <a:solidFill>
                  <a:srgbClr val="FFFFFF"/>
                </a:solidFill>
                <a:latin typeface="Century Gothic"/>
                <a:cs typeface="Century Gothic"/>
              </a:rPr>
              <a:t>matériels</a:t>
            </a:r>
            <a:endParaRPr sz="1400">
              <a:latin typeface="Century Gothic"/>
              <a:cs typeface="Century Gothic"/>
            </a:endParaRPr>
          </a:p>
        </p:txBody>
      </p:sp>
      <p:sp>
        <p:nvSpPr>
          <p:cNvPr id="9" name="object 9"/>
          <p:cNvSpPr txBox="1"/>
          <p:nvPr/>
        </p:nvSpPr>
        <p:spPr>
          <a:xfrm>
            <a:off x="6009589" y="2446782"/>
            <a:ext cx="1665605" cy="1179830"/>
          </a:xfrm>
          <a:prstGeom prst="rect">
            <a:avLst/>
          </a:prstGeom>
          <a:solidFill>
            <a:srgbClr val="C33F0C"/>
          </a:solidFill>
        </p:spPr>
        <p:txBody>
          <a:bodyPr vert="horz" wrap="square" lIns="0" tIns="0" rIns="0" bIns="0" rtlCol="0">
            <a:spAutoFit/>
          </a:bodyPr>
          <a:lstStyle/>
          <a:p>
            <a:pPr>
              <a:lnSpc>
                <a:spcPct val="100000"/>
              </a:lnSpc>
            </a:pPr>
            <a:endParaRPr sz="1600">
              <a:latin typeface="Times New Roman"/>
              <a:cs typeface="Times New Roman"/>
            </a:endParaRPr>
          </a:p>
          <a:p>
            <a:pPr marL="386715" marR="379730" indent="121920">
              <a:lnSpc>
                <a:spcPts val="1670"/>
              </a:lnSpc>
              <a:spcBef>
                <a:spcPts val="1120"/>
              </a:spcBef>
            </a:pPr>
            <a:r>
              <a:rPr sz="1400" spc="-5" dirty="0">
                <a:solidFill>
                  <a:srgbClr val="FFFFFF"/>
                </a:solidFill>
                <a:latin typeface="Century Gothic"/>
                <a:cs typeface="Century Gothic"/>
              </a:rPr>
              <a:t>Critères  </a:t>
            </a:r>
            <a:r>
              <a:rPr sz="1400" spc="15" dirty="0">
                <a:solidFill>
                  <a:srgbClr val="FFFFFF"/>
                </a:solidFill>
                <a:latin typeface="Century Gothic"/>
                <a:cs typeface="Century Gothic"/>
              </a:rPr>
              <a:t>t</a:t>
            </a:r>
            <a:r>
              <a:rPr sz="1400" spc="-40" dirty="0">
                <a:solidFill>
                  <a:srgbClr val="FFFFFF"/>
                </a:solidFill>
                <a:latin typeface="Century Gothic"/>
                <a:cs typeface="Century Gothic"/>
              </a:rPr>
              <a:t>e</a:t>
            </a:r>
            <a:r>
              <a:rPr sz="1400" spc="-25" dirty="0">
                <a:solidFill>
                  <a:srgbClr val="FFFFFF"/>
                </a:solidFill>
                <a:latin typeface="Century Gothic"/>
                <a:cs typeface="Century Gothic"/>
              </a:rPr>
              <a:t>r</a:t>
            </a:r>
            <a:r>
              <a:rPr sz="1400" spc="80" dirty="0">
                <a:solidFill>
                  <a:srgbClr val="FFFFFF"/>
                </a:solidFill>
                <a:latin typeface="Century Gothic"/>
                <a:cs typeface="Century Gothic"/>
              </a:rPr>
              <a:t>r</a:t>
            </a:r>
            <a:r>
              <a:rPr sz="1400" spc="60" dirty="0">
                <a:solidFill>
                  <a:srgbClr val="FFFFFF"/>
                </a:solidFill>
                <a:latin typeface="Century Gothic"/>
                <a:cs typeface="Century Gothic"/>
              </a:rPr>
              <a:t>i</a:t>
            </a:r>
            <a:r>
              <a:rPr sz="1400" spc="15" dirty="0">
                <a:solidFill>
                  <a:srgbClr val="FFFFFF"/>
                </a:solidFill>
                <a:latin typeface="Century Gothic"/>
                <a:cs typeface="Century Gothic"/>
              </a:rPr>
              <a:t>t</a:t>
            </a:r>
            <a:r>
              <a:rPr sz="1400" spc="-125" dirty="0">
                <a:solidFill>
                  <a:srgbClr val="FFFFFF"/>
                </a:solidFill>
                <a:latin typeface="Century Gothic"/>
                <a:cs typeface="Century Gothic"/>
              </a:rPr>
              <a:t>o</a:t>
            </a:r>
            <a:r>
              <a:rPr sz="1400" spc="80" dirty="0">
                <a:solidFill>
                  <a:srgbClr val="FFFFFF"/>
                </a:solidFill>
                <a:latin typeface="Century Gothic"/>
                <a:cs typeface="Century Gothic"/>
              </a:rPr>
              <a:t>r</a:t>
            </a:r>
            <a:r>
              <a:rPr sz="1400" spc="60" dirty="0">
                <a:solidFill>
                  <a:srgbClr val="FFFFFF"/>
                </a:solidFill>
                <a:latin typeface="Century Gothic"/>
                <a:cs typeface="Century Gothic"/>
              </a:rPr>
              <a:t>i</a:t>
            </a:r>
            <a:r>
              <a:rPr sz="1400" spc="-225" dirty="0">
                <a:solidFill>
                  <a:srgbClr val="FFFFFF"/>
                </a:solidFill>
                <a:latin typeface="Century Gothic"/>
                <a:cs typeface="Century Gothic"/>
              </a:rPr>
              <a:t>a</a:t>
            </a:r>
            <a:r>
              <a:rPr sz="1400" spc="-65" dirty="0">
                <a:solidFill>
                  <a:srgbClr val="FFFFFF"/>
                </a:solidFill>
                <a:latin typeface="Century Gothic"/>
                <a:cs typeface="Century Gothic"/>
              </a:rPr>
              <a:t>u</a:t>
            </a:r>
            <a:r>
              <a:rPr sz="1400" spc="10" dirty="0">
                <a:solidFill>
                  <a:srgbClr val="FFFFFF"/>
                </a:solidFill>
                <a:latin typeface="Century Gothic"/>
                <a:cs typeface="Century Gothic"/>
              </a:rPr>
              <a:t>x</a:t>
            </a:r>
            <a:endParaRPr sz="1400">
              <a:latin typeface="Century Gothic"/>
              <a:cs typeface="Century Gothic"/>
            </a:endParaRPr>
          </a:p>
        </p:txBody>
      </p:sp>
      <p:sp>
        <p:nvSpPr>
          <p:cNvPr id="10" name="object 10"/>
          <p:cNvSpPr txBox="1"/>
          <p:nvPr/>
        </p:nvSpPr>
        <p:spPr>
          <a:xfrm>
            <a:off x="3466998" y="3719540"/>
            <a:ext cx="1525905" cy="862965"/>
          </a:xfrm>
          <a:prstGeom prst="rect">
            <a:avLst/>
          </a:prstGeom>
        </p:spPr>
        <p:txBody>
          <a:bodyPr vert="horz" wrap="square" lIns="0" tIns="14604" rIns="0" bIns="0" rtlCol="0">
            <a:spAutoFit/>
          </a:bodyPr>
          <a:lstStyle/>
          <a:p>
            <a:pPr marL="12700">
              <a:lnSpc>
                <a:spcPts val="1325"/>
              </a:lnSpc>
              <a:spcBef>
                <a:spcPts val="114"/>
              </a:spcBef>
            </a:pPr>
            <a:r>
              <a:rPr sz="1150" spc="100" dirty="0">
                <a:solidFill>
                  <a:srgbClr val="4A4B14"/>
                </a:solidFill>
                <a:latin typeface="Century Gothic"/>
                <a:cs typeface="Century Gothic"/>
              </a:rPr>
              <a:t>LE</a:t>
            </a:r>
            <a:r>
              <a:rPr sz="1150" spc="-25" dirty="0">
                <a:solidFill>
                  <a:srgbClr val="4A4B14"/>
                </a:solidFill>
                <a:latin typeface="Century Gothic"/>
                <a:cs typeface="Century Gothic"/>
              </a:rPr>
              <a:t> </a:t>
            </a:r>
            <a:r>
              <a:rPr sz="1150" spc="75" dirty="0">
                <a:solidFill>
                  <a:srgbClr val="4A4B14"/>
                </a:solidFill>
                <a:latin typeface="Century Gothic"/>
                <a:cs typeface="Century Gothic"/>
              </a:rPr>
              <a:t>«</a:t>
            </a:r>
            <a:r>
              <a:rPr sz="1150" spc="-30" dirty="0">
                <a:solidFill>
                  <a:srgbClr val="4A4B14"/>
                </a:solidFill>
                <a:latin typeface="Century Gothic"/>
                <a:cs typeface="Century Gothic"/>
              </a:rPr>
              <a:t> </a:t>
            </a:r>
            <a:r>
              <a:rPr sz="1150" spc="5" dirty="0">
                <a:solidFill>
                  <a:srgbClr val="4A4B14"/>
                </a:solidFill>
                <a:latin typeface="Century Gothic"/>
                <a:cs typeface="Century Gothic"/>
              </a:rPr>
              <a:t>QUAND</a:t>
            </a:r>
            <a:r>
              <a:rPr sz="1150" spc="-30" dirty="0">
                <a:solidFill>
                  <a:srgbClr val="4A4B14"/>
                </a:solidFill>
                <a:latin typeface="Century Gothic"/>
                <a:cs typeface="Century Gothic"/>
              </a:rPr>
              <a:t> </a:t>
            </a:r>
            <a:r>
              <a:rPr sz="1150" spc="75" dirty="0">
                <a:solidFill>
                  <a:srgbClr val="4A4B14"/>
                </a:solidFill>
                <a:latin typeface="Century Gothic"/>
                <a:cs typeface="Century Gothic"/>
              </a:rPr>
              <a:t>»</a:t>
            </a:r>
            <a:r>
              <a:rPr sz="1150" spc="-30" dirty="0">
                <a:solidFill>
                  <a:srgbClr val="4A4B14"/>
                </a:solidFill>
                <a:latin typeface="Century Gothic"/>
                <a:cs typeface="Century Gothic"/>
              </a:rPr>
              <a:t> </a:t>
            </a:r>
            <a:r>
              <a:rPr sz="1150" spc="25" dirty="0">
                <a:solidFill>
                  <a:srgbClr val="4A4B14"/>
                </a:solidFill>
                <a:latin typeface="Century Gothic"/>
                <a:cs typeface="Century Gothic"/>
              </a:rPr>
              <a:t>:</a:t>
            </a:r>
            <a:endParaRPr sz="1150" dirty="0">
              <a:latin typeface="Century Gothic"/>
              <a:cs typeface="Century Gothic"/>
            </a:endParaRPr>
          </a:p>
          <a:p>
            <a:pPr marL="12700" marR="5080">
              <a:lnSpc>
                <a:spcPct val="89500"/>
              </a:lnSpc>
              <a:spcBef>
                <a:spcPts val="95"/>
              </a:spcBef>
            </a:pPr>
            <a:r>
              <a:rPr sz="1200" spc="-45" dirty="0">
                <a:solidFill>
                  <a:srgbClr val="4A4B14"/>
                </a:solidFill>
                <a:latin typeface="Century Gothic"/>
                <a:cs typeface="Century Gothic"/>
              </a:rPr>
              <a:t>l’entité </a:t>
            </a:r>
            <a:r>
              <a:rPr sz="1200" spc="-75" dirty="0">
                <a:solidFill>
                  <a:srgbClr val="4A4B14"/>
                </a:solidFill>
                <a:latin typeface="Century Gothic"/>
                <a:cs typeface="Century Gothic"/>
              </a:rPr>
              <a:t>met </a:t>
            </a:r>
            <a:r>
              <a:rPr sz="1200" spc="-100" dirty="0">
                <a:solidFill>
                  <a:srgbClr val="4A4B14"/>
                </a:solidFill>
                <a:latin typeface="Century Gothic"/>
                <a:cs typeface="Century Gothic"/>
              </a:rPr>
              <a:t>en </a:t>
            </a:r>
            <a:r>
              <a:rPr sz="1200" spc="-85" dirty="0">
                <a:solidFill>
                  <a:srgbClr val="4A4B14"/>
                </a:solidFill>
                <a:latin typeface="Century Gothic"/>
                <a:cs typeface="Century Gothic"/>
              </a:rPr>
              <a:t>œuvre  </a:t>
            </a:r>
            <a:r>
              <a:rPr sz="1200" spc="-60" dirty="0">
                <a:solidFill>
                  <a:srgbClr val="4A4B14"/>
                </a:solidFill>
                <a:latin typeface="Century Gothic"/>
                <a:cs typeface="Century Gothic"/>
              </a:rPr>
              <a:t>un </a:t>
            </a:r>
            <a:r>
              <a:rPr sz="1200" spc="-75" dirty="0">
                <a:solidFill>
                  <a:srgbClr val="4A4B14"/>
                </a:solidFill>
                <a:latin typeface="Century Gothic"/>
                <a:cs typeface="Century Gothic"/>
              </a:rPr>
              <a:t>ou </a:t>
            </a:r>
            <a:r>
              <a:rPr sz="1200" spc="-65" dirty="0">
                <a:solidFill>
                  <a:srgbClr val="4A4B14"/>
                </a:solidFill>
                <a:latin typeface="Century Gothic"/>
                <a:cs typeface="Century Gothic"/>
              </a:rPr>
              <a:t>des </a:t>
            </a:r>
            <a:r>
              <a:rPr sz="1200" spc="-35" dirty="0">
                <a:solidFill>
                  <a:srgbClr val="4A4B14"/>
                </a:solidFill>
                <a:latin typeface="Century Gothic"/>
                <a:cs typeface="Century Gothic"/>
              </a:rPr>
              <a:t>traitements  </a:t>
            </a:r>
            <a:r>
              <a:rPr sz="1200" spc="-130" dirty="0">
                <a:solidFill>
                  <a:srgbClr val="4A4B14"/>
                </a:solidFill>
                <a:latin typeface="Century Gothic"/>
                <a:cs typeface="Century Gothic"/>
              </a:rPr>
              <a:t>de </a:t>
            </a:r>
            <a:r>
              <a:rPr sz="1200" spc="-80" dirty="0" err="1">
                <a:solidFill>
                  <a:srgbClr val="4A4B14"/>
                </a:solidFill>
                <a:latin typeface="Century Gothic"/>
                <a:cs typeface="Century Gothic"/>
              </a:rPr>
              <a:t>données</a:t>
            </a:r>
            <a:r>
              <a:rPr sz="1200" spc="-80" dirty="0">
                <a:solidFill>
                  <a:srgbClr val="4A4B14"/>
                </a:solidFill>
                <a:latin typeface="Century Gothic"/>
                <a:cs typeface="Century Gothic"/>
              </a:rPr>
              <a:t>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90" dirty="0">
                <a:solidFill>
                  <a:srgbClr val="4A4B14"/>
                </a:solidFill>
                <a:latin typeface="Century Gothic"/>
                <a:cs typeface="Century Gothic"/>
              </a:rPr>
              <a:t>caractère</a:t>
            </a:r>
            <a:r>
              <a:rPr sz="1200" spc="-45" dirty="0">
                <a:solidFill>
                  <a:srgbClr val="4A4B14"/>
                </a:solidFill>
                <a:latin typeface="Century Gothic"/>
                <a:cs typeface="Century Gothic"/>
              </a:rPr>
              <a:t> personnel</a:t>
            </a:r>
            <a:endParaRPr sz="1200" dirty="0">
              <a:latin typeface="Century Gothic"/>
              <a:cs typeface="Century Gothic"/>
            </a:endParaRPr>
          </a:p>
        </p:txBody>
      </p:sp>
      <p:sp>
        <p:nvSpPr>
          <p:cNvPr id="11" name="object 11"/>
          <p:cNvSpPr txBox="1"/>
          <p:nvPr/>
        </p:nvSpPr>
        <p:spPr>
          <a:xfrm>
            <a:off x="6088341" y="3741813"/>
            <a:ext cx="1468755" cy="534670"/>
          </a:xfrm>
          <a:prstGeom prst="rect">
            <a:avLst/>
          </a:prstGeom>
        </p:spPr>
        <p:txBody>
          <a:bodyPr vert="horz" wrap="square" lIns="0" tIns="32384" rIns="0" bIns="0" rtlCol="0">
            <a:spAutoFit/>
          </a:bodyPr>
          <a:lstStyle/>
          <a:p>
            <a:pPr marL="12700" marR="5080">
              <a:lnSpc>
                <a:spcPct val="89100"/>
              </a:lnSpc>
              <a:spcBef>
                <a:spcPts val="254"/>
              </a:spcBef>
            </a:pPr>
            <a:r>
              <a:rPr sz="1150" spc="100" dirty="0">
                <a:solidFill>
                  <a:srgbClr val="4A4B14"/>
                </a:solidFill>
                <a:latin typeface="Century Gothic"/>
                <a:cs typeface="Century Gothic"/>
              </a:rPr>
              <a:t>LE </a:t>
            </a:r>
            <a:r>
              <a:rPr sz="1150" spc="75" dirty="0">
                <a:solidFill>
                  <a:srgbClr val="4A4B14"/>
                </a:solidFill>
                <a:latin typeface="Century Gothic"/>
                <a:cs typeface="Century Gothic"/>
              </a:rPr>
              <a:t>« </a:t>
            </a:r>
            <a:r>
              <a:rPr sz="1150" spc="0" dirty="0">
                <a:solidFill>
                  <a:srgbClr val="4A4B14"/>
                </a:solidFill>
                <a:latin typeface="Century Gothic"/>
                <a:cs typeface="Century Gothic"/>
              </a:rPr>
              <a:t>OÙ </a:t>
            </a:r>
            <a:r>
              <a:rPr sz="1150" spc="75" dirty="0">
                <a:solidFill>
                  <a:srgbClr val="4A4B14"/>
                </a:solidFill>
                <a:latin typeface="Century Gothic"/>
                <a:cs typeface="Century Gothic"/>
              </a:rPr>
              <a:t>» </a:t>
            </a:r>
            <a:r>
              <a:rPr sz="1150" spc="25" dirty="0">
                <a:solidFill>
                  <a:srgbClr val="4A4B14"/>
                </a:solidFill>
                <a:latin typeface="Century Gothic"/>
                <a:cs typeface="Century Gothic"/>
              </a:rPr>
              <a:t>: </a:t>
            </a:r>
            <a:r>
              <a:rPr sz="1200" spc="-45" dirty="0">
                <a:solidFill>
                  <a:srgbClr val="4A4B14"/>
                </a:solidFill>
                <a:latin typeface="Century Gothic"/>
                <a:cs typeface="Century Gothic"/>
              </a:rPr>
              <a:t>l’entité </a:t>
            </a:r>
            <a:r>
              <a:rPr sz="1200" spc="-195" dirty="0">
                <a:solidFill>
                  <a:srgbClr val="4A4B14"/>
                </a:solidFill>
                <a:latin typeface="Century Gothic"/>
                <a:cs typeface="Century Gothic"/>
              </a:rPr>
              <a:t>a  </a:t>
            </a:r>
            <a:r>
              <a:rPr sz="1200" spc="-60" dirty="0">
                <a:solidFill>
                  <a:srgbClr val="4A4B14"/>
                </a:solidFill>
                <a:latin typeface="Century Gothic"/>
                <a:cs typeface="Century Gothic"/>
              </a:rPr>
              <a:t>un </a:t>
            </a:r>
            <a:r>
              <a:rPr sz="1200" spc="-20" dirty="0">
                <a:solidFill>
                  <a:srgbClr val="4A4B14"/>
                </a:solidFill>
                <a:latin typeface="Century Gothic"/>
                <a:cs typeface="Century Gothic"/>
              </a:rPr>
              <a:t>lien</a:t>
            </a:r>
            <a:r>
              <a:rPr sz="1200" spc="-90" dirty="0">
                <a:solidFill>
                  <a:srgbClr val="4A4B14"/>
                </a:solidFill>
                <a:latin typeface="Century Gothic"/>
                <a:cs typeface="Century Gothic"/>
              </a:rPr>
              <a:t> </a:t>
            </a:r>
            <a:r>
              <a:rPr sz="1200" spc="-85" dirty="0">
                <a:solidFill>
                  <a:srgbClr val="4A4B14"/>
                </a:solidFill>
                <a:latin typeface="Century Gothic"/>
                <a:cs typeface="Century Gothic"/>
              </a:rPr>
              <a:t>géographique  </a:t>
            </a:r>
            <a:r>
              <a:rPr sz="1200" spc="-135" dirty="0">
                <a:solidFill>
                  <a:srgbClr val="4A4B14"/>
                </a:solidFill>
                <a:latin typeface="Century Gothic"/>
                <a:cs typeface="Century Gothic"/>
              </a:rPr>
              <a:t>avec</a:t>
            </a:r>
            <a:r>
              <a:rPr sz="1200" spc="-40" dirty="0">
                <a:solidFill>
                  <a:srgbClr val="4A4B14"/>
                </a:solidFill>
                <a:latin typeface="Century Gothic"/>
                <a:cs typeface="Century Gothic"/>
              </a:rPr>
              <a:t> </a:t>
            </a:r>
            <a:r>
              <a:rPr sz="1200" spc="-10" dirty="0">
                <a:solidFill>
                  <a:srgbClr val="4A4B14"/>
                </a:solidFill>
                <a:latin typeface="Century Gothic"/>
                <a:cs typeface="Century Gothic"/>
              </a:rPr>
              <a:t>l’UE</a:t>
            </a:r>
            <a:endParaRPr sz="1200">
              <a:latin typeface="Century Gothic"/>
              <a:cs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BAFFB3DF-6195-4C57-99EC-71442F6380D0}"/>
              </a:ext>
            </a:extLst>
          </p:cNvPr>
          <p:cNvSpPr/>
          <p:nvPr/>
        </p:nvSpPr>
        <p:spPr>
          <a:xfrm>
            <a:off x="355600" y="355600"/>
            <a:ext cx="4485005" cy="5041392"/>
          </a:xfrm>
          <a:prstGeom prst="rect">
            <a:avLst/>
          </a:prstGeom>
          <a:blipFill>
            <a:blip r:embed="rId2" cstate="print"/>
            <a:stretch>
              <a:fillRect l="-1" r="-108705"/>
            </a:stretch>
          </a:blipFill>
        </p:spPr>
        <p:txBody>
          <a:bodyPr wrap="square" lIns="0" tIns="0" rIns="0" bIns="0" rtlCol="0"/>
          <a:lstStyle/>
          <a:p>
            <a:endParaRPr/>
          </a:p>
        </p:txBody>
      </p:sp>
      <p:sp>
        <p:nvSpPr>
          <p:cNvPr id="6" name="object 6"/>
          <p:cNvSpPr txBox="1"/>
          <p:nvPr/>
        </p:nvSpPr>
        <p:spPr>
          <a:xfrm>
            <a:off x="322535" y="5437780"/>
            <a:ext cx="114300"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5" dirty="0">
                <a:solidFill>
                  <a:srgbClr val="0000FF"/>
                </a:solidFill>
                <a:latin typeface="Century Gothic"/>
                <a:cs typeface="Century Gothic"/>
              </a:rPr>
              <a:t>2</a:t>
            </a:fld>
            <a:endParaRPr sz="900">
              <a:latin typeface="Century Gothic"/>
              <a:cs typeface="Century Gothic"/>
            </a:endParaRPr>
          </a:p>
        </p:txBody>
      </p:sp>
      <p:sp>
        <p:nvSpPr>
          <p:cNvPr id="5" name="object 5"/>
          <p:cNvSpPr txBox="1"/>
          <p:nvPr/>
        </p:nvSpPr>
        <p:spPr>
          <a:xfrm>
            <a:off x="5998616" y="2434209"/>
            <a:ext cx="2839085" cy="848360"/>
          </a:xfrm>
          <a:prstGeom prst="rect">
            <a:avLst/>
          </a:prstGeom>
        </p:spPr>
        <p:txBody>
          <a:bodyPr vert="horz" wrap="square" lIns="0" tIns="12700" rIns="0" bIns="0" rtlCol="0">
            <a:spAutoFit/>
          </a:bodyPr>
          <a:lstStyle/>
          <a:p>
            <a:pPr marL="12700">
              <a:lnSpc>
                <a:spcPct val="100000"/>
              </a:lnSpc>
              <a:spcBef>
                <a:spcPts val="100"/>
              </a:spcBef>
            </a:pPr>
            <a:r>
              <a:rPr sz="5400" spc="375" dirty="0">
                <a:solidFill>
                  <a:srgbClr val="0000FF"/>
                </a:solidFill>
                <a:latin typeface="Century Gothic"/>
                <a:cs typeface="Century Gothic"/>
              </a:rPr>
              <a:t>LE</a:t>
            </a:r>
            <a:r>
              <a:rPr sz="5400" spc="-254" dirty="0">
                <a:solidFill>
                  <a:srgbClr val="0000FF"/>
                </a:solidFill>
                <a:latin typeface="Century Gothic"/>
                <a:cs typeface="Century Gothic"/>
              </a:rPr>
              <a:t> </a:t>
            </a:r>
            <a:r>
              <a:rPr sz="5400" spc="-135" dirty="0">
                <a:solidFill>
                  <a:srgbClr val="0000FF"/>
                </a:solidFill>
                <a:latin typeface="Century Gothic"/>
                <a:cs typeface="Century Gothic"/>
              </a:rPr>
              <a:t>RGPD</a:t>
            </a:r>
            <a:endParaRPr sz="5400">
              <a:latin typeface="Century Gothic"/>
              <a:cs typeface="Century Gothic"/>
            </a:endParaRPr>
          </a:p>
        </p:txBody>
      </p:sp>
      <p:sp>
        <p:nvSpPr>
          <p:cNvPr id="10" name="Rectangle 9">
            <a:extLst>
              <a:ext uri="{FF2B5EF4-FFF2-40B4-BE49-F238E27FC236}">
                <a16:creationId xmlns:a16="http://schemas.microsoft.com/office/drawing/2014/main" id="{58878D0A-80EA-43CE-9A6B-D0554E4C8A50}"/>
              </a:ext>
            </a:extLst>
          </p:cNvPr>
          <p:cNvSpPr/>
          <p:nvPr/>
        </p:nvSpPr>
        <p:spPr>
          <a:xfrm>
            <a:off x="452777" y="673100"/>
            <a:ext cx="1507720" cy="646331"/>
          </a:xfrm>
          <a:prstGeom prst="rect">
            <a:avLst/>
          </a:prstGeom>
        </p:spPr>
        <p:txBody>
          <a:bodyPr wrap="none">
            <a:spAutoFit/>
          </a:bodyPr>
          <a:lstStyle/>
          <a:p>
            <a:r>
              <a:rPr lang="fr-FR" spc="160" dirty="0">
                <a:solidFill>
                  <a:schemeClr val="bg1"/>
                </a:solidFill>
              </a:rPr>
              <a:t>—  </a:t>
            </a:r>
          </a:p>
          <a:p>
            <a:r>
              <a:rPr lang="fr-FR" spc="30" dirty="0">
                <a:solidFill>
                  <a:schemeClr val="bg1"/>
                </a:solidFill>
              </a:rPr>
              <a:t>AU</a:t>
            </a:r>
            <a:r>
              <a:rPr lang="fr-FR" spc="25" dirty="0">
                <a:solidFill>
                  <a:schemeClr val="bg1"/>
                </a:solidFill>
              </a:rPr>
              <a:t>J</a:t>
            </a:r>
            <a:r>
              <a:rPr lang="fr-FR" spc="-120" dirty="0">
                <a:solidFill>
                  <a:schemeClr val="bg1"/>
                </a:solidFill>
              </a:rPr>
              <a:t>O</a:t>
            </a:r>
            <a:r>
              <a:rPr lang="fr-FR" spc="30" dirty="0">
                <a:solidFill>
                  <a:schemeClr val="bg1"/>
                </a:solidFill>
              </a:rPr>
              <a:t>U</a:t>
            </a:r>
            <a:r>
              <a:rPr lang="fr-FR" spc="35" dirty="0">
                <a:solidFill>
                  <a:schemeClr val="bg1"/>
                </a:solidFill>
              </a:rPr>
              <a:t>R</a:t>
            </a:r>
            <a:r>
              <a:rPr lang="fr-FR" spc="-40" dirty="0">
                <a:solidFill>
                  <a:schemeClr val="bg1"/>
                </a:solidFill>
              </a:rPr>
              <a:t>D</a:t>
            </a:r>
            <a:r>
              <a:rPr lang="fr-FR" spc="-225" dirty="0">
                <a:solidFill>
                  <a:schemeClr val="bg1"/>
                </a:solidFill>
              </a:rPr>
              <a:t>’</a:t>
            </a:r>
            <a:r>
              <a:rPr lang="fr-FR" spc="100" dirty="0">
                <a:solidFill>
                  <a:schemeClr val="bg1"/>
                </a:solidFill>
              </a:rPr>
              <a:t>H</a:t>
            </a:r>
            <a:r>
              <a:rPr lang="fr-FR" spc="75" dirty="0">
                <a:solidFill>
                  <a:schemeClr val="bg1"/>
                </a:solidFill>
              </a:rPr>
              <a:t>UI</a:t>
            </a:r>
            <a:endParaRPr lang="fr-FR"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FFA400"/>
          </a:solidFill>
        </p:spPr>
        <p:txBody>
          <a:bodyPr wrap="square" lIns="0" tIns="0" rIns="0" bIns="0" rtlCol="0"/>
          <a:lstStyle/>
          <a:p>
            <a:endParaRPr/>
          </a:p>
        </p:txBody>
      </p:sp>
      <p:sp>
        <p:nvSpPr>
          <p:cNvPr id="5" name="object 5"/>
          <p:cNvSpPr txBox="1">
            <a:spLocks noGrp="1"/>
          </p:cNvSpPr>
          <p:nvPr>
            <p:ph type="title"/>
          </p:nvPr>
        </p:nvSpPr>
        <p:spPr>
          <a:xfrm>
            <a:off x="790916" y="650481"/>
            <a:ext cx="1774189" cy="813435"/>
          </a:xfrm>
          <a:prstGeom prst="rect">
            <a:avLst/>
          </a:prstGeom>
        </p:spPr>
        <p:txBody>
          <a:bodyPr vert="horz" wrap="square" lIns="0" tIns="26670" rIns="0" bIns="0" rtlCol="0">
            <a:spAutoFit/>
          </a:bodyPr>
          <a:lstStyle/>
          <a:p>
            <a:pPr marL="13335" marR="506730" indent="-1270">
              <a:lnSpc>
                <a:spcPts val="2110"/>
              </a:lnSpc>
              <a:spcBef>
                <a:spcPts val="210"/>
              </a:spcBef>
            </a:pPr>
            <a:r>
              <a:rPr spc="160" dirty="0"/>
              <a:t>—  </a:t>
            </a:r>
            <a:r>
              <a:rPr spc="50" dirty="0">
                <a:solidFill>
                  <a:srgbClr val="003C3D"/>
                </a:solidFill>
              </a:rPr>
              <a:t>PÉ</a:t>
            </a:r>
            <a:r>
              <a:rPr spc="25" dirty="0">
                <a:solidFill>
                  <a:srgbClr val="003C3D"/>
                </a:solidFill>
              </a:rPr>
              <a:t>R</a:t>
            </a:r>
            <a:r>
              <a:rPr spc="105" dirty="0">
                <a:solidFill>
                  <a:srgbClr val="003C3D"/>
                </a:solidFill>
              </a:rPr>
              <a:t>I</a:t>
            </a:r>
            <a:r>
              <a:rPr spc="50" dirty="0">
                <a:solidFill>
                  <a:srgbClr val="003C3D"/>
                </a:solidFill>
              </a:rPr>
              <a:t>M</a:t>
            </a:r>
            <a:r>
              <a:rPr spc="75" dirty="0">
                <a:solidFill>
                  <a:srgbClr val="003C3D"/>
                </a:solidFill>
              </a:rPr>
              <a:t>È</a:t>
            </a:r>
            <a:r>
              <a:rPr spc="315" dirty="0">
                <a:solidFill>
                  <a:srgbClr val="003C3D"/>
                </a:solidFill>
              </a:rPr>
              <a:t>T</a:t>
            </a:r>
            <a:r>
              <a:rPr spc="25" dirty="0">
                <a:solidFill>
                  <a:srgbClr val="003C3D"/>
                </a:solidFill>
              </a:rPr>
              <a:t>R</a:t>
            </a:r>
            <a:r>
              <a:rPr spc="75" dirty="0">
                <a:solidFill>
                  <a:srgbClr val="003C3D"/>
                </a:solidFill>
              </a:rPr>
              <a:t>E</a:t>
            </a:r>
          </a:p>
          <a:p>
            <a:pPr marL="13335">
              <a:lnSpc>
                <a:spcPts val="1875"/>
              </a:lnSpc>
            </a:pPr>
            <a:r>
              <a:rPr spc="5" dirty="0">
                <a:solidFill>
                  <a:srgbClr val="003C3D"/>
                </a:solidFill>
              </a:rPr>
              <a:t>D’APPLICATION</a:t>
            </a:r>
          </a:p>
        </p:txBody>
      </p:sp>
      <p:sp>
        <p:nvSpPr>
          <p:cNvPr id="10" name="object 10"/>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25" dirty="0"/>
              <a:t>20</a:t>
            </a:fld>
            <a:endParaRPr spc="25" dirty="0"/>
          </a:p>
        </p:txBody>
      </p:sp>
      <p:sp>
        <p:nvSpPr>
          <p:cNvPr id="6" name="object 6"/>
          <p:cNvSpPr txBox="1"/>
          <p:nvPr/>
        </p:nvSpPr>
        <p:spPr>
          <a:xfrm>
            <a:off x="791918" y="1409674"/>
            <a:ext cx="1026160" cy="299720"/>
          </a:xfrm>
          <a:prstGeom prst="rect">
            <a:avLst/>
          </a:prstGeom>
        </p:spPr>
        <p:txBody>
          <a:bodyPr vert="horz" wrap="square" lIns="0" tIns="12700" rIns="0" bIns="0" rtlCol="0">
            <a:spAutoFit/>
          </a:bodyPr>
          <a:lstStyle/>
          <a:p>
            <a:pPr marL="12700">
              <a:lnSpc>
                <a:spcPct val="100000"/>
              </a:lnSpc>
              <a:spcBef>
                <a:spcPts val="100"/>
              </a:spcBef>
            </a:pPr>
            <a:r>
              <a:rPr sz="1800" spc="0" dirty="0">
                <a:solidFill>
                  <a:srgbClr val="003C3D"/>
                </a:solidFill>
                <a:latin typeface="Century Gothic"/>
                <a:cs typeface="Century Gothic"/>
              </a:rPr>
              <a:t>DU</a:t>
            </a:r>
            <a:r>
              <a:rPr sz="1800" spc="-114" dirty="0">
                <a:solidFill>
                  <a:srgbClr val="003C3D"/>
                </a:solidFill>
                <a:latin typeface="Century Gothic"/>
                <a:cs typeface="Century Gothic"/>
              </a:rPr>
              <a:t> </a:t>
            </a:r>
            <a:r>
              <a:rPr sz="1800" spc="-50" dirty="0">
                <a:solidFill>
                  <a:srgbClr val="003C3D"/>
                </a:solidFill>
                <a:latin typeface="Century Gothic"/>
                <a:cs typeface="Century Gothic"/>
              </a:rPr>
              <a:t>RGPD</a:t>
            </a:r>
            <a:endParaRPr sz="1800">
              <a:latin typeface="Century Gothic"/>
              <a:cs typeface="Century Gothic"/>
            </a:endParaRPr>
          </a:p>
        </p:txBody>
      </p:sp>
      <p:sp>
        <p:nvSpPr>
          <p:cNvPr id="7" name="object 7"/>
          <p:cNvSpPr txBox="1"/>
          <p:nvPr/>
        </p:nvSpPr>
        <p:spPr>
          <a:xfrm>
            <a:off x="3459569" y="1989582"/>
            <a:ext cx="1666875" cy="1179830"/>
          </a:xfrm>
          <a:prstGeom prst="rect">
            <a:avLst/>
          </a:prstGeom>
          <a:solidFill>
            <a:srgbClr val="C33F0C"/>
          </a:solidFill>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50">
              <a:latin typeface="Times New Roman"/>
              <a:cs typeface="Times New Roman"/>
            </a:endParaRPr>
          </a:p>
          <a:p>
            <a:pPr marL="118745">
              <a:lnSpc>
                <a:spcPct val="100000"/>
              </a:lnSpc>
            </a:pPr>
            <a:r>
              <a:rPr sz="1400" spc="-5" dirty="0">
                <a:solidFill>
                  <a:srgbClr val="FFFFFF"/>
                </a:solidFill>
                <a:latin typeface="Century Gothic"/>
                <a:cs typeface="Century Gothic"/>
              </a:rPr>
              <a:t>Critères</a:t>
            </a:r>
            <a:r>
              <a:rPr sz="1400" spc="-60" dirty="0">
                <a:solidFill>
                  <a:srgbClr val="FFFFFF"/>
                </a:solidFill>
                <a:latin typeface="Century Gothic"/>
                <a:cs typeface="Century Gothic"/>
              </a:rPr>
              <a:t> </a:t>
            </a:r>
            <a:r>
              <a:rPr sz="1400" spc="-35" dirty="0">
                <a:solidFill>
                  <a:srgbClr val="FFFFFF"/>
                </a:solidFill>
                <a:latin typeface="Century Gothic"/>
                <a:cs typeface="Century Gothic"/>
              </a:rPr>
              <a:t>matériels</a:t>
            </a:r>
            <a:endParaRPr sz="1400">
              <a:latin typeface="Century Gothic"/>
              <a:cs typeface="Century Gothic"/>
            </a:endParaRPr>
          </a:p>
        </p:txBody>
      </p:sp>
      <p:sp>
        <p:nvSpPr>
          <p:cNvPr id="8" name="object 8"/>
          <p:cNvSpPr txBox="1"/>
          <p:nvPr/>
        </p:nvSpPr>
        <p:spPr>
          <a:xfrm>
            <a:off x="6009589" y="1989582"/>
            <a:ext cx="1665605" cy="1179830"/>
          </a:xfrm>
          <a:prstGeom prst="rect">
            <a:avLst/>
          </a:prstGeom>
          <a:solidFill>
            <a:schemeClr val="bg2">
              <a:lumMod val="50000"/>
            </a:schemeClr>
          </a:solidFill>
        </p:spPr>
        <p:txBody>
          <a:bodyPr vert="horz" wrap="square" lIns="0" tIns="0" rIns="0" bIns="0" rtlCol="0">
            <a:spAutoFit/>
          </a:bodyPr>
          <a:lstStyle/>
          <a:p>
            <a:pPr>
              <a:lnSpc>
                <a:spcPct val="100000"/>
              </a:lnSpc>
            </a:pPr>
            <a:endParaRPr sz="1600" dirty="0">
              <a:latin typeface="Times New Roman"/>
              <a:cs typeface="Times New Roman"/>
            </a:endParaRPr>
          </a:p>
          <a:p>
            <a:pPr marL="386715" marR="379095" indent="121920">
              <a:lnSpc>
                <a:spcPts val="1670"/>
              </a:lnSpc>
              <a:spcBef>
                <a:spcPts val="1120"/>
              </a:spcBef>
            </a:pPr>
            <a:r>
              <a:rPr sz="1400" spc="-5" dirty="0">
                <a:solidFill>
                  <a:srgbClr val="FFFFFF"/>
                </a:solidFill>
                <a:latin typeface="Century Gothic"/>
                <a:cs typeface="Century Gothic"/>
              </a:rPr>
              <a:t>Critères  </a:t>
            </a:r>
            <a:r>
              <a:rPr sz="1400" spc="-65" dirty="0">
                <a:solidFill>
                  <a:srgbClr val="FFFFFF"/>
                </a:solidFill>
                <a:latin typeface="Century Gothic"/>
                <a:cs typeface="Century Gothic"/>
              </a:rPr>
              <a:t>te</a:t>
            </a:r>
            <a:r>
              <a:rPr sz="1400" spc="80" dirty="0">
                <a:solidFill>
                  <a:srgbClr val="FFFFFF"/>
                </a:solidFill>
                <a:latin typeface="Century Gothic"/>
                <a:cs typeface="Century Gothic"/>
              </a:rPr>
              <a:t>rr</a:t>
            </a:r>
            <a:r>
              <a:rPr sz="1400" spc="60" dirty="0">
                <a:solidFill>
                  <a:srgbClr val="FFFFFF"/>
                </a:solidFill>
                <a:latin typeface="Century Gothic"/>
                <a:cs typeface="Century Gothic"/>
              </a:rPr>
              <a:t>i</a:t>
            </a:r>
            <a:r>
              <a:rPr sz="1400" spc="-35" dirty="0">
                <a:solidFill>
                  <a:srgbClr val="FFFFFF"/>
                </a:solidFill>
                <a:latin typeface="Century Gothic"/>
                <a:cs typeface="Century Gothic"/>
              </a:rPr>
              <a:t>t</a:t>
            </a:r>
            <a:r>
              <a:rPr sz="1400" spc="-70" dirty="0">
                <a:solidFill>
                  <a:srgbClr val="FFFFFF"/>
                </a:solidFill>
                <a:latin typeface="Century Gothic"/>
                <a:cs typeface="Century Gothic"/>
              </a:rPr>
              <a:t>o</a:t>
            </a:r>
            <a:r>
              <a:rPr sz="1400" spc="80" dirty="0">
                <a:solidFill>
                  <a:srgbClr val="FFFFFF"/>
                </a:solidFill>
                <a:latin typeface="Century Gothic"/>
                <a:cs typeface="Century Gothic"/>
              </a:rPr>
              <a:t>r</a:t>
            </a:r>
            <a:r>
              <a:rPr sz="1400" spc="60" dirty="0">
                <a:solidFill>
                  <a:srgbClr val="FFFFFF"/>
                </a:solidFill>
                <a:latin typeface="Century Gothic"/>
                <a:cs typeface="Century Gothic"/>
              </a:rPr>
              <a:t>i</a:t>
            </a:r>
            <a:r>
              <a:rPr sz="1400" spc="-225" dirty="0">
                <a:solidFill>
                  <a:srgbClr val="FFFFFF"/>
                </a:solidFill>
                <a:latin typeface="Century Gothic"/>
                <a:cs typeface="Century Gothic"/>
              </a:rPr>
              <a:t>a</a:t>
            </a:r>
            <a:r>
              <a:rPr sz="1400" spc="-70" dirty="0">
                <a:solidFill>
                  <a:srgbClr val="FFFFFF"/>
                </a:solidFill>
                <a:latin typeface="Century Gothic"/>
                <a:cs typeface="Century Gothic"/>
              </a:rPr>
              <a:t>u</a:t>
            </a:r>
            <a:r>
              <a:rPr sz="1400" spc="10" dirty="0">
                <a:solidFill>
                  <a:srgbClr val="FFFFFF"/>
                </a:solidFill>
                <a:latin typeface="Century Gothic"/>
                <a:cs typeface="Century Gothic"/>
              </a:rPr>
              <a:t>x</a:t>
            </a:r>
            <a:endParaRPr sz="1400" dirty="0">
              <a:latin typeface="Century Gothic"/>
              <a:cs typeface="Century Gothic"/>
            </a:endParaRPr>
          </a:p>
        </p:txBody>
      </p:sp>
      <p:sp>
        <p:nvSpPr>
          <p:cNvPr id="9" name="object 9"/>
          <p:cNvSpPr txBox="1"/>
          <p:nvPr/>
        </p:nvSpPr>
        <p:spPr>
          <a:xfrm>
            <a:off x="3466998" y="3404465"/>
            <a:ext cx="1651000" cy="1189990"/>
          </a:xfrm>
          <a:prstGeom prst="rect">
            <a:avLst/>
          </a:prstGeom>
        </p:spPr>
        <p:txBody>
          <a:bodyPr vert="horz" wrap="square" lIns="0" tIns="13970" rIns="0" bIns="0" rtlCol="0">
            <a:spAutoFit/>
          </a:bodyPr>
          <a:lstStyle/>
          <a:p>
            <a:pPr marL="12700">
              <a:lnSpc>
                <a:spcPts val="1545"/>
              </a:lnSpc>
              <a:spcBef>
                <a:spcPts val="110"/>
              </a:spcBef>
            </a:pPr>
            <a:r>
              <a:rPr sz="1350" spc="105" dirty="0">
                <a:solidFill>
                  <a:srgbClr val="4A4B14"/>
                </a:solidFill>
                <a:latin typeface="Century Gothic"/>
                <a:cs typeface="Century Gothic"/>
              </a:rPr>
              <a:t>LE</a:t>
            </a:r>
            <a:r>
              <a:rPr sz="1350" spc="-35" dirty="0">
                <a:solidFill>
                  <a:srgbClr val="4A4B14"/>
                </a:solidFill>
                <a:latin typeface="Century Gothic"/>
                <a:cs typeface="Century Gothic"/>
              </a:rPr>
              <a:t> </a:t>
            </a:r>
            <a:r>
              <a:rPr sz="1350" spc="80" dirty="0">
                <a:solidFill>
                  <a:srgbClr val="4A4B14"/>
                </a:solidFill>
                <a:latin typeface="Century Gothic"/>
                <a:cs typeface="Century Gothic"/>
              </a:rPr>
              <a:t>«</a:t>
            </a:r>
            <a:r>
              <a:rPr sz="1350" spc="-35" dirty="0">
                <a:solidFill>
                  <a:srgbClr val="4A4B14"/>
                </a:solidFill>
                <a:latin typeface="Century Gothic"/>
                <a:cs typeface="Century Gothic"/>
              </a:rPr>
              <a:t> </a:t>
            </a:r>
            <a:r>
              <a:rPr sz="1350" spc="0" dirty="0">
                <a:solidFill>
                  <a:srgbClr val="4A4B14"/>
                </a:solidFill>
                <a:latin typeface="Century Gothic"/>
                <a:cs typeface="Century Gothic"/>
              </a:rPr>
              <a:t>QUAND</a:t>
            </a:r>
            <a:r>
              <a:rPr sz="1350" spc="-30" dirty="0">
                <a:solidFill>
                  <a:srgbClr val="4A4B14"/>
                </a:solidFill>
                <a:latin typeface="Century Gothic"/>
                <a:cs typeface="Century Gothic"/>
              </a:rPr>
              <a:t> </a:t>
            </a:r>
            <a:r>
              <a:rPr sz="1350" spc="80" dirty="0">
                <a:solidFill>
                  <a:srgbClr val="4A4B14"/>
                </a:solidFill>
                <a:latin typeface="Century Gothic"/>
                <a:cs typeface="Century Gothic"/>
              </a:rPr>
              <a:t>»</a:t>
            </a:r>
            <a:r>
              <a:rPr sz="1350" spc="-35" dirty="0">
                <a:solidFill>
                  <a:srgbClr val="4A4B14"/>
                </a:solidFill>
                <a:latin typeface="Century Gothic"/>
                <a:cs typeface="Century Gothic"/>
              </a:rPr>
              <a:t> </a:t>
            </a:r>
            <a:r>
              <a:rPr sz="1350" spc="25" dirty="0">
                <a:solidFill>
                  <a:srgbClr val="4A4B14"/>
                </a:solidFill>
                <a:latin typeface="Century Gothic"/>
                <a:cs typeface="Century Gothic"/>
              </a:rPr>
              <a:t>:</a:t>
            </a:r>
            <a:endParaRPr sz="1350" dirty="0">
              <a:latin typeface="Century Gothic"/>
              <a:cs typeface="Century Gothic"/>
            </a:endParaRPr>
          </a:p>
          <a:p>
            <a:pPr marL="12700" marR="5080">
              <a:lnSpc>
                <a:spcPct val="91000"/>
              </a:lnSpc>
              <a:spcBef>
                <a:spcPts val="75"/>
              </a:spcBef>
            </a:pPr>
            <a:r>
              <a:rPr sz="1400" spc="-50" dirty="0">
                <a:solidFill>
                  <a:srgbClr val="4A4B14"/>
                </a:solidFill>
                <a:latin typeface="Century Gothic"/>
                <a:cs typeface="Century Gothic"/>
              </a:rPr>
              <a:t>l’entité </a:t>
            </a:r>
            <a:r>
              <a:rPr sz="1400" spc="-85" dirty="0">
                <a:solidFill>
                  <a:srgbClr val="4A4B14"/>
                </a:solidFill>
                <a:latin typeface="Century Gothic"/>
                <a:cs typeface="Century Gothic"/>
              </a:rPr>
              <a:t>met </a:t>
            </a:r>
            <a:r>
              <a:rPr sz="1400" spc="-110" dirty="0">
                <a:solidFill>
                  <a:srgbClr val="4A4B14"/>
                </a:solidFill>
                <a:latin typeface="Century Gothic"/>
                <a:cs typeface="Century Gothic"/>
              </a:rPr>
              <a:t>en  </a:t>
            </a:r>
            <a:r>
              <a:rPr sz="1400" spc="-100" dirty="0">
                <a:solidFill>
                  <a:srgbClr val="4A4B14"/>
                </a:solidFill>
                <a:latin typeface="Century Gothic"/>
                <a:cs typeface="Century Gothic"/>
              </a:rPr>
              <a:t>œuvre </a:t>
            </a:r>
            <a:r>
              <a:rPr sz="1400" spc="-70" dirty="0">
                <a:solidFill>
                  <a:srgbClr val="4A4B14"/>
                </a:solidFill>
                <a:latin typeface="Century Gothic"/>
                <a:cs typeface="Century Gothic"/>
              </a:rPr>
              <a:t>un </a:t>
            </a:r>
            <a:r>
              <a:rPr sz="1400" spc="-90" dirty="0">
                <a:solidFill>
                  <a:srgbClr val="4A4B14"/>
                </a:solidFill>
                <a:latin typeface="Century Gothic"/>
                <a:cs typeface="Century Gothic"/>
              </a:rPr>
              <a:t>ou </a:t>
            </a:r>
            <a:r>
              <a:rPr sz="1400" spc="-70" dirty="0">
                <a:solidFill>
                  <a:srgbClr val="4A4B14"/>
                </a:solidFill>
                <a:latin typeface="Century Gothic"/>
                <a:cs typeface="Century Gothic"/>
              </a:rPr>
              <a:t>des  </a:t>
            </a:r>
            <a:r>
              <a:rPr sz="1350" spc="-15" dirty="0">
                <a:solidFill>
                  <a:srgbClr val="C33F0C"/>
                </a:solidFill>
                <a:latin typeface="Century Gothic"/>
                <a:cs typeface="Century Gothic"/>
              </a:rPr>
              <a:t>traitements </a:t>
            </a:r>
            <a:r>
              <a:rPr sz="1400" spc="-145" dirty="0">
                <a:solidFill>
                  <a:srgbClr val="4A4B14"/>
                </a:solidFill>
                <a:latin typeface="Century Gothic"/>
                <a:cs typeface="Century Gothic"/>
              </a:rPr>
              <a:t>de  </a:t>
            </a:r>
            <a:r>
              <a:rPr sz="1350" spc="-60" dirty="0" err="1">
                <a:solidFill>
                  <a:srgbClr val="C33F0C"/>
                </a:solidFill>
                <a:latin typeface="Century Gothic"/>
                <a:cs typeface="Century Gothic"/>
              </a:rPr>
              <a:t>données</a:t>
            </a:r>
            <a:r>
              <a:rPr sz="1350" spc="-60" dirty="0">
                <a:solidFill>
                  <a:srgbClr val="C33F0C"/>
                </a:solidFill>
                <a:latin typeface="Century Gothic"/>
                <a:cs typeface="Century Gothic"/>
              </a:rPr>
              <a:t> </a:t>
            </a:r>
            <a:r>
              <a:rPr lang="fr-FR" sz="1350" spc="-190" dirty="0">
                <a:solidFill>
                  <a:srgbClr val="C33F0C"/>
                </a:solidFill>
                <a:latin typeface="Century Gothic"/>
                <a:cs typeface="Century Gothic"/>
              </a:rPr>
              <a:t>à </a:t>
            </a:r>
            <a:r>
              <a:rPr sz="1350" spc="-190" dirty="0">
                <a:solidFill>
                  <a:srgbClr val="C33F0C"/>
                </a:solidFill>
                <a:latin typeface="Century Gothic"/>
                <a:cs typeface="Century Gothic"/>
              </a:rPr>
              <a:t> </a:t>
            </a:r>
            <a:r>
              <a:rPr sz="1350" spc="-75" dirty="0">
                <a:solidFill>
                  <a:srgbClr val="C33F0C"/>
                </a:solidFill>
                <a:latin typeface="Century Gothic"/>
                <a:cs typeface="Century Gothic"/>
              </a:rPr>
              <a:t>caractère  </a:t>
            </a:r>
            <a:r>
              <a:rPr sz="1350" spc="-25" dirty="0">
                <a:solidFill>
                  <a:srgbClr val="C33F0C"/>
                </a:solidFill>
                <a:latin typeface="Century Gothic"/>
                <a:cs typeface="Century Gothic"/>
              </a:rPr>
              <a:t>personnel</a:t>
            </a:r>
            <a:endParaRPr sz="1350" dirty="0">
              <a:latin typeface="Century Gothic"/>
              <a:cs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FFA400"/>
          </a:solidFill>
        </p:spPr>
        <p:txBody>
          <a:bodyPr wrap="square" lIns="0" tIns="0" rIns="0" bIns="0" rtlCol="0"/>
          <a:lstStyle/>
          <a:p>
            <a:endParaRPr/>
          </a:p>
        </p:txBody>
      </p:sp>
      <p:sp>
        <p:nvSpPr>
          <p:cNvPr id="5" name="object 5"/>
          <p:cNvSpPr txBox="1">
            <a:spLocks noGrp="1"/>
          </p:cNvSpPr>
          <p:nvPr>
            <p:ph type="title"/>
          </p:nvPr>
        </p:nvSpPr>
        <p:spPr>
          <a:xfrm>
            <a:off x="790916" y="650481"/>
            <a:ext cx="1774189" cy="813435"/>
          </a:xfrm>
          <a:prstGeom prst="rect">
            <a:avLst/>
          </a:prstGeom>
        </p:spPr>
        <p:txBody>
          <a:bodyPr vert="horz" wrap="square" lIns="0" tIns="26670" rIns="0" bIns="0" rtlCol="0">
            <a:spAutoFit/>
          </a:bodyPr>
          <a:lstStyle/>
          <a:p>
            <a:pPr marL="13335" marR="506730" indent="-1270">
              <a:lnSpc>
                <a:spcPts val="2110"/>
              </a:lnSpc>
              <a:spcBef>
                <a:spcPts val="210"/>
              </a:spcBef>
            </a:pPr>
            <a:r>
              <a:rPr spc="160" dirty="0"/>
              <a:t>—  </a:t>
            </a:r>
            <a:r>
              <a:rPr spc="50" dirty="0">
                <a:solidFill>
                  <a:srgbClr val="003C3D"/>
                </a:solidFill>
              </a:rPr>
              <a:t>PÉ</a:t>
            </a:r>
            <a:r>
              <a:rPr spc="25" dirty="0">
                <a:solidFill>
                  <a:srgbClr val="003C3D"/>
                </a:solidFill>
              </a:rPr>
              <a:t>R</a:t>
            </a:r>
            <a:r>
              <a:rPr spc="105" dirty="0">
                <a:solidFill>
                  <a:srgbClr val="003C3D"/>
                </a:solidFill>
              </a:rPr>
              <a:t>I</a:t>
            </a:r>
            <a:r>
              <a:rPr spc="50" dirty="0">
                <a:solidFill>
                  <a:srgbClr val="003C3D"/>
                </a:solidFill>
              </a:rPr>
              <a:t>M</a:t>
            </a:r>
            <a:r>
              <a:rPr spc="75" dirty="0">
                <a:solidFill>
                  <a:srgbClr val="003C3D"/>
                </a:solidFill>
              </a:rPr>
              <a:t>È</a:t>
            </a:r>
            <a:r>
              <a:rPr spc="315" dirty="0">
                <a:solidFill>
                  <a:srgbClr val="003C3D"/>
                </a:solidFill>
              </a:rPr>
              <a:t>T</a:t>
            </a:r>
            <a:r>
              <a:rPr spc="25" dirty="0">
                <a:solidFill>
                  <a:srgbClr val="003C3D"/>
                </a:solidFill>
              </a:rPr>
              <a:t>R</a:t>
            </a:r>
            <a:r>
              <a:rPr spc="75" dirty="0">
                <a:solidFill>
                  <a:srgbClr val="003C3D"/>
                </a:solidFill>
              </a:rPr>
              <a:t>E</a:t>
            </a:r>
          </a:p>
          <a:p>
            <a:pPr marL="13335">
              <a:lnSpc>
                <a:spcPts val="1875"/>
              </a:lnSpc>
            </a:pPr>
            <a:r>
              <a:rPr spc="5" dirty="0">
                <a:solidFill>
                  <a:srgbClr val="003C3D"/>
                </a:solidFill>
              </a:rPr>
              <a:t>D’APPLICATION</a:t>
            </a:r>
          </a:p>
        </p:txBody>
      </p:sp>
      <p:sp>
        <p:nvSpPr>
          <p:cNvPr id="6" name="object 6"/>
          <p:cNvSpPr txBox="1"/>
          <p:nvPr/>
        </p:nvSpPr>
        <p:spPr>
          <a:xfrm>
            <a:off x="791918" y="1307198"/>
            <a:ext cx="1900555" cy="779145"/>
          </a:xfrm>
          <a:prstGeom prst="rect">
            <a:avLst/>
          </a:prstGeom>
        </p:spPr>
        <p:txBody>
          <a:bodyPr vert="horz" wrap="square" lIns="0" tIns="114935" rIns="0" bIns="0" rtlCol="0">
            <a:spAutoFit/>
          </a:bodyPr>
          <a:lstStyle/>
          <a:p>
            <a:pPr marL="12700">
              <a:lnSpc>
                <a:spcPct val="100000"/>
              </a:lnSpc>
              <a:spcBef>
                <a:spcPts val="905"/>
              </a:spcBef>
            </a:pPr>
            <a:r>
              <a:rPr sz="1800" spc="0" dirty="0">
                <a:solidFill>
                  <a:srgbClr val="003C3D"/>
                </a:solidFill>
                <a:latin typeface="Century Gothic"/>
                <a:cs typeface="Century Gothic"/>
              </a:rPr>
              <a:t>DU</a:t>
            </a:r>
            <a:r>
              <a:rPr sz="1800" spc="-60" dirty="0">
                <a:solidFill>
                  <a:srgbClr val="003C3D"/>
                </a:solidFill>
                <a:latin typeface="Century Gothic"/>
                <a:cs typeface="Century Gothic"/>
              </a:rPr>
              <a:t> </a:t>
            </a:r>
            <a:r>
              <a:rPr sz="1800" spc="-50" dirty="0">
                <a:solidFill>
                  <a:srgbClr val="003C3D"/>
                </a:solidFill>
                <a:latin typeface="Century Gothic"/>
                <a:cs typeface="Century Gothic"/>
              </a:rPr>
              <a:t>RGPD</a:t>
            </a:r>
            <a:endParaRPr sz="1800">
              <a:latin typeface="Century Gothic"/>
              <a:cs typeface="Century Gothic"/>
            </a:endParaRPr>
          </a:p>
          <a:p>
            <a:pPr marL="12700">
              <a:lnSpc>
                <a:spcPct val="100000"/>
              </a:lnSpc>
              <a:spcBef>
                <a:spcPts val="805"/>
              </a:spcBef>
            </a:pPr>
            <a:r>
              <a:rPr sz="1800" spc="5" dirty="0">
                <a:solidFill>
                  <a:srgbClr val="003C3D"/>
                </a:solidFill>
                <a:latin typeface="Century Gothic"/>
                <a:cs typeface="Century Gothic"/>
              </a:rPr>
              <a:t>Critères</a:t>
            </a:r>
            <a:r>
              <a:rPr sz="1800" spc="-100" dirty="0">
                <a:solidFill>
                  <a:srgbClr val="003C3D"/>
                </a:solidFill>
                <a:latin typeface="Century Gothic"/>
                <a:cs typeface="Century Gothic"/>
              </a:rPr>
              <a:t> </a:t>
            </a:r>
            <a:r>
              <a:rPr sz="1800" spc="-25" dirty="0">
                <a:solidFill>
                  <a:srgbClr val="003C3D"/>
                </a:solidFill>
                <a:latin typeface="Century Gothic"/>
                <a:cs typeface="Century Gothic"/>
              </a:rPr>
              <a:t>matériels</a:t>
            </a:r>
            <a:endParaRPr sz="1800">
              <a:latin typeface="Century Gothic"/>
              <a:cs typeface="Century Gothic"/>
            </a:endParaRPr>
          </a:p>
        </p:txBody>
      </p:sp>
      <p:sp>
        <p:nvSpPr>
          <p:cNvPr id="7" name="object 7"/>
          <p:cNvSpPr/>
          <p:nvPr/>
        </p:nvSpPr>
        <p:spPr>
          <a:xfrm>
            <a:off x="3132137" y="1014971"/>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6"/>
                </a:lnTo>
                <a:lnTo>
                  <a:pt x="5108" y="291152"/>
                </a:lnTo>
                <a:lnTo>
                  <a:pt x="19761" y="336638"/>
                </a:lnTo>
                <a:lnTo>
                  <a:pt x="42946" y="377799"/>
                </a:lnTo>
                <a:lnTo>
                  <a:pt x="73652" y="413661"/>
                </a:lnTo>
                <a:lnTo>
                  <a:pt x="110867" y="443249"/>
                </a:lnTo>
                <a:lnTo>
                  <a:pt x="153581" y="465590"/>
                </a:lnTo>
                <a:lnTo>
                  <a:pt x="200782" y="479709"/>
                </a:lnTo>
                <a:lnTo>
                  <a:pt x="251460" y="484632"/>
                </a:lnTo>
                <a:lnTo>
                  <a:pt x="302137" y="479709"/>
                </a:lnTo>
                <a:lnTo>
                  <a:pt x="349338" y="465590"/>
                </a:lnTo>
                <a:lnTo>
                  <a:pt x="392052" y="443249"/>
                </a:lnTo>
                <a:lnTo>
                  <a:pt x="429267" y="413661"/>
                </a:lnTo>
                <a:lnTo>
                  <a:pt x="459973" y="377799"/>
                </a:lnTo>
                <a:lnTo>
                  <a:pt x="483158" y="336638"/>
                </a:lnTo>
                <a:lnTo>
                  <a:pt x="497811" y="291152"/>
                </a:lnTo>
                <a:lnTo>
                  <a:pt x="502920" y="242316"/>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C33F0C"/>
          </a:solidFill>
        </p:spPr>
        <p:txBody>
          <a:bodyPr wrap="square" lIns="0" tIns="0" rIns="0" bIns="0" rtlCol="0"/>
          <a:lstStyle/>
          <a:p>
            <a:endParaRPr/>
          </a:p>
        </p:txBody>
      </p:sp>
      <p:sp>
        <p:nvSpPr>
          <p:cNvPr id="8" name="object 8"/>
          <p:cNvSpPr txBox="1"/>
          <p:nvPr/>
        </p:nvSpPr>
        <p:spPr>
          <a:xfrm>
            <a:off x="3132137" y="2737904"/>
            <a:ext cx="5253355" cy="1314527"/>
          </a:xfrm>
          <a:prstGeom prst="rect">
            <a:avLst/>
          </a:prstGeom>
          <a:solidFill>
            <a:srgbClr val="D0CECE"/>
          </a:solidFill>
        </p:spPr>
        <p:txBody>
          <a:bodyPr vert="horz" wrap="square" lIns="0" tIns="112395" rIns="0" bIns="0" rtlCol="0">
            <a:spAutoFit/>
          </a:bodyPr>
          <a:lstStyle/>
          <a:p>
            <a:pPr marL="90805" marR="621030" algn="just">
              <a:lnSpc>
                <a:spcPct val="100000"/>
              </a:lnSpc>
              <a:spcBef>
                <a:spcPts val="885"/>
              </a:spcBef>
            </a:pPr>
            <a:r>
              <a:rPr sz="1150" spc="15" dirty="0">
                <a:solidFill>
                  <a:srgbClr val="4A4B14"/>
                </a:solidFill>
                <a:latin typeface="Century Gothic"/>
                <a:cs typeface="Century Gothic"/>
              </a:rPr>
              <a:t>Sont </a:t>
            </a:r>
            <a:r>
              <a:rPr sz="1150" spc="-50" dirty="0">
                <a:solidFill>
                  <a:srgbClr val="4A4B14"/>
                </a:solidFill>
                <a:latin typeface="Century Gothic"/>
                <a:cs typeface="Century Gothic"/>
              </a:rPr>
              <a:t>concernées </a:t>
            </a:r>
            <a:r>
              <a:rPr sz="1150" spc="15" dirty="0">
                <a:solidFill>
                  <a:srgbClr val="4A4B14"/>
                </a:solidFill>
                <a:latin typeface="Century Gothic"/>
                <a:cs typeface="Century Gothic"/>
              </a:rPr>
              <a:t>les </a:t>
            </a:r>
            <a:r>
              <a:rPr sz="1150" spc="-5" dirty="0">
                <a:solidFill>
                  <a:srgbClr val="4A4B14"/>
                </a:solidFill>
                <a:latin typeface="Century Gothic"/>
                <a:cs typeface="Century Gothic"/>
              </a:rPr>
              <a:t>informations </a:t>
            </a:r>
            <a:r>
              <a:rPr sz="1150" spc="-30" dirty="0">
                <a:solidFill>
                  <a:srgbClr val="4A4B14"/>
                </a:solidFill>
                <a:latin typeface="Century Gothic"/>
                <a:cs typeface="Century Gothic"/>
              </a:rPr>
              <a:t>d’identification directe </a:t>
            </a:r>
            <a:r>
              <a:rPr sz="1200" spc="-40" dirty="0">
                <a:solidFill>
                  <a:srgbClr val="4A4B14"/>
                </a:solidFill>
                <a:latin typeface="Century Gothic"/>
                <a:cs typeface="Century Gothic"/>
              </a:rPr>
              <a:t>(identité,  </a:t>
            </a:r>
            <a:r>
              <a:rPr sz="1200" spc="-70" dirty="0">
                <a:solidFill>
                  <a:srgbClr val="4A4B14"/>
                </a:solidFill>
                <a:latin typeface="Century Gothic"/>
                <a:cs typeface="Century Gothic"/>
              </a:rPr>
              <a:t>coordonnées, </a:t>
            </a:r>
            <a:r>
              <a:rPr sz="1200" spc="-75" dirty="0">
                <a:solidFill>
                  <a:srgbClr val="4A4B14"/>
                </a:solidFill>
                <a:latin typeface="Century Gothic"/>
                <a:cs typeface="Century Gothic"/>
              </a:rPr>
              <a:t>photo…) </a:t>
            </a:r>
            <a:r>
              <a:rPr sz="1150" spc="-45" dirty="0">
                <a:solidFill>
                  <a:srgbClr val="4A4B14"/>
                </a:solidFill>
                <a:latin typeface="Century Gothic"/>
                <a:cs typeface="Century Gothic"/>
              </a:rPr>
              <a:t>ou </a:t>
            </a:r>
            <a:r>
              <a:rPr sz="1150" spc="-20" dirty="0">
                <a:solidFill>
                  <a:srgbClr val="4A4B14"/>
                </a:solidFill>
                <a:latin typeface="Century Gothic"/>
                <a:cs typeface="Century Gothic"/>
              </a:rPr>
              <a:t>indirecte </a:t>
            </a:r>
            <a:r>
              <a:rPr sz="1200" spc="-35" dirty="0">
                <a:solidFill>
                  <a:srgbClr val="4A4B14"/>
                </a:solidFill>
                <a:latin typeface="Century Gothic"/>
                <a:cs typeface="Century Gothic"/>
              </a:rPr>
              <a:t>(identifiant </a:t>
            </a:r>
            <a:r>
              <a:rPr sz="1200" spc="-50" dirty="0">
                <a:solidFill>
                  <a:srgbClr val="4A4B14"/>
                </a:solidFill>
                <a:latin typeface="Century Gothic"/>
                <a:cs typeface="Century Gothic"/>
              </a:rPr>
              <a:t>unique, </a:t>
            </a:r>
            <a:r>
              <a:rPr sz="1200" spc="-55" dirty="0">
                <a:solidFill>
                  <a:srgbClr val="4A4B14"/>
                </a:solidFill>
                <a:latin typeface="Century Gothic"/>
                <a:cs typeface="Century Gothic"/>
              </a:rPr>
              <a:t>adresse </a:t>
            </a:r>
            <a:r>
              <a:rPr sz="1200" spc="25" dirty="0">
                <a:solidFill>
                  <a:srgbClr val="4A4B14"/>
                </a:solidFill>
                <a:latin typeface="Century Gothic"/>
                <a:cs typeface="Century Gothic"/>
              </a:rPr>
              <a:t>IP,  </a:t>
            </a:r>
            <a:r>
              <a:rPr sz="1200" spc="-25" dirty="0">
                <a:solidFill>
                  <a:srgbClr val="4A4B14"/>
                </a:solidFill>
                <a:latin typeface="Century Gothic"/>
                <a:cs typeface="Century Gothic"/>
              </a:rPr>
              <a:t>informations </a:t>
            </a:r>
            <a:r>
              <a:rPr sz="1200" spc="-45" dirty="0">
                <a:solidFill>
                  <a:srgbClr val="4A4B14"/>
                </a:solidFill>
                <a:latin typeface="Century Gothic"/>
                <a:cs typeface="Century Gothic"/>
              </a:rPr>
              <a:t>relative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70" dirty="0">
                <a:solidFill>
                  <a:srgbClr val="4A4B14"/>
                </a:solidFill>
                <a:latin typeface="Century Gothic"/>
                <a:cs typeface="Century Gothic"/>
              </a:rPr>
              <a:t>la </a:t>
            </a:r>
            <a:r>
              <a:rPr sz="1200" spc="-50" dirty="0">
                <a:solidFill>
                  <a:srgbClr val="4A4B14"/>
                </a:solidFill>
                <a:latin typeface="Century Gothic"/>
                <a:cs typeface="Century Gothic"/>
              </a:rPr>
              <a:t>vie</a:t>
            </a:r>
            <a:r>
              <a:rPr sz="1200" spc="15" dirty="0">
                <a:solidFill>
                  <a:srgbClr val="4A4B14"/>
                </a:solidFill>
                <a:latin typeface="Century Gothic"/>
                <a:cs typeface="Century Gothic"/>
              </a:rPr>
              <a:t> </a:t>
            </a:r>
            <a:r>
              <a:rPr sz="1200" spc="-35" dirty="0">
                <a:solidFill>
                  <a:srgbClr val="4A4B14"/>
                </a:solidFill>
                <a:latin typeface="Century Gothic"/>
                <a:cs typeface="Century Gothic"/>
              </a:rPr>
              <a:t>professionnelle…).</a:t>
            </a:r>
            <a:endParaRPr sz="1200" dirty="0">
              <a:latin typeface="Century Gothic"/>
              <a:cs typeface="Century Gothic"/>
            </a:endParaRPr>
          </a:p>
          <a:p>
            <a:pPr marL="90805" marR="88900">
              <a:lnSpc>
                <a:spcPct val="101600"/>
              </a:lnSpc>
              <a:spcBef>
                <a:spcPts val="725"/>
              </a:spcBef>
            </a:pPr>
            <a:r>
              <a:rPr sz="1150" spc="-60" dirty="0">
                <a:solidFill>
                  <a:srgbClr val="4A4B14"/>
                </a:solidFill>
                <a:latin typeface="Century Gothic"/>
                <a:cs typeface="Century Gothic"/>
              </a:rPr>
              <a:t>Cela concerne également </a:t>
            </a:r>
            <a:r>
              <a:rPr sz="1150" spc="-10" dirty="0">
                <a:solidFill>
                  <a:srgbClr val="4A4B14"/>
                </a:solidFill>
                <a:latin typeface="Century Gothic"/>
                <a:cs typeface="Century Gothic"/>
              </a:rPr>
              <a:t>toutes </a:t>
            </a:r>
            <a:r>
              <a:rPr sz="1150" spc="15" dirty="0">
                <a:solidFill>
                  <a:srgbClr val="4A4B14"/>
                </a:solidFill>
                <a:latin typeface="Century Gothic"/>
                <a:cs typeface="Century Gothic"/>
              </a:rPr>
              <a:t>les </a:t>
            </a:r>
            <a:r>
              <a:rPr sz="1150" spc="-5" dirty="0">
                <a:solidFill>
                  <a:srgbClr val="4A4B14"/>
                </a:solidFill>
                <a:latin typeface="Century Gothic"/>
                <a:cs typeface="Century Gothic"/>
              </a:rPr>
              <a:t>informations </a:t>
            </a:r>
            <a:r>
              <a:rPr sz="1150" spc="-70" dirty="0">
                <a:solidFill>
                  <a:srgbClr val="4A4B14"/>
                </a:solidFill>
                <a:latin typeface="Century Gothic"/>
                <a:cs typeface="Century Gothic"/>
              </a:rPr>
              <a:t>que </a:t>
            </a:r>
            <a:r>
              <a:rPr sz="1150" spc="-40" dirty="0">
                <a:solidFill>
                  <a:srgbClr val="4A4B14"/>
                </a:solidFill>
                <a:latin typeface="Century Gothic"/>
                <a:cs typeface="Century Gothic"/>
              </a:rPr>
              <a:t>l’on </a:t>
            </a:r>
            <a:r>
              <a:rPr sz="1150" spc="-45" dirty="0">
                <a:solidFill>
                  <a:srgbClr val="4A4B14"/>
                </a:solidFill>
                <a:latin typeface="Century Gothic"/>
                <a:cs typeface="Century Gothic"/>
              </a:rPr>
              <a:t>peut </a:t>
            </a:r>
            <a:r>
              <a:rPr sz="1150" spc="-40" dirty="0" err="1">
                <a:solidFill>
                  <a:srgbClr val="4A4B14"/>
                </a:solidFill>
                <a:latin typeface="Century Gothic"/>
                <a:cs typeface="Century Gothic"/>
              </a:rPr>
              <a:t>rattacher</a:t>
            </a:r>
            <a:r>
              <a:rPr sz="1150" spc="-40" dirty="0">
                <a:solidFill>
                  <a:srgbClr val="4A4B14"/>
                </a:solidFill>
                <a:latin typeface="Century Gothic"/>
                <a:cs typeface="Century Gothic"/>
              </a:rPr>
              <a:t> </a:t>
            </a:r>
            <a:r>
              <a:rPr lang="fr-FR" sz="1150" spc="-160" dirty="0">
                <a:solidFill>
                  <a:srgbClr val="4A4B14"/>
                </a:solidFill>
                <a:latin typeface="Century Gothic"/>
                <a:cs typeface="Century Gothic"/>
              </a:rPr>
              <a:t>à </a:t>
            </a:r>
            <a:r>
              <a:rPr sz="1150" spc="-160" dirty="0">
                <a:solidFill>
                  <a:srgbClr val="4A4B14"/>
                </a:solidFill>
                <a:latin typeface="Century Gothic"/>
                <a:cs typeface="Century Gothic"/>
              </a:rPr>
              <a:t>  </a:t>
            </a:r>
            <a:r>
              <a:rPr sz="1150" spc="-50" dirty="0">
                <a:solidFill>
                  <a:srgbClr val="4A4B14"/>
                </a:solidFill>
                <a:latin typeface="Century Gothic"/>
                <a:cs typeface="Century Gothic"/>
              </a:rPr>
              <a:t>une </a:t>
            </a:r>
            <a:r>
              <a:rPr sz="1150" spc="-30" dirty="0">
                <a:solidFill>
                  <a:srgbClr val="4A4B14"/>
                </a:solidFill>
                <a:latin typeface="Century Gothic"/>
                <a:cs typeface="Century Gothic"/>
              </a:rPr>
              <a:t>personne </a:t>
            </a:r>
            <a:r>
              <a:rPr sz="1150" spc="-20" dirty="0">
                <a:solidFill>
                  <a:srgbClr val="4A4B14"/>
                </a:solidFill>
                <a:latin typeface="Century Gothic"/>
                <a:cs typeface="Century Gothic"/>
              </a:rPr>
              <a:t>physique </a:t>
            </a:r>
            <a:r>
              <a:rPr sz="1200" spc="-80" dirty="0">
                <a:solidFill>
                  <a:srgbClr val="4A4B14"/>
                </a:solidFill>
                <a:latin typeface="Century Gothic"/>
                <a:cs typeface="Century Gothic"/>
              </a:rPr>
              <a:t>(données </a:t>
            </a:r>
            <a:r>
              <a:rPr sz="1200" spc="-130" dirty="0">
                <a:solidFill>
                  <a:srgbClr val="4A4B14"/>
                </a:solidFill>
                <a:latin typeface="Century Gothic"/>
                <a:cs typeface="Century Gothic"/>
              </a:rPr>
              <a:t>de </a:t>
            </a:r>
            <a:r>
              <a:rPr sz="1200" spc="-35" dirty="0">
                <a:solidFill>
                  <a:srgbClr val="4A4B14"/>
                </a:solidFill>
                <a:latin typeface="Century Gothic"/>
                <a:cs typeface="Century Gothic"/>
              </a:rPr>
              <a:t>localisation, </a:t>
            </a:r>
            <a:r>
              <a:rPr sz="1200" spc="-60" dirty="0">
                <a:solidFill>
                  <a:srgbClr val="4A4B14"/>
                </a:solidFill>
                <a:latin typeface="Century Gothic"/>
                <a:cs typeface="Century Gothic"/>
              </a:rPr>
              <a:t>habitudes </a:t>
            </a:r>
            <a:r>
              <a:rPr sz="1200" spc="-130" dirty="0">
                <a:solidFill>
                  <a:srgbClr val="4A4B14"/>
                </a:solidFill>
                <a:latin typeface="Century Gothic"/>
                <a:cs typeface="Century Gothic"/>
              </a:rPr>
              <a:t>de  </a:t>
            </a:r>
            <a:r>
              <a:rPr sz="1200" spc="-75" dirty="0">
                <a:solidFill>
                  <a:srgbClr val="4A4B14"/>
                </a:solidFill>
                <a:latin typeface="Century Gothic"/>
                <a:cs typeface="Century Gothic"/>
              </a:rPr>
              <a:t>consommation…) </a:t>
            </a:r>
            <a:r>
              <a:rPr sz="1200" spc="-105" dirty="0">
                <a:solidFill>
                  <a:srgbClr val="4A4B14"/>
                </a:solidFill>
                <a:latin typeface="Century Gothic"/>
                <a:cs typeface="Century Gothic"/>
              </a:rPr>
              <a:t>que </a:t>
            </a:r>
            <a:r>
              <a:rPr sz="1200" spc="-45" dirty="0">
                <a:solidFill>
                  <a:srgbClr val="4A4B14"/>
                </a:solidFill>
                <a:latin typeface="Century Gothic"/>
                <a:cs typeface="Century Gothic"/>
              </a:rPr>
              <a:t>celle-ci </a:t>
            </a:r>
            <a:r>
              <a:rPr sz="1200" spc="5" dirty="0">
                <a:solidFill>
                  <a:srgbClr val="4A4B14"/>
                </a:solidFill>
                <a:latin typeface="Century Gothic"/>
                <a:cs typeface="Century Gothic"/>
              </a:rPr>
              <a:t>soit </a:t>
            </a:r>
            <a:r>
              <a:rPr sz="1200" spc="-40" dirty="0">
                <a:solidFill>
                  <a:srgbClr val="4A4B14"/>
                </a:solidFill>
                <a:latin typeface="Century Gothic"/>
                <a:cs typeface="Century Gothic"/>
              </a:rPr>
              <a:t>identifiée </a:t>
            </a:r>
            <a:r>
              <a:rPr sz="1200" spc="-75" dirty="0">
                <a:solidFill>
                  <a:srgbClr val="4A4B14"/>
                </a:solidFill>
                <a:latin typeface="Century Gothic"/>
                <a:cs typeface="Century Gothic"/>
              </a:rPr>
              <a:t>ou</a:t>
            </a:r>
            <a:r>
              <a:rPr sz="1200" spc="-185" dirty="0">
                <a:solidFill>
                  <a:srgbClr val="4A4B14"/>
                </a:solidFill>
                <a:latin typeface="Century Gothic"/>
                <a:cs typeface="Century Gothic"/>
              </a:rPr>
              <a:t> </a:t>
            </a:r>
            <a:r>
              <a:rPr sz="1200" spc="-55" dirty="0">
                <a:solidFill>
                  <a:srgbClr val="4A4B14"/>
                </a:solidFill>
                <a:latin typeface="Century Gothic"/>
                <a:cs typeface="Century Gothic"/>
              </a:rPr>
              <a:t>non.</a:t>
            </a:r>
            <a:endParaRPr sz="1200" dirty="0">
              <a:latin typeface="Century Gothic"/>
              <a:cs typeface="Century Gothic"/>
            </a:endParaRPr>
          </a:p>
        </p:txBody>
      </p:sp>
      <p:sp>
        <p:nvSpPr>
          <p:cNvPr id="11" name="object 11"/>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25" dirty="0"/>
              <a:t>21</a:t>
            </a:fld>
            <a:endParaRPr spc="25" dirty="0"/>
          </a:p>
        </p:txBody>
      </p:sp>
      <p:sp>
        <p:nvSpPr>
          <p:cNvPr id="9" name="object 9"/>
          <p:cNvSpPr txBox="1"/>
          <p:nvPr/>
        </p:nvSpPr>
        <p:spPr>
          <a:xfrm>
            <a:off x="3132137" y="1797779"/>
            <a:ext cx="5253355" cy="810260"/>
          </a:xfrm>
          <a:prstGeom prst="rect">
            <a:avLst/>
          </a:prstGeom>
          <a:solidFill>
            <a:srgbClr val="C33F0C"/>
          </a:solidFill>
        </p:spPr>
        <p:txBody>
          <a:bodyPr vert="horz" wrap="square" lIns="0" tIns="180975" rIns="0" bIns="0" rtlCol="0">
            <a:spAutoFit/>
          </a:bodyPr>
          <a:lstStyle/>
          <a:p>
            <a:pPr marL="90805" marR="240665">
              <a:lnSpc>
                <a:spcPct val="102899"/>
              </a:lnSpc>
              <a:spcBef>
                <a:spcPts val="1425"/>
              </a:spcBef>
            </a:pPr>
            <a:r>
              <a:rPr sz="1350" spc="0" dirty="0">
                <a:solidFill>
                  <a:srgbClr val="FFFFFF"/>
                </a:solidFill>
                <a:latin typeface="Century Gothic"/>
                <a:cs typeface="Century Gothic"/>
              </a:rPr>
              <a:t>Toute </a:t>
            </a:r>
            <a:r>
              <a:rPr sz="1350" spc="-15" dirty="0">
                <a:solidFill>
                  <a:srgbClr val="FFFFFF"/>
                </a:solidFill>
                <a:latin typeface="Century Gothic"/>
                <a:cs typeface="Century Gothic"/>
              </a:rPr>
              <a:t>information </a:t>
            </a:r>
            <a:r>
              <a:rPr sz="1350" spc="-65" dirty="0">
                <a:solidFill>
                  <a:srgbClr val="FFFFFF"/>
                </a:solidFill>
                <a:latin typeface="Century Gothic"/>
                <a:cs typeface="Century Gothic"/>
              </a:rPr>
              <a:t>concernant une </a:t>
            </a:r>
            <a:r>
              <a:rPr sz="1350" spc="-40" dirty="0">
                <a:solidFill>
                  <a:srgbClr val="FFFFFF"/>
                </a:solidFill>
                <a:latin typeface="Century Gothic"/>
                <a:cs typeface="Century Gothic"/>
              </a:rPr>
              <a:t>personne </a:t>
            </a:r>
            <a:r>
              <a:rPr sz="1350" spc="-20" dirty="0">
                <a:solidFill>
                  <a:srgbClr val="FFFFFF"/>
                </a:solidFill>
                <a:latin typeface="Century Gothic"/>
                <a:cs typeface="Century Gothic"/>
              </a:rPr>
              <a:t>physique, </a:t>
            </a:r>
            <a:r>
              <a:rPr sz="1350" spc="-60" dirty="0">
                <a:solidFill>
                  <a:srgbClr val="FFFFFF"/>
                </a:solidFill>
                <a:latin typeface="Century Gothic"/>
                <a:cs typeface="Century Gothic"/>
              </a:rPr>
              <a:t>qu’elle  </a:t>
            </a:r>
            <a:r>
              <a:rPr sz="1350" spc="25" dirty="0">
                <a:solidFill>
                  <a:srgbClr val="FFFFFF"/>
                </a:solidFill>
                <a:latin typeface="Century Gothic"/>
                <a:cs typeface="Century Gothic"/>
              </a:rPr>
              <a:t>soit </a:t>
            </a:r>
            <a:r>
              <a:rPr sz="1350" spc="-20" dirty="0">
                <a:solidFill>
                  <a:srgbClr val="FFFFFF"/>
                </a:solidFill>
                <a:latin typeface="Century Gothic"/>
                <a:cs typeface="Century Gothic"/>
              </a:rPr>
              <a:t>identifiée </a:t>
            </a:r>
            <a:r>
              <a:rPr sz="1350" spc="-60" dirty="0">
                <a:solidFill>
                  <a:srgbClr val="FFFFFF"/>
                </a:solidFill>
                <a:latin typeface="Century Gothic"/>
                <a:cs typeface="Century Gothic"/>
              </a:rPr>
              <a:t>ou </a:t>
            </a:r>
            <a:r>
              <a:rPr sz="1350" spc="-20" dirty="0">
                <a:solidFill>
                  <a:srgbClr val="FFFFFF"/>
                </a:solidFill>
                <a:latin typeface="Century Gothic"/>
                <a:cs typeface="Century Gothic"/>
              </a:rPr>
              <a:t>identifiable, </a:t>
            </a:r>
            <a:r>
              <a:rPr sz="1350" spc="-40" dirty="0">
                <a:solidFill>
                  <a:srgbClr val="FFFFFF"/>
                </a:solidFill>
                <a:latin typeface="Century Gothic"/>
                <a:cs typeface="Century Gothic"/>
              </a:rPr>
              <a:t>directement </a:t>
            </a:r>
            <a:r>
              <a:rPr sz="1350" spc="-60" dirty="0">
                <a:solidFill>
                  <a:srgbClr val="FFFFFF"/>
                </a:solidFill>
                <a:latin typeface="Century Gothic"/>
                <a:cs typeface="Century Gothic"/>
              </a:rPr>
              <a:t>ou</a:t>
            </a:r>
            <a:r>
              <a:rPr sz="1350" spc="-15" dirty="0">
                <a:solidFill>
                  <a:srgbClr val="FFFFFF"/>
                </a:solidFill>
                <a:latin typeface="Century Gothic"/>
                <a:cs typeface="Century Gothic"/>
              </a:rPr>
              <a:t> </a:t>
            </a:r>
            <a:r>
              <a:rPr sz="1350" spc="-35" dirty="0">
                <a:solidFill>
                  <a:srgbClr val="FFFFFF"/>
                </a:solidFill>
                <a:latin typeface="Century Gothic"/>
                <a:cs typeface="Century Gothic"/>
              </a:rPr>
              <a:t>indirectement</a:t>
            </a:r>
            <a:endParaRPr sz="1350">
              <a:latin typeface="Century Gothic"/>
              <a:cs typeface="Century Gothic"/>
            </a:endParaRPr>
          </a:p>
        </p:txBody>
      </p:sp>
      <p:sp>
        <p:nvSpPr>
          <p:cNvPr id="10" name="object 10"/>
          <p:cNvSpPr txBox="1"/>
          <p:nvPr/>
        </p:nvSpPr>
        <p:spPr>
          <a:xfrm>
            <a:off x="3322472" y="1135890"/>
            <a:ext cx="4338320" cy="233045"/>
          </a:xfrm>
          <a:prstGeom prst="rect">
            <a:avLst/>
          </a:prstGeom>
        </p:spPr>
        <p:txBody>
          <a:bodyPr vert="horz" wrap="square" lIns="0" tIns="0" rIns="0" bIns="0" rtlCol="0">
            <a:spAutoFit/>
          </a:bodyPr>
          <a:lstStyle/>
          <a:p>
            <a:pPr marL="12700">
              <a:lnSpc>
                <a:spcPts val="1760"/>
              </a:lnSpc>
              <a:tabLst>
                <a:tab pos="403860" algn="l"/>
              </a:tabLst>
            </a:pPr>
            <a:r>
              <a:rPr sz="1500" dirty="0">
                <a:solidFill>
                  <a:srgbClr val="FFFFFF"/>
                </a:solidFill>
                <a:latin typeface="Calibri"/>
                <a:cs typeface="Calibri"/>
              </a:rPr>
              <a:t>1	</a:t>
            </a:r>
            <a:r>
              <a:rPr sz="1350" spc="-50" dirty="0">
                <a:solidFill>
                  <a:srgbClr val="C33F0C"/>
                </a:solidFill>
                <a:latin typeface="Century Gothic"/>
                <a:cs typeface="Century Gothic"/>
              </a:rPr>
              <a:t>Qu’est-ce </a:t>
            </a:r>
            <a:r>
              <a:rPr sz="1350" spc="-85" dirty="0">
                <a:solidFill>
                  <a:srgbClr val="C33F0C"/>
                </a:solidFill>
                <a:latin typeface="Century Gothic"/>
                <a:cs typeface="Century Gothic"/>
              </a:rPr>
              <a:t>qu’une </a:t>
            </a:r>
            <a:r>
              <a:rPr sz="1350" spc="-85" dirty="0" err="1">
                <a:solidFill>
                  <a:srgbClr val="C33F0C"/>
                </a:solidFill>
                <a:latin typeface="Century Gothic"/>
                <a:cs typeface="Century Gothic"/>
              </a:rPr>
              <a:t>donnée</a:t>
            </a:r>
            <a:r>
              <a:rPr sz="1350" spc="-85" dirty="0">
                <a:solidFill>
                  <a:srgbClr val="C33F0C"/>
                </a:solidFill>
                <a:latin typeface="Century Gothic"/>
                <a:cs typeface="Century Gothic"/>
              </a:rPr>
              <a:t> </a:t>
            </a:r>
            <a:r>
              <a:rPr lang="fr-FR" sz="1350" spc="-190" dirty="0">
                <a:solidFill>
                  <a:srgbClr val="C33F0C"/>
                </a:solidFill>
                <a:latin typeface="Century Gothic"/>
                <a:cs typeface="Century Gothic"/>
              </a:rPr>
              <a:t>à </a:t>
            </a:r>
            <a:r>
              <a:rPr sz="1350" spc="-190" dirty="0">
                <a:solidFill>
                  <a:srgbClr val="C33F0C"/>
                </a:solidFill>
                <a:latin typeface="Century Gothic"/>
                <a:cs typeface="Century Gothic"/>
              </a:rPr>
              <a:t> </a:t>
            </a:r>
            <a:r>
              <a:rPr sz="1350" spc="-75" dirty="0">
                <a:solidFill>
                  <a:srgbClr val="C33F0C"/>
                </a:solidFill>
                <a:latin typeface="Century Gothic"/>
                <a:cs typeface="Century Gothic"/>
              </a:rPr>
              <a:t>caractère </a:t>
            </a:r>
            <a:r>
              <a:rPr sz="1350" spc="-25" dirty="0">
                <a:solidFill>
                  <a:srgbClr val="C33F0C"/>
                </a:solidFill>
                <a:latin typeface="Century Gothic"/>
                <a:cs typeface="Century Gothic"/>
              </a:rPr>
              <a:t>personnel</a:t>
            </a:r>
            <a:r>
              <a:rPr sz="1350" spc="155" dirty="0">
                <a:solidFill>
                  <a:srgbClr val="C33F0C"/>
                </a:solidFill>
                <a:latin typeface="Century Gothic"/>
                <a:cs typeface="Century Gothic"/>
              </a:rPr>
              <a:t> </a:t>
            </a:r>
            <a:r>
              <a:rPr sz="1350" spc="-85" dirty="0">
                <a:solidFill>
                  <a:srgbClr val="C33F0C"/>
                </a:solidFill>
                <a:latin typeface="Century Gothic"/>
                <a:cs typeface="Century Gothic"/>
              </a:rPr>
              <a:t>?</a:t>
            </a:r>
            <a:endParaRPr sz="1350" dirty="0">
              <a:latin typeface="Century Gothic"/>
              <a:cs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FFA400"/>
          </a:solidFill>
        </p:spPr>
        <p:txBody>
          <a:bodyPr wrap="square" lIns="0" tIns="0" rIns="0" bIns="0" rtlCol="0"/>
          <a:lstStyle/>
          <a:p>
            <a:endParaRPr/>
          </a:p>
        </p:txBody>
      </p:sp>
      <p:sp>
        <p:nvSpPr>
          <p:cNvPr id="5" name="object 5"/>
          <p:cNvSpPr txBox="1">
            <a:spLocks noGrp="1"/>
          </p:cNvSpPr>
          <p:nvPr>
            <p:ph type="title"/>
          </p:nvPr>
        </p:nvSpPr>
        <p:spPr>
          <a:xfrm>
            <a:off x="790916" y="650481"/>
            <a:ext cx="1774189" cy="813435"/>
          </a:xfrm>
          <a:prstGeom prst="rect">
            <a:avLst/>
          </a:prstGeom>
        </p:spPr>
        <p:txBody>
          <a:bodyPr vert="horz" wrap="square" lIns="0" tIns="26670" rIns="0" bIns="0" rtlCol="0">
            <a:spAutoFit/>
          </a:bodyPr>
          <a:lstStyle/>
          <a:p>
            <a:pPr marL="13335" marR="506730" indent="-1270">
              <a:lnSpc>
                <a:spcPts val="2110"/>
              </a:lnSpc>
              <a:spcBef>
                <a:spcPts val="210"/>
              </a:spcBef>
            </a:pPr>
            <a:r>
              <a:rPr spc="160" dirty="0"/>
              <a:t>—  </a:t>
            </a:r>
            <a:r>
              <a:rPr spc="50" dirty="0">
                <a:solidFill>
                  <a:srgbClr val="003C3D"/>
                </a:solidFill>
              </a:rPr>
              <a:t>PÉ</a:t>
            </a:r>
            <a:r>
              <a:rPr spc="25" dirty="0">
                <a:solidFill>
                  <a:srgbClr val="003C3D"/>
                </a:solidFill>
              </a:rPr>
              <a:t>R</a:t>
            </a:r>
            <a:r>
              <a:rPr spc="105" dirty="0">
                <a:solidFill>
                  <a:srgbClr val="003C3D"/>
                </a:solidFill>
              </a:rPr>
              <a:t>I</a:t>
            </a:r>
            <a:r>
              <a:rPr spc="50" dirty="0">
                <a:solidFill>
                  <a:srgbClr val="003C3D"/>
                </a:solidFill>
              </a:rPr>
              <a:t>M</a:t>
            </a:r>
            <a:r>
              <a:rPr spc="75" dirty="0">
                <a:solidFill>
                  <a:srgbClr val="003C3D"/>
                </a:solidFill>
              </a:rPr>
              <a:t>È</a:t>
            </a:r>
            <a:r>
              <a:rPr spc="315" dirty="0">
                <a:solidFill>
                  <a:srgbClr val="003C3D"/>
                </a:solidFill>
              </a:rPr>
              <a:t>T</a:t>
            </a:r>
            <a:r>
              <a:rPr spc="25" dirty="0">
                <a:solidFill>
                  <a:srgbClr val="003C3D"/>
                </a:solidFill>
              </a:rPr>
              <a:t>R</a:t>
            </a:r>
            <a:r>
              <a:rPr spc="75" dirty="0">
                <a:solidFill>
                  <a:srgbClr val="003C3D"/>
                </a:solidFill>
              </a:rPr>
              <a:t>E</a:t>
            </a:r>
          </a:p>
          <a:p>
            <a:pPr marL="13335">
              <a:lnSpc>
                <a:spcPts val="1875"/>
              </a:lnSpc>
            </a:pPr>
            <a:r>
              <a:rPr spc="5" dirty="0">
                <a:solidFill>
                  <a:srgbClr val="003C3D"/>
                </a:solidFill>
              </a:rPr>
              <a:t>D’APPLICATION</a:t>
            </a:r>
          </a:p>
        </p:txBody>
      </p:sp>
      <p:sp>
        <p:nvSpPr>
          <p:cNvPr id="6" name="object 6"/>
          <p:cNvSpPr txBox="1"/>
          <p:nvPr/>
        </p:nvSpPr>
        <p:spPr>
          <a:xfrm>
            <a:off x="791918" y="1307198"/>
            <a:ext cx="1900555" cy="779145"/>
          </a:xfrm>
          <a:prstGeom prst="rect">
            <a:avLst/>
          </a:prstGeom>
        </p:spPr>
        <p:txBody>
          <a:bodyPr vert="horz" wrap="square" lIns="0" tIns="114935" rIns="0" bIns="0" rtlCol="0">
            <a:spAutoFit/>
          </a:bodyPr>
          <a:lstStyle/>
          <a:p>
            <a:pPr marL="12700">
              <a:lnSpc>
                <a:spcPct val="100000"/>
              </a:lnSpc>
              <a:spcBef>
                <a:spcPts val="905"/>
              </a:spcBef>
            </a:pPr>
            <a:r>
              <a:rPr sz="1800" spc="0" dirty="0">
                <a:solidFill>
                  <a:srgbClr val="003C3D"/>
                </a:solidFill>
                <a:latin typeface="Century Gothic"/>
                <a:cs typeface="Century Gothic"/>
              </a:rPr>
              <a:t>DU</a:t>
            </a:r>
            <a:r>
              <a:rPr sz="1800" spc="-60" dirty="0">
                <a:solidFill>
                  <a:srgbClr val="003C3D"/>
                </a:solidFill>
                <a:latin typeface="Century Gothic"/>
                <a:cs typeface="Century Gothic"/>
              </a:rPr>
              <a:t> </a:t>
            </a:r>
            <a:r>
              <a:rPr sz="1800" spc="-50" dirty="0">
                <a:solidFill>
                  <a:srgbClr val="003C3D"/>
                </a:solidFill>
                <a:latin typeface="Century Gothic"/>
                <a:cs typeface="Century Gothic"/>
              </a:rPr>
              <a:t>RGPD</a:t>
            </a:r>
            <a:endParaRPr sz="1800">
              <a:latin typeface="Century Gothic"/>
              <a:cs typeface="Century Gothic"/>
            </a:endParaRPr>
          </a:p>
          <a:p>
            <a:pPr marL="12700">
              <a:lnSpc>
                <a:spcPct val="100000"/>
              </a:lnSpc>
              <a:spcBef>
                <a:spcPts val="805"/>
              </a:spcBef>
            </a:pPr>
            <a:r>
              <a:rPr sz="1800" spc="5" dirty="0">
                <a:solidFill>
                  <a:srgbClr val="003C3D"/>
                </a:solidFill>
                <a:latin typeface="Century Gothic"/>
                <a:cs typeface="Century Gothic"/>
              </a:rPr>
              <a:t>Critères</a:t>
            </a:r>
            <a:r>
              <a:rPr sz="1800" spc="-100" dirty="0">
                <a:solidFill>
                  <a:srgbClr val="003C3D"/>
                </a:solidFill>
                <a:latin typeface="Century Gothic"/>
                <a:cs typeface="Century Gothic"/>
              </a:rPr>
              <a:t> </a:t>
            </a:r>
            <a:r>
              <a:rPr sz="1800" spc="-25" dirty="0">
                <a:solidFill>
                  <a:srgbClr val="003C3D"/>
                </a:solidFill>
                <a:latin typeface="Century Gothic"/>
                <a:cs typeface="Century Gothic"/>
              </a:rPr>
              <a:t>matériels</a:t>
            </a:r>
            <a:endParaRPr sz="1800">
              <a:latin typeface="Century Gothic"/>
              <a:cs typeface="Century Gothic"/>
            </a:endParaRPr>
          </a:p>
        </p:txBody>
      </p:sp>
      <p:sp>
        <p:nvSpPr>
          <p:cNvPr id="7" name="object 7"/>
          <p:cNvSpPr/>
          <p:nvPr/>
        </p:nvSpPr>
        <p:spPr>
          <a:xfrm>
            <a:off x="3132137" y="1014971"/>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6"/>
                </a:lnTo>
                <a:lnTo>
                  <a:pt x="5108" y="291152"/>
                </a:lnTo>
                <a:lnTo>
                  <a:pt x="19761" y="336638"/>
                </a:lnTo>
                <a:lnTo>
                  <a:pt x="42946" y="377799"/>
                </a:lnTo>
                <a:lnTo>
                  <a:pt x="73652" y="413661"/>
                </a:lnTo>
                <a:lnTo>
                  <a:pt x="110867" y="443249"/>
                </a:lnTo>
                <a:lnTo>
                  <a:pt x="153581" y="465590"/>
                </a:lnTo>
                <a:lnTo>
                  <a:pt x="200782" y="479709"/>
                </a:lnTo>
                <a:lnTo>
                  <a:pt x="251460" y="484632"/>
                </a:lnTo>
                <a:lnTo>
                  <a:pt x="302137" y="479709"/>
                </a:lnTo>
                <a:lnTo>
                  <a:pt x="349338" y="465590"/>
                </a:lnTo>
                <a:lnTo>
                  <a:pt x="392052" y="443249"/>
                </a:lnTo>
                <a:lnTo>
                  <a:pt x="429267" y="413661"/>
                </a:lnTo>
                <a:lnTo>
                  <a:pt x="459973" y="377799"/>
                </a:lnTo>
                <a:lnTo>
                  <a:pt x="483158" y="336638"/>
                </a:lnTo>
                <a:lnTo>
                  <a:pt x="497811" y="291152"/>
                </a:lnTo>
                <a:lnTo>
                  <a:pt x="502920" y="242316"/>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C33F0C"/>
          </a:solidFill>
        </p:spPr>
        <p:txBody>
          <a:bodyPr wrap="square" lIns="0" tIns="0" rIns="0" bIns="0" rtlCol="0"/>
          <a:lstStyle/>
          <a:p>
            <a:endParaRPr/>
          </a:p>
        </p:txBody>
      </p:sp>
      <p:sp>
        <p:nvSpPr>
          <p:cNvPr id="8" name="object 8"/>
          <p:cNvSpPr txBox="1"/>
          <p:nvPr/>
        </p:nvSpPr>
        <p:spPr>
          <a:xfrm>
            <a:off x="3132137" y="3259029"/>
            <a:ext cx="5253355" cy="800989"/>
          </a:xfrm>
          <a:prstGeom prst="rect">
            <a:avLst/>
          </a:prstGeom>
          <a:solidFill>
            <a:srgbClr val="D0CECE"/>
          </a:solidFill>
        </p:spPr>
        <p:txBody>
          <a:bodyPr vert="horz" wrap="square" lIns="0" tIns="57150" rIns="0" bIns="0" rtlCol="0">
            <a:spAutoFit/>
          </a:bodyPr>
          <a:lstStyle/>
          <a:p>
            <a:pPr marL="90805" marR="153035">
              <a:lnSpc>
                <a:spcPct val="104700"/>
              </a:lnSpc>
              <a:spcBef>
                <a:spcPts val="450"/>
              </a:spcBef>
            </a:pPr>
            <a:r>
              <a:rPr lang="fr-FR" sz="1150" spc="-15" dirty="0">
                <a:solidFill>
                  <a:srgbClr val="4A4B14"/>
                </a:solidFill>
                <a:latin typeface="Century Gothic"/>
                <a:cs typeface="Century Gothic"/>
              </a:rPr>
              <a:t>à </a:t>
            </a:r>
            <a:r>
              <a:rPr sz="1150" spc="-15" dirty="0">
                <a:solidFill>
                  <a:srgbClr val="4A4B14"/>
                </a:solidFill>
                <a:latin typeface="Century Gothic"/>
                <a:cs typeface="Century Gothic"/>
              </a:rPr>
              <a:t> noter </a:t>
            </a:r>
            <a:r>
              <a:rPr sz="1150" spc="-35" dirty="0">
                <a:solidFill>
                  <a:srgbClr val="4A4B14"/>
                </a:solidFill>
                <a:latin typeface="Century Gothic"/>
                <a:cs typeface="Century Gothic"/>
              </a:rPr>
              <a:t>qu’anonymiser et </a:t>
            </a:r>
            <a:r>
              <a:rPr sz="1150" spc="-75" dirty="0">
                <a:solidFill>
                  <a:srgbClr val="4A4B14"/>
                </a:solidFill>
                <a:latin typeface="Century Gothic"/>
                <a:cs typeface="Century Gothic"/>
              </a:rPr>
              <a:t>donc </a:t>
            </a:r>
            <a:r>
              <a:rPr sz="1150" spc="-10" dirty="0">
                <a:solidFill>
                  <a:srgbClr val="4A4B14"/>
                </a:solidFill>
                <a:latin typeface="Century Gothic"/>
                <a:cs typeface="Century Gothic"/>
              </a:rPr>
              <a:t>éviter </a:t>
            </a:r>
            <a:r>
              <a:rPr sz="1150" spc="-45" dirty="0">
                <a:solidFill>
                  <a:srgbClr val="4A4B14"/>
                </a:solidFill>
                <a:latin typeface="Century Gothic"/>
                <a:cs typeface="Century Gothic"/>
              </a:rPr>
              <a:t>la </a:t>
            </a:r>
            <a:r>
              <a:rPr sz="1150" spc="-15" dirty="0">
                <a:solidFill>
                  <a:srgbClr val="4A4B14"/>
                </a:solidFill>
                <a:latin typeface="Century Gothic"/>
                <a:cs typeface="Century Gothic"/>
              </a:rPr>
              <a:t>réidentification </a:t>
            </a:r>
            <a:r>
              <a:rPr sz="1150" spc="-95" dirty="0">
                <a:solidFill>
                  <a:srgbClr val="4A4B14"/>
                </a:solidFill>
                <a:latin typeface="Century Gothic"/>
                <a:cs typeface="Century Gothic"/>
              </a:rPr>
              <a:t>de </a:t>
            </a:r>
            <a:r>
              <a:rPr sz="1150" spc="-50" dirty="0">
                <a:solidFill>
                  <a:srgbClr val="4A4B14"/>
                </a:solidFill>
                <a:latin typeface="Century Gothic"/>
                <a:cs typeface="Century Gothic"/>
              </a:rPr>
              <a:t>données </a:t>
            </a:r>
            <a:r>
              <a:rPr sz="1150" spc="0" dirty="0">
                <a:solidFill>
                  <a:srgbClr val="4A4B14"/>
                </a:solidFill>
                <a:latin typeface="Century Gothic"/>
                <a:cs typeface="Century Gothic"/>
              </a:rPr>
              <a:t>est  </a:t>
            </a:r>
            <a:r>
              <a:rPr sz="1150" spc="10" dirty="0">
                <a:solidFill>
                  <a:srgbClr val="4A4B14"/>
                </a:solidFill>
                <a:latin typeface="Century Gothic"/>
                <a:cs typeface="Century Gothic"/>
              </a:rPr>
              <a:t>plus </a:t>
            </a:r>
            <a:r>
              <a:rPr sz="1150" spc="-45" dirty="0">
                <a:solidFill>
                  <a:srgbClr val="4A4B14"/>
                </a:solidFill>
                <a:latin typeface="Century Gothic"/>
                <a:cs typeface="Century Gothic"/>
              </a:rPr>
              <a:t>compliqué </a:t>
            </a:r>
            <a:r>
              <a:rPr sz="1150" spc="-25" dirty="0">
                <a:solidFill>
                  <a:srgbClr val="4A4B14"/>
                </a:solidFill>
                <a:latin typeface="Century Gothic"/>
                <a:cs typeface="Century Gothic"/>
              </a:rPr>
              <a:t>qu’il </a:t>
            </a:r>
            <a:r>
              <a:rPr sz="1150" spc="-55" dirty="0">
                <a:solidFill>
                  <a:srgbClr val="4A4B14"/>
                </a:solidFill>
                <a:latin typeface="Century Gothic"/>
                <a:cs typeface="Century Gothic"/>
              </a:rPr>
              <a:t>n’y </a:t>
            </a:r>
            <a:r>
              <a:rPr sz="1150" spc="-35" dirty="0">
                <a:solidFill>
                  <a:srgbClr val="4A4B14"/>
                </a:solidFill>
                <a:latin typeface="Century Gothic"/>
                <a:cs typeface="Century Gothic"/>
              </a:rPr>
              <a:t>parait </a:t>
            </a:r>
            <a:r>
              <a:rPr sz="1150" spc="25" dirty="0">
                <a:solidFill>
                  <a:srgbClr val="4A4B14"/>
                </a:solidFill>
                <a:latin typeface="Century Gothic"/>
                <a:cs typeface="Century Gothic"/>
              </a:rPr>
              <a:t>: </a:t>
            </a:r>
            <a:r>
              <a:rPr sz="1150" spc="-35" dirty="0">
                <a:solidFill>
                  <a:srgbClr val="4A4B14"/>
                </a:solidFill>
                <a:latin typeface="Century Gothic"/>
                <a:cs typeface="Century Gothic"/>
              </a:rPr>
              <a:t>des </a:t>
            </a:r>
            <a:r>
              <a:rPr sz="1150" spc="-25" dirty="0">
                <a:solidFill>
                  <a:srgbClr val="4A4B14"/>
                </a:solidFill>
                <a:latin typeface="Century Gothic"/>
                <a:cs typeface="Century Gothic"/>
              </a:rPr>
              <a:t>études* </a:t>
            </a:r>
            <a:r>
              <a:rPr sz="1150" spc="-20" dirty="0">
                <a:solidFill>
                  <a:srgbClr val="4A4B14"/>
                </a:solidFill>
                <a:latin typeface="Century Gothic"/>
                <a:cs typeface="Century Gothic"/>
              </a:rPr>
              <a:t>montrent </a:t>
            </a:r>
            <a:r>
              <a:rPr sz="1150" spc="-70" dirty="0">
                <a:solidFill>
                  <a:srgbClr val="4A4B14"/>
                </a:solidFill>
                <a:latin typeface="Century Gothic"/>
                <a:cs typeface="Century Gothic"/>
              </a:rPr>
              <a:t>que </a:t>
            </a:r>
            <a:r>
              <a:rPr sz="1150" spc="-45" dirty="0">
                <a:solidFill>
                  <a:srgbClr val="4A4B14"/>
                </a:solidFill>
                <a:latin typeface="Century Gothic"/>
                <a:cs typeface="Century Gothic"/>
              </a:rPr>
              <a:t>la </a:t>
            </a:r>
            <a:r>
              <a:rPr sz="1150" spc="-35" dirty="0">
                <a:solidFill>
                  <a:srgbClr val="4A4B14"/>
                </a:solidFill>
                <a:latin typeface="Century Gothic"/>
                <a:cs typeface="Century Gothic"/>
              </a:rPr>
              <a:t>combinaison  </a:t>
            </a:r>
            <a:r>
              <a:rPr sz="1150" spc="-60" dirty="0">
                <a:solidFill>
                  <a:srgbClr val="4A4B14"/>
                </a:solidFill>
                <a:latin typeface="Century Gothic"/>
                <a:cs typeface="Century Gothic"/>
              </a:rPr>
              <a:t>du </a:t>
            </a:r>
            <a:r>
              <a:rPr sz="1150" spc="-95" dirty="0">
                <a:solidFill>
                  <a:srgbClr val="4A4B14"/>
                </a:solidFill>
                <a:latin typeface="Century Gothic"/>
                <a:cs typeface="Century Gothic"/>
              </a:rPr>
              <a:t>code </a:t>
            </a:r>
            <a:r>
              <a:rPr sz="1150" spc="-15" dirty="0">
                <a:solidFill>
                  <a:srgbClr val="4A4B14"/>
                </a:solidFill>
                <a:latin typeface="Century Gothic"/>
                <a:cs typeface="Century Gothic"/>
              </a:rPr>
              <a:t>postal, </a:t>
            </a:r>
            <a:r>
              <a:rPr sz="1150" spc="-95" dirty="0">
                <a:solidFill>
                  <a:srgbClr val="4A4B14"/>
                </a:solidFill>
                <a:latin typeface="Century Gothic"/>
                <a:cs typeface="Century Gothic"/>
              </a:rPr>
              <a:t>de </a:t>
            </a:r>
            <a:r>
              <a:rPr sz="1150" spc="-45" dirty="0">
                <a:solidFill>
                  <a:srgbClr val="4A4B14"/>
                </a:solidFill>
                <a:latin typeface="Century Gothic"/>
                <a:cs typeface="Century Gothic"/>
              </a:rPr>
              <a:t>la </a:t>
            </a:r>
            <a:r>
              <a:rPr sz="1150" spc="-85" dirty="0">
                <a:solidFill>
                  <a:srgbClr val="4A4B14"/>
                </a:solidFill>
                <a:latin typeface="Century Gothic"/>
                <a:cs typeface="Century Gothic"/>
              </a:rPr>
              <a:t>date </a:t>
            </a:r>
            <a:r>
              <a:rPr sz="1150" spc="-95" dirty="0">
                <a:solidFill>
                  <a:srgbClr val="4A4B14"/>
                </a:solidFill>
                <a:latin typeface="Century Gothic"/>
                <a:cs typeface="Century Gothic"/>
              </a:rPr>
              <a:t>de </a:t>
            </a:r>
            <a:r>
              <a:rPr sz="1150" spc="-40" dirty="0">
                <a:solidFill>
                  <a:srgbClr val="4A4B14"/>
                </a:solidFill>
                <a:latin typeface="Century Gothic"/>
                <a:cs typeface="Century Gothic"/>
              </a:rPr>
              <a:t>naissance </a:t>
            </a:r>
            <a:r>
              <a:rPr sz="1150" spc="-35" dirty="0">
                <a:solidFill>
                  <a:srgbClr val="4A4B14"/>
                </a:solidFill>
                <a:latin typeface="Century Gothic"/>
                <a:cs typeface="Century Gothic"/>
              </a:rPr>
              <a:t>et </a:t>
            </a:r>
            <a:r>
              <a:rPr sz="1150" spc="-60" dirty="0">
                <a:solidFill>
                  <a:srgbClr val="4A4B14"/>
                </a:solidFill>
                <a:latin typeface="Century Gothic"/>
                <a:cs typeface="Century Gothic"/>
              </a:rPr>
              <a:t>du </a:t>
            </a:r>
            <a:r>
              <a:rPr sz="1150" spc="-20" dirty="0">
                <a:solidFill>
                  <a:srgbClr val="4A4B14"/>
                </a:solidFill>
                <a:latin typeface="Century Gothic"/>
                <a:cs typeface="Century Gothic"/>
              </a:rPr>
              <a:t>sexe </a:t>
            </a:r>
            <a:r>
              <a:rPr sz="1150" spc="-35" dirty="0">
                <a:solidFill>
                  <a:srgbClr val="4A4B14"/>
                </a:solidFill>
                <a:latin typeface="Century Gothic"/>
                <a:cs typeface="Century Gothic"/>
              </a:rPr>
              <a:t>permet </a:t>
            </a:r>
            <a:r>
              <a:rPr sz="1150" spc="-5" dirty="0">
                <a:solidFill>
                  <a:srgbClr val="4A4B14"/>
                </a:solidFill>
                <a:latin typeface="Century Gothic"/>
                <a:cs typeface="Century Gothic"/>
              </a:rPr>
              <a:t>d'identifier </a:t>
            </a:r>
            <a:r>
              <a:rPr sz="1150" spc="-30" dirty="0">
                <a:solidFill>
                  <a:srgbClr val="4A4B14"/>
                </a:solidFill>
                <a:latin typeface="Century Gothic"/>
                <a:cs typeface="Century Gothic"/>
              </a:rPr>
              <a:t>un  </a:t>
            </a:r>
            <a:r>
              <a:rPr sz="1150" spc="-10" dirty="0">
                <a:solidFill>
                  <a:srgbClr val="4A4B14"/>
                </a:solidFill>
                <a:latin typeface="Century Gothic"/>
                <a:cs typeface="Century Gothic"/>
              </a:rPr>
              <a:t>individu </a:t>
            </a:r>
            <a:r>
              <a:rPr sz="1150" spc="-35" dirty="0">
                <a:solidFill>
                  <a:srgbClr val="4A4B14"/>
                </a:solidFill>
                <a:latin typeface="Century Gothic"/>
                <a:cs typeface="Century Gothic"/>
              </a:rPr>
              <a:t>unique </a:t>
            </a:r>
            <a:r>
              <a:rPr sz="1150" spc="-50" dirty="0">
                <a:solidFill>
                  <a:srgbClr val="4A4B14"/>
                </a:solidFill>
                <a:latin typeface="Century Gothic"/>
                <a:cs typeface="Century Gothic"/>
              </a:rPr>
              <a:t>dans </a:t>
            </a:r>
            <a:r>
              <a:rPr sz="1150" spc="10" dirty="0">
                <a:solidFill>
                  <a:srgbClr val="4A4B14"/>
                </a:solidFill>
                <a:latin typeface="Century Gothic"/>
                <a:cs typeface="Century Gothic"/>
              </a:rPr>
              <a:t>plus </a:t>
            </a:r>
            <a:r>
              <a:rPr sz="1150" spc="-95" dirty="0">
                <a:solidFill>
                  <a:srgbClr val="4A4B14"/>
                </a:solidFill>
                <a:latin typeface="Century Gothic"/>
                <a:cs typeface="Century Gothic"/>
              </a:rPr>
              <a:t>de </a:t>
            </a:r>
            <a:r>
              <a:rPr sz="1150" spc="75" dirty="0">
                <a:solidFill>
                  <a:srgbClr val="4A4B14"/>
                </a:solidFill>
                <a:latin typeface="Century Gothic"/>
                <a:cs typeface="Century Gothic"/>
              </a:rPr>
              <a:t>60% </a:t>
            </a:r>
            <a:r>
              <a:rPr sz="1150" spc="-35" dirty="0">
                <a:solidFill>
                  <a:srgbClr val="4A4B14"/>
                </a:solidFill>
                <a:latin typeface="Century Gothic"/>
                <a:cs typeface="Century Gothic"/>
              </a:rPr>
              <a:t>des</a:t>
            </a:r>
            <a:r>
              <a:rPr sz="1150" spc="-75" dirty="0">
                <a:solidFill>
                  <a:srgbClr val="4A4B14"/>
                </a:solidFill>
                <a:latin typeface="Century Gothic"/>
                <a:cs typeface="Century Gothic"/>
              </a:rPr>
              <a:t> </a:t>
            </a:r>
            <a:r>
              <a:rPr sz="1150" spc="-45" dirty="0">
                <a:solidFill>
                  <a:srgbClr val="4A4B14"/>
                </a:solidFill>
                <a:latin typeface="Century Gothic"/>
                <a:cs typeface="Century Gothic"/>
              </a:rPr>
              <a:t>cas.</a:t>
            </a:r>
            <a:endParaRPr sz="1150" dirty="0">
              <a:latin typeface="Century Gothic"/>
              <a:cs typeface="Century Gothic"/>
            </a:endParaRPr>
          </a:p>
        </p:txBody>
      </p:sp>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25" dirty="0"/>
              <a:t>22</a:t>
            </a:fld>
            <a:endParaRPr spc="25" dirty="0"/>
          </a:p>
        </p:txBody>
      </p:sp>
      <p:sp>
        <p:nvSpPr>
          <p:cNvPr id="9" name="object 9"/>
          <p:cNvSpPr txBox="1"/>
          <p:nvPr/>
        </p:nvSpPr>
        <p:spPr>
          <a:xfrm>
            <a:off x="3132137" y="4236346"/>
            <a:ext cx="5253355" cy="785471"/>
          </a:xfrm>
          <a:prstGeom prst="rect">
            <a:avLst/>
          </a:prstGeom>
          <a:solidFill>
            <a:srgbClr val="D0CECE"/>
          </a:solidFill>
        </p:spPr>
        <p:txBody>
          <a:bodyPr vert="horz" wrap="square" lIns="0" tIns="46355" rIns="0" bIns="0" rtlCol="0">
            <a:spAutoFit/>
          </a:bodyPr>
          <a:lstStyle/>
          <a:p>
            <a:pPr marL="90805" marR="157480">
              <a:lnSpc>
                <a:spcPct val="100299"/>
              </a:lnSpc>
              <a:spcBef>
                <a:spcPts val="365"/>
              </a:spcBef>
            </a:pPr>
            <a:r>
              <a:rPr sz="1200" spc="10" dirty="0">
                <a:solidFill>
                  <a:srgbClr val="4A4B14"/>
                </a:solidFill>
                <a:latin typeface="Century Gothic"/>
                <a:cs typeface="Century Gothic"/>
              </a:rPr>
              <a:t>Les </a:t>
            </a:r>
            <a:r>
              <a:rPr sz="1200" spc="-80" dirty="0">
                <a:solidFill>
                  <a:srgbClr val="4A4B14"/>
                </a:solidFill>
                <a:latin typeface="Century Gothic"/>
                <a:cs typeface="Century Gothic"/>
              </a:rPr>
              <a:t>données </a:t>
            </a:r>
            <a:r>
              <a:rPr sz="1200" spc="50" dirty="0">
                <a:solidFill>
                  <a:srgbClr val="4A4B14"/>
                </a:solidFill>
                <a:latin typeface="Century Gothic"/>
                <a:cs typeface="Century Gothic"/>
              </a:rPr>
              <a:t>« </a:t>
            </a:r>
            <a:r>
              <a:rPr sz="1200" spc="-55" dirty="0">
                <a:solidFill>
                  <a:srgbClr val="4A4B14"/>
                </a:solidFill>
                <a:latin typeface="Century Gothic"/>
                <a:cs typeface="Century Gothic"/>
              </a:rPr>
              <a:t>pseudonymisées </a:t>
            </a:r>
            <a:r>
              <a:rPr sz="1200" spc="50" dirty="0">
                <a:solidFill>
                  <a:srgbClr val="4A4B14"/>
                </a:solidFill>
                <a:latin typeface="Century Gothic"/>
                <a:cs typeface="Century Gothic"/>
              </a:rPr>
              <a:t>» </a:t>
            </a:r>
            <a:r>
              <a:rPr sz="1200" spc="-20" dirty="0">
                <a:solidFill>
                  <a:srgbClr val="4A4B14"/>
                </a:solidFill>
                <a:latin typeface="Century Gothic"/>
                <a:cs typeface="Century Gothic"/>
              </a:rPr>
              <a:t>sont </a:t>
            </a:r>
            <a:r>
              <a:rPr sz="1200" spc="-100" dirty="0">
                <a:solidFill>
                  <a:srgbClr val="4A4B14"/>
                </a:solidFill>
                <a:latin typeface="Century Gothic"/>
                <a:cs typeface="Century Gothic"/>
              </a:rPr>
              <a:t>en </a:t>
            </a:r>
            <a:r>
              <a:rPr sz="1200" spc="-90" dirty="0">
                <a:solidFill>
                  <a:srgbClr val="4A4B14"/>
                </a:solidFill>
                <a:latin typeface="Century Gothic"/>
                <a:cs typeface="Century Gothic"/>
              </a:rPr>
              <a:t>revanche </a:t>
            </a:r>
            <a:r>
              <a:rPr sz="1200" spc="-15" dirty="0">
                <a:solidFill>
                  <a:srgbClr val="4A4B14"/>
                </a:solidFill>
                <a:latin typeface="Century Gothic"/>
                <a:cs typeface="Century Gothic"/>
              </a:rPr>
              <a:t>toujours </a:t>
            </a:r>
            <a:r>
              <a:rPr sz="1200" spc="-50" dirty="0">
                <a:solidFill>
                  <a:srgbClr val="4A4B14"/>
                </a:solidFill>
                <a:latin typeface="Century Gothic"/>
                <a:cs typeface="Century Gothic"/>
              </a:rPr>
              <a:t>considérées  </a:t>
            </a:r>
            <a:r>
              <a:rPr sz="1200" spc="-114" dirty="0">
                <a:solidFill>
                  <a:srgbClr val="4A4B14"/>
                </a:solidFill>
                <a:latin typeface="Century Gothic"/>
                <a:cs typeface="Century Gothic"/>
              </a:rPr>
              <a:t>comme </a:t>
            </a:r>
            <a:r>
              <a:rPr sz="1200" spc="-65" dirty="0">
                <a:solidFill>
                  <a:srgbClr val="4A4B14"/>
                </a:solidFill>
                <a:latin typeface="Century Gothic"/>
                <a:cs typeface="Century Gothic"/>
              </a:rPr>
              <a:t>des </a:t>
            </a:r>
            <a:r>
              <a:rPr sz="1200" spc="-80" dirty="0" err="1">
                <a:solidFill>
                  <a:srgbClr val="4A4B14"/>
                </a:solidFill>
                <a:latin typeface="Century Gothic"/>
                <a:cs typeface="Century Gothic"/>
              </a:rPr>
              <a:t>données</a:t>
            </a:r>
            <a:r>
              <a:rPr sz="1200" spc="-80" dirty="0">
                <a:solidFill>
                  <a:srgbClr val="4A4B14"/>
                </a:solidFill>
                <a:latin typeface="Century Gothic"/>
                <a:cs typeface="Century Gothic"/>
              </a:rPr>
              <a:t>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90" dirty="0">
                <a:solidFill>
                  <a:srgbClr val="4A4B14"/>
                </a:solidFill>
                <a:latin typeface="Century Gothic"/>
                <a:cs typeface="Century Gothic"/>
              </a:rPr>
              <a:t>caractère </a:t>
            </a:r>
            <a:r>
              <a:rPr sz="1200" spc="-40" dirty="0">
                <a:solidFill>
                  <a:srgbClr val="4A4B14"/>
                </a:solidFill>
                <a:latin typeface="Century Gothic"/>
                <a:cs typeface="Century Gothic"/>
              </a:rPr>
              <a:t>personnel. </a:t>
            </a:r>
            <a:r>
              <a:rPr sz="1200" spc="-45" dirty="0">
                <a:solidFill>
                  <a:srgbClr val="4A4B14"/>
                </a:solidFill>
                <a:latin typeface="Century Gothic"/>
                <a:cs typeface="Century Gothic"/>
              </a:rPr>
              <a:t>La </a:t>
            </a:r>
            <a:r>
              <a:rPr sz="1200" spc="-50" dirty="0">
                <a:solidFill>
                  <a:srgbClr val="4A4B14"/>
                </a:solidFill>
                <a:latin typeface="Century Gothic"/>
                <a:cs typeface="Century Gothic"/>
              </a:rPr>
              <a:t>pseudonymisation </a:t>
            </a:r>
            <a:r>
              <a:rPr sz="1200" spc="-15" dirty="0">
                <a:solidFill>
                  <a:srgbClr val="4A4B14"/>
                </a:solidFill>
                <a:latin typeface="Century Gothic"/>
                <a:cs typeface="Century Gothic"/>
              </a:rPr>
              <a:t>est </a:t>
            </a:r>
            <a:r>
              <a:rPr sz="1200" spc="-85" dirty="0">
                <a:solidFill>
                  <a:srgbClr val="4A4B14"/>
                </a:solidFill>
                <a:latin typeface="Century Gothic"/>
                <a:cs typeface="Century Gothic"/>
              </a:rPr>
              <a:t>une  </a:t>
            </a:r>
            <a:r>
              <a:rPr sz="1200" spc="-60" dirty="0">
                <a:solidFill>
                  <a:srgbClr val="4A4B14"/>
                </a:solidFill>
                <a:latin typeface="Century Gothic"/>
                <a:cs typeface="Century Gothic"/>
              </a:rPr>
              <a:t>pratique </a:t>
            </a:r>
            <a:r>
              <a:rPr sz="1200" spc="-100" dirty="0">
                <a:solidFill>
                  <a:srgbClr val="4A4B14"/>
                </a:solidFill>
                <a:latin typeface="Century Gothic"/>
                <a:cs typeface="Century Gothic"/>
              </a:rPr>
              <a:t>encouragée </a:t>
            </a:r>
            <a:r>
              <a:rPr sz="1200" spc="-75" dirty="0">
                <a:solidFill>
                  <a:srgbClr val="4A4B14"/>
                </a:solidFill>
                <a:latin typeface="Century Gothic"/>
                <a:cs typeface="Century Gothic"/>
              </a:rPr>
              <a:t>par </a:t>
            </a:r>
            <a:r>
              <a:rPr sz="1200" spc="-35" dirty="0">
                <a:solidFill>
                  <a:srgbClr val="4A4B14"/>
                </a:solidFill>
                <a:latin typeface="Century Gothic"/>
                <a:cs typeface="Century Gothic"/>
              </a:rPr>
              <a:t>le </a:t>
            </a:r>
            <a:r>
              <a:rPr sz="1200" spc="-60" dirty="0">
                <a:solidFill>
                  <a:srgbClr val="4A4B14"/>
                </a:solidFill>
                <a:latin typeface="Century Gothic"/>
                <a:cs typeface="Century Gothic"/>
              </a:rPr>
              <a:t>règlement </a:t>
            </a:r>
            <a:r>
              <a:rPr sz="1200" spc="-45" dirty="0">
                <a:solidFill>
                  <a:srgbClr val="4A4B14"/>
                </a:solidFill>
                <a:latin typeface="Century Gothic"/>
                <a:cs typeface="Century Gothic"/>
              </a:rPr>
              <a:t>afin </a:t>
            </a:r>
            <a:r>
              <a:rPr sz="1200" spc="-130" dirty="0">
                <a:solidFill>
                  <a:srgbClr val="4A4B14"/>
                </a:solidFill>
                <a:latin typeface="Century Gothic"/>
                <a:cs typeface="Century Gothic"/>
              </a:rPr>
              <a:t>de </a:t>
            </a:r>
            <a:r>
              <a:rPr sz="1200" spc="-35" dirty="0">
                <a:solidFill>
                  <a:srgbClr val="4A4B14"/>
                </a:solidFill>
                <a:latin typeface="Century Gothic"/>
                <a:cs typeface="Century Gothic"/>
              </a:rPr>
              <a:t>réduire </a:t>
            </a:r>
            <a:r>
              <a:rPr sz="1200" dirty="0">
                <a:solidFill>
                  <a:srgbClr val="4A4B14"/>
                </a:solidFill>
                <a:latin typeface="Century Gothic"/>
                <a:cs typeface="Century Gothic"/>
              </a:rPr>
              <a:t>les </a:t>
            </a:r>
            <a:r>
              <a:rPr sz="1200" spc="-5" dirty="0">
                <a:solidFill>
                  <a:srgbClr val="4A4B14"/>
                </a:solidFill>
                <a:latin typeface="Century Gothic"/>
                <a:cs typeface="Century Gothic"/>
              </a:rPr>
              <a:t>risques </a:t>
            </a:r>
            <a:r>
              <a:rPr sz="1200" spc="10" dirty="0">
                <a:solidFill>
                  <a:srgbClr val="4A4B14"/>
                </a:solidFill>
                <a:latin typeface="Century Gothic"/>
                <a:cs typeface="Century Gothic"/>
              </a:rPr>
              <a:t>:  </a:t>
            </a:r>
            <a:r>
              <a:rPr sz="1200" spc="-50" dirty="0">
                <a:solidFill>
                  <a:srgbClr val="4A4B14"/>
                </a:solidFill>
                <a:latin typeface="Century Gothic"/>
                <a:cs typeface="Century Gothic"/>
              </a:rPr>
              <a:t>certaines </a:t>
            </a:r>
            <a:r>
              <a:rPr sz="1200" spc="-40" dirty="0">
                <a:solidFill>
                  <a:srgbClr val="4A4B14"/>
                </a:solidFill>
                <a:latin typeface="Century Gothic"/>
                <a:cs typeface="Century Gothic"/>
              </a:rPr>
              <a:t>obligations </a:t>
            </a:r>
            <a:r>
              <a:rPr sz="1200" spc="-90" dirty="0">
                <a:solidFill>
                  <a:srgbClr val="4A4B14"/>
                </a:solidFill>
                <a:latin typeface="Century Gothic"/>
                <a:cs typeface="Century Gothic"/>
              </a:rPr>
              <a:t>du </a:t>
            </a:r>
            <a:r>
              <a:rPr sz="1200" spc="-55" dirty="0">
                <a:solidFill>
                  <a:srgbClr val="4A4B14"/>
                </a:solidFill>
                <a:latin typeface="Century Gothic"/>
                <a:cs typeface="Century Gothic"/>
              </a:rPr>
              <a:t>responsable </a:t>
            </a:r>
            <a:r>
              <a:rPr sz="1200" spc="-90" dirty="0">
                <a:solidFill>
                  <a:srgbClr val="4A4B14"/>
                </a:solidFill>
                <a:latin typeface="Century Gothic"/>
                <a:cs typeface="Century Gothic"/>
              </a:rPr>
              <a:t>du </a:t>
            </a:r>
            <a:r>
              <a:rPr sz="1200" spc="-45" dirty="0">
                <a:solidFill>
                  <a:srgbClr val="4A4B14"/>
                </a:solidFill>
                <a:latin typeface="Century Gothic"/>
                <a:cs typeface="Century Gothic"/>
              </a:rPr>
              <a:t>traitement </a:t>
            </a:r>
            <a:r>
              <a:rPr sz="1200" spc="-20" dirty="0">
                <a:solidFill>
                  <a:srgbClr val="4A4B14"/>
                </a:solidFill>
                <a:latin typeface="Century Gothic"/>
                <a:cs typeface="Century Gothic"/>
              </a:rPr>
              <a:t>sont alors</a:t>
            </a:r>
            <a:r>
              <a:rPr sz="1200" spc="100" dirty="0">
                <a:solidFill>
                  <a:srgbClr val="4A4B14"/>
                </a:solidFill>
                <a:latin typeface="Century Gothic"/>
                <a:cs typeface="Century Gothic"/>
              </a:rPr>
              <a:t> </a:t>
            </a:r>
            <a:r>
              <a:rPr sz="1200" spc="-60" dirty="0">
                <a:solidFill>
                  <a:srgbClr val="4A4B14"/>
                </a:solidFill>
                <a:latin typeface="Century Gothic"/>
                <a:cs typeface="Century Gothic"/>
              </a:rPr>
              <a:t>allégées.</a:t>
            </a:r>
            <a:endParaRPr sz="1200" dirty="0">
              <a:latin typeface="Century Gothic"/>
              <a:cs typeface="Century Gothic"/>
            </a:endParaRPr>
          </a:p>
        </p:txBody>
      </p:sp>
      <p:sp>
        <p:nvSpPr>
          <p:cNvPr id="10" name="object 10"/>
          <p:cNvSpPr txBox="1"/>
          <p:nvPr/>
        </p:nvSpPr>
        <p:spPr>
          <a:xfrm>
            <a:off x="3132137" y="1797786"/>
            <a:ext cx="5253355" cy="1185261"/>
          </a:xfrm>
          <a:prstGeom prst="rect">
            <a:avLst/>
          </a:prstGeom>
          <a:solidFill>
            <a:srgbClr val="C33F0C"/>
          </a:solidFill>
        </p:spPr>
        <p:txBody>
          <a:bodyPr vert="horz" wrap="square" lIns="0" tIns="114300" rIns="0" bIns="0" rtlCol="0">
            <a:spAutoFit/>
          </a:bodyPr>
          <a:lstStyle/>
          <a:p>
            <a:pPr marL="90805" marR="84455">
              <a:lnSpc>
                <a:spcPct val="103400"/>
              </a:lnSpc>
              <a:spcBef>
                <a:spcPts val="900"/>
              </a:spcBef>
            </a:pPr>
            <a:r>
              <a:rPr sz="1350" spc="-40" dirty="0">
                <a:solidFill>
                  <a:srgbClr val="FFFFFF"/>
                </a:solidFill>
                <a:latin typeface="Century Gothic"/>
                <a:cs typeface="Century Gothic"/>
              </a:rPr>
              <a:t>Une </a:t>
            </a:r>
            <a:r>
              <a:rPr sz="1350" spc="-85" dirty="0">
                <a:solidFill>
                  <a:srgbClr val="FFFFFF"/>
                </a:solidFill>
                <a:latin typeface="Century Gothic"/>
                <a:cs typeface="Century Gothic"/>
              </a:rPr>
              <a:t>donnée </a:t>
            </a:r>
            <a:r>
              <a:rPr sz="1350" spc="-55" dirty="0">
                <a:solidFill>
                  <a:srgbClr val="FFFFFF"/>
                </a:solidFill>
                <a:latin typeface="Century Gothic"/>
                <a:cs typeface="Century Gothic"/>
              </a:rPr>
              <a:t>peut </a:t>
            </a:r>
            <a:r>
              <a:rPr sz="1350" spc="-40" dirty="0">
                <a:solidFill>
                  <a:srgbClr val="FFFFFF"/>
                </a:solidFill>
                <a:latin typeface="Century Gothic"/>
                <a:cs typeface="Century Gothic"/>
              </a:rPr>
              <a:t>perdre </a:t>
            </a:r>
            <a:r>
              <a:rPr sz="1350" spc="-10" dirty="0">
                <a:solidFill>
                  <a:srgbClr val="FFFFFF"/>
                </a:solidFill>
                <a:latin typeface="Century Gothic"/>
                <a:cs typeface="Century Gothic"/>
              </a:rPr>
              <a:t>son </a:t>
            </a:r>
            <a:r>
              <a:rPr sz="1350" spc="80" dirty="0">
                <a:solidFill>
                  <a:srgbClr val="FFFFFF"/>
                </a:solidFill>
                <a:latin typeface="Century Gothic"/>
                <a:cs typeface="Century Gothic"/>
              </a:rPr>
              <a:t>« </a:t>
            </a:r>
            <a:r>
              <a:rPr sz="1350" spc="-75" dirty="0">
                <a:solidFill>
                  <a:srgbClr val="FFFFFF"/>
                </a:solidFill>
                <a:latin typeface="Century Gothic"/>
                <a:cs typeface="Century Gothic"/>
              </a:rPr>
              <a:t>caractère </a:t>
            </a:r>
            <a:r>
              <a:rPr sz="1350" spc="-25" dirty="0">
                <a:solidFill>
                  <a:srgbClr val="FFFFFF"/>
                </a:solidFill>
                <a:latin typeface="Century Gothic"/>
                <a:cs typeface="Century Gothic"/>
              </a:rPr>
              <a:t>personnel </a:t>
            </a:r>
            <a:r>
              <a:rPr sz="1350" spc="80" dirty="0">
                <a:solidFill>
                  <a:srgbClr val="FFFFFF"/>
                </a:solidFill>
                <a:latin typeface="Century Gothic"/>
                <a:cs typeface="Century Gothic"/>
              </a:rPr>
              <a:t>» </a:t>
            </a:r>
            <a:r>
              <a:rPr sz="1350" spc="90" dirty="0">
                <a:solidFill>
                  <a:srgbClr val="FFFFFF"/>
                </a:solidFill>
                <a:latin typeface="Century Gothic"/>
                <a:cs typeface="Century Gothic"/>
              </a:rPr>
              <a:t>si </a:t>
            </a:r>
            <a:r>
              <a:rPr sz="1350" spc="-25" dirty="0">
                <a:solidFill>
                  <a:srgbClr val="FFFFFF"/>
                </a:solidFill>
                <a:latin typeface="Century Gothic"/>
                <a:cs typeface="Century Gothic"/>
              </a:rPr>
              <a:t>elle </a:t>
            </a:r>
            <a:r>
              <a:rPr sz="1350" spc="-190" dirty="0">
                <a:solidFill>
                  <a:srgbClr val="FFFFFF"/>
                </a:solidFill>
                <a:latin typeface="Century Gothic"/>
                <a:cs typeface="Century Gothic"/>
              </a:rPr>
              <a:t>a  </a:t>
            </a:r>
            <a:r>
              <a:rPr sz="1350" spc="-70" dirty="0">
                <a:solidFill>
                  <a:srgbClr val="FFFFFF"/>
                </a:solidFill>
                <a:latin typeface="Century Gothic"/>
                <a:cs typeface="Century Gothic"/>
              </a:rPr>
              <a:t>été </a:t>
            </a:r>
            <a:r>
              <a:rPr sz="1350" spc="-60" dirty="0">
                <a:solidFill>
                  <a:srgbClr val="FFFFFF"/>
                </a:solidFill>
                <a:latin typeface="Century Gothic"/>
                <a:cs typeface="Century Gothic"/>
              </a:rPr>
              <a:t>complètement </a:t>
            </a:r>
            <a:r>
              <a:rPr sz="1350" spc="-45" dirty="0">
                <a:solidFill>
                  <a:srgbClr val="FFFFFF"/>
                </a:solidFill>
                <a:latin typeface="Century Gothic"/>
                <a:cs typeface="Century Gothic"/>
              </a:rPr>
              <a:t>anonymisée. </a:t>
            </a:r>
            <a:r>
              <a:rPr sz="1350" spc="-30" dirty="0" err="1">
                <a:solidFill>
                  <a:srgbClr val="FFFFFF"/>
                </a:solidFill>
                <a:latin typeface="Century Gothic"/>
                <a:cs typeface="Century Gothic"/>
              </a:rPr>
              <a:t>C’est</a:t>
            </a:r>
            <a:r>
              <a:rPr sz="1350" spc="-30" dirty="0">
                <a:solidFill>
                  <a:srgbClr val="FFFFFF"/>
                </a:solidFill>
                <a:latin typeface="Century Gothic"/>
                <a:cs typeface="Century Gothic"/>
              </a:rPr>
              <a:t>-</a:t>
            </a:r>
            <a:r>
              <a:rPr lang="fr-FR" sz="1350" spc="-30" dirty="0">
                <a:solidFill>
                  <a:srgbClr val="FFFFFF"/>
                </a:solidFill>
                <a:latin typeface="Century Gothic"/>
                <a:cs typeface="Century Gothic"/>
              </a:rPr>
              <a:t>à </a:t>
            </a:r>
            <a:r>
              <a:rPr sz="1350" spc="-30" dirty="0">
                <a:solidFill>
                  <a:srgbClr val="FFFFFF"/>
                </a:solidFill>
                <a:latin typeface="Century Gothic"/>
                <a:cs typeface="Century Gothic"/>
              </a:rPr>
              <a:t>-dire </a:t>
            </a:r>
            <a:r>
              <a:rPr sz="1350" spc="90" dirty="0">
                <a:solidFill>
                  <a:srgbClr val="FFFFFF"/>
                </a:solidFill>
                <a:latin typeface="Century Gothic"/>
                <a:cs typeface="Century Gothic"/>
              </a:rPr>
              <a:t>si </a:t>
            </a:r>
            <a:r>
              <a:rPr sz="1350" spc="-60" dirty="0">
                <a:solidFill>
                  <a:srgbClr val="FFFFFF"/>
                </a:solidFill>
                <a:latin typeface="Century Gothic"/>
                <a:cs typeface="Century Gothic"/>
              </a:rPr>
              <a:t>la </a:t>
            </a:r>
            <a:r>
              <a:rPr sz="1350" spc="-40" dirty="0">
                <a:solidFill>
                  <a:srgbClr val="FFFFFF"/>
                </a:solidFill>
                <a:latin typeface="Century Gothic"/>
                <a:cs typeface="Century Gothic"/>
              </a:rPr>
              <a:t>personne  </a:t>
            </a:r>
            <a:r>
              <a:rPr sz="1350" spc="-80" dirty="0">
                <a:solidFill>
                  <a:srgbClr val="FFFFFF"/>
                </a:solidFill>
                <a:latin typeface="Century Gothic"/>
                <a:cs typeface="Century Gothic"/>
              </a:rPr>
              <a:t>concernée </a:t>
            </a:r>
            <a:r>
              <a:rPr sz="1350" spc="-35" dirty="0">
                <a:solidFill>
                  <a:srgbClr val="FFFFFF"/>
                </a:solidFill>
                <a:latin typeface="Century Gothic"/>
                <a:cs typeface="Century Gothic"/>
              </a:rPr>
              <a:t>n’est </a:t>
            </a:r>
            <a:r>
              <a:rPr sz="1350" spc="5" dirty="0">
                <a:solidFill>
                  <a:srgbClr val="FFFFFF"/>
                </a:solidFill>
                <a:latin typeface="Century Gothic"/>
                <a:cs typeface="Century Gothic"/>
              </a:rPr>
              <a:t>plus </a:t>
            </a:r>
            <a:r>
              <a:rPr sz="1350" spc="-25" dirty="0">
                <a:solidFill>
                  <a:srgbClr val="FFFFFF"/>
                </a:solidFill>
                <a:latin typeface="Century Gothic"/>
                <a:cs typeface="Century Gothic"/>
              </a:rPr>
              <a:t>identifiable </a:t>
            </a:r>
            <a:r>
              <a:rPr sz="1350" spc="-40" dirty="0">
                <a:solidFill>
                  <a:srgbClr val="FFFFFF"/>
                </a:solidFill>
                <a:latin typeface="Century Gothic"/>
                <a:cs typeface="Century Gothic"/>
              </a:rPr>
              <a:t>directement </a:t>
            </a:r>
            <a:r>
              <a:rPr sz="1350" spc="-60" dirty="0">
                <a:solidFill>
                  <a:srgbClr val="FFFFFF"/>
                </a:solidFill>
                <a:latin typeface="Century Gothic"/>
                <a:cs typeface="Century Gothic"/>
              </a:rPr>
              <a:t>ou </a:t>
            </a:r>
            <a:r>
              <a:rPr sz="1350" spc="-30" dirty="0">
                <a:solidFill>
                  <a:srgbClr val="FFFFFF"/>
                </a:solidFill>
                <a:latin typeface="Century Gothic"/>
                <a:cs typeface="Century Gothic"/>
              </a:rPr>
              <a:t>indirectement,  </a:t>
            </a:r>
            <a:r>
              <a:rPr sz="1350" spc="-50" dirty="0">
                <a:solidFill>
                  <a:srgbClr val="FFFFFF"/>
                </a:solidFill>
                <a:latin typeface="Century Gothic"/>
                <a:cs typeface="Century Gothic"/>
              </a:rPr>
              <a:t>prenant </a:t>
            </a:r>
            <a:r>
              <a:rPr sz="1350" spc="-30" dirty="0">
                <a:solidFill>
                  <a:srgbClr val="FFFFFF"/>
                </a:solidFill>
                <a:latin typeface="Century Gothic"/>
                <a:cs typeface="Century Gothic"/>
              </a:rPr>
              <a:t>considération </a:t>
            </a:r>
            <a:r>
              <a:rPr sz="1350" spc="-40" dirty="0">
                <a:solidFill>
                  <a:srgbClr val="FFFFFF"/>
                </a:solidFill>
                <a:latin typeface="Century Gothic"/>
                <a:cs typeface="Century Gothic"/>
              </a:rPr>
              <a:t>des </a:t>
            </a:r>
            <a:r>
              <a:rPr sz="1350" spc="-35" dirty="0">
                <a:solidFill>
                  <a:srgbClr val="FFFFFF"/>
                </a:solidFill>
                <a:latin typeface="Century Gothic"/>
                <a:cs typeface="Century Gothic"/>
              </a:rPr>
              <a:t>moyens </a:t>
            </a:r>
            <a:r>
              <a:rPr sz="1350" spc="-10" dirty="0">
                <a:solidFill>
                  <a:srgbClr val="FFFFFF"/>
                </a:solidFill>
                <a:latin typeface="Century Gothic"/>
                <a:cs typeface="Century Gothic"/>
              </a:rPr>
              <a:t>susceptibles </a:t>
            </a:r>
            <a:r>
              <a:rPr sz="1350" spc="-35" dirty="0">
                <a:solidFill>
                  <a:srgbClr val="FFFFFF"/>
                </a:solidFill>
                <a:latin typeface="Century Gothic"/>
                <a:cs typeface="Century Gothic"/>
              </a:rPr>
              <a:t>d'être </a:t>
            </a:r>
            <a:r>
              <a:rPr sz="1350" spc="35" dirty="0">
                <a:solidFill>
                  <a:srgbClr val="FFFFFF"/>
                </a:solidFill>
                <a:latin typeface="Century Gothic"/>
                <a:cs typeface="Century Gothic"/>
              </a:rPr>
              <a:t>utilisés  </a:t>
            </a:r>
            <a:r>
              <a:rPr sz="1350" spc="-65" dirty="0">
                <a:solidFill>
                  <a:srgbClr val="FFFFFF"/>
                </a:solidFill>
                <a:latin typeface="Century Gothic"/>
                <a:cs typeface="Century Gothic"/>
              </a:rPr>
              <a:t>par </a:t>
            </a:r>
            <a:r>
              <a:rPr sz="1350" spc="-25" dirty="0">
                <a:solidFill>
                  <a:srgbClr val="FFFFFF"/>
                </a:solidFill>
                <a:latin typeface="Century Gothic"/>
                <a:cs typeface="Century Gothic"/>
              </a:rPr>
              <a:t>le </a:t>
            </a:r>
            <a:r>
              <a:rPr sz="1350" spc="-35" dirty="0">
                <a:solidFill>
                  <a:srgbClr val="FFFFFF"/>
                </a:solidFill>
                <a:latin typeface="Century Gothic"/>
                <a:cs typeface="Century Gothic"/>
              </a:rPr>
              <a:t>responsable </a:t>
            </a:r>
            <a:r>
              <a:rPr sz="1350" spc="-65" dirty="0">
                <a:solidFill>
                  <a:srgbClr val="FFFFFF"/>
                </a:solidFill>
                <a:latin typeface="Century Gothic"/>
                <a:cs typeface="Century Gothic"/>
              </a:rPr>
              <a:t>du </a:t>
            </a:r>
            <a:r>
              <a:rPr sz="1350" spc="-25" dirty="0">
                <a:solidFill>
                  <a:srgbClr val="FFFFFF"/>
                </a:solidFill>
                <a:latin typeface="Century Gothic"/>
                <a:cs typeface="Century Gothic"/>
              </a:rPr>
              <a:t>traitement</a:t>
            </a:r>
            <a:r>
              <a:rPr sz="1150" spc="-25" dirty="0">
                <a:solidFill>
                  <a:srgbClr val="FFFFFF"/>
                </a:solidFill>
                <a:latin typeface="Century Gothic"/>
                <a:cs typeface="Century Gothic"/>
              </a:rPr>
              <a:t>… </a:t>
            </a:r>
            <a:r>
              <a:rPr sz="1350" spc="-60" dirty="0">
                <a:solidFill>
                  <a:srgbClr val="FFFFFF"/>
                </a:solidFill>
                <a:latin typeface="Century Gothic"/>
                <a:cs typeface="Century Gothic"/>
              </a:rPr>
              <a:t>ou </a:t>
            </a:r>
            <a:r>
              <a:rPr sz="1350" spc="-65" dirty="0">
                <a:solidFill>
                  <a:srgbClr val="FFFFFF"/>
                </a:solidFill>
                <a:latin typeface="Century Gothic"/>
                <a:cs typeface="Century Gothic"/>
              </a:rPr>
              <a:t>par </a:t>
            </a:r>
            <a:r>
              <a:rPr sz="1350" spc="-35" dirty="0">
                <a:solidFill>
                  <a:srgbClr val="FFFFFF"/>
                </a:solidFill>
                <a:latin typeface="Century Gothic"/>
                <a:cs typeface="Century Gothic"/>
              </a:rPr>
              <a:t>toute </a:t>
            </a:r>
            <a:r>
              <a:rPr sz="1350" spc="-40" dirty="0">
                <a:solidFill>
                  <a:srgbClr val="FFFFFF"/>
                </a:solidFill>
                <a:latin typeface="Century Gothic"/>
                <a:cs typeface="Century Gothic"/>
              </a:rPr>
              <a:t>autre</a:t>
            </a:r>
            <a:r>
              <a:rPr sz="1350" spc="185" dirty="0">
                <a:solidFill>
                  <a:srgbClr val="FFFFFF"/>
                </a:solidFill>
                <a:latin typeface="Century Gothic"/>
                <a:cs typeface="Century Gothic"/>
              </a:rPr>
              <a:t> </a:t>
            </a:r>
            <a:r>
              <a:rPr sz="1350" spc="-35" dirty="0">
                <a:solidFill>
                  <a:srgbClr val="FFFFFF"/>
                </a:solidFill>
                <a:latin typeface="Century Gothic"/>
                <a:cs typeface="Century Gothic"/>
              </a:rPr>
              <a:t>personne.</a:t>
            </a:r>
            <a:endParaRPr sz="1350" dirty="0">
              <a:latin typeface="Century Gothic"/>
              <a:cs typeface="Century Gothic"/>
            </a:endParaRPr>
          </a:p>
        </p:txBody>
      </p:sp>
      <p:sp>
        <p:nvSpPr>
          <p:cNvPr id="11" name="object 11"/>
          <p:cNvSpPr txBox="1"/>
          <p:nvPr/>
        </p:nvSpPr>
        <p:spPr>
          <a:xfrm>
            <a:off x="3322472" y="1135890"/>
            <a:ext cx="4338320" cy="233045"/>
          </a:xfrm>
          <a:prstGeom prst="rect">
            <a:avLst/>
          </a:prstGeom>
        </p:spPr>
        <p:txBody>
          <a:bodyPr vert="horz" wrap="square" lIns="0" tIns="0" rIns="0" bIns="0" rtlCol="0">
            <a:spAutoFit/>
          </a:bodyPr>
          <a:lstStyle/>
          <a:p>
            <a:pPr marL="12700">
              <a:lnSpc>
                <a:spcPts val="1760"/>
              </a:lnSpc>
              <a:tabLst>
                <a:tab pos="403860" algn="l"/>
              </a:tabLst>
            </a:pPr>
            <a:r>
              <a:rPr sz="1500" dirty="0">
                <a:solidFill>
                  <a:srgbClr val="FFFFFF"/>
                </a:solidFill>
                <a:latin typeface="Calibri"/>
                <a:cs typeface="Calibri"/>
              </a:rPr>
              <a:t>1	</a:t>
            </a:r>
            <a:r>
              <a:rPr sz="1350" spc="-50" dirty="0">
                <a:solidFill>
                  <a:srgbClr val="C33F0C"/>
                </a:solidFill>
                <a:latin typeface="Century Gothic"/>
                <a:cs typeface="Century Gothic"/>
              </a:rPr>
              <a:t>Qu’est-ce </a:t>
            </a:r>
            <a:r>
              <a:rPr sz="1350" spc="-85" dirty="0">
                <a:solidFill>
                  <a:srgbClr val="C33F0C"/>
                </a:solidFill>
                <a:latin typeface="Century Gothic"/>
                <a:cs typeface="Century Gothic"/>
              </a:rPr>
              <a:t>qu’une </a:t>
            </a:r>
            <a:r>
              <a:rPr sz="1350" spc="-85" dirty="0" err="1">
                <a:solidFill>
                  <a:srgbClr val="C33F0C"/>
                </a:solidFill>
                <a:latin typeface="Century Gothic"/>
                <a:cs typeface="Century Gothic"/>
              </a:rPr>
              <a:t>donnée</a:t>
            </a:r>
            <a:r>
              <a:rPr sz="1350" spc="-85" dirty="0">
                <a:solidFill>
                  <a:srgbClr val="C33F0C"/>
                </a:solidFill>
                <a:latin typeface="Century Gothic"/>
                <a:cs typeface="Century Gothic"/>
              </a:rPr>
              <a:t> </a:t>
            </a:r>
            <a:r>
              <a:rPr lang="fr-FR" sz="1350" spc="-190" dirty="0">
                <a:solidFill>
                  <a:srgbClr val="C33F0C"/>
                </a:solidFill>
                <a:latin typeface="Century Gothic"/>
                <a:cs typeface="Century Gothic"/>
              </a:rPr>
              <a:t>à </a:t>
            </a:r>
            <a:r>
              <a:rPr sz="1350" spc="-190" dirty="0">
                <a:solidFill>
                  <a:srgbClr val="C33F0C"/>
                </a:solidFill>
                <a:latin typeface="Century Gothic"/>
                <a:cs typeface="Century Gothic"/>
              </a:rPr>
              <a:t> </a:t>
            </a:r>
            <a:r>
              <a:rPr sz="1350" spc="-75" dirty="0">
                <a:solidFill>
                  <a:srgbClr val="C33F0C"/>
                </a:solidFill>
                <a:latin typeface="Century Gothic"/>
                <a:cs typeface="Century Gothic"/>
              </a:rPr>
              <a:t>caractère </a:t>
            </a:r>
            <a:r>
              <a:rPr sz="1350" spc="-25" dirty="0">
                <a:solidFill>
                  <a:srgbClr val="C33F0C"/>
                </a:solidFill>
                <a:latin typeface="Century Gothic"/>
                <a:cs typeface="Century Gothic"/>
              </a:rPr>
              <a:t>personnel</a:t>
            </a:r>
            <a:r>
              <a:rPr sz="1350" spc="155" dirty="0">
                <a:solidFill>
                  <a:srgbClr val="C33F0C"/>
                </a:solidFill>
                <a:latin typeface="Century Gothic"/>
                <a:cs typeface="Century Gothic"/>
              </a:rPr>
              <a:t> </a:t>
            </a:r>
            <a:r>
              <a:rPr sz="1350" spc="-85" dirty="0">
                <a:solidFill>
                  <a:srgbClr val="C33F0C"/>
                </a:solidFill>
                <a:latin typeface="Century Gothic"/>
                <a:cs typeface="Century Gothic"/>
              </a:rPr>
              <a:t>?</a:t>
            </a:r>
            <a:endParaRPr sz="1350" dirty="0">
              <a:latin typeface="Century Gothic"/>
              <a:cs typeface="Century Gothic"/>
            </a:endParaRPr>
          </a:p>
        </p:txBody>
      </p:sp>
      <p:sp>
        <p:nvSpPr>
          <p:cNvPr id="12" name="object 12"/>
          <p:cNvSpPr txBox="1"/>
          <p:nvPr/>
        </p:nvSpPr>
        <p:spPr>
          <a:xfrm>
            <a:off x="415020" y="5213872"/>
            <a:ext cx="4513580" cy="162560"/>
          </a:xfrm>
          <a:prstGeom prst="rect">
            <a:avLst/>
          </a:prstGeom>
        </p:spPr>
        <p:txBody>
          <a:bodyPr vert="horz" wrap="square" lIns="0" tIns="12700" rIns="0" bIns="0" rtlCol="0">
            <a:spAutoFit/>
          </a:bodyPr>
          <a:lstStyle/>
          <a:p>
            <a:pPr marL="12700">
              <a:lnSpc>
                <a:spcPct val="100000"/>
              </a:lnSpc>
              <a:spcBef>
                <a:spcPts val="100"/>
              </a:spcBef>
            </a:pPr>
            <a:r>
              <a:rPr sz="900" i="1" spc="-60" dirty="0">
                <a:solidFill>
                  <a:srgbClr val="404040"/>
                </a:solidFill>
                <a:latin typeface="Calibri"/>
                <a:cs typeface="Calibri"/>
              </a:rPr>
              <a:t>* </a:t>
            </a:r>
            <a:r>
              <a:rPr sz="900" i="1" spc="25" dirty="0">
                <a:solidFill>
                  <a:srgbClr val="404040"/>
                </a:solidFill>
                <a:latin typeface="Calibri"/>
                <a:cs typeface="Calibri"/>
              </a:rPr>
              <a:t>Revisiting the </a:t>
            </a:r>
            <a:r>
              <a:rPr sz="900" i="1" spc="30" dirty="0">
                <a:solidFill>
                  <a:srgbClr val="404040"/>
                </a:solidFill>
                <a:latin typeface="Calibri"/>
                <a:cs typeface="Calibri"/>
              </a:rPr>
              <a:t>Uniqueness </a:t>
            </a:r>
            <a:r>
              <a:rPr sz="900" i="1" spc="15" dirty="0">
                <a:solidFill>
                  <a:srgbClr val="404040"/>
                </a:solidFill>
                <a:latin typeface="Calibri"/>
                <a:cs typeface="Calibri"/>
              </a:rPr>
              <a:t>of </a:t>
            </a:r>
            <a:r>
              <a:rPr sz="900" i="1" spc="40" dirty="0">
                <a:solidFill>
                  <a:srgbClr val="404040"/>
                </a:solidFill>
                <a:latin typeface="Calibri"/>
                <a:cs typeface="Calibri"/>
              </a:rPr>
              <a:t>Simple </a:t>
            </a:r>
            <a:r>
              <a:rPr sz="900" i="1" spc="35" dirty="0">
                <a:solidFill>
                  <a:srgbClr val="404040"/>
                </a:solidFill>
                <a:latin typeface="Calibri"/>
                <a:cs typeface="Calibri"/>
              </a:rPr>
              <a:t>Demographics </a:t>
            </a:r>
            <a:r>
              <a:rPr sz="900" i="1" spc="25" dirty="0">
                <a:solidFill>
                  <a:srgbClr val="404040"/>
                </a:solidFill>
                <a:latin typeface="Calibri"/>
                <a:cs typeface="Calibri"/>
              </a:rPr>
              <a:t>in the </a:t>
            </a:r>
            <a:r>
              <a:rPr sz="900" i="1" spc="60" dirty="0">
                <a:solidFill>
                  <a:srgbClr val="404040"/>
                </a:solidFill>
                <a:latin typeface="Calibri"/>
                <a:cs typeface="Calibri"/>
              </a:rPr>
              <a:t>US </a:t>
            </a:r>
            <a:r>
              <a:rPr sz="900" i="1" spc="25" dirty="0">
                <a:solidFill>
                  <a:srgbClr val="404040"/>
                </a:solidFill>
                <a:latin typeface="Calibri"/>
                <a:cs typeface="Calibri"/>
              </a:rPr>
              <a:t>Population, P. </a:t>
            </a:r>
            <a:r>
              <a:rPr sz="900" i="1" spc="30" dirty="0">
                <a:solidFill>
                  <a:srgbClr val="404040"/>
                </a:solidFill>
                <a:latin typeface="Calibri"/>
                <a:cs typeface="Calibri"/>
              </a:rPr>
              <a:t>Golle,</a:t>
            </a:r>
            <a:r>
              <a:rPr sz="900" i="1" spc="40" dirty="0">
                <a:solidFill>
                  <a:srgbClr val="404040"/>
                </a:solidFill>
                <a:latin typeface="Calibri"/>
                <a:cs typeface="Calibri"/>
              </a:rPr>
              <a:t> </a:t>
            </a:r>
            <a:r>
              <a:rPr sz="900" i="1" spc="50" dirty="0">
                <a:solidFill>
                  <a:srgbClr val="404040"/>
                </a:solidFill>
                <a:latin typeface="Calibri"/>
                <a:cs typeface="Calibri"/>
              </a:rPr>
              <a:t>2006</a:t>
            </a:r>
            <a:endParaRPr sz="90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FFA400"/>
          </a:solidFill>
        </p:spPr>
        <p:txBody>
          <a:bodyPr wrap="square" lIns="0" tIns="0" rIns="0" bIns="0" rtlCol="0"/>
          <a:lstStyle/>
          <a:p>
            <a:endParaRPr/>
          </a:p>
        </p:txBody>
      </p:sp>
      <p:sp>
        <p:nvSpPr>
          <p:cNvPr id="5" name="object 5"/>
          <p:cNvSpPr txBox="1">
            <a:spLocks noGrp="1"/>
          </p:cNvSpPr>
          <p:nvPr>
            <p:ph type="title"/>
          </p:nvPr>
        </p:nvSpPr>
        <p:spPr>
          <a:xfrm>
            <a:off x="790916" y="650481"/>
            <a:ext cx="1774189" cy="813435"/>
          </a:xfrm>
          <a:prstGeom prst="rect">
            <a:avLst/>
          </a:prstGeom>
        </p:spPr>
        <p:txBody>
          <a:bodyPr vert="horz" wrap="square" lIns="0" tIns="26670" rIns="0" bIns="0" rtlCol="0">
            <a:spAutoFit/>
          </a:bodyPr>
          <a:lstStyle/>
          <a:p>
            <a:pPr marL="13335" marR="506730" indent="-1270">
              <a:lnSpc>
                <a:spcPts val="2110"/>
              </a:lnSpc>
              <a:spcBef>
                <a:spcPts val="210"/>
              </a:spcBef>
            </a:pPr>
            <a:r>
              <a:rPr spc="160" dirty="0"/>
              <a:t>—  </a:t>
            </a:r>
            <a:r>
              <a:rPr spc="50" dirty="0">
                <a:solidFill>
                  <a:srgbClr val="003C3D"/>
                </a:solidFill>
              </a:rPr>
              <a:t>PÉ</a:t>
            </a:r>
            <a:r>
              <a:rPr spc="25" dirty="0">
                <a:solidFill>
                  <a:srgbClr val="003C3D"/>
                </a:solidFill>
              </a:rPr>
              <a:t>R</a:t>
            </a:r>
            <a:r>
              <a:rPr spc="105" dirty="0">
                <a:solidFill>
                  <a:srgbClr val="003C3D"/>
                </a:solidFill>
              </a:rPr>
              <a:t>I</a:t>
            </a:r>
            <a:r>
              <a:rPr spc="50" dirty="0">
                <a:solidFill>
                  <a:srgbClr val="003C3D"/>
                </a:solidFill>
              </a:rPr>
              <a:t>M</a:t>
            </a:r>
            <a:r>
              <a:rPr spc="75" dirty="0">
                <a:solidFill>
                  <a:srgbClr val="003C3D"/>
                </a:solidFill>
              </a:rPr>
              <a:t>È</a:t>
            </a:r>
            <a:r>
              <a:rPr spc="315" dirty="0">
                <a:solidFill>
                  <a:srgbClr val="003C3D"/>
                </a:solidFill>
              </a:rPr>
              <a:t>T</a:t>
            </a:r>
            <a:r>
              <a:rPr spc="25" dirty="0">
                <a:solidFill>
                  <a:srgbClr val="003C3D"/>
                </a:solidFill>
              </a:rPr>
              <a:t>R</a:t>
            </a:r>
            <a:r>
              <a:rPr spc="75" dirty="0">
                <a:solidFill>
                  <a:srgbClr val="003C3D"/>
                </a:solidFill>
              </a:rPr>
              <a:t>E</a:t>
            </a:r>
          </a:p>
          <a:p>
            <a:pPr marL="13335">
              <a:lnSpc>
                <a:spcPts val="1875"/>
              </a:lnSpc>
            </a:pPr>
            <a:r>
              <a:rPr spc="5" dirty="0">
                <a:solidFill>
                  <a:srgbClr val="003C3D"/>
                </a:solidFill>
              </a:rPr>
              <a:t>D’APPLICATION</a:t>
            </a:r>
          </a:p>
        </p:txBody>
      </p:sp>
      <p:sp>
        <p:nvSpPr>
          <p:cNvPr id="6" name="object 6"/>
          <p:cNvSpPr txBox="1"/>
          <p:nvPr/>
        </p:nvSpPr>
        <p:spPr>
          <a:xfrm>
            <a:off x="791918" y="1307198"/>
            <a:ext cx="1900555" cy="779145"/>
          </a:xfrm>
          <a:prstGeom prst="rect">
            <a:avLst/>
          </a:prstGeom>
        </p:spPr>
        <p:txBody>
          <a:bodyPr vert="horz" wrap="square" lIns="0" tIns="114935" rIns="0" bIns="0" rtlCol="0">
            <a:spAutoFit/>
          </a:bodyPr>
          <a:lstStyle/>
          <a:p>
            <a:pPr marL="12700">
              <a:lnSpc>
                <a:spcPct val="100000"/>
              </a:lnSpc>
              <a:spcBef>
                <a:spcPts val="905"/>
              </a:spcBef>
            </a:pPr>
            <a:r>
              <a:rPr sz="1800" spc="0" dirty="0">
                <a:solidFill>
                  <a:srgbClr val="003C3D"/>
                </a:solidFill>
                <a:latin typeface="Century Gothic"/>
                <a:cs typeface="Century Gothic"/>
              </a:rPr>
              <a:t>DU</a:t>
            </a:r>
            <a:r>
              <a:rPr sz="1800" spc="-60" dirty="0">
                <a:solidFill>
                  <a:srgbClr val="003C3D"/>
                </a:solidFill>
                <a:latin typeface="Century Gothic"/>
                <a:cs typeface="Century Gothic"/>
              </a:rPr>
              <a:t> </a:t>
            </a:r>
            <a:r>
              <a:rPr sz="1800" spc="-50" dirty="0">
                <a:solidFill>
                  <a:srgbClr val="003C3D"/>
                </a:solidFill>
                <a:latin typeface="Century Gothic"/>
                <a:cs typeface="Century Gothic"/>
              </a:rPr>
              <a:t>RGPD</a:t>
            </a:r>
            <a:endParaRPr sz="1800">
              <a:latin typeface="Century Gothic"/>
              <a:cs typeface="Century Gothic"/>
            </a:endParaRPr>
          </a:p>
          <a:p>
            <a:pPr marL="12700">
              <a:lnSpc>
                <a:spcPct val="100000"/>
              </a:lnSpc>
              <a:spcBef>
                <a:spcPts val="805"/>
              </a:spcBef>
            </a:pPr>
            <a:r>
              <a:rPr sz="1800" spc="5" dirty="0">
                <a:solidFill>
                  <a:srgbClr val="003C3D"/>
                </a:solidFill>
                <a:latin typeface="Century Gothic"/>
                <a:cs typeface="Century Gothic"/>
              </a:rPr>
              <a:t>Critères</a:t>
            </a:r>
            <a:r>
              <a:rPr sz="1800" spc="-100" dirty="0">
                <a:solidFill>
                  <a:srgbClr val="003C3D"/>
                </a:solidFill>
                <a:latin typeface="Century Gothic"/>
                <a:cs typeface="Century Gothic"/>
              </a:rPr>
              <a:t> </a:t>
            </a:r>
            <a:r>
              <a:rPr sz="1800" spc="-25" dirty="0">
                <a:solidFill>
                  <a:srgbClr val="003C3D"/>
                </a:solidFill>
                <a:latin typeface="Century Gothic"/>
                <a:cs typeface="Century Gothic"/>
              </a:rPr>
              <a:t>matériels</a:t>
            </a:r>
            <a:endParaRPr sz="1800">
              <a:latin typeface="Century Gothic"/>
              <a:cs typeface="Century Gothic"/>
            </a:endParaRPr>
          </a:p>
        </p:txBody>
      </p:sp>
      <p:sp>
        <p:nvSpPr>
          <p:cNvPr id="7" name="object 7"/>
          <p:cNvSpPr/>
          <p:nvPr/>
        </p:nvSpPr>
        <p:spPr>
          <a:xfrm>
            <a:off x="3132137" y="1014971"/>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6"/>
                </a:lnTo>
                <a:lnTo>
                  <a:pt x="5108" y="291152"/>
                </a:lnTo>
                <a:lnTo>
                  <a:pt x="19761" y="336638"/>
                </a:lnTo>
                <a:lnTo>
                  <a:pt x="42946" y="377799"/>
                </a:lnTo>
                <a:lnTo>
                  <a:pt x="73652" y="413661"/>
                </a:lnTo>
                <a:lnTo>
                  <a:pt x="110867" y="443249"/>
                </a:lnTo>
                <a:lnTo>
                  <a:pt x="153581" y="465590"/>
                </a:lnTo>
                <a:lnTo>
                  <a:pt x="200782" y="479709"/>
                </a:lnTo>
                <a:lnTo>
                  <a:pt x="251460" y="484632"/>
                </a:lnTo>
                <a:lnTo>
                  <a:pt x="302137" y="479709"/>
                </a:lnTo>
                <a:lnTo>
                  <a:pt x="349338" y="465590"/>
                </a:lnTo>
                <a:lnTo>
                  <a:pt x="392052" y="443249"/>
                </a:lnTo>
                <a:lnTo>
                  <a:pt x="429267" y="413661"/>
                </a:lnTo>
                <a:lnTo>
                  <a:pt x="459973" y="377799"/>
                </a:lnTo>
                <a:lnTo>
                  <a:pt x="483158" y="336638"/>
                </a:lnTo>
                <a:lnTo>
                  <a:pt x="497811" y="291152"/>
                </a:lnTo>
                <a:lnTo>
                  <a:pt x="502920" y="242316"/>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C33F0C"/>
          </a:solidFill>
        </p:spPr>
        <p:txBody>
          <a:bodyPr wrap="square" lIns="0" tIns="0" rIns="0" bIns="0" rtlCol="0"/>
          <a:lstStyle/>
          <a:p>
            <a:endParaRPr/>
          </a:p>
        </p:txBody>
      </p:sp>
      <p:sp>
        <p:nvSpPr>
          <p:cNvPr id="8" name="object 8"/>
          <p:cNvSpPr txBox="1"/>
          <p:nvPr/>
        </p:nvSpPr>
        <p:spPr>
          <a:xfrm>
            <a:off x="3322472" y="1117816"/>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2</a:t>
            </a:r>
            <a:endParaRPr sz="1500">
              <a:latin typeface="Calibri"/>
              <a:cs typeface="Calibri"/>
            </a:endParaRPr>
          </a:p>
        </p:txBody>
      </p:sp>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25" dirty="0"/>
              <a:t>23</a:t>
            </a:fld>
            <a:endParaRPr spc="25" dirty="0"/>
          </a:p>
        </p:txBody>
      </p:sp>
      <p:sp>
        <p:nvSpPr>
          <p:cNvPr id="9" name="object 9"/>
          <p:cNvSpPr txBox="1"/>
          <p:nvPr/>
        </p:nvSpPr>
        <p:spPr>
          <a:xfrm>
            <a:off x="3713797" y="1121323"/>
            <a:ext cx="2919730" cy="233045"/>
          </a:xfrm>
          <a:prstGeom prst="rect">
            <a:avLst/>
          </a:prstGeom>
        </p:spPr>
        <p:txBody>
          <a:bodyPr vert="horz" wrap="square" lIns="0" tIns="13970" rIns="0" bIns="0" rtlCol="0">
            <a:spAutoFit/>
          </a:bodyPr>
          <a:lstStyle/>
          <a:p>
            <a:pPr marL="12700">
              <a:lnSpc>
                <a:spcPct val="100000"/>
              </a:lnSpc>
              <a:spcBef>
                <a:spcPts val="110"/>
              </a:spcBef>
            </a:pPr>
            <a:r>
              <a:rPr sz="1350" spc="-60" dirty="0">
                <a:solidFill>
                  <a:srgbClr val="C33F0C"/>
                </a:solidFill>
                <a:latin typeface="Century Gothic"/>
                <a:cs typeface="Century Gothic"/>
              </a:rPr>
              <a:t>De </a:t>
            </a:r>
            <a:r>
              <a:rPr sz="1350" spc="-20" dirty="0">
                <a:solidFill>
                  <a:srgbClr val="C33F0C"/>
                </a:solidFill>
                <a:latin typeface="Century Gothic"/>
                <a:cs typeface="Century Gothic"/>
              </a:rPr>
              <a:t>quels </a:t>
            </a:r>
            <a:r>
              <a:rPr sz="1350" spc="80" dirty="0">
                <a:solidFill>
                  <a:srgbClr val="C33F0C"/>
                </a:solidFill>
                <a:latin typeface="Century Gothic"/>
                <a:cs typeface="Century Gothic"/>
              </a:rPr>
              <a:t>« </a:t>
            </a:r>
            <a:r>
              <a:rPr sz="1350" spc="-15" dirty="0">
                <a:solidFill>
                  <a:srgbClr val="C33F0C"/>
                </a:solidFill>
                <a:latin typeface="Century Gothic"/>
                <a:cs typeface="Century Gothic"/>
              </a:rPr>
              <a:t>traitements </a:t>
            </a:r>
            <a:r>
              <a:rPr sz="1350" spc="80" dirty="0">
                <a:solidFill>
                  <a:srgbClr val="C33F0C"/>
                </a:solidFill>
                <a:latin typeface="Century Gothic"/>
                <a:cs typeface="Century Gothic"/>
              </a:rPr>
              <a:t>» </a:t>
            </a:r>
            <a:r>
              <a:rPr sz="1350" spc="-25" dirty="0">
                <a:solidFill>
                  <a:srgbClr val="C33F0C"/>
                </a:solidFill>
                <a:latin typeface="Century Gothic"/>
                <a:cs typeface="Century Gothic"/>
              </a:rPr>
              <a:t>parle-t-on</a:t>
            </a:r>
            <a:r>
              <a:rPr sz="1350" spc="-215" dirty="0">
                <a:solidFill>
                  <a:srgbClr val="C33F0C"/>
                </a:solidFill>
                <a:latin typeface="Century Gothic"/>
                <a:cs typeface="Century Gothic"/>
              </a:rPr>
              <a:t> </a:t>
            </a:r>
            <a:r>
              <a:rPr sz="1350" spc="-85" dirty="0">
                <a:solidFill>
                  <a:srgbClr val="C33F0C"/>
                </a:solidFill>
                <a:latin typeface="Century Gothic"/>
                <a:cs typeface="Century Gothic"/>
              </a:rPr>
              <a:t>?</a:t>
            </a:r>
            <a:endParaRPr sz="1350">
              <a:latin typeface="Century Gothic"/>
              <a:cs typeface="Century Gothic"/>
            </a:endParaRPr>
          </a:p>
        </p:txBody>
      </p:sp>
      <p:sp>
        <p:nvSpPr>
          <p:cNvPr id="10" name="object 10"/>
          <p:cNvSpPr txBox="1"/>
          <p:nvPr/>
        </p:nvSpPr>
        <p:spPr>
          <a:xfrm>
            <a:off x="3132137" y="3052537"/>
            <a:ext cx="5253355" cy="870585"/>
          </a:xfrm>
          <a:prstGeom prst="rect">
            <a:avLst/>
          </a:prstGeom>
          <a:solidFill>
            <a:srgbClr val="D0CECE"/>
          </a:solidFill>
        </p:spPr>
        <p:txBody>
          <a:bodyPr vert="horz" wrap="square" lIns="0" tIns="60325" rIns="0" bIns="0" rtlCol="0">
            <a:spAutoFit/>
          </a:bodyPr>
          <a:lstStyle/>
          <a:p>
            <a:pPr marL="90805" marR="312420">
              <a:lnSpc>
                <a:spcPct val="100299"/>
              </a:lnSpc>
              <a:spcBef>
                <a:spcPts val="475"/>
              </a:spcBef>
            </a:pPr>
            <a:r>
              <a:rPr sz="1150" spc="-30" dirty="0">
                <a:solidFill>
                  <a:srgbClr val="4A4B14"/>
                </a:solidFill>
                <a:latin typeface="Century Gothic"/>
                <a:cs typeface="Century Gothic"/>
              </a:rPr>
              <a:t>Quelques exemples </a:t>
            </a:r>
            <a:r>
              <a:rPr sz="1150" spc="-95" dirty="0">
                <a:solidFill>
                  <a:srgbClr val="4A4B14"/>
                </a:solidFill>
                <a:latin typeface="Century Gothic"/>
                <a:cs typeface="Century Gothic"/>
              </a:rPr>
              <a:t>de </a:t>
            </a:r>
            <a:r>
              <a:rPr sz="1150" spc="-10" dirty="0">
                <a:solidFill>
                  <a:srgbClr val="4A4B14"/>
                </a:solidFill>
                <a:latin typeface="Century Gothic"/>
                <a:cs typeface="Century Gothic"/>
              </a:rPr>
              <a:t>traitements </a:t>
            </a:r>
            <a:r>
              <a:rPr sz="1200" spc="10" dirty="0">
                <a:solidFill>
                  <a:srgbClr val="4A4B14"/>
                </a:solidFill>
                <a:latin typeface="Century Gothic"/>
                <a:cs typeface="Century Gothic"/>
              </a:rPr>
              <a:t>: </a:t>
            </a:r>
            <a:r>
              <a:rPr sz="1200" spc="-55" dirty="0">
                <a:solidFill>
                  <a:srgbClr val="4A4B14"/>
                </a:solidFill>
                <a:latin typeface="Century Gothic"/>
                <a:cs typeface="Century Gothic"/>
              </a:rPr>
              <a:t>collecte, </a:t>
            </a:r>
            <a:r>
              <a:rPr sz="1200" spc="-40" dirty="0">
                <a:solidFill>
                  <a:srgbClr val="4A4B14"/>
                </a:solidFill>
                <a:latin typeface="Century Gothic"/>
                <a:cs typeface="Century Gothic"/>
              </a:rPr>
              <a:t>enregistrement,  </a:t>
            </a:r>
            <a:r>
              <a:rPr sz="1200" spc="-45" dirty="0">
                <a:solidFill>
                  <a:srgbClr val="4A4B14"/>
                </a:solidFill>
                <a:latin typeface="Century Gothic"/>
                <a:cs typeface="Century Gothic"/>
              </a:rPr>
              <a:t>organisation, </a:t>
            </a:r>
            <a:r>
              <a:rPr sz="1200" spc="-20" dirty="0">
                <a:solidFill>
                  <a:srgbClr val="4A4B14"/>
                </a:solidFill>
                <a:latin typeface="Century Gothic"/>
                <a:cs typeface="Century Gothic"/>
              </a:rPr>
              <a:t>structuration, </a:t>
            </a:r>
            <a:r>
              <a:rPr sz="1200" spc="-50" dirty="0">
                <a:solidFill>
                  <a:srgbClr val="4A4B14"/>
                </a:solidFill>
                <a:latin typeface="Century Gothic"/>
                <a:cs typeface="Century Gothic"/>
              </a:rPr>
              <a:t>conservation, </a:t>
            </a:r>
            <a:r>
              <a:rPr sz="1200" spc="-80" dirty="0">
                <a:solidFill>
                  <a:srgbClr val="4A4B14"/>
                </a:solidFill>
                <a:latin typeface="Century Gothic"/>
                <a:cs typeface="Century Gothic"/>
              </a:rPr>
              <a:t>adaptation, </a:t>
            </a:r>
            <a:r>
              <a:rPr sz="1200" spc="-40" dirty="0">
                <a:solidFill>
                  <a:srgbClr val="4A4B14"/>
                </a:solidFill>
                <a:latin typeface="Century Gothic"/>
                <a:cs typeface="Century Gothic"/>
              </a:rPr>
              <a:t>consultation,  </a:t>
            </a:r>
            <a:r>
              <a:rPr sz="1200" spc="-5" dirty="0">
                <a:solidFill>
                  <a:srgbClr val="4A4B14"/>
                </a:solidFill>
                <a:latin typeface="Century Gothic"/>
                <a:cs typeface="Century Gothic"/>
              </a:rPr>
              <a:t>utilisation, </a:t>
            </a:r>
            <a:r>
              <a:rPr sz="1200" spc="-75" dirty="0">
                <a:solidFill>
                  <a:srgbClr val="4A4B14"/>
                </a:solidFill>
                <a:latin typeface="Century Gothic"/>
                <a:cs typeface="Century Gothic"/>
              </a:rPr>
              <a:t>communication par </a:t>
            </a:r>
            <a:r>
              <a:rPr sz="1200" spc="-10" dirty="0">
                <a:solidFill>
                  <a:srgbClr val="4A4B14"/>
                </a:solidFill>
                <a:latin typeface="Century Gothic"/>
                <a:cs typeface="Century Gothic"/>
              </a:rPr>
              <a:t>transmission, diffusion, </a:t>
            </a:r>
            <a:r>
              <a:rPr sz="1200" spc="-70" dirty="0">
                <a:solidFill>
                  <a:srgbClr val="4A4B14"/>
                </a:solidFill>
                <a:latin typeface="Century Gothic"/>
                <a:cs typeface="Century Gothic"/>
              </a:rPr>
              <a:t>rapprochement,  </a:t>
            </a:r>
            <a:r>
              <a:rPr sz="1200" spc="-45" dirty="0">
                <a:solidFill>
                  <a:srgbClr val="4A4B14"/>
                </a:solidFill>
                <a:latin typeface="Century Gothic"/>
                <a:cs typeface="Century Gothic"/>
              </a:rPr>
              <a:t>interconnexion, </a:t>
            </a:r>
            <a:r>
              <a:rPr sz="1200" spc="-20" dirty="0">
                <a:solidFill>
                  <a:srgbClr val="4A4B14"/>
                </a:solidFill>
                <a:latin typeface="Century Gothic"/>
                <a:cs typeface="Century Gothic"/>
              </a:rPr>
              <a:t>limitation, </a:t>
            </a:r>
            <a:r>
              <a:rPr sz="1200" spc="-75" dirty="0">
                <a:solidFill>
                  <a:srgbClr val="4A4B14"/>
                </a:solidFill>
                <a:latin typeface="Century Gothic"/>
                <a:cs typeface="Century Gothic"/>
              </a:rPr>
              <a:t>effacement,</a:t>
            </a:r>
            <a:r>
              <a:rPr sz="1200" spc="-35" dirty="0">
                <a:solidFill>
                  <a:srgbClr val="4A4B14"/>
                </a:solidFill>
                <a:latin typeface="Century Gothic"/>
                <a:cs typeface="Century Gothic"/>
              </a:rPr>
              <a:t> </a:t>
            </a:r>
            <a:r>
              <a:rPr sz="1200" spc="-40" dirty="0">
                <a:solidFill>
                  <a:srgbClr val="4A4B14"/>
                </a:solidFill>
                <a:latin typeface="Century Gothic"/>
                <a:cs typeface="Century Gothic"/>
              </a:rPr>
              <a:t>destruction…</a:t>
            </a:r>
            <a:endParaRPr sz="1200">
              <a:latin typeface="Century Gothic"/>
              <a:cs typeface="Century Gothic"/>
            </a:endParaRPr>
          </a:p>
        </p:txBody>
      </p:sp>
      <p:sp>
        <p:nvSpPr>
          <p:cNvPr id="11" name="object 11"/>
          <p:cNvSpPr txBox="1"/>
          <p:nvPr/>
        </p:nvSpPr>
        <p:spPr>
          <a:xfrm>
            <a:off x="3132137" y="4012324"/>
            <a:ext cx="5253355" cy="1277620"/>
          </a:xfrm>
          <a:prstGeom prst="rect">
            <a:avLst/>
          </a:prstGeom>
          <a:solidFill>
            <a:srgbClr val="D0CECE"/>
          </a:solidFill>
        </p:spPr>
        <p:txBody>
          <a:bodyPr vert="horz" wrap="square" lIns="0" tIns="81280" rIns="0" bIns="0" rtlCol="0">
            <a:spAutoFit/>
          </a:bodyPr>
          <a:lstStyle/>
          <a:p>
            <a:pPr marL="90805" marR="361950">
              <a:lnSpc>
                <a:spcPct val="100000"/>
              </a:lnSpc>
              <a:spcBef>
                <a:spcPts val="640"/>
              </a:spcBef>
            </a:pPr>
            <a:r>
              <a:rPr sz="1150" spc="-30" dirty="0">
                <a:solidFill>
                  <a:srgbClr val="4A4B14"/>
                </a:solidFill>
                <a:latin typeface="Century Gothic"/>
                <a:cs typeface="Century Gothic"/>
              </a:rPr>
              <a:t>Quelques </a:t>
            </a:r>
            <a:r>
              <a:rPr sz="1150" dirty="0">
                <a:solidFill>
                  <a:srgbClr val="4A4B14"/>
                </a:solidFill>
                <a:latin typeface="Century Gothic"/>
                <a:cs typeface="Century Gothic"/>
              </a:rPr>
              <a:t>précisions </a:t>
            </a:r>
            <a:r>
              <a:rPr sz="1150" spc="25" dirty="0">
                <a:solidFill>
                  <a:srgbClr val="4A4B14"/>
                </a:solidFill>
                <a:latin typeface="Century Gothic"/>
                <a:cs typeface="Century Gothic"/>
              </a:rPr>
              <a:t>: </a:t>
            </a:r>
            <a:r>
              <a:rPr sz="1200" spc="-60" dirty="0">
                <a:solidFill>
                  <a:srgbClr val="4A4B14"/>
                </a:solidFill>
                <a:latin typeface="Century Gothic"/>
                <a:cs typeface="Century Gothic"/>
              </a:rPr>
              <a:t>un </a:t>
            </a:r>
            <a:r>
              <a:rPr sz="1200" spc="-15" dirty="0">
                <a:solidFill>
                  <a:srgbClr val="4A4B14"/>
                </a:solidFill>
                <a:latin typeface="Century Gothic"/>
                <a:cs typeface="Century Gothic"/>
              </a:rPr>
              <a:t>fichier est </a:t>
            </a:r>
            <a:r>
              <a:rPr sz="1200" spc="-60" dirty="0">
                <a:solidFill>
                  <a:srgbClr val="4A4B14"/>
                </a:solidFill>
                <a:latin typeface="Century Gothic"/>
                <a:cs typeface="Century Gothic"/>
              </a:rPr>
              <a:t>un </a:t>
            </a:r>
            <a:r>
              <a:rPr sz="1200" spc="-70" dirty="0">
                <a:solidFill>
                  <a:srgbClr val="4A4B14"/>
                </a:solidFill>
                <a:latin typeface="Century Gothic"/>
                <a:cs typeface="Century Gothic"/>
              </a:rPr>
              <a:t>ensemble </a:t>
            </a:r>
            <a:r>
              <a:rPr sz="1200" spc="-15" dirty="0">
                <a:solidFill>
                  <a:srgbClr val="4A4B14"/>
                </a:solidFill>
                <a:latin typeface="Century Gothic"/>
                <a:cs typeface="Century Gothic"/>
              </a:rPr>
              <a:t>structuré </a:t>
            </a:r>
            <a:r>
              <a:rPr sz="1200" spc="-130" dirty="0">
                <a:solidFill>
                  <a:srgbClr val="4A4B14"/>
                </a:solidFill>
                <a:latin typeface="Century Gothic"/>
                <a:cs typeface="Century Gothic"/>
              </a:rPr>
              <a:t>de </a:t>
            </a:r>
            <a:r>
              <a:rPr sz="1200" spc="-80" dirty="0">
                <a:solidFill>
                  <a:srgbClr val="4A4B14"/>
                </a:solidFill>
                <a:latin typeface="Century Gothic"/>
                <a:cs typeface="Century Gothic"/>
              </a:rPr>
              <a:t>données  </a:t>
            </a:r>
            <a:r>
              <a:rPr sz="1200" spc="-50" dirty="0">
                <a:solidFill>
                  <a:srgbClr val="4A4B14"/>
                </a:solidFill>
                <a:latin typeface="Century Gothic"/>
                <a:cs typeface="Century Gothic"/>
              </a:rPr>
              <a:t>accessibles </a:t>
            </a:r>
            <a:r>
              <a:rPr sz="1200" spc="-35" dirty="0">
                <a:solidFill>
                  <a:srgbClr val="4A4B14"/>
                </a:solidFill>
                <a:latin typeface="Century Gothic"/>
                <a:cs typeface="Century Gothic"/>
              </a:rPr>
              <a:t>selon </a:t>
            </a:r>
            <a:r>
              <a:rPr sz="1200" spc="-65" dirty="0">
                <a:solidFill>
                  <a:srgbClr val="4A4B14"/>
                </a:solidFill>
                <a:latin typeface="Century Gothic"/>
                <a:cs typeface="Century Gothic"/>
              </a:rPr>
              <a:t>des </a:t>
            </a:r>
            <a:r>
              <a:rPr sz="1200" spc="-15" dirty="0">
                <a:solidFill>
                  <a:srgbClr val="4A4B14"/>
                </a:solidFill>
                <a:latin typeface="Century Gothic"/>
                <a:cs typeface="Century Gothic"/>
              </a:rPr>
              <a:t>critères</a:t>
            </a:r>
            <a:r>
              <a:rPr sz="1200" spc="-10" dirty="0">
                <a:solidFill>
                  <a:srgbClr val="4A4B14"/>
                </a:solidFill>
                <a:latin typeface="Century Gothic"/>
                <a:cs typeface="Century Gothic"/>
              </a:rPr>
              <a:t> </a:t>
            </a:r>
            <a:r>
              <a:rPr sz="1200" spc="-45" dirty="0">
                <a:solidFill>
                  <a:srgbClr val="4A4B14"/>
                </a:solidFill>
                <a:latin typeface="Century Gothic"/>
                <a:cs typeface="Century Gothic"/>
              </a:rPr>
              <a:t>déterminés.</a:t>
            </a:r>
            <a:endParaRPr sz="1200">
              <a:latin typeface="Century Gothic"/>
              <a:cs typeface="Century Gothic"/>
            </a:endParaRPr>
          </a:p>
          <a:p>
            <a:pPr marL="90805">
              <a:lnSpc>
                <a:spcPts val="1425"/>
              </a:lnSpc>
            </a:pPr>
            <a:r>
              <a:rPr sz="1200" spc="10" dirty="0">
                <a:solidFill>
                  <a:srgbClr val="4A4B14"/>
                </a:solidFill>
                <a:latin typeface="Century Gothic"/>
                <a:cs typeface="Century Gothic"/>
              </a:rPr>
              <a:t>Les </a:t>
            </a:r>
            <a:r>
              <a:rPr sz="1200" spc="-35" dirty="0">
                <a:solidFill>
                  <a:srgbClr val="4A4B14"/>
                </a:solidFill>
                <a:latin typeface="Century Gothic"/>
                <a:cs typeface="Century Gothic"/>
              </a:rPr>
              <a:t>traitements </a:t>
            </a:r>
            <a:r>
              <a:rPr sz="1200" spc="50" dirty="0">
                <a:solidFill>
                  <a:srgbClr val="4A4B14"/>
                </a:solidFill>
                <a:latin typeface="Century Gothic"/>
                <a:cs typeface="Century Gothic"/>
              </a:rPr>
              <a:t>« </a:t>
            </a:r>
            <a:r>
              <a:rPr sz="1200" spc="-60" dirty="0">
                <a:solidFill>
                  <a:srgbClr val="4A4B14"/>
                </a:solidFill>
                <a:latin typeface="Century Gothic"/>
                <a:cs typeface="Century Gothic"/>
              </a:rPr>
              <a:t>manuels </a:t>
            </a:r>
            <a:r>
              <a:rPr sz="1200" spc="50" dirty="0">
                <a:solidFill>
                  <a:srgbClr val="4A4B14"/>
                </a:solidFill>
                <a:latin typeface="Century Gothic"/>
                <a:cs typeface="Century Gothic"/>
              </a:rPr>
              <a:t>» </a:t>
            </a:r>
            <a:r>
              <a:rPr sz="1200" spc="-130" dirty="0">
                <a:solidFill>
                  <a:srgbClr val="4A4B14"/>
                </a:solidFill>
                <a:latin typeface="Century Gothic"/>
                <a:cs typeface="Century Gothic"/>
              </a:rPr>
              <a:t>de </a:t>
            </a:r>
            <a:r>
              <a:rPr sz="1200" spc="-65" dirty="0">
                <a:solidFill>
                  <a:srgbClr val="4A4B14"/>
                </a:solidFill>
                <a:latin typeface="Century Gothic"/>
                <a:cs typeface="Century Gothic"/>
              </a:rPr>
              <a:t>données, </a:t>
            </a:r>
            <a:r>
              <a:rPr sz="1200" dirty="0">
                <a:solidFill>
                  <a:srgbClr val="4A4B14"/>
                </a:solidFill>
                <a:latin typeface="Century Gothic"/>
                <a:cs typeface="Century Gothic"/>
              </a:rPr>
              <a:t>les </a:t>
            </a:r>
            <a:r>
              <a:rPr sz="1200" spc="-35" dirty="0">
                <a:solidFill>
                  <a:srgbClr val="4A4B14"/>
                </a:solidFill>
                <a:latin typeface="Century Gothic"/>
                <a:cs typeface="Century Gothic"/>
              </a:rPr>
              <a:t>traitements </a:t>
            </a:r>
            <a:r>
              <a:rPr sz="1200" spc="-50" dirty="0">
                <a:solidFill>
                  <a:srgbClr val="4A4B14"/>
                </a:solidFill>
                <a:latin typeface="Century Gothic"/>
                <a:cs typeface="Century Gothic"/>
              </a:rPr>
              <a:t>papiers</a:t>
            </a:r>
            <a:r>
              <a:rPr sz="1200" spc="-200" dirty="0">
                <a:solidFill>
                  <a:srgbClr val="4A4B14"/>
                </a:solidFill>
                <a:latin typeface="Century Gothic"/>
                <a:cs typeface="Century Gothic"/>
              </a:rPr>
              <a:t> </a:t>
            </a:r>
            <a:r>
              <a:rPr sz="1200" spc="-75" dirty="0">
                <a:solidFill>
                  <a:srgbClr val="4A4B14"/>
                </a:solidFill>
                <a:latin typeface="Century Gothic"/>
                <a:cs typeface="Century Gothic"/>
              </a:rPr>
              <a:t>ou</a:t>
            </a:r>
            <a:endParaRPr sz="1200">
              <a:latin typeface="Century Gothic"/>
              <a:cs typeface="Century Gothic"/>
            </a:endParaRPr>
          </a:p>
          <a:p>
            <a:pPr marL="90805" marR="488950">
              <a:lnSpc>
                <a:spcPct val="100000"/>
              </a:lnSpc>
              <a:spcBef>
                <a:spcPts val="25"/>
              </a:spcBef>
            </a:pPr>
            <a:r>
              <a:rPr sz="1200" spc="-85" dirty="0">
                <a:solidFill>
                  <a:srgbClr val="4A4B14"/>
                </a:solidFill>
                <a:latin typeface="Century Gothic"/>
                <a:cs typeface="Century Gothic"/>
              </a:rPr>
              <a:t>encore </a:t>
            </a:r>
            <a:r>
              <a:rPr sz="1200" dirty="0">
                <a:solidFill>
                  <a:srgbClr val="4A4B14"/>
                </a:solidFill>
                <a:latin typeface="Century Gothic"/>
                <a:cs typeface="Century Gothic"/>
              </a:rPr>
              <a:t>les </a:t>
            </a:r>
            <a:r>
              <a:rPr sz="1200" spc="-35" dirty="0">
                <a:solidFill>
                  <a:srgbClr val="4A4B14"/>
                </a:solidFill>
                <a:latin typeface="Century Gothic"/>
                <a:cs typeface="Century Gothic"/>
              </a:rPr>
              <a:t>traitements </a:t>
            </a:r>
            <a:r>
              <a:rPr sz="1200" spc="-40" dirty="0">
                <a:solidFill>
                  <a:srgbClr val="4A4B14"/>
                </a:solidFill>
                <a:latin typeface="Century Gothic"/>
                <a:cs typeface="Century Gothic"/>
              </a:rPr>
              <a:t>qui </a:t>
            </a:r>
            <a:r>
              <a:rPr sz="1200" spc="-80" dirty="0">
                <a:solidFill>
                  <a:srgbClr val="4A4B14"/>
                </a:solidFill>
                <a:latin typeface="Century Gothic"/>
                <a:cs typeface="Century Gothic"/>
              </a:rPr>
              <a:t>peuvent </a:t>
            </a:r>
            <a:r>
              <a:rPr sz="1200" spc="-30" dirty="0">
                <a:solidFill>
                  <a:srgbClr val="4A4B14"/>
                </a:solidFill>
                <a:latin typeface="Century Gothic"/>
                <a:cs typeface="Century Gothic"/>
              </a:rPr>
              <a:t>se </a:t>
            </a:r>
            <a:r>
              <a:rPr sz="1200" spc="-35" dirty="0">
                <a:solidFill>
                  <a:srgbClr val="4A4B14"/>
                </a:solidFill>
                <a:latin typeface="Century Gothic"/>
                <a:cs typeface="Century Gothic"/>
              </a:rPr>
              <a:t>faire </a:t>
            </a:r>
            <a:r>
              <a:rPr sz="1200" spc="-50" dirty="0">
                <a:solidFill>
                  <a:srgbClr val="4A4B14"/>
                </a:solidFill>
                <a:latin typeface="Century Gothic"/>
                <a:cs typeface="Century Gothic"/>
              </a:rPr>
              <a:t>depuis </a:t>
            </a:r>
            <a:r>
              <a:rPr sz="1200" spc="-60" dirty="0">
                <a:solidFill>
                  <a:srgbClr val="4A4B14"/>
                </a:solidFill>
                <a:latin typeface="Century Gothic"/>
                <a:cs typeface="Century Gothic"/>
              </a:rPr>
              <a:t>un </a:t>
            </a:r>
            <a:r>
              <a:rPr sz="1200" dirty="0">
                <a:solidFill>
                  <a:srgbClr val="4A4B14"/>
                </a:solidFill>
                <a:latin typeface="Century Gothic"/>
                <a:cs typeface="Century Gothic"/>
              </a:rPr>
              <a:t>dispositif </a:t>
            </a:r>
            <a:r>
              <a:rPr sz="1200" spc="-60" dirty="0">
                <a:solidFill>
                  <a:srgbClr val="4A4B14"/>
                </a:solidFill>
                <a:latin typeface="Century Gothic"/>
                <a:cs typeface="Century Gothic"/>
              </a:rPr>
              <a:t>autre  </a:t>
            </a:r>
            <a:r>
              <a:rPr sz="1200" spc="-90" dirty="0">
                <a:solidFill>
                  <a:srgbClr val="4A4B14"/>
                </a:solidFill>
                <a:latin typeface="Century Gothic"/>
                <a:cs typeface="Century Gothic"/>
              </a:rPr>
              <a:t>qu’un </a:t>
            </a:r>
            <a:r>
              <a:rPr sz="1200" spc="-45" dirty="0">
                <a:solidFill>
                  <a:srgbClr val="4A4B14"/>
                </a:solidFill>
                <a:latin typeface="Century Gothic"/>
                <a:cs typeface="Century Gothic"/>
              </a:rPr>
              <a:t>ordinateur </a:t>
            </a:r>
            <a:r>
              <a:rPr sz="1200" spc="-5" dirty="0">
                <a:solidFill>
                  <a:srgbClr val="4A4B14"/>
                </a:solidFill>
                <a:latin typeface="Century Gothic"/>
                <a:cs typeface="Century Gothic"/>
              </a:rPr>
              <a:t>/ </a:t>
            </a:r>
            <a:r>
              <a:rPr sz="1200" spc="-60" dirty="0">
                <a:solidFill>
                  <a:srgbClr val="4A4B14"/>
                </a:solidFill>
                <a:latin typeface="Century Gothic"/>
                <a:cs typeface="Century Gothic"/>
              </a:rPr>
              <a:t>smartphone </a:t>
            </a:r>
            <a:r>
              <a:rPr sz="1200" spc="-45" dirty="0">
                <a:solidFill>
                  <a:srgbClr val="4A4B14"/>
                </a:solidFill>
                <a:latin typeface="Century Gothic"/>
                <a:cs typeface="Century Gothic"/>
              </a:rPr>
              <a:t>(véhicules, </a:t>
            </a:r>
            <a:r>
              <a:rPr sz="1200" spc="-65" dirty="0">
                <a:solidFill>
                  <a:srgbClr val="4A4B14"/>
                </a:solidFill>
                <a:latin typeface="Century Gothic"/>
                <a:cs typeface="Century Gothic"/>
              </a:rPr>
              <a:t>domotique, </a:t>
            </a:r>
            <a:r>
              <a:rPr sz="1200" spc="-90" dirty="0">
                <a:solidFill>
                  <a:srgbClr val="4A4B14"/>
                </a:solidFill>
                <a:latin typeface="Century Gothic"/>
                <a:cs typeface="Century Gothic"/>
              </a:rPr>
              <a:t>etc) </a:t>
            </a:r>
            <a:r>
              <a:rPr sz="1200" spc="-20" dirty="0">
                <a:solidFill>
                  <a:srgbClr val="4A4B14"/>
                </a:solidFill>
                <a:latin typeface="Century Gothic"/>
                <a:cs typeface="Century Gothic"/>
              </a:rPr>
              <a:t>sont  </a:t>
            </a:r>
            <a:r>
              <a:rPr sz="1200" spc="-90" dirty="0">
                <a:solidFill>
                  <a:srgbClr val="4A4B14"/>
                </a:solidFill>
                <a:latin typeface="Century Gothic"/>
                <a:cs typeface="Century Gothic"/>
              </a:rPr>
              <a:t>également</a:t>
            </a:r>
            <a:r>
              <a:rPr sz="1200" spc="-40" dirty="0">
                <a:solidFill>
                  <a:srgbClr val="4A4B14"/>
                </a:solidFill>
                <a:latin typeface="Century Gothic"/>
                <a:cs typeface="Century Gothic"/>
              </a:rPr>
              <a:t> </a:t>
            </a:r>
            <a:r>
              <a:rPr sz="1200" spc="-65" dirty="0">
                <a:solidFill>
                  <a:srgbClr val="4A4B14"/>
                </a:solidFill>
                <a:latin typeface="Century Gothic"/>
                <a:cs typeface="Century Gothic"/>
              </a:rPr>
              <a:t>concernés.</a:t>
            </a:r>
            <a:endParaRPr sz="1200">
              <a:latin typeface="Century Gothic"/>
              <a:cs typeface="Century Gothic"/>
            </a:endParaRPr>
          </a:p>
        </p:txBody>
      </p:sp>
      <p:sp>
        <p:nvSpPr>
          <p:cNvPr id="12" name="object 12"/>
          <p:cNvSpPr txBox="1"/>
          <p:nvPr/>
        </p:nvSpPr>
        <p:spPr>
          <a:xfrm>
            <a:off x="3132137" y="1799297"/>
            <a:ext cx="5253355" cy="974626"/>
          </a:xfrm>
          <a:prstGeom prst="rect">
            <a:avLst/>
          </a:prstGeom>
          <a:solidFill>
            <a:srgbClr val="C33F0C"/>
          </a:solidFill>
        </p:spPr>
        <p:txBody>
          <a:bodyPr vert="horz" wrap="square" lIns="0" tIns="109220" rIns="0" bIns="0" rtlCol="0">
            <a:spAutoFit/>
          </a:bodyPr>
          <a:lstStyle/>
          <a:p>
            <a:pPr marL="90805" marR="262890">
              <a:lnSpc>
                <a:spcPct val="103600"/>
              </a:lnSpc>
              <a:spcBef>
                <a:spcPts val="860"/>
              </a:spcBef>
            </a:pPr>
            <a:r>
              <a:rPr sz="1350" spc="35" dirty="0">
                <a:solidFill>
                  <a:srgbClr val="FFFFFF"/>
                </a:solidFill>
                <a:latin typeface="Century Gothic"/>
                <a:cs typeface="Century Gothic"/>
              </a:rPr>
              <a:t>Tout </a:t>
            </a:r>
            <a:r>
              <a:rPr sz="1350" spc="-25" dirty="0">
                <a:solidFill>
                  <a:srgbClr val="FFFFFF"/>
                </a:solidFill>
                <a:latin typeface="Century Gothic"/>
                <a:cs typeface="Century Gothic"/>
              </a:rPr>
              <a:t>traitement </a:t>
            </a:r>
            <a:r>
              <a:rPr sz="1350" spc="-114" dirty="0">
                <a:solidFill>
                  <a:srgbClr val="FFFFFF"/>
                </a:solidFill>
                <a:latin typeface="Century Gothic"/>
                <a:cs typeface="Century Gothic"/>
              </a:rPr>
              <a:t>de </a:t>
            </a:r>
            <a:r>
              <a:rPr sz="1350" spc="-60" dirty="0" err="1">
                <a:solidFill>
                  <a:srgbClr val="FFFFFF"/>
                </a:solidFill>
                <a:latin typeface="Century Gothic"/>
                <a:cs typeface="Century Gothic"/>
              </a:rPr>
              <a:t>données</a:t>
            </a:r>
            <a:r>
              <a:rPr sz="1350" spc="-60" dirty="0">
                <a:solidFill>
                  <a:srgbClr val="FFFFFF"/>
                </a:solidFill>
                <a:latin typeface="Century Gothic"/>
                <a:cs typeface="Century Gothic"/>
              </a:rPr>
              <a:t> </a:t>
            </a:r>
            <a:r>
              <a:rPr lang="fr-FR" sz="1350" spc="-190" dirty="0">
                <a:solidFill>
                  <a:srgbClr val="FFFFFF"/>
                </a:solidFill>
                <a:latin typeface="Century Gothic"/>
                <a:cs typeface="Century Gothic"/>
              </a:rPr>
              <a:t>à </a:t>
            </a:r>
            <a:r>
              <a:rPr sz="1350" spc="-190" dirty="0">
                <a:solidFill>
                  <a:srgbClr val="FFFFFF"/>
                </a:solidFill>
                <a:latin typeface="Century Gothic"/>
                <a:cs typeface="Century Gothic"/>
              </a:rPr>
              <a:t> </a:t>
            </a:r>
            <a:r>
              <a:rPr sz="1350" spc="-75" dirty="0">
                <a:solidFill>
                  <a:srgbClr val="FFFFFF"/>
                </a:solidFill>
                <a:latin typeface="Century Gothic"/>
                <a:cs typeface="Century Gothic"/>
              </a:rPr>
              <a:t>caractère </a:t>
            </a:r>
            <a:r>
              <a:rPr sz="1350" spc="-20" dirty="0">
                <a:solidFill>
                  <a:srgbClr val="FFFFFF"/>
                </a:solidFill>
                <a:latin typeface="Century Gothic"/>
                <a:cs typeface="Century Gothic"/>
              </a:rPr>
              <a:t>personnel, </a:t>
            </a:r>
            <a:r>
              <a:rPr sz="1350" spc="-30" dirty="0">
                <a:solidFill>
                  <a:srgbClr val="FFFFFF"/>
                </a:solidFill>
                <a:latin typeface="Century Gothic"/>
                <a:cs typeface="Century Gothic"/>
              </a:rPr>
              <a:t>qu’il </a:t>
            </a:r>
            <a:r>
              <a:rPr sz="1350" spc="25" dirty="0">
                <a:solidFill>
                  <a:srgbClr val="FFFFFF"/>
                </a:solidFill>
                <a:latin typeface="Century Gothic"/>
                <a:cs typeface="Century Gothic"/>
              </a:rPr>
              <a:t>soit  </a:t>
            </a:r>
            <a:r>
              <a:rPr sz="1350" spc="-45" dirty="0">
                <a:solidFill>
                  <a:srgbClr val="FFFFFF"/>
                </a:solidFill>
                <a:latin typeface="Century Gothic"/>
                <a:cs typeface="Century Gothic"/>
              </a:rPr>
              <a:t>automatisé </a:t>
            </a:r>
            <a:r>
              <a:rPr sz="1350" spc="-90" dirty="0">
                <a:solidFill>
                  <a:srgbClr val="FFFFFF"/>
                </a:solidFill>
                <a:latin typeface="Century Gothic"/>
                <a:cs typeface="Century Gothic"/>
              </a:rPr>
              <a:t>(même </a:t>
            </a:r>
            <a:r>
              <a:rPr sz="1350" spc="-80" dirty="0">
                <a:solidFill>
                  <a:srgbClr val="FFFFFF"/>
                </a:solidFill>
                <a:latin typeface="Century Gothic"/>
                <a:cs typeface="Century Gothic"/>
              </a:rPr>
              <a:t>en </a:t>
            </a:r>
            <a:r>
              <a:rPr sz="1350" spc="-40" dirty="0">
                <a:solidFill>
                  <a:srgbClr val="FFFFFF"/>
                </a:solidFill>
                <a:latin typeface="Century Gothic"/>
                <a:cs typeface="Century Gothic"/>
              </a:rPr>
              <a:t>partie) </a:t>
            </a:r>
            <a:r>
              <a:rPr sz="1350" spc="-60" dirty="0">
                <a:solidFill>
                  <a:srgbClr val="FFFFFF"/>
                </a:solidFill>
                <a:latin typeface="Century Gothic"/>
                <a:cs typeface="Century Gothic"/>
              </a:rPr>
              <a:t>ou </a:t>
            </a:r>
            <a:r>
              <a:rPr sz="1350" spc="-35" dirty="0">
                <a:solidFill>
                  <a:srgbClr val="FFFFFF"/>
                </a:solidFill>
                <a:latin typeface="Century Gothic"/>
                <a:cs typeface="Century Gothic"/>
              </a:rPr>
              <a:t>non, </a:t>
            </a:r>
            <a:r>
              <a:rPr lang="fr-FR" sz="1350" spc="-190" dirty="0">
                <a:solidFill>
                  <a:srgbClr val="FFFFFF"/>
                </a:solidFill>
                <a:latin typeface="Century Gothic"/>
                <a:cs typeface="Century Gothic"/>
              </a:rPr>
              <a:t>à </a:t>
            </a:r>
            <a:r>
              <a:rPr sz="1350" spc="-190" dirty="0">
                <a:solidFill>
                  <a:srgbClr val="FFFFFF"/>
                </a:solidFill>
                <a:latin typeface="Century Gothic"/>
                <a:cs typeface="Century Gothic"/>
              </a:rPr>
              <a:t> </a:t>
            </a:r>
            <a:r>
              <a:rPr sz="1350" spc="-35" dirty="0">
                <a:solidFill>
                  <a:srgbClr val="FFFFFF"/>
                </a:solidFill>
                <a:latin typeface="Century Gothic"/>
                <a:cs typeface="Century Gothic"/>
              </a:rPr>
              <a:t>condition </a:t>
            </a:r>
            <a:r>
              <a:rPr sz="1350" spc="-90" dirty="0">
                <a:solidFill>
                  <a:srgbClr val="FFFFFF"/>
                </a:solidFill>
                <a:latin typeface="Century Gothic"/>
                <a:cs typeface="Century Gothic"/>
              </a:rPr>
              <a:t>que </a:t>
            </a:r>
            <a:r>
              <a:rPr sz="1350" spc="15" dirty="0">
                <a:solidFill>
                  <a:srgbClr val="FFFFFF"/>
                </a:solidFill>
                <a:latin typeface="Century Gothic"/>
                <a:cs typeface="Century Gothic"/>
              </a:rPr>
              <a:t>les  </a:t>
            </a:r>
            <a:r>
              <a:rPr sz="1350" spc="-60" dirty="0">
                <a:solidFill>
                  <a:srgbClr val="FFFFFF"/>
                </a:solidFill>
                <a:latin typeface="Century Gothic"/>
                <a:cs typeface="Century Gothic"/>
              </a:rPr>
              <a:t>données </a:t>
            </a:r>
            <a:r>
              <a:rPr sz="1350" spc="-10" dirty="0">
                <a:solidFill>
                  <a:srgbClr val="FFFFFF"/>
                </a:solidFill>
                <a:latin typeface="Century Gothic"/>
                <a:cs typeface="Century Gothic"/>
              </a:rPr>
              <a:t>traitées </a:t>
            </a:r>
            <a:r>
              <a:rPr sz="1350" spc="-5" dirty="0">
                <a:solidFill>
                  <a:srgbClr val="FFFFFF"/>
                </a:solidFill>
                <a:latin typeface="Century Gothic"/>
                <a:cs typeface="Century Gothic"/>
              </a:rPr>
              <a:t>soient </a:t>
            </a:r>
            <a:r>
              <a:rPr sz="1350" spc="-50" dirty="0">
                <a:solidFill>
                  <a:srgbClr val="FFFFFF"/>
                </a:solidFill>
                <a:latin typeface="Century Gothic"/>
                <a:cs typeface="Century Gothic"/>
              </a:rPr>
              <a:t>contenues </a:t>
            </a:r>
            <a:r>
              <a:rPr sz="1350" spc="-60" dirty="0">
                <a:solidFill>
                  <a:srgbClr val="FFFFFF"/>
                </a:solidFill>
                <a:latin typeface="Century Gothic"/>
                <a:cs typeface="Century Gothic"/>
              </a:rPr>
              <a:t>ou </a:t>
            </a:r>
            <a:r>
              <a:rPr sz="1350" spc="-75" dirty="0" err="1">
                <a:solidFill>
                  <a:srgbClr val="FFFFFF"/>
                </a:solidFill>
                <a:latin typeface="Century Gothic"/>
                <a:cs typeface="Century Gothic"/>
              </a:rPr>
              <a:t>appelées</a:t>
            </a:r>
            <a:r>
              <a:rPr sz="1350" spc="-75" dirty="0">
                <a:solidFill>
                  <a:srgbClr val="FFFFFF"/>
                </a:solidFill>
                <a:latin typeface="Century Gothic"/>
                <a:cs typeface="Century Gothic"/>
              </a:rPr>
              <a:t> </a:t>
            </a:r>
            <a:r>
              <a:rPr lang="fr-FR" sz="1350" spc="-190" dirty="0">
                <a:solidFill>
                  <a:srgbClr val="FFFFFF"/>
                </a:solidFill>
                <a:latin typeface="Century Gothic"/>
                <a:cs typeface="Century Gothic"/>
              </a:rPr>
              <a:t>à </a:t>
            </a:r>
            <a:r>
              <a:rPr sz="1350" spc="-190" dirty="0">
                <a:solidFill>
                  <a:srgbClr val="FFFFFF"/>
                </a:solidFill>
                <a:latin typeface="Century Gothic"/>
                <a:cs typeface="Century Gothic"/>
              </a:rPr>
              <a:t> </a:t>
            </a:r>
            <a:r>
              <a:rPr sz="1350" spc="5" dirty="0">
                <a:solidFill>
                  <a:srgbClr val="FFFFFF"/>
                </a:solidFill>
                <a:latin typeface="Century Gothic"/>
                <a:cs typeface="Century Gothic"/>
              </a:rPr>
              <a:t>figurer </a:t>
            </a:r>
            <a:r>
              <a:rPr sz="1350" spc="-55" dirty="0">
                <a:solidFill>
                  <a:srgbClr val="FFFFFF"/>
                </a:solidFill>
                <a:latin typeface="Century Gothic"/>
                <a:cs typeface="Century Gothic"/>
              </a:rPr>
              <a:t>dans  </a:t>
            </a:r>
            <a:r>
              <a:rPr sz="1350" spc="-35" dirty="0">
                <a:solidFill>
                  <a:srgbClr val="FFFFFF"/>
                </a:solidFill>
                <a:latin typeface="Century Gothic"/>
                <a:cs typeface="Century Gothic"/>
              </a:rPr>
              <a:t>un</a:t>
            </a:r>
            <a:r>
              <a:rPr sz="1350" spc="-30" dirty="0">
                <a:solidFill>
                  <a:srgbClr val="FFFFFF"/>
                </a:solidFill>
                <a:latin typeface="Century Gothic"/>
                <a:cs typeface="Century Gothic"/>
              </a:rPr>
              <a:t> </a:t>
            </a:r>
            <a:r>
              <a:rPr sz="1350" dirty="0">
                <a:solidFill>
                  <a:srgbClr val="FFFFFF"/>
                </a:solidFill>
                <a:latin typeface="Century Gothic"/>
                <a:cs typeface="Century Gothic"/>
              </a:rPr>
              <a:t>fichier</a:t>
            </a:r>
            <a:endParaRPr sz="1350" dirty="0">
              <a:latin typeface="Century Gothic"/>
              <a:cs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360000" y="355600"/>
            <a:ext cx="4475518" cy="5029200"/>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684000" y="935736"/>
            <a:ext cx="3716654" cy="344805"/>
          </a:xfrm>
          <a:prstGeom prst="rect">
            <a:avLst/>
          </a:prstGeom>
          <a:solidFill>
            <a:srgbClr val="7F7F7F">
              <a:alpha val="69799"/>
            </a:srgbClr>
          </a:solidFill>
        </p:spPr>
        <p:txBody>
          <a:bodyPr vert="horz" wrap="square" lIns="0" tIns="10795" rIns="0" bIns="0" rtlCol="0">
            <a:spAutoFit/>
          </a:bodyPr>
          <a:lstStyle/>
          <a:p>
            <a:pPr marL="91440">
              <a:lnSpc>
                <a:spcPct val="100000"/>
              </a:lnSpc>
              <a:spcBef>
                <a:spcPts val="85"/>
              </a:spcBef>
            </a:pPr>
            <a:r>
              <a:rPr sz="1750" spc="225" dirty="0"/>
              <a:t>ET </a:t>
            </a:r>
            <a:r>
              <a:rPr sz="1750" spc="85" dirty="0"/>
              <a:t>CONCRÈTEMENT</a:t>
            </a:r>
            <a:r>
              <a:rPr sz="1750" spc="-310" dirty="0"/>
              <a:t> </a:t>
            </a:r>
            <a:r>
              <a:rPr sz="1750" spc="-100" dirty="0"/>
              <a:t>?</a:t>
            </a:r>
            <a:endParaRPr sz="1750"/>
          </a:p>
        </p:txBody>
      </p:sp>
      <p:sp>
        <p:nvSpPr>
          <p:cNvPr id="7" name="object 7"/>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25" dirty="0"/>
              <a:t>24</a:t>
            </a:fld>
            <a:endParaRPr spc="25" dirty="0"/>
          </a:p>
        </p:txBody>
      </p:sp>
      <p:sp>
        <p:nvSpPr>
          <p:cNvPr id="6" name="object 6"/>
          <p:cNvSpPr txBox="1"/>
          <p:nvPr/>
        </p:nvSpPr>
        <p:spPr>
          <a:xfrm>
            <a:off x="5284342" y="2487930"/>
            <a:ext cx="3997325" cy="878205"/>
          </a:xfrm>
          <a:prstGeom prst="rect">
            <a:avLst/>
          </a:prstGeom>
        </p:spPr>
        <p:txBody>
          <a:bodyPr vert="horz" wrap="square" lIns="0" tIns="12700" rIns="0" bIns="0" rtlCol="0">
            <a:spAutoFit/>
          </a:bodyPr>
          <a:lstStyle/>
          <a:p>
            <a:pPr marL="12700" marR="5080">
              <a:lnSpc>
                <a:spcPct val="99900"/>
              </a:lnSpc>
              <a:spcBef>
                <a:spcPts val="100"/>
              </a:spcBef>
            </a:pPr>
            <a:r>
              <a:rPr sz="1400" spc="10" dirty="0">
                <a:solidFill>
                  <a:srgbClr val="4A4B14"/>
                </a:solidFill>
                <a:latin typeface="Century Gothic"/>
                <a:cs typeface="Century Gothic"/>
              </a:rPr>
              <a:t>Les </a:t>
            </a:r>
            <a:r>
              <a:rPr sz="1400" dirty="0">
                <a:solidFill>
                  <a:srgbClr val="4A4B14"/>
                </a:solidFill>
                <a:latin typeface="Century Gothic"/>
                <a:cs typeface="Century Gothic"/>
              </a:rPr>
              <a:t>dossiers </a:t>
            </a:r>
            <a:r>
              <a:rPr sz="1400" spc="-70" dirty="0">
                <a:solidFill>
                  <a:srgbClr val="4A4B14"/>
                </a:solidFill>
                <a:latin typeface="Century Gothic"/>
                <a:cs typeface="Century Gothic"/>
              </a:rPr>
              <a:t>des employés </a:t>
            </a:r>
            <a:r>
              <a:rPr sz="1400" spc="-125" dirty="0">
                <a:solidFill>
                  <a:srgbClr val="4A4B14"/>
                </a:solidFill>
                <a:latin typeface="Century Gothic"/>
                <a:cs typeface="Century Gothic"/>
              </a:rPr>
              <a:t>d’une </a:t>
            </a:r>
            <a:r>
              <a:rPr sz="1400" spc="-25" dirty="0">
                <a:solidFill>
                  <a:srgbClr val="4A4B14"/>
                </a:solidFill>
                <a:latin typeface="Century Gothic"/>
                <a:cs typeface="Century Gothic"/>
              </a:rPr>
              <a:t>entreprise, </a:t>
            </a:r>
            <a:r>
              <a:rPr sz="1400" spc="-30" dirty="0">
                <a:solidFill>
                  <a:srgbClr val="4A4B14"/>
                </a:solidFill>
                <a:latin typeface="Century Gothic"/>
                <a:cs typeface="Century Gothic"/>
              </a:rPr>
              <a:t>qu’ils  soient </a:t>
            </a:r>
            <a:r>
              <a:rPr sz="1400" spc="-50" dirty="0">
                <a:solidFill>
                  <a:srgbClr val="4A4B14"/>
                </a:solidFill>
                <a:latin typeface="Century Gothic"/>
                <a:cs typeface="Century Gothic"/>
              </a:rPr>
              <a:t>dématérialisés </a:t>
            </a:r>
            <a:r>
              <a:rPr sz="1400" spc="-90" dirty="0">
                <a:solidFill>
                  <a:srgbClr val="4A4B14"/>
                </a:solidFill>
                <a:latin typeface="Century Gothic"/>
                <a:cs typeface="Century Gothic"/>
              </a:rPr>
              <a:t>ou </a:t>
            </a:r>
            <a:r>
              <a:rPr sz="1400" spc="-60" dirty="0">
                <a:solidFill>
                  <a:srgbClr val="4A4B14"/>
                </a:solidFill>
                <a:latin typeface="Century Gothic"/>
                <a:cs typeface="Century Gothic"/>
              </a:rPr>
              <a:t>non, </a:t>
            </a:r>
            <a:r>
              <a:rPr sz="1400" spc="-20" dirty="0">
                <a:solidFill>
                  <a:srgbClr val="4A4B14"/>
                </a:solidFill>
                <a:latin typeface="Century Gothic"/>
                <a:cs typeface="Century Gothic"/>
              </a:rPr>
              <a:t>sont </a:t>
            </a:r>
            <a:r>
              <a:rPr sz="1400" spc="-50" dirty="0">
                <a:solidFill>
                  <a:srgbClr val="4A4B14"/>
                </a:solidFill>
                <a:latin typeface="Century Gothic"/>
                <a:cs typeface="Century Gothic"/>
              </a:rPr>
              <a:t>considérés  </a:t>
            </a:r>
            <a:r>
              <a:rPr sz="1400" spc="-135" dirty="0">
                <a:solidFill>
                  <a:srgbClr val="4A4B14"/>
                </a:solidFill>
                <a:latin typeface="Century Gothic"/>
                <a:cs typeface="Century Gothic"/>
              </a:rPr>
              <a:t>comme </a:t>
            </a:r>
            <a:r>
              <a:rPr sz="1400" spc="-70" dirty="0">
                <a:solidFill>
                  <a:srgbClr val="4A4B14"/>
                </a:solidFill>
                <a:latin typeface="Century Gothic"/>
                <a:cs typeface="Century Gothic"/>
              </a:rPr>
              <a:t>un </a:t>
            </a:r>
            <a:r>
              <a:rPr sz="1400" spc="-50" dirty="0">
                <a:solidFill>
                  <a:srgbClr val="4A4B14"/>
                </a:solidFill>
                <a:latin typeface="Century Gothic"/>
                <a:cs typeface="Century Gothic"/>
              </a:rPr>
              <a:t>traitement </a:t>
            </a:r>
            <a:r>
              <a:rPr sz="1400" spc="-145" dirty="0">
                <a:solidFill>
                  <a:srgbClr val="4A4B14"/>
                </a:solidFill>
                <a:latin typeface="Century Gothic"/>
                <a:cs typeface="Century Gothic"/>
              </a:rPr>
              <a:t>de </a:t>
            </a:r>
            <a:r>
              <a:rPr sz="1400" spc="-90" dirty="0" err="1">
                <a:solidFill>
                  <a:srgbClr val="4A4B14"/>
                </a:solidFill>
                <a:latin typeface="Century Gothic"/>
                <a:cs typeface="Century Gothic"/>
              </a:rPr>
              <a:t>données</a:t>
            </a:r>
            <a:r>
              <a:rPr sz="1400" spc="-90" dirty="0">
                <a:solidFill>
                  <a:srgbClr val="4A4B14"/>
                </a:solidFill>
                <a:latin typeface="Century Gothic"/>
                <a:cs typeface="Century Gothic"/>
              </a:rPr>
              <a:t> </a:t>
            </a:r>
            <a:r>
              <a:rPr lang="fr-FR" sz="1400" spc="-225" dirty="0">
                <a:solidFill>
                  <a:srgbClr val="4A4B14"/>
                </a:solidFill>
                <a:latin typeface="Century Gothic"/>
                <a:cs typeface="Century Gothic"/>
              </a:rPr>
              <a:t>à </a:t>
            </a:r>
            <a:r>
              <a:rPr sz="1400" spc="-225" dirty="0">
                <a:solidFill>
                  <a:srgbClr val="4A4B14"/>
                </a:solidFill>
                <a:latin typeface="Century Gothic"/>
                <a:cs typeface="Century Gothic"/>
              </a:rPr>
              <a:t> </a:t>
            </a:r>
            <a:r>
              <a:rPr sz="1400" spc="-100" dirty="0">
                <a:solidFill>
                  <a:srgbClr val="4A4B14"/>
                </a:solidFill>
                <a:latin typeface="Century Gothic"/>
                <a:cs typeface="Century Gothic"/>
              </a:rPr>
              <a:t>caractère  </a:t>
            </a:r>
            <a:r>
              <a:rPr sz="1400" spc="-50" dirty="0">
                <a:solidFill>
                  <a:srgbClr val="4A4B14"/>
                </a:solidFill>
                <a:latin typeface="Century Gothic"/>
                <a:cs typeface="Century Gothic"/>
              </a:rPr>
              <a:t>personnel.</a:t>
            </a:r>
            <a:endParaRPr sz="1400" dirty="0">
              <a:latin typeface="Century Gothic"/>
              <a:cs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360000" y="355600"/>
            <a:ext cx="4475518" cy="50292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5284342" y="2594610"/>
            <a:ext cx="4006215" cy="666750"/>
          </a:xfrm>
          <a:prstGeom prst="rect">
            <a:avLst/>
          </a:prstGeom>
        </p:spPr>
        <p:txBody>
          <a:bodyPr vert="horz" wrap="square" lIns="0" tIns="12065" rIns="0" bIns="0" rtlCol="0">
            <a:spAutoFit/>
          </a:bodyPr>
          <a:lstStyle/>
          <a:p>
            <a:pPr marL="12700" marR="5080" algn="just">
              <a:lnSpc>
                <a:spcPct val="100200"/>
              </a:lnSpc>
              <a:spcBef>
                <a:spcPts val="95"/>
              </a:spcBef>
            </a:pPr>
            <a:r>
              <a:rPr sz="1400" spc="-70" dirty="0">
                <a:solidFill>
                  <a:srgbClr val="4A4B14"/>
                </a:solidFill>
                <a:latin typeface="Century Gothic"/>
                <a:cs typeface="Century Gothic"/>
              </a:rPr>
              <a:t>Récupérer </a:t>
            </a:r>
            <a:r>
              <a:rPr sz="1400" dirty="0">
                <a:solidFill>
                  <a:srgbClr val="4A4B14"/>
                </a:solidFill>
                <a:latin typeface="Century Gothic"/>
                <a:cs typeface="Century Gothic"/>
              </a:rPr>
              <a:t>les </a:t>
            </a:r>
            <a:r>
              <a:rPr sz="1400" spc="-40" dirty="0">
                <a:solidFill>
                  <a:srgbClr val="4A4B14"/>
                </a:solidFill>
                <a:latin typeface="Century Gothic"/>
                <a:cs typeface="Century Gothic"/>
              </a:rPr>
              <a:t>adresses </a:t>
            </a:r>
            <a:r>
              <a:rPr sz="1400" spc="-25" dirty="0">
                <a:solidFill>
                  <a:srgbClr val="4A4B14"/>
                </a:solidFill>
                <a:latin typeface="Century Gothic"/>
                <a:cs typeface="Century Gothic"/>
              </a:rPr>
              <a:t>mails </a:t>
            </a:r>
            <a:r>
              <a:rPr sz="1400" spc="-70" dirty="0">
                <a:solidFill>
                  <a:srgbClr val="4A4B14"/>
                </a:solidFill>
                <a:latin typeface="Century Gothic"/>
                <a:cs typeface="Century Gothic"/>
              </a:rPr>
              <a:t>des </a:t>
            </a:r>
            <a:r>
              <a:rPr sz="1400" dirty="0">
                <a:solidFill>
                  <a:srgbClr val="4A4B14"/>
                </a:solidFill>
                <a:latin typeface="Century Gothic"/>
                <a:cs typeface="Century Gothic"/>
              </a:rPr>
              <a:t>utilisateurs </a:t>
            </a:r>
            <a:r>
              <a:rPr sz="1400" spc="-110" dirty="0">
                <a:solidFill>
                  <a:srgbClr val="4A4B14"/>
                </a:solidFill>
                <a:latin typeface="Century Gothic"/>
                <a:cs typeface="Century Gothic"/>
              </a:rPr>
              <a:t>(peu  </a:t>
            </a:r>
            <a:r>
              <a:rPr sz="1400" spc="-50" dirty="0">
                <a:solidFill>
                  <a:srgbClr val="4A4B14"/>
                </a:solidFill>
                <a:latin typeface="Century Gothic"/>
                <a:cs typeface="Century Gothic"/>
              </a:rPr>
              <a:t>importe </a:t>
            </a:r>
            <a:r>
              <a:rPr sz="1400" spc="-80" dirty="0">
                <a:solidFill>
                  <a:srgbClr val="4A4B14"/>
                </a:solidFill>
                <a:latin typeface="Century Gothic"/>
                <a:cs typeface="Century Gothic"/>
              </a:rPr>
              <a:t>la </a:t>
            </a:r>
            <a:r>
              <a:rPr sz="1400" spc="-35" dirty="0">
                <a:solidFill>
                  <a:srgbClr val="4A4B14"/>
                </a:solidFill>
                <a:latin typeface="Century Gothic"/>
                <a:cs typeface="Century Gothic"/>
              </a:rPr>
              <a:t>finalité) </a:t>
            </a:r>
            <a:r>
              <a:rPr sz="1400" spc="-15" dirty="0">
                <a:solidFill>
                  <a:srgbClr val="4A4B14"/>
                </a:solidFill>
                <a:latin typeface="Century Gothic"/>
                <a:cs typeface="Century Gothic"/>
              </a:rPr>
              <a:t>est </a:t>
            </a:r>
            <a:r>
              <a:rPr sz="1400" spc="-70" dirty="0">
                <a:solidFill>
                  <a:srgbClr val="4A4B14"/>
                </a:solidFill>
                <a:latin typeface="Century Gothic"/>
                <a:cs typeface="Century Gothic"/>
              </a:rPr>
              <a:t>un </a:t>
            </a:r>
            <a:r>
              <a:rPr sz="1400" spc="-50" dirty="0">
                <a:solidFill>
                  <a:srgbClr val="4A4B14"/>
                </a:solidFill>
                <a:latin typeface="Century Gothic"/>
                <a:cs typeface="Century Gothic"/>
              </a:rPr>
              <a:t>traitement </a:t>
            </a:r>
            <a:r>
              <a:rPr sz="1400" spc="-145" dirty="0">
                <a:solidFill>
                  <a:srgbClr val="4A4B14"/>
                </a:solidFill>
                <a:latin typeface="Century Gothic"/>
                <a:cs typeface="Century Gothic"/>
              </a:rPr>
              <a:t>de </a:t>
            </a:r>
            <a:r>
              <a:rPr sz="1400" spc="-90" dirty="0" err="1">
                <a:solidFill>
                  <a:srgbClr val="4A4B14"/>
                </a:solidFill>
                <a:latin typeface="Century Gothic"/>
                <a:cs typeface="Century Gothic"/>
              </a:rPr>
              <a:t>données</a:t>
            </a:r>
            <a:r>
              <a:rPr sz="1400" spc="-90" dirty="0">
                <a:solidFill>
                  <a:srgbClr val="4A4B14"/>
                </a:solidFill>
                <a:latin typeface="Century Gothic"/>
                <a:cs typeface="Century Gothic"/>
              </a:rPr>
              <a:t> </a:t>
            </a:r>
            <a:r>
              <a:rPr lang="fr-FR" sz="1400" spc="-225" dirty="0">
                <a:solidFill>
                  <a:srgbClr val="4A4B14"/>
                </a:solidFill>
                <a:latin typeface="Century Gothic"/>
                <a:cs typeface="Century Gothic"/>
              </a:rPr>
              <a:t>à </a:t>
            </a:r>
            <a:r>
              <a:rPr sz="1400" spc="-225" dirty="0">
                <a:solidFill>
                  <a:srgbClr val="4A4B14"/>
                </a:solidFill>
                <a:latin typeface="Century Gothic"/>
                <a:cs typeface="Century Gothic"/>
              </a:rPr>
              <a:t>  </a:t>
            </a:r>
            <a:r>
              <a:rPr sz="1400" spc="-100" dirty="0">
                <a:solidFill>
                  <a:srgbClr val="4A4B14"/>
                </a:solidFill>
                <a:latin typeface="Century Gothic"/>
                <a:cs typeface="Century Gothic"/>
              </a:rPr>
              <a:t>caractère</a:t>
            </a:r>
            <a:r>
              <a:rPr sz="1400" spc="-40" dirty="0">
                <a:solidFill>
                  <a:srgbClr val="4A4B14"/>
                </a:solidFill>
                <a:latin typeface="Century Gothic"/>
                <a:cs typeface="Century Gothic"/>
              </a:rPr>
              <a:t> </a:t>
            </a:r>
            <a:r>
              <a:rPr sz="1400" spc="-45" dirty="0">
                <a:solidFill>
                  <a:srgbClr val="4A4B14"/>
                </a:solidFill>
                <a:latin typeface="Century Gothic"/>
                <a:cs typeface="Century Gothic"/>
              </a:rPr>
              <a:t>personnel.</a:t>
            </a:r>
            <a:endParaRPr sz="1400" dirty="0">
              <a:latin typeface="Century Gothic"/>
              <a:cs typeface="Century Gothic"/>
            </a:endParaRPr>
          </a:p>
        </p:txBody>
      </p:sp>
      <p:sp>
        <p:nvSpPr>
          <p:cNvPr id="7" name="object 7"/>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25" dirty="0"/>
              <a:t>25</a:t>
            </a:fld>
            <a:endParaRPr spc="25" dirty="0"/>
          </a:p>
        </p:txBody>
      </p:sp>
      <p:sp>
        <p:nvSpPr>
          <p:cNvPr id="6" name="object 6"/>
          <p:cNvSpPr txBox="1">
            <a:spLocks noGrp="1"/>
          </p:cNvSpPr>
          <p:nvPr>
            <p:ph type="title"/>
          </p:nvPr>
        </p:nvSpPr>
        <p:spPr>
          <a:xfrm>
            <a:off x="684212" y="935037"/>
            <a:ext cx="3716654" cy="344805"/>
          </a:xfrm>
          <a:prstGeom prst="rect">
            <a:avLst/>
          </a:prstGeom>
          <a:solidFill>
            <a:srgbClr val="7F7F7F">
              <a:alpha val="69799"/>
            </a:srgbClr>
          </a:solidFill>
        </p:spPr>
        <p:txBody>
          <a:bodyPr vert="horz" wrap="square" lIns="0" tIns="10795" rIns="0" bIns="0" rtlCol="0">
            <a:spAutoFit/>
          </a:bodyPr>
          <a:lstStyle/>
          <a:p>
            <a:pPr marL="91440">
              <a:lnSpc>
                <a:spcPct val="100000"/>
              </a:lnSpc>
              <a:spcBef>
                <a:spcPts val="85"/>
              </a:spcBef>
            </a:pPr>
            <a:r>
              <a:rPr sz="1750" spc="225" dirty="0"/>
              <a:t>ET </a:t>
            </a:r>
            <a:r>
              <a:rPr sz="1750" spc="85" dirty="0"/>
              <a:t>CONCRÈTEMENT</a:t>
            </a:r>
            <a:r>
              <a:rPr sz="1750" spc="-310" dirty="0"/>
              <a:t> </a:t>
            </a:r>
            <a:r>
              <a:rPr sz="1750" spc="-100" dirty="0"/>
              <a:t>?</a:t>
            </a:r>
            <a:endParaRPr sz="175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5284342" y="2167890"/>
            <a:ext cx="4006215" cy="1517650"/>
          </a:xfrm>
          <a:prstGeom prst="rect">
            <a:avLst/>
          </a:prstGeom>
        </p:spPr>
        <p:txBody>
          <a:bodyPr vert="horz" wrap="square" lIns="0" tIns="12065" rIns="0" bIns="0" rtlCol="0">
            <a:spAutoFit/>
          </a:bodyPr>
          <a:lstStyle/>
          <a:p>
            <a:pPr marL="12700" marR="15240">
              <a:lnSpc>
                <a:spcPct val="100200"/>
              </a:lnSpc>
              <a:spcBef>
                <a:spcPts val="95"/>
              </a:spcBef>
            </a:pPr>
            <a:r>
              <a:rPr sz="1400" spc="-35" dirty="0">
                <a:solidFill>
                  <a:srgbClr val="4A4B14"/>
                </a:solidFill>
                <a:latin typeface="Century Gothic"/>
                <a:cs typeface="Century Gothic"/>
              </a:rPr>
              <a:t>Répertorier </a:t>
            </a:r>
            <a:r>
              <a:rPr sz="1400" spc="-70" dirty="0">
                <a:solidFill>
                  <a:srgbClr val="4A4B14"/>
                </a:solidFill>
                <a:latin typeface="Century Gothic"/>
                <a:cs typeface="Century Gothic"/>
              </a:rPr>
              <a:t>des </a:t>
            </a:r>
            <a:r>
              <a:rPr sz="1400" spc="-80" dirty="0">
                <a:solidFill>
                  <a:srgbClr val="4A4B14"/>
                </a:solidFill>
                <a:latin typeface="Century Gothic"/>
                <a:cs typeface="Century Gothic"/>
              </a:rPr>
              <a:t>contacts </a:t>
            </a:r>
            <a:r>
              <a:rPr sz="1400" spc="30" dirty="0">
                <a:solidFill>
                  <a:srgbClr val="4A4B14"/>
                </a:solidFill>
                <a:latin typeface="Century Gothic"/>
                <a:cs typeface="Century Gothic"/>
              </a:rPr>
              <a:t>sur </a:t>
            </a:r>
            <a:r>
              <a:rPr sz="1400" spc="-70" dirty="0">
                <a:solidFill>
                  <a:srgbClr val="4A4B14"/>
                </a:solidFill>
                <a:latin typeface="Century Gothic"/>
                <a:cs typeface="Century Gothic"/>
              </a:rPr>
              <a:t>un </a:t>
            </a:r>
            <a:r>
              <a:rPr sz="1400" spc="-85" dirty="0">
                <a:solidFill>
                  <a:srgbClr val="4A4B14"/>
                </a:solidFill>
                <a:latin typeface="Century Gothic"/>
                <a:cs typeface="Century Gothic"/>
              </a:rPr>
              <a:t>téléphone  </a:t>
            </a:r>
            <a:r>
              <a:rPr sz="1400" spc="-30" dirty="0">
                <a:solidFill>
                  <a:srgbClr val="4A4B14"/>
                </a:solidFill>
                <a:latin typeface="Century Gothic"/>
                <a:cs typeface="Century Gothic"/>
              </a:rPr>
              <a:t>professionnel </a:t>
            </a:r>
            <a:r>
              <a:rPr sz="1400" spc="-15" dirty="0">
                <a:solidFill>
                  <a:srgbClr val="4A4B14"/>
                </a:solidFill>
                <a:latin typeface="Century Gothic"/>
                <a:cs typeface="Century Gothic"/>
              </a:rPr>
              <a:t>est </a:t>
            </a:r>
            <a:r>
              <a:rPr sz="1400" spc="-105" dirty="0">
                <a:solidFill>
                  <a:srgbClr val="4A4B14"/>
                </a:solidFill>
                <a:latin typeface="Century Gothic"/>
                <a:cs typeface="Century Gothic"/>
              </a:rPr>
              <a:t>également </a:t>
            </a:r>
            <a:r>
              <a:rPr sz="1400" spc="-65" dirty="0">
                <a:solidFill>
                  <a:srgbClr val="4A4B14"/>
                </a:solidFill>
                <a:latin typeface="Century Gothic"/>
                <a:cs typeface="Century Gothic"/>
              </a:rPr>
              <a:t>considéré </a:t>
            </a:r>
            <a:r>
              <a:rPr sz="1400" spc="-135" dirty="0">
                <a:solidFill>
                  <a:srgbClr val="4A4B14"/>
                </a:solidFill>
                <a:latin typeface="Century Gothic"/>
                <a:cs typeface="Century Gothic"/>
              </a:rPr>
              <a:t>comme </a:t>
            </a:r>
            <a:r>
              <a:rPr sz="1400" spc="-70" dirty="0">
                <a:solidFill>
                  <a:srgbClr val="4A4B14"/>
                </a:solidFill>
                <a:latin typeface="Century Gothic"/>
                <a:cs typeface="Century Gothic"/>
              </a:rPr>
              <a:t>un  </a:t>
            </a:r>
            <a:r>
              <a:rPr sz="1400" spc="-50" dirty="0">
                <a:solidFill>
                  <a:srgbClr val="4A4B14"/>
                </a:solidFill>
                <a:latin typeface="Century Gothic"/>
                <a:cs typeface="Century Gothic"/>
              </a:rPr>
              <a:t>traitement </a:t>
            </a:r>
            <a:r>
              <a:rPr sz="1400" spc="-145" dirty="0">
                <a:solidFill>
                  <a:srgbClr val="4A4B14"/>
                </a:solidFill>
                <a:latin typeface="Century Gothic"/>
                <a:cs typeface="Century Gothic"/>
              </a:rPr>
              <a:t>de </a:t>
            </a:r>
            <a:r>
              <a:rPr sz="1400" spc="-90" dirty="0" err="1">
                <a:solidFill>
                  <a:srgbClr val="4A4B14"/>
                </a:solidFill>
                <a:latin typeface="Century Gothic"/>
                <a:cs typeface="Century Gothic"/>
              </a:rPr>
              <a:t>données</a:t>
            </a:r>
            <a:r>
              <a:rPr sz="1400" spc="-90" dirty="0">
                <a:solidFill>
                  <a:srgbClr val="4A4B14"/>
                </a:solidFill>
                <a:latin typeface="Century Gothic"/>
                <a:cs typeface="Century Gothic"/>
              </a:rPr>
              <a:t> </a:t>
            </a:r>
            <a:r>
              <a:rPr lang="fr-FR" sz="1400" spc="-225" dirty="0">
                <a:solidFill>
                  <a:srgbClr val="4A4B14"/>
                </a:solidFill>
                <a:latin typeface="Century Gothic"/>
                <a:cs typeface="Century Gothic"/>
              </a:rPr>
              <a:t>à </a:t>
            </a:r>
            <a:r>
              <a:rPr sz="1400" spc="-225" dirty="0">
                <a:solidFill>
                  <a:srgbClr val="4A4B14"/>
                </a:solidFill>
                <a:latin typeface="Century Gothic"/>
                <a:cs typeface="Century Gothic"/>
              </a:rPr>
              <a:t> </a:t>
            </a:r>
            <a:r>
              <a:rPr sz="1400" spc="-100" dirty="0">
                <a:solidFill>
                  <a:srgbClr val="4A4B14"/>
                </a:solidFill>
                <a:latin typeface="Century Gothic"/>
                <a:cs typeface="Century Gothic"/>
              </a:rPr>
              <a:t>caractère</a:t>
            </a:r>
            <a:r>
              <a:rPr sz="1400" spc="-80" dirty="0">
                <a:solidFill>
                  <a:srgbClr val="4A4B14"/>
                </a:solidFill>
                <a:latin typeface="Century Gothic"/>
                <a:cs typeface="Century Gothic"/>
              </a:rPr>
              <a:t> </a:t>
            </a:r>
            <a:r>
              <a:rPr sz="1400" spc="-45" dirty="0">
                <a:solidFill>
                  <a:srgbClr val="4A4B14"/>
                </a:solidFill>
                <a:latin typeface="Century Gothic"/>
                <a:cs typeface="Century Gothic"/>
              </a:rPr>
              <a:t>personnel.</a:t>
            </a:r>
            <a:endParaRPr sz="1400" dirty="0">
              <a:latin typeface="Century Gothic"/>
              <a:cs typeface="Century Gothic"/>
            </a:endParaRPr>
          </a:p>
          <a:p>
            <a:pPr>
              <a:lnSpc>
                <a:spcPct val="100000"/>
              </a:lnSpc>
              <a:spcBef>
                <a:spcPts val="40"/>
              </a:spcBef>
            </a:pPr>
            <a:endParaRPr sz="1400" dirty="0">
              <a:latin typeface="Times New Roman"/>
              <a:cs typeface="Times New Roman"/>
            </a:endParaRPr>
          </a:p>
          <a:p>
            <a:pPr marL="12700" marR="5080">
              <a:lnSpc>
                <a:spcPct val="100200"/>
              </a:lnSpc>
            </a:pPr>
            <a:r>
              <a:rPr sz="1400" spc="-40" dirty="0">
                <a:solidFill>
                  <a:srgbClr val="4A4B14"/>
                </a:solidFill>
                <a:latin typeface="Century Gothic"/>
                <a:cs typeface="Century Gothic"/>
              </a:rPr>
              <a:t>Attention </a:t>
            </a:r>
            <a:r>
              <a:rPr sz="1400" spc="10" dirty="0">
                <a:solidFill>
                  <a:srgbClr val="4A4B14"/>
                </a:solidFill>
                <a:latin typeface="Century Gothic"/>
                <a:cs typeface="Century Gothic"/>
              </a:rPr>
              <a:t>: </a:t>
            </a:r>
            <a:r>
              <a:rPr sz="1400" spc="-120" dirty="0">
                <a:solidFill>
                  <a:srgbClr val="4A4B14"/>
                </a:solidFill>
                <a:latin typeface="Century Gothic"/>
                <a:cs typeface="Century Gothic"/>
              </a:rPr>
              <a:t>cela </a:t>
            </a:r>
            <a:r>
              <a:rPr sz="1400" spc="-110" dirty="0">
                <a:solidFill>
                  <a:srgbClr val="4A4B14"/>
                </a:solidFill>
                <a:latin typeface="Century Gothic"/>
                <a:cs typeface="Century Gothic"/>
              </a:rPr>
              <a:t>ne </a:t>
            </a:r>
            <a:r>
              <a:rPr sz="1400" spc="-85" dirty="0">
                <a:solidFill>
                  <a:srgbClr val="4A4B14"/>
                </a:solidFill>
                <a:latin typeface="Century Gothic"/>
                <a:cs typeface="Century Gothic"/>
              </a:rPr>
              <a:t>s’applique </a:t>
            </a:r>
            <a:r>
              <a:rPr sz="1400" spc="-90" dirty="0">
                <a:solidFill>
                  <a:srgbClr val="4A4B14"/>
                </a:solidFill>
                <a:latin typeface="Century Gothic"/>
                <a:cs typeface="Century Gothic"/>
              </a:rPr>
              <a:t>pas </a:t>
            </a:r>
            <a:r>
              <a:rPr sz="1400" spc="-95" dirty="0">
                <a:solidFill>
                  <a:srgbClr val="4A4B14"/>
                </a:solidFill>
                <a:latin typeface="Century Gothic"/>
                <a:cs typeface="Century Gothic"/>
              </a:rPr>
              <a:t>aux </a:t>
            </a:r>
            <a:r>
              <a:rPr sz="1400" spc="25" dirty="0">
                <a:solidFill>
                  <a:srgbClr val="4A4B14"/>
                </a:solidFill>
                <a:latin typeface="Century Gothic"/>
                <a:cs typeface="Century Gothic"/>
              </a:rPr>
              <a:t>listes </a:t>
            </a:r>
            <a:r>
              <a:rPr sz="1400" spc="-145" dirty="0">
                <a:solidFill>
                  <a:srgbClr val="4A4B14"/>
                </a:solidFill>
                <a:latin typeface="Century Gothic"/>
                <a:cs typeface="Century Gothic"/>
              </a:rPr>
              <a:t>de  </a:t>
            </a:r>
            <a:r>
              <a:rPr sz="1400" spc="-80" dirty="0">
                <a:solidFill>
                  <a:srgbClr val="4A4B14"/>
                </a:solidFill>
                <a:latin typeface="Century Gothic"/>
                <a:cs typeface="Century Gothic"/>
              </a:rPr>
              <a:t>contacts </a:t>
            </a:r>
            <a:r>
              <a:rPr sz="1400" spc="-70" dirty="0">
                <a:solidFill>
                  <a:srgbClr val="4A4B14"/>
                </a:solidFill>
                <a:latin typeface="Century Gothic"/>
                <a:cs typeface="Century Gothic"/>
              </a:rPr>
              <a:t>des téléphones </a:t>
            </a:r>
            <a:r>
              <a:rPr sz="1400" spc="-40" dirty="0">
                <a:solidFill>
                  <a:srgbClr val="4A4B14"/>
                </a:solidFill>
                <a:latin typeface="Century Gothic"/>
                <a:cs typeface="Century Gothic"/>
              </a:rPr>
              <a:t>personnels </a:t>
            </a:r>
            <a:r>
              <a:rPr sz="1400" spc="-145" dirty="0">
                <a:solidFill>
                  <a:srgbClr val="4A4B14"/>
                </a:solidFill>
                <a:latin typeface="Century Gothic"/>
                <a:cs typeface="Century Gothic"/>
              </a:rPr>
              <a:t>de </a:t>
            </a:r>
            <a:r>
              <a:rPr sz="1400" spc="-50" dirty="0">
                <a:solidFill>
                  <a:srgbClr val="4A4B14"/>
                </a:solidFill>
                <a:latin typeface="Century Gothic"/>
                <a:cs typeface="Century Gothic"/>
              </a:rPr>
              <a:t>personnes  physique.</a:t>
            </a:r>
            <a:endParaRPr sz="1400" dirty="0">
              <a:latin typeface="Century Gothic"/>
              <a:cs typeface="Century Gothic"/>
            </a:endParaRPr>
          </a:p>
        </p:txBody>
      </p:sp>
      <p:sp>
        <p:nvSpPr>
          <p:cNvPr id="5" name="object 5"/>
          <p:cNvSpPr/>
          <p:nvPr/>
        </p:nvSpPr>
        <p:spPr>
          <a:xfrm>
            <a:off x="597203" y="355600"/>
            <a:ext cx="4005600" cy="5029200"/>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684212" y="935037"/>
            <a:ext cx="3716654" cy="344805"/>
          </a:xfrm>
          <a:prstGeom prst="rect">
            <a:avLst/>
          </a:prstGeom>
          <a:solidFill>
            <a:srgbClr val="7F7F7F">
              <a:alpha val="69799"/>
            </a:srgbClr>
          </a:solidFill>
        </p:spPr>
        <p:txBody>
          <a:bodyPr vert="horz" wrap="square" lIns="0" tIns="10795" rIns="0" bIns="0" rtlCol="0">
            <a:spAutoFit/>
          </a:bodyPr>
          <a:lstStyle/>
          <a:p>
            <a:pPr marL="91440">
              <a:lnSpc>
                <a:spcPct val="100000"/>
              </a:lnSpc>
              <a:spcBef>
                <a:spcPts val="85"/>
              </a:spcBef>
            </a:pPr>
            <a:r>
              <a:rPr sz="1750" spc="225" dirty="0"/>
              <a:t>ET </a:t>
            </a:r>
            <a:r>
              <a:rPr sz="1750" spc="85" dirty="0"/>
              <a:t>CONCRÈTEMENT</a:t>
            </a:r>
            <a:r>
              <a:rPr sz="1750" spc="-310" dirty="0"/>
              <a:t> </a:t>
            </a:r>
            <a:r>
              <a:rPr sz="1750" spc="-100" dirty="0"/>
              <a:t>?</a:t>
            </a:r>
            <a:endParaRPr sz="1750"/>
          </a:p>
        </p:txBody>
      </p:sp>
      <p:sp>
        <p:nvSpPr>
          <p:cNvPr id="7" name="object 7"/>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25" dirty="0"/>
              <a:t>26</a:t>
            </a:fld>
            <a:endParaRPr spc="25"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FFA400"/>
          </a:solidFill>
        </p:spPr>
        <p:txBody>
          <a:bodyPr wrap="square" lIns="0" tIns="0" rIns="0" bIns="0" rtlCol="0"/>
          <a:lstStyle/>
          <a:p>
            <a:endParaRPr/>
          </a:p>
        </p:txBody>
      </p:sp>
      <p:sp>
        <p:nvSpPr>
          <p:cNvPr id="5" name="object 5"/>
          <p:cNvSpPr txBox="1">
            <a:spLocks noGrp="1"/>
          </p:cNvSpPr>
          <p:nvPr>
            <p:ph type="title"/>
          </p:nvPr>
        </p:nvSpPr>
        <p:spPr>
          <a:xfrm>
            <a:off x="790916" y="650481"/>
            <a:ext cx="1774189" cy="813435"/>
          </a:xfrm>
          <a:prstGeom prst="rect">
            <a:avLst/>
          </a:prstGeom>
        </p:spPr>
        <p:txBody>
          <a:bodyPr vert="horz" wrap="square" lIns="0" tIns="26670" rIns="0" bIns="0" rtlCol="0">
            <a:spAutoFit/>
          </a:bodyPr>
          <a:lstStyle/>
          <a:p>
            <a:pPr marL="13335" marR="506730" indent="-1270">
              <a:lnSpc>
                <a:spcPts val="2110"/>
              </a:lnSpc>
              <a:spcBef>
                <a:spcPts val="210"/>
              </a:spcBef>
            </a:pPr>
            <a:r>
              <a:rPr spc="160" dirty="0"/>
              <a:t>—  </a:t>
            </a:r>
            <a:r>
              <a:rPr spc="50" dirty="0">
                <a:solidFill>
                  <a:srgbClr val="003C3D"/>
                </a:solidFill>
              </a:rPr>
              <a:t>PÉ</a:t>
            </a:r>
            <a:r>
              <a:rPr spc="25" dirty="0">
                <a:solidFill>
                  <a:srgbClr val="003C3D"/>
                </a:solidFill>
              </a:rPr>
              <a:t>R</a:t>
            </a:r>
            <a:r>
              <a:rPr spc="105" dirty="0">
                <a:solidFill>
                  <a:srgbClr val="003C3D"/>
                </a:solidFill>
              </a:rPr>
              <a:t>I</a:t>
            </a:r>
            <a:r>
              <a:rPr spc="50" dirty="0">
                <a:solidFill>
                  <a:srgbClr val="003C3D"/>
                </a:solidFill>
              </a:rPr>
              <a:t>M</a:t>
            </a:r>
            <a:r>
              <a:rPr spc="75" dirty="0">
                <a:solidFill>
                  <a:srgbClr val="003C3D"/>
                </a:solidFill>
              </a:rPr>
              <a:t>È</a:t>
            </a:r>
            <a:r>
              <a:rPr spc="315" dirty="0">
                <a:solidFill>
                  <a:srgbClr val="003C3D"/>
                </a:solidFill>
              </a:rPr>
              <a:t>T</a:t>
            </a:r>
            <a:r>
              <a:rPr spc="25" dirty="0">
                <a:solidFill>
                  <a:srgbClr val="003C3D"/>
                </a:solidFill>
              </a:rPr>
              <a:t>R</a:t>
            </a:r>
            <a:r>
              <a:rPr spc="75" dirty="0">
                <a:solidFill>
                  <a:srgbClr val="003C3D"/>
                </a:solidFill>
              </a:rPr>
              <a:t>E</a:t>
            </a:r>
          </a:p>
          <a:p>
            <a:pPr marL="13335">
              <a:lnSpc>
                <a:spcPts val="1875"/>
              </a:lnSpc>
            </a:pPr>
            <a:r>
              <a:rPr spc="5" dirty="0">
                <a:solidFill>
                  <a:srgbClr val="003C3D"/>
                </a:solidFill>
              </a:rPr>
              <a:t>D’APPLICATION</a:t>
            </a:r>
          </a:p>
        </p:txBody>
      </p:sp>
      <p:sp>
        <p:nvSpPr>
          <p:cNvPr id="10" name="object 10"/>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25" dirty="0"/>
              <a:t>27</a:t>
            </a:fld>
            <a:endParaRPr spc="25" dirty="0"/>
          </a:p>
        </p:txBody>
      </p:sp>
      <p:sp>
        <p:nvSpPr>
          <p:cNvPr id="6" name="object 6"/>
          <p:cNvSpPr txBox="1"/>
          <p:nvPr/>
        </p:nvSpPr>
        <p:spPr>
          <a:xfrm>
            <a:off x="791918" y="1307198"/>
            <a:ext cx="1205230" cy="1024890"/>
          </a:xfrm>
          <a:prstGeom prst="rect">
            <a:avLst/>
          </a:prstGeom>
        </p:spPr>
        <p:txBody>
          <a:bodyPr vert="horz" wrap="square" lIns="0" tIns="114935" rIns="0" bIns="0" rtlCol="0">
            <a:spAutoFit/>
          </a:bodyPr>
          <a:lstStyle/>
          <a:p>
            <a:pPr marL="12700">
              <a:lnSpc>
                <a:spcPct val="100000"/>
              </a:lnSpc>
              <a:spcBef>
                <a:spcPts val="905"/>
              </a:spcBef>
            </a:pPr>
            <a:r>
              <a:rPr sz="1800" spc="0" dirty="0">
                <a:solidFill>
                  <a:srgbClr val="003C3D"/>
                </a:solidFill>
                <a:latin typeface="Century Gothic"/>
                <a:cs typeface="Century Gothic"/>
              </a:rPr>
              <a:t>DU</a:t>
            </a:r>
            <a:r>
              <a:rPr sz="1800" spc="-75" dirty="0">
                <a:solidFill>
                  <a:srgbClr val="003C3D"/>
                </a:solidFill>
                <a:latin typeface="Century Gothic"/>
                <a:cs typeface="Century Gothic"/>
              </a:rPr>
              <a:t> </a:t>
            </a:r>
            <a:r>
              <a:rPr sz="1800" spc="-50" dirty="0">
                <a:solidFill>
                  <a:srgbClr val="003C3D"/>
                </a:solidFill>
                <a:latin typeface="Century Gothic"/>
                <a:cs typeface="Century Gothic"/>
              </a:rPr>
              <a:t>RGPD</a:t>
            </a:r>
            <a:endParaRPr sz="1800">
              <a:latin typeface="Century Gothic"/>
              <a:cs typeface="Century Gothic"/>
            </a:endParaRPr>
          </a:p>
          <a:p>
            <a:pPr marL="12700" marR="5080">
              <a:lnSpc>
                <a:spcPts val="1930"/>
              </a:lnSpc>
              <a:spcBef>
                <a:spcPts val="1065"/>
              </a:spcBef>
            </a:pPr>
            <a:r>
              <a:rPr sz="1800" spc="5" dirty="0">
                <a:solidFill>
                  <a:srgbClr val="003C3D"/>
                </a:solidFill>
                <a:latin typeface="Century Gothic"/>
                <a:cs typeface="Century Gothic"/>
              </a:rPr>
              <a:t>Critères  </a:t>
            </a:r>
            <a:r>
              <a:rPr sz="1800" spc="-50" dirty="0">
                <a:solidFill>
                  <a:srgbClr val="003C3D"/>
                </a:solidFill>
                <a:latin typeface="Century Gothic"/>
                <a:cs typeface="Century Gothic"/>
              </a:rPr>
              <a:t>t</a:t>
            </a:r>
            <a:r>
              <a:rPr sz="1800" spc="-90" dirty="0">
                <a:solidFill>
                  <a:srgbClr val="003C3D"/>
                </a:solidFill>
                <a:latin typeface="Century Gothic"/>
                <a:cs typeface="Century Gothic"/>
              </a:rPr>
              <a:t>e</a:t>
            </a:r>
            <a:r>
              <a:rPr sz="1800" spc="135" dirty="0">
                <a:solidFill>
                  <a:srgbClr val="003C3D"/>
                </a:solidFill>
                <a:latin typeface="Century Gothic"/>
                <a:cs typeface="Century Gothic"/>
              </a:rPr>
              <a:t>rr</a:t>
            </a:r>
            <a:r>
              <a:rPr sz="1800" spc="105" dirty="0">
                <a:solidFill>
                  <a:srgbClr val="003C3D"/>
                </a:solidFill>
                <a:latin typeface="Century Gothic"/>
                <a:cs typeface="Century Gothic"/>
              </a:rPr>
              <a:t>i</a:t>
            </a:r>
            <a:r>
              <a:rPr sz="1800" spc="-30" dirty="0">
                <a:solidFill>
                  <a:srgbClr val="003C3D"/>
                </a:solidFill>
                <a:latin typeface="Century Gothic"/>
                <a:cs typeface="Century Gothic"/>
              </a:rPr>
              <a:t>t</a:t>
            </a:r>
            <a:r>
              <a:rPr sz="1800" spc="-70" dirty="0">
                <a:solidFill>
                  <a:srgbClr val="003C3D"/>
                </a:solidFill>
                <a:latin typeface="Century Gothic"/>
                <a:cs typeface="Century Gothic"/>
              </a:rPr>
              <a:t>o</a:t>
            </a:r>
            <a:r>
              <a:rPr sz="1800" spc="135" dirty="0">
                <a:solidFill>
                  <a:srgbClr val="003C3D"/>
                </a:solidFill>
                <a:latin typeface="Century Gothic"/>
                <a:cs typeface="Century Gothic"/>
              </a:rPr>
              <a:t>r</a:t>
            </a:r>
            <a:r>
              <a:rPr sz="1800" spc="105" dirty="0">
                <a:solidFill>
                  <a:srgbClr val="003C3D"/>
                </a:solidFill>
                <a:latin typeface="Century Gothic"/>
                <a:cs typeface="Century Gothic"/>
              </a:rPr>
              <a:t>i</a:t>
            </a:r>
            <a:r>
              <a:rPr sz="1800" spc="-175" dirty="0">
                <a:solidFill>
                  <a:srgbClr val="003C3D"/>
                </a:solidFill>
                <a:latin typeface="Century Gothic"/>
                <a:cs typeface="Century Gothic"/>
              </a:rPr>
              <a:t>a</a:t>
            </a:r>
            <a:r>
              <a:rPr sz="1800" spc="-160" dirty="0">
                <a:solidFill>
                  <a:srgbClr val="003C3D"/>
                </a:solidFill>
                <a:latin typeface="Century Gothic"/>
                <a:cs typeface="Century Gothic"/>
              </a:rPr>
              <a:t>u</a:t>
            </a:r>
            <a:r>
              <a:rPr sz="1800" spc="50" dirty="0">
                <a:solidFill>
                  <a:srgbClr val="003C3D"/>
                </a:solidFill>
                <a:latin typeface="Century Gothic"/>
                <a:cs typeface="Century Gothic"/>
              </a:rPr>
              <a:t>x</a:t>
            </a:r>
            <a:endParaRPr sz="1800">
              <a:latin typeface="Century Gothic"/>
              <a:cs typeface="Century Gothic"/>
            </a:endParaRPr>
          </a:p>
        </p:txBody>
      </p:sp>
      <p:sp>
        <p:nvSpPr>
          <p:cNvPr id="7" name="object 7"/>
          <p:cNvSpPr txBox="1"/>
          <p:nvPr/>
        </p:nvSpPr>
        <p:spPr>
          <a:xfrm>
            <a:off x="3459569" y="1989582"/>
            <a:ext cx="1666875" cy="1179830"/>
          </a:xfrm>
          <a:prstGeom prst="rect">
            <a:avLst/>
          </a:prstGeom>
          <a:solidFill>
            <a:schemeClr val="bg2">
              <a:lumMod val="50000"/>
            </a:schemeClr>
          </a:solidFill>
        </p:spPr>
        <p:txBody>
          <a:bodyPr vert="horz" wrap="square" lIns="0" tIns="0" rIns="0" bIns="0" rtlCol="0">
            <a:spAutoFit/>
          </a:bodyPr>
          <a:lstStyle/>
          <a:p>
            <a:pPr>
              <a:lnSpc>
                <a:spcPct val="100000"/>
              </a:lnSpc>
            </a:pPr>
            <a:endParaRPr sz="1600" dirty="0">
              <a:latin typeface="Times New Roman"/>
              <a:cs typeface="Times New Roman"/>
            </a:endParaRPr>
          </a:p>
          <a:p>
            <a:pPr>
              <a:lnSpc>
                <a:spcPct val="100000"/>
              </a:lnSpc>
            </a:pPr>
            <a:endParaRPr sz="1650" dirty="0">
              <a:latin typeface="Times New Roman"/>
              <a:cs typeface="Times New Roman"/>
            </a:endParaRPr>
          </a:p>
          <a:p>
            <a:pPr marL="118745">
              <a:lnSpc>
                <a:spcPct val="100000"/>
              </a:lnSpc>
            </a:pPr>
            <a:r>
              <a:rPr sz="1400" spc="-5" dirty="0">
                <a:solidFill>
                  <a:srgbClr val="FFFFFF"/>
                </a:solidFill>
                <a:latin typeface="Century Gothic"/>
                <a:cs typeface="Century Gothic"/>
              </a:rPr>
              <a:t>Critères</a:t>
            </a:r>
            <a:r>
              <a:rPr sz="1400" spc="-60" dirty="0">
                <a:solidFill>
                  <a:srgbClr val="FFFFFF"/>
                </a:solidFill>
                <a:latin typeface="Century Gothic"/>
                <a:cs typeface="Century Gothic"/>
              </a:rPr>
              <a:t> </a:t>
            </a:r>
            <a:r>
              <a:rPr sz="1400" spc="-35" dirty="0">
                <a:solidFill>
                  <a:srgbClr val="FFFFFF"/>
                </a:solidFill>
                <a:latin typeface="Century Gothic"/>
                <a:cs typeface="Century Gothic"/>
              </a:rPr>
              <a:t>matériels</a:t>
            </a:r>
            <a:endParaRPr sz="1400" dirty="0">
              <a:latin typeface="Century Gothic"/>
              <a:cs typeface="Century Gothic"/>
            </a:endParaRPr>
          </a:p>
        </p:txBody>
      </p:sp>
      <p:sp>
        <p:nvSpPr>
          <p:cNvPr id="8" name="object 8"/>
          <p:cNvSpPr txBox="1"/>
          <p:nvPr/>
        </p:nvSpPr>
        <p:spPr>
          <a:xfrm>
            <a:off x="6009589" y="1989582"/>
            <a:ext cx="1665605" cy="1179830"/>
          </a:xfrm>
          <a:prstGeom prst="rect">
            <a:avLst/>
          </a:prstGeom>
          <a:solidFill>
            <a:srgbClr val="C33F0C"/>
          </a:solidFill>
        </p:spPr>
        <p:txBody>
          <a:bodyPr vert="horz" wrap="square" lIns="0" tIns="0" rIns="0" bIns="0" rtlCol="0">
            <a:spAutoFit/>
          </a:bodyPr>
          <a:lstStyle/>
          <a:p>
            <a:pPr>
              <a:lnSpc>
                <a:spcPct val="100000"/>
              </a:lnSpc>
            </a:pPr>
            <a:endParaRPr sz="1600">
              <a:latin typeface="Times New Roman"/>
              <a:cs typeface="Times New Roman"/>
            </a:endParaRPr>
          </a:p>
          <a:p>
            <a:pPr marL="386715" marR="379095" indent="121920">
              <a:lnSpc>
                <a:spcPts val="1670"/>
              </a:lnSpc>
              <a:spcBef>
                <a:spcPts val="1120"/>
              </a:spcBef>
            </a:pPr>
            <a:r>
              <a:rPr sz="1400" spc="-5" dirty="0">
                <a:solidFill>
                  <a:srgbClr val="FFFFFF"/>
                </a:solidFill>
                <a:latin typeface="Century Gothic"/>
                <a:cs typeface="Century Gothic"/>
              </a:rPr>
              <a:t>Critères  </a:t>
            </a:r>
            <a:r>
              <a:rPr sz="1400" spc="-65" dirty="0">
                <a:solidFill>
                  <a:srgbClr val="FFFFFF"/>
                </a:solidFill>
                <a:latin typeface="Century Gothic"/>
                <a:cs typeface="Century Gothic"/>
              </a:rPr>
              <a:t>te</a:t>
            </a:r>
            <a:r>
              <a:rPr sz="1400" spc="80" dirty="0">
                <a:solidFill>
                  <a:srgbClr val="FFFFFF"/>
                </a:solidFill>
                <a:latin typeface="Century Gothic"/>
                <a:cs typeface="Century Gothic"/>
              </a:rPr>
              <a:t>rr</a:t>
            </a:r>
            <a:r>
              <a:rPr sz="1400" spc="60" dirty="0">
                <a:solidFill>
                  <a:srgbClr val="FFFFFF"/>
                </a:solidFill>
                <a:latin typeface="Century Gothic"/>
                <a:cs typeface="Century Gothic"/>
              </a:rPr>
              <a:t>i</a:t>
            </a:r>
            <a:r>
              <a:rPr sz="1400" spc="-35" dirty="0">
                <a:solidFill>
                  <a:srgbClr val="FFFFFF"/>
                </a:solidFill>
                <a:latin typeface="Century Gothic"/>
                <a:cs typeface="Century Gothic"/>
              </a:rPr>
              <a:t>t</a:t>
            </a:r>
            <a:r>
              <a:rPr sz="1400" spc="-70" dirty="0">
                <a:solidFill>
                  <a:srgbClr val="FFFFFF"/>
                </a:solidFill>
                <a:latin typeface="Century Gothic"/>
                <a:cs typeface="Century Gothic"/>
              </a:rPr>
              <a:t>o</a:t>
            </a:r>
            <a:r>
              <a:rPr sz="1400" spc="80" dirty="0">
                <a:solidFill>
                  <a:srgbClr val="FFFFFF"/>
                </a:solidFill>
                <a:latin typeface="Century Gothic"/>
                <a:cs typeface="Century Gothic"/>
              </a:rPr>
              <a:t>r</a:t>
            </a:r>
            <a:r>
              <a:rPr sz="1400" spc="60" dirty="0">
                <a:solidFill>
                  <a:srgbClr val="FFFFFF"/>
                </a:solidFill>
                <a:latin typeface="Century Gothic"/>
                <a:cs typeface="Century Gothic"/>
              </a:rPr>
              <a:t>i</a:t>
            </a:r>
            <a:r>
              <a:rPr sz="1400" spc="-225" dirty="0">
                <a:solidFill>
                  <a:srgbClr val="FFFFFF"/>
                </a:solidFill>
                <a:latin typeface="Century Gothic"/>
                <a:cs typeface="Century Gothic"/>
              </a:rPr>
              <a:t>a</a:t>
            </a:r>
            <a:r>
              <a:rPr sz="1400" spc="-70" dirty="0">
                <a:solidFill>
                  <a:srgbClr val="FFFFFF"/>
                </a:solidFill>
                <a:latin typeface="Century Gothic"/>
                <a:cs typeface="Century Gothic"/>
              </a:rPr>
              <a:t>u</a:t>
            </a:r>
            <a:r>
              <a:rPr sz="1400" spc="10" dirty="0">
                <a:solidFill>
                  <a:srgbClr val="FFFFFF"/>
                </a:solidFill>
                <a:latin typeface="Century Gothic"/>
                <a:cs typeface="Century Gothic"/>
              </a:rPr>
              <a:t>x</a:t>
            </a:r>
            <a:endParaRPr sz="1400">
              <a:latin typeface="Century Gothic"/>
              <a:cs typeface="Century Gothic"/>
            </a:endParaRPr>
          </a:p>
        </p:txBody>
      </p:sp>
      <p:sp>
        <p:nvSpPr>
          <p:cNvPr id="9" name="object 9"/>
          <p:cNvSpPr txBox="1"/>
          <p:nvPr/>
        </p:nvSpPr>
        <p:spPr>
          <a:xfrm>
            <a:off x="6088341" y="3227897"/>
            <a:ext cx="1287780" cy="808990"/>
          </a:xfrm>
          <a:prstGeom prst="rect">
            <a:avLst/>
          </a:prstGeom>
        </p:spPr>
        <p:txBody>
          <a:bodyPr vert="horz" wrap="square" lIns="0" tIns="13970" rIns="0" bIns="0" rtlCol="0">
            <a:spAutoFit/>
          </a:bodyPr>
          <a:lstStyle/>
          <a:p>
            <a:pPr marL="12700">
              <a:lnSpc>
                <a:spcPts val="1545"/>
              </a:lnSpc>
              <a:spcBef>
                <a:spcPts val="110"/>
              </a:spcBef>
            </a:pPr>
            <a:r>
              <a:rPr sz="1350" spc="105" dirty="0">
                <a:solidFill>
                  <a:srgbClr val="4A4B14"/>
                </a:solidFill>
                <a:latin typeface="Century Gothic"/>
                <a:cs typeface="Century Gothic"/>
              </a:rPr>
              <a:t>LE </a:t>
            </a:r>
            <a:r>
              <a:rPr sz="1350" spc="80" dirty="0">
                <a:solidFill>
                  <a:srgbClr val="4A4B14"/>
                </a:solidFill>
                <a:latin typeface="Century Gothic"/>
                <a:cs typeface="Century Gothic"/>
              </a:rPr>
              <a:t>« </a:t>
            </a:r>
            <a:r>
              <a:rPr sz="1350" dirty="0">
                <a:solidFill>
                  <a:srgbClr val="4A4B14"/>
                </a:solidFill>
                <a:latin typeface="Century Gothic"/>
                <a:cs typeface="Century Gothic"/>
              </a:rPr>
              <a:t>OÙ </a:t>
            </a:r>
            <a:r>
              <a:rPr sz="1350" spc="80" dirty="0">
                <a:solidFill>
                  <a:srgbClr val="4A4B14"/>
                </a:solidFill>
                <a:latin typeface="Century Gothic"/>
                <a:cs typeface="Century Gothic"/>
              </a:rPr>
              <a:t>»</a:t>
            </a:r>
            <a:r>
              <a:rPr sz="1350" spc="25" dirty="0">
                <a:solidFill>
                  <a:srgbClr val="4A4B14"/>
                </a:solidFill>
                <a:latin typeface="Century Gothic"/>
                <a:cs typeface="Century Gothic"/>
              </a:rPr>
              <a:t> :</a:t>
            </a:r>
            <a:endParaRPr sz="1350">
              <a:latin typeface="Century Gothic"/>
              <a:cs typeface="Century Gothic"/>
            </a:endParaRPr>
          </a:p>
          <a:p>
            <a:pPr marL="12700" marR="5080">
              <a:lnSpc>
                <a:spcPct val="92800"/>
              </a:lnSpc>
              <a:spcBef>
                <a:spcPts val="45"/>
              </a:spcBef>
            </a:pPr>
            <a:r>
              <a:rPr sz="1400" spc="-30" dirty="0">
                <a:solidFill>
                  <a:srgbClr val="4A4B14"/>
                </a:solidFill>
                <a:latin typeface="Century Gothic"/>
                <a:cs typeface="Century Gothic"/>
              </a:rPr>
              <a:t>l</a:t>
            </a:r>
            <a:r>
              <a:rPr sz="1350" spc="-30" dirty="0">
                <a:solidFill>
                  <a:srgbClr val="C33F0C"/>
                </a:solidFill>
                <a:latin typeface="Century Gothic"/>
                <a:cs typeface="Century Gothic"/>
              </a:rPr>
              <a:t>’entité </a:t>
            </a:r>
            <a:r>
              <a:rPr sz="1400" spc="-225" dirty="0">
                <a:solidFill>
                  <a:srgbClr val="4A4B14"/>
                </a:solidFill>
                <a:latin typeface="Century Gothic"/>
                <a:cs typeface="Century Gothic"/>
              </a:rPr>
              <a:t>a </a:t>
            </a:r>
            <a:r>
              <a:rPr sz="1400" spc="-70" dirty="0">
                <a:solidFill>
                  <a:srgbClr val="4A4B14"/>
                </a:solidFill>
                <a:latin typeface="Century Gothic"/>
                <a:cs typeface="Century Gothic"/>
              </a:rPr>
              <a:t>un </a:t>
            </a:r>
            <a:r>
              <a:rPr sz="1350" spc="-5" dirty="0">
                <a:solidFill>
                  <a:srgbClr val="C33F0C"/>
                </a:solidFill>
                <a:latin typeface="Century Gothic"/>
                <a:cs typeface="Century Gothic"/>
              </a:rPr>
              <a:t>lien  </a:t>
            </a:r>
            <a:r>
              <a:rPr sz="1350" spc="-70" dirty="0">
                <a:solidFill>
                  <a:srgbClr val="C33F0C"/>
                </a:solidFill>
                <a:latin typeface="Century Gothic"/>
                <a:cs typeface="Century Gothic"/>
              </a:rPr>
              <a:t>géographique  </a:t>
            </a:r>
            <a:r>
              <a:rPr sz="1350" spc="-125" dirty="0">
                <a:solidFill>
                  <a:srgbClr val="C33F0C"/>
                </a:solidFill>
                <a:latin typeface="Century Gothic"/>
                <a:cs typeface="Century Gothic"/>
              </a:rPr>
              <a:t>avec</a:t>
            </a:r>
            <a:r>
              <a:rPr sz="1350" spc="-40" dirty="0">
                <a:solidFill>
                  <a:srgbClr val="C33F0C"/>
                </a:solidFill>
                <a:latin typeface="Century Gothic"/>
                <a:cs typeface="Century Gothic"/>
              </a:rPr>
              <a:t> </a:t>
            </a:r>
            <a:r>
              <a:rPr sz="1350" spc="5" dirty="0">
                <a:solidFill>
                  <a:srgbClr val="C33F0C"/>
                </a:solidFill>
                <a:latin typeface="Century Gothic"/>
                <a:cs typeface="Century Gothic"/>
              </a:rPr>
              <a:t>l’UE</a:t>
            </a:r>
            <a:endParaRPr sz="1350">
              <a:latin typeface="Century Gothic"/>
              <a:cs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FFA400"/>
          </a:solidFill>
        </p:spPr>
        <p:txBody>
          <a:bodyPr wrap="square" lIns="0" tIns="0" rIns="0" bIns="0" rtlCol="0"/>
          <a:lstStyle/>
          <a:p>
            <a:endParaRPr/>
          </a:p>
        </p:txBody>
      </p:sp>
      <p:sp>
        <p:nvSpPr>
          <p:cNvPr id="5" name="object 5"/>
          <p:cNvSpPr txBox="1">
            <a:spLocks noGrp="1"/>
          </p:cNvSpPr>
          <p:nvPr>
            <p:ph type="title"/>
          </p:nvPr>
        </p:nvSpPr>
        <p:spPr>
          <a:xfrm>
            <a:off x="790916" y="650481"/>
            <a:ext cx="1774189" cy="813435"/>
          </a:xfrm>
          <a:prstGeom prst="rect">
            <a:avLst/>
          </a:prstGeom>
        </p:spPr>
        <p:txBody>
          <a:bodyPr vert="horz" wrap="square" lIns="0" tIns="26670" rIns="0" bIns="0" rtlCol="0">
            <a:spAutoFit/>
          </a:bodyPr>
          <a:lstStyle/>
          <a:p>
            <a:pPr marL="13335" marR="506730" indent="-1270">
              <a:lnSpc>
                <a:spcPts val="2110"/>
              </a:lnSpc>
              <a:spcBef>
                <a:spcPts val="210"/>
              </a:spcBef>
            </a:pPr>
            <a:r>
              <a:rPr spc="160" dirty="0"/>
              <a:t>—  </a:t>
            </a:r>
            <a:r>
              <a:rPr spc="50" dirty="0">
                <a:solidFill>
                  <a:srgbClr val="003C3D"/>
                </a:solidFill>
              </a:rPr>
              <a:t>PÉ</a:t>
            </a:r>
            <a:r>
              <a:rPr spc="25" dirty="0">
                <a:solidFill>
                  <a:srgbClr val="003C3D"/>
                </a:solidFill>
              </a:rPr>
              <a:t>R</a:t>
            </a:r>
            <a:r>
              <a:rPr spc="105" dirty="0">
                <a:solidFill>
                  <a:srgbClr val="003C3D"/>
                </a:solidFill>
              </a:rPr>
              <a:t>I</a:t>
            </a:r>
            <a:r>
              <a:rPr spc="50" dirty="0">
                <a:solidFill>
                  <a:srgbClr val="003C3D"/>
                </a:solidFill>
              </a:rPr>
              <a:t>M</a:t>
            </a:r>
            <a:r>
              <a:rPr spc="75" dirty="0">
                <a:solidFill>
                  <a:srgbClr val="003C3D"/>
                </a:solidFill>
              </a:rPr>
              <a:t>È</a:t>
            </a:r>
            <a:r>
              <a:rPr spc="315" dirty="0">
                <a:solidFill>
                  <a:srgbClr val="003C3D"/>
                </a:solidFill>
              </a:rPr>
              <a:t>T</a:t>
            </a:r>
            <a:r>
              <a:rPr spc="25" dirty="0">
                <a:solidFill>
                  <a:srgbClr val="003C3D"/>
                </a:solidFill>
              </a:rPr>
              <a:t>R</a:t>
            </a:r>
            <a:r>
              <a:rPr spc="75" dirty="0">
                <a:solidFill>
                  <a:srgbClr val="003C3D"/>
                </a:solidFill>
              </a:rPr>
              <a:t>E</a:t>
            </a:r>
          </a:p>
          <a:p>
            <a:pPr marL="13335">
              <a:lnSpc>
                <a:spcPts val="1875"/>
              </a:lnSpc>
            </a:pPr>
            <a:r>
              <a:rPr spc="5" dirty="0">
                <a:solidFill>
                  <a:srgbClr val="003C3D"/>
                </a:solidFill>
              </a:rPr>
              <a:t>D’APPLICATION</a:t>
            </a:r>
          </a:p>
        </p:txBody>
      </p:sp>
      <p:sp>
        <p:nvSpPr>
          <p:cNvPr id="6" name="object 6"/>
          <p:cNvSpPr txBox="1"/>
          <p:nvPr/>
        </p:nvSpPr>
        <p:spPr>
          <a:xfrm>
            <a:off x="791918" y="1307198"/>
            <a:ext cx="1205230" cy="1024890"/>
          </a:xfrm>
          <a:prstGeom prst="rect">
            <a:avLst/>
          </a:prstGeom>
        </p:spPr>
        <p:txBody>
          <a:bodyPr vert="horz" wrap="square" lIns="0" tIns="114935" rIns="0" bIns="0" rtlCol="0">
            <a:spAutoFit/>
          </a:bodyPr>
          <a:lstStyle/>
          <a:p>
            <a:pPr marL="12700">
              <a:lnSpc>
                <a:spcPct val="100000"/>
              </a:lnSpc>
              <a:spcBef>
                <a:spcPts val="905"/>
              </a:spcBef>
            </a:pPr>
            <a:r>
              <a:rPr sz="1800" spc="0" dirty="0">
                <a:solidFill>
                  <a:srgbClr val="003C3D"/>
                </a:solidFill>
                <a:latin typeface="Century Gothic"/>
                <a:cs typeface="Century Gothic"/>
              </a:rPr>
              <a:t>DU</a:t>
            </a:r>
            <a:r>
              <a:rPr sz="1800" spc="-75" dirty="0">
                <a:solidFill>
                  <a:srgbClr val="003C3D"/>
                </a:solidFill>
                <a:latin typeface="Century Gothic"/>
                <a:cs typeface="Century Gothic"/>
              </a:rPr>
              <a:t> </a:t>
            </a:r>
            <a:r>
              <a:rPr sz="1800" spc="-50" dirty="0">
                <a:solidFill>
                  <a:srgbClr val="003C3D"/>
                </a:solidFill>
                <a:latin typeface="Century Gothic"/>
                <a:cs typeface="Century Gothic"/>
              </a:rPr>
              <a:t>RGPD</a:t>
            </a:r>
            <a:endParaRPr sz="1800">
              <a:latin typeface="Century Gothic"/>
              <a:cs typeface="Century Gothic"/>
            </a:endParaRPr>
          </a:p>
          <a:p>
            <a:pPr marL="12700" marR="5080">
              <a:lnSpc>
                <a:spcPts val="1930"/>
              </a:lnSpc>
              <a:spcBef>
                <a:spcPts val="1065"/>
              </a:spcBef>
            </a:pPr>
            <a:r>
              <a:rPr sz="1800" spc="5" dirty="0">
                <a:solidFill>
                  <a:srgbClr val="003C3D"/>
                </a:solidFill>
                <a:latin typeface="Century Gothic"/>
                <a:cs typeface="Century Gothic"/>
              </a:rPr>
              <a:t>Critères  </a:t>
            </a:r>
            <a:r>
              <a:rPr sz="1800" spc="-50" dirty="0">
                <a:solidFill>
                  <a:srgbClr val="003C3D"/>
                </a:solidFill>
                <a:latin typeface="Century Gothic"/>
                <a:cs typeface="Century Gothic"/>
              </a:rPr>
              <a:t>t</a:t>
            </a:r>
            <a:r>
              <a:rPr sz="1800" spc="-90" dirty="0">
                <a:solidFill>
                  <a:srgbClr val="003C3D"/>
                </a:solidFill>
                <a:latin typeface="Century Gothic"/>
                <a:cs typeface="Century Gothic"/>
              </a:rPr>
              <a:t>e</a:t>
            </a:r>
            <a:r>
              <a:rPr sz="1800" spc="135" dirty="0">
                <a:solidFill>
                  <a:srgbClr val="003C3D"/>
                </a:solidFill>
                <a:latin typeface="Century Gothic"/>
                <a:cs typeface="Century Gothic"/>
              </a:rPr>
              <a:t>rr</a:t>
            </a:r>
            <a:r>
              <a:rPr sz="1800" spc="105" dirty="0">
                <a:solidFill>
                  <a:srgbClr val="003C3D"/>
                </a:solidFill>
                <a:latin typeface="Century Gothic"/>
                <a:cs typeface="Century Gothic"/>
              </a:rPr>
              <a:t>i</a:t>
            </a:r>
            <a:r>
              <a:rPr sz="1800" spc="-30" dirty="0">
                <a:solidFill>
                  <a:srgbClr val="003C3D"/>
                </a:solidFill>
                <a:latin typeface="Century Gothic"/>
                <a:cs typeface="Century Gothic"/>
              </a:rPr>
              <a:t>t</a:t>
            </a:r>
            <a:r>
              <a:rPr sz="1800" spc="-70" dirty="0">
                <a:solidFill>
                  <a:srgbClr val="003C3D"/>
                </a:solidFill>
                <a:latin typeface="Century Gothic"/>
                <a:cs typeface="Century Gothic"/>
              </a:rPr>
              <a:t>o</a:t>
            </a:r>
            <a:r>
              <a:rPr sz="1800" spc="135" dirty="0">
                <a:solidFill>
                  <a:srgbClr val="003C3D"/>
                </a:solidFill>
                <a:latin typeface="Century Gothic"/>
                <a:cs typeface="Century Gothic"/>
              </a:rPr>
              <a:t>r</a:t>
            </a:r>
            <a:r>
              <a:rPr sz="1800" spc="105" dirty="0">
                <a:solidFill>
                  <a:srgbClr val="003C3D"/>
                </a:solidFill>
                <a:latin typeface="Century Gothic"/>
                <a:cs typeface="Century Gothic"/>
              </a:rPr>
              <a:t>i</a:t>
            </a:r>
            <a:r>
              <a:rPr sz="1800" spc="-175" dirty="0">
                <a:solidFill>
                  <a:srgbClr val="003C3D"/>
                </a:solidFill>
                <a:latin typeface="Century Gothic"/>
                <a:cs typeface="Century Gothic"/>
              </a:rPr>
              <a:t>a</a:t>
            </a:r>
            <a:r>
              <a:rPr sz="1800" spc="-160" dirty="0">
                <a:solidFill>
                  <a:srgbClr val="003C3D"/>
                </a:solidFill>
                <a:latin typeface="Century Gothic"/>
                <a:cs typeface="Century Gothic"/>
              </a:rPr>
              <a:t>u</a:t>
            </a:r>
            <a:r>
              <a:rPr sz="1800" spc="50" dirty="0">
                <a:solidFill>
                  <a:srgbClr val="003C3D"/>
                </a:solidFill>
                <a:latin typeface="Century Gothic"/>
                <a:cs typeface="Century Gothic"/>
              </a:rPr>
              <a:t>x</a:t>
            </a:r>
            <a:endParaRPr sz="1800">
              <a:latin typeface="Century Gothic"/>
              <a:cs typeface="Century Gothic"/>
            </a:endParaRPr>
          </a:p>
        </p:txBody>
      </p:sp>
      <p:sp>
        <p:nvSpPr>
          <p:cNvPr id="7" name="object 7"/>
          <p:cNvSpPr/>
          <p:nvPr/>
        </p:nvSpPr>
        <p:spPr>
          <a:xfrm>
            <a:off x="3132137" y="1014971"/>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6"/>
                </a:lnTo>
                <a:lnTo>
                  <a:pt x="5108" y="291152"/>
                </a:lnTo>
                <a:lnTo>
                  <a:pt x="19761" y="336638"/>
                </a:lnTo>
                <a:lnTo>
                  <a:pt x="42946" y="377799"/>
                </a:lnTo>
                <a:lnTo>
                  <a:pt x="73652" y="413661"/>
                </a:lnTo>
                <a:lnTo>
                  <a:pt x="110867" y="443249"/>
                </a:lnTo>
                <a:lnTo>
                  <a:pt x="153581" y="465590"/>
                </a:lnTo>
                <a:lnTo>
                  <a:pt x="200782" y="479709"/>
                </a:lnTo>
                <a:lnTo>
                  <a:pt x="251460" y="484632"/>
                </a:lnTo>
                <a:lnTo>
                  <a:pt x="302137" y="479709"/>
                </a:lnTo>
                <a:lnTo>
                  <a:pt x="349338" y="465590"/>
                </a:lnTo>
                <a:lnTo>
                  <a:pt x="392052" y="443249"/>
                </a:lnTo>
                <a:lnTo>
                  <a:pt x="429267" y="413661"/>
                </a:lnTo>
                <a:lnTo>
                  <a:pt x="459973" y="377799"/>
                </a:lnTo>
                <a:lnTo>
                  <a:pt x="483158" y="336638"/>
                </a:lnTo>
                <a:lnTo>
                  <a:pt x="497811" y="291152"/>
                </a:lnTo>
                <a:lnTo>
                  <a:pt x="502920" y="242316"/>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C33F0C"/>
          </a:solidFill>
        </p:spPr>
        <p:txBody>
          <a:bodyPr wrap="square" lIns="0" tIns="0" rIns="0" bIns="0" rtlCol="0"/>
          <a:lstStyle/>
          <a:p>
            <a:endParaRPr/>
          </a:p>
        </p:txBody>
      </p:sp>
      <p:sp>
        <p:nvSpPr>
          <p:cNvPr id="8" name="object 8"/>
          <p:cNvSpPr txBox="1"/>
          <p:nvPr/>
        </p:nvSpPr>
        <p:spPr>
          <a:xfrm>
            <a:off x="3132137" y="3258891"/>
            <a:ext cx="5253355" cy="890905"/>
          </a:xfrm>
          <a:prstGeom prst="rect">
            <a:avLst/>
          </a:prstGeom>
          <a:solidFill>
            <a:srgbClr val="D0CECE"/>
          </a:solidFill>
        </p:spPr>
        <p:txBody>
          <a:bodyPr vert="horz" wrap="square" lIns="0" tIns="70485" rIns="0" bIns="0" rtlCol="0">
            <a:spAutoFit/>
          </a:bodyPr>
          <a:lstStyle/>
          <a:p>
            <a:pPr marL="90805" marR="349250">
              <a:lnSpc>
                <a:spcPct val="100299"/>
              </a:lnSpc>
              <a:spcBef>
                <a:spcPts val="555"/>
              </a:spcBef>
            </a:pPr>
            <a:r>
              <a:rPr sz="1150" dirty="0">
                <a:solidFill>
                  <a:srgbClr val="4A4B14"/>
                </a:solidFill>
                <a:latin typeface="Century Gothic"/>
                <a:cs typeface="Century Gothic"/>
              </a:rPr>
              <a:t>Qui </a:t>
            </a:r>
            <a:r>
              <a:rPr sz="1150" spc="0" dirty="0">
                <a:solidFill>
                  <a:srgbClr val="4A4B14"/>
                </a:solidFill>
                <a:latin typeface="Century Gothic"/>
                <a:cs typeface="Century Gothic"/>
              </a:rPr>
              <a:t>sont </a:t>
            </a:r>
            <a:r>
              <a:rPr sz="1150" spc="15" dirty="0">
                <a:solidFill>
                  <a:srgbClr val="4A4B14"/>
                </a:solidFill>
                <a:latin typeface="Century Gothic"/>
                <a:cs typeface="Century Gothic"/>
              </a:rPr>
              <a:t>les </a:t>
            </a:r>
            <a:r>
              <a:rPr sz="1150" spc="-15" dirty="0">
                <a:solidFill>
                  <a:srgbClr val="4A4B14"/>
                </a:solidFill>
                <a:latin typeface="Century Gothic"/>
                <a:cs typeface="Century Gothic"/>
              </a:rPr>
              <a:t>responsables </a:t>
            </a:r>
            <a:r>
              <a:rPr sz="1150" spc="-95" dirty="0">
                <a:solidFill>
                  <a:srgbClr val="4A4B14"/>
                </a:solidFill>
                <a:latin typeface="Century Gothic"/>
                <a:cs typeface="Century Gothic"/>
              </a:rPr>
              <a:t>de </a:t>
            </a:r>
            <a:r>
              <a:rPr sz="1150" spc="-20" dirty="0">
                <a:solidFill>
                  <a:srgbClr val="4A4B14"/>
                </a:solidFill>
                <a:latin typeface="Century Gothic"/>
                <a:cs typeface="Century Gothic"/>
              </a:rPr>
              <a:t>traitement </a:t>
            </a:r>
            <a:r>
              <a:rPr sz="1150" spc="-70" dirty="0">
                <a:solidFill>
                  <a:srgbClr val="4A4B14"/>
                </a:solidFill>
                <a:latin typeface="Century Gothic"/>
                <a:cs typeface="Century Gothic"/>
              </a:rPr>
              <a:t>? </a:t>
            </a:r>
            <a:r>
              <a:rPr sz="1200" spc="-15" dirty="0">
                <a:solidFill>
                  <a:srgbClr val="4A4B14"/>
                </a:solidFill>
                <a:latin typeface="Century Gothic"/>
                <a:cs typeface="Century Gothic"/>
              </a:rPr>
              <a:t>Toute </a:t>
            </a:r>
            <a:r>
              <a:rPr sz="1200" spc="-55" dirty="0">
                <a:solidFill>
                  <a:srgbClr val="4A4B14"/>
                </a:solidFill>
                <a:latin typeface="Century Gothic"/>
                <a:cs typeface="Century Gothic"/>
              </a:rPr>
              <a:t>personne </a:t>
            </a:r>
            <a:r>
              <a:rPr sz="1200" spc="-50" dirty="0">
                <a:solidFill>
                  <a:srgbClr val="4A4B14"/>
                </a:solidFill>
                <a:latin typeface="Century Gothic"/>
                <a:cs typeface="Century Gothic"/>
              </a:rPr>
              <a:t>physique </a:t>
            </a:r>
            <a:r>
              <a:rPr sz="1200" spc="-75" dirty="0">
                <a:solidFill>
                  <a:srgbClr val="4A4B14"/>
                </a:solidFill>
                <a:latin typeface="Century Gothic"/>
                <a:cs typeface="Century Gothic"/>
              </a:rPr>
              <a:t>ou  </a:t>
            </a:r>
            <a:r>
              <a:rPr sz="1200" spc="-55" dirty="0">
                <a:solidFill>
                  <a:srgbClr val="4A4B14"/>
                </a:solidFill>
                <a:latin typeface="Century Gothic"/>
                <a:cs typeface="Century Gothic"/>
              </a:rPr>
              <a:t>morale, </a:t>
            </a:r>
            <a:r>
              <a:rPr sz="1200" spc="-40" dirty="0">
                <a:solidFill>
                  <a:srgbClr val="4A4B14"/>
                </a:solidFill>
                <a:latin typeface="Century Gothic"/>
                <a:cs typeface="Century Gothic"/>
              </a:rPr>
              <a:t>autorité </a:t>
            </a:r>
            <a:r>
              <a:rPr sz="1200" spc="-50" dirty="0">
                <a:solidFill>
                  <a:srgbClr val="4A4B14"/>
                </a:solidFill>
                <a:latin typeface="Century Gothic"/>
                <a:cs typeface="Century Gothic"/>
              </a:rPr>
              <a:t>publique, </a:t>
            </a:r>
            <a:r>
              <a:rPr sz="1200" spc="-40" dirty="0">
                <a:solidFill>
                  <a:srgbClr val="4A4B14"/>
                </a:solidFill>
                <a:latin typeface="Century Gothic"/>
                <a:cs typeface="Century Gothic"/>
              </a:rPr>
              <a:t>service </a:t>
            </a:r>
            <a:r>
              <a:rPr sz="1200" spc="-75" dirty="0">
                <a:solidFill>
                  <a:srgbClr val="4A4B14"/>
                </a:solidFill>
                <a:latin typeface="Century Gothic"/>
                <a:cs typeface="Century Gothic"/>
              </a:rPr>
              <a:t>ou </a:t>
            </a:r>
            <a:r>
              <a:rPr sz="1200" spc="-60" dirty="0">
                <a:solidFill>
                  <a:srgbClr val="4A4B14"/>
                </a:solidFill>
                <a:latin typeface="Century Gothic"/>
                <a:cs typeface="Century Gothic"/>
              </a:rPr>
              <a:t>autre organisme </a:t>
            </a:r>
            <a:r>
              <a:rPr sz="1200" spc="-40" dirty="0">
                <a:solidFill>
                  <a:srgbClr val="4A4B14"/>
                </a:solidFill>
                <a:latin typeface="Century Gothic"/>
                <a:cs typeface="Century Gothic"/>
              </a:rPr>
              <a:t>qui </a:t>
            </a:r>
            <a:r>
              <a:rPr sz="1200" spc="-15" dirty="0">
                <a:solidFill>
                  <a:srgbClr val="4A4B14"/>
                </a:solidFill>
                <a:latin typeface="Century Gothic"/>
                <a:cs typeface="Century Gothic"/>
              </a:rPr>
              <a:t>seul </a:t>
            </a:r>
            <a:r>
              <a:rPr sz="1200" spc="-75" dirty="0">
                <a:solidFill>
                  <a:srgbClr val="4A4B14"/>
                </a:solidFill>
                <a:latin typeface="Century Gothic"/>
                <a:cs typeface="Century Gothic"/>
              </a:rPr>
              <a:t>ou  </a:t>
            </a:r>
            <a:r>
              <a:rPr sz="1200" spc="-60" dirty="0">
                <a:solidFill>
                  <a:srgbClr val="4A4B14"/>
                </a:solidFill>
                <a:latin typeface="Century Gothic"/>
                <a:cs typeface="Century Gothic"/>
              </a:rPr>
              <a:t>conjointement </a:t>
            </a:r>
            <a:r>
              <a:rPr sz="1200" spc="-135" dirty="0">
                <a:solidFill>
                  <a:srgbClr val="4A4B14"/>
                </a:solidFill>
                <a:latin typeface="Century Gothic"/>
                <a:cs typeface="Century Gothic"/>
              </a:rPr>
              <a:t>avec </a:t>
            </a:r>
            <a:r>
              <a:rPr sz="1200" spc="-55" dirty="0">
                <a:solidFill>
                  <a:srgbClr val="4A4B14"/>
                </a:solidFill>
                <a:latin typeface="Century Gothic"/>
                <a:cs typeface="Century Gothic"/>
              </a:rPr>
              <a:t>d’autres, </a:t>
            </a:r>
            <a:r>
              <a:rPr sz="1200" spc="-60" dirty="0">
                <a:solidFill>
                  <a:srgbClr val="4A4B14"/>
                </a:solidFill>
                <a:latin typeface="Century Gothic"/>
                <a:cs typeface="Century Gothic"/>
              </a:rPr>
              <a:t>détermine </a:t>
            </a:r>
            <a:r>
              <a:rPr sz="1200" dirty="0">
                <a:solidFill>
                  <a:srgbClr val="4A4B14"/>
                </a:solidFill>
                <a:latin typeface="Century Gothic"/>
                <a:cs typeface="Century Gothic"/>
              </a:rPr>
              <a:t>les </a:t>
            </a:r>
            <a:r>
              <a:rPr sz="1200" spc="-10" dirty="0">
                <a:solidFill>
                  <a:srgbClr val="4A4B14"/>
                </a:solidFill>
                <a:latin typeface="Century Gothic"/>
                <a:cs typeface="Century Gothic"/>
              </a:rPr>
              <a:t>finalités </a:t>
            </a:r>
            <a:r>
              <a:rPr sz="1200" spc="-60" dirty="0">
                <a:solidFill>
                  <a:srgbClr val="4A4B14"/>
                </a:solidFill>
                <a:latin typeface="Century Gothic"/>
                <a:cs typeface="Century Gothic"/>
              </a:rPr>
              <a:t>et </a:t>
            </a:r>
            <a:r>
              <a:rPr sz="1200" dirty="0">
                <a:solidFill>
                  <a:srgbClr val="4A4B14"/>
                </a:solidFill>
                <a:latin typeface="Century Gothic"/>
                <a:cs typeface="Century Gothic"/>
              </a:rPr>
              <a:t>les </a:t>
            </a:r>
            <a:r>
              <a:rPr sz="1200" spc="-60" dirty="0">
                <a:solidFill>
                  <a:srgbClr val="4A4B14"/>
                </a:solidFill>
                <a:latin typeface="Century Gothic"/>
                <a:cs typeface="Century Gothic"/>
              </a:rPr>
              <a:t>moyens </a:t>
            </a:r>
            <a:r>
              <a:rPr sz="1200" spc="-90" dirty="0">
                <a:solidFill>
                  <a:srgbClr val="4A4B14"/>
                </a:solidFill>
                <a:latin typeface="Century Gothic"/>
                <a:cs typeface="Century Gothic"/>
              </a:rPr>
              <a:t>du  </a:t>
            </a:r>
            <a:r>
              <a:rPr sz="1200" spc="-45" dirty="0">
                <a:solidFill>
                  <a:srgbClr val="4A4B14"/>
                </a:solidFill>
                <a:latin typeface="Century Gothic"/>
                <a:cs typeface="Century Gothic"/>
              </a:rPr>
              <a:t>traitement.</a:t>
            </a:r>
            <a:endParaRPr sz="1200">
              <a:latin typeface="Century Gothic"/>
              <a:cs typeface="Century Gothic"/>
            </a:endParaRPr>
          </a:p>
        </p:txBody>
      </p:sp>
      <p:sp>
        <p:nvSpPr>
          <p:cNvPr id="11" name="object 11"/>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25" dirty="0"/>
              <a:t>28</a:t>
            </a:fld>
            <a:endParaRPr spc="25" dirty="0"/>
          </a:p>
        </p:txBody>
      </p:sp>
      <p:sp>
        <p:nvSpPr>
          <p:cNvPr id="9" name="object 9"/>
          <p:cNvSpPr txBox="1"/>
          <p:nvPr/>
        </p:nvSpPr>
        <p:spPr>
          <a:xfrm>
            <a:off x="3132137" y="2318758"/>
            <a:ext cx="5253355" cy="721351"/>
          </a:xfrm>
          <a:prstGeom prst="rect">
            <a:avLst/>
          </a:prstGeom>
          <a:solidFill>
            <a:srgbClr val="C33F0C"/>
          </a:solidFill>
        </p:spPr>
        <p:txBody>
          <a:bodyPr vert="horz" wrap="square" lIns="0" tIns="72390" rIns="0" bIns="0" rtlCol="0">
            <a:spAutoFit/>
          </a:bodyPr>
          <a:lstStyle/>
          <a:p>
            <a:pPr marL="90805" marR="178435">
              <a:lnSpc>
                <a:spcPct val="103899"/>
              </a:lnSpc>
              <a:spcBef>
                <a:spcPts val="570"/>
              </a:spcBef>
            </a:pPr>
            <a:r>
              <a:rPr sz="1350" spc="25" dirty="0">
                <a:solidFill>
                  <a:srgbClr val="FFFFFF"/>
                </a:solidFill>
                <a:latin typeface="Century Gothic"/>
                <a:cs typeface="Century Gothic"/>
              </a:rPr>
              <a:t>Toutes </a:t>
            </a:r>
            <a:r>
              <a:rPr sz="1350" spc="-20" dirty="0">
                <a:solidFill>
                  <a:srgbClr val="FFFFFF"/>
                </a:solidFill>
                <a:latin typeface="Century Gothic"/>
                <a:cs typeface="Century Gothic"/>
              </a:rPr>
              <a:t>celles </a:t>
            </a:r>
            <a:r>
              <a:rPr sz="1350" spc="-25" dirty="0">
                <a:solidFill>
                  <a:srgbClr val="FFFFFF"/>
                </a:solidFill>
                <a:latin typeface="Century Gothic"/>
                <a:cs typeface="Century Gothic"/>
              </a:rPr>
              <a:t>qui </a:t>
            </a:r>
            <a:r>
              <a:rPr sz="1350" spc="0" dirty="0">
                <a:solidFill>
                  <a:srgbClr val="FFFFFF"/>
                </a:solidFill>
                <a:latin typeface="Century Gothic"/>
                <a:cs typeface="Century Gothic"/>
              </a:rPr>
              <a:t>sont </a:t>
            </a:r>
            <a:r>
              <a:rPr sz="1350" spc="-30" dirty="0">
                <a:solidFill>
                  <a:srgbClr val="FFFFFF"/>
                </a:solidFill>
                <a:latin typeface="Century Gothic"/>
                <a:cs typeface="Century Gothic"/>
              </a:rPr>
              <a:t>considérées </a:t>
            </a:r>
            <a:r>
              <a:rPr sz="1350" spc="-100" dirty="0">
                <a:solidFill>
                  <a:srgbClr val="FFFFFF"/>
                </a:solidFill>
                <a:latin typeface="Century Gothic"/>
                <a:cs typeface="Century Gothic"/>
              </a:rPr>
              <a:t>comme </a:t>
            </a:r>
            <a:r>
              <a:rPr sz="1350" spc="80" dirty="0">
                <a:solidFill>
                  <a:srgbClr val="FFFFFF"/>
                </a:solidFill>
                <a:latin typeface="Century Gothic"/>
                <a:cs typeface="Century Gothic"/>
              </a:rPr>
              <a:t>« </a:t>
            </a:r>
            <a:r>
              <a:rPr sz="1350" spc="-25" dirty="0">
                <a:solidFill>
                  <a:srgbClr val="FFFFFF"/>
                </a:solidFill>
                <a:latin typeface="Century Gothic"/>
                <a:cs typeface="Century Gothic"/>
              </a:rPr>
              <a:t>responsables </a:t>
            </a:r>
            <a:r>
              <a:rPr sz="1350" spc="-65" dirty="0">
                <a:solidFill>
                  <a:srgbClr val="FFFFFF"/>
                </a:solidFill>
                <a:latin typeface="Century Gothic"/>
                <a:cs typeface="Century Gothic"/>
              </a:rPr>
              <a:t>du  </a:t>
            </a:r>
            <a:r>
              <a:rPr sz="1350" spc="-25" dirty="0">
                <a:solidFill>
                  <a:srgbClr val="FFFFFF"/>
                </a:solidFill>
                <a:latin typeface="Century Gothic"/>
                <a:cs typeface="Century Gothic"/>
              </a:rPr>
              <a:t>traitement </a:t>
            </a:r>
            <a:r>
              <a:rPr sz="1350" spc="55" dirty="0">
                <a:solidFill>
                  <a:srgbClr val="FFFFFF"/>
                </a:solidFill>
                <a:latin typeface="Century Gothic"/>
                <a:cs typeface="Century Gothic"/>
              </a:rPr>
              <a:t>», </a:t>
            </a:r>
            <a:r>
              <a:rPr sz="1350" spc="0" dirty="0">
                <a:solidFill>
                  <a:srgbClr val="FFFFFF"/>
                </a:solidFill>
                <a:latin typeface="Century Gothic"/>
                <a:cs typeface="Century Gothic"/>
              </a:rPr>
              <a:t>ainsi </a:t>
            </a:r>
            <a:r>
              <a:rPr sz="1350" spc="-90" dirty="0">
                <a:solidFill>
                  <a:srgbClr val="FFFFFF"/>
                </a:solidFill>
                <a:latin typeface="Century Gothic"/>
                <a:cs typeface="Century Gothic"/>
              </a:rPr>
              <a:t>que </a:t>
            </a:r>
            <a:r>
              <a:rPr sz="1350" spc="-20" dirty="0">
                <a:solidFill>
                  <a:srgbClr val="FFFFFF"/>
                </a:solidFill>
                <a:latin typeface="Century Gothic"/>
                <a:cs typeface="Century Gothic"/>
              </a:rPr>
              <a:t>celles </a:t>
            </a:r>
            <a:r>
              <a:rPr sz="1350" spc="-25" dirty="0">
                <a:solidFill>
                  <a:srgbClr val="FFFFFF"/>
                </a:solidFill>
                <a:latin typeface="Century Gothic"/>
                <a:cs typeface="Century Gothic"/>
              </a:rPr>
              <a:t>qui </a:t>
            </a:r>
            <a:r>
              <a:rPr sz="1350" spc="-15" dirty="0">
                <a:solidFill>
                  <a:srgbClr val="FFFFFF"/>
                </a:solidFill>
                <a:latin typeface="Century Gothic"/>
                <a:cs typeface="Century Gothic"/>
              </a:rPr>
              <a:t>agissent </a:t>
            </a:r>
            <a:r>
              <a:rPr sz="1350" spc="-100" dirty="0">
                <a:solidFill>
                  <a:srgbClr val="FFFFFF"/>
                </a:solidFill>
                <a:latin typeface="Century Gothic"/>
                <a:cs typeface="Century Gothic"/>
              </a:rPr>
              <a:t>comme </a:t>
            </a:r>
            <a:r>
              <a:rPr sz="1350" dirty="0">
                <a:solidFill>
                  <a:srgbClr val="FFFFFF"/>
                </a:solidFill>
                <a:latin typeface="Century Gothic"/>
                <a:cs typeface="Century Gothic"/>
              </a:rPr>
              <a:t>sous-</a:t>
            </a:r>
            <a:r>
              <a:rPr sz="1350" dirty="0" err="1">
                <a:solidFill>
                  <a:srgbClr val="FFFFFF"/>
                </a:solidFill>
                <a:latin typeface="Century Gothic"/>
                <a:cs typeface="Century Gothic"/>
              </a:rPr>
              <a:t>traitant</a:t>
            </a:r>
            <a:r>
              <a:rPr sz="1350" dirty="0">
                <a:solidFill>
                  <a:srgbClr val="FFFFFF"/>
                </a:solidFill>
                <a:latin typeface="Century Gothic"/>
                <a:cs typeface="Century Gothic"/>
              </a:rPr>
              <a:t>  </a:t>
            </a:r>
            <a:r>
              <a:rPr lang="fr-FR" sz="1350" spc="-190" dirty="0">
                <a:solidFill>
                  <a:srgbClr val="FFFFFF"/>
                </a:solidFill>
                <a:latin typeface="Century Gothic"/>
                <a:cs typeface="Century Gothic"/>
              </a:rPr>
              <a:t>à </a:t>
            </a:r>
            <a:r>
              <a:rPr sz="1350" spc="-190" dirty="0">
                <a:solidFill>
                  <a:srgbClr val="FFFFFF"/>
                </a:solidFill>
                <a:latin typeface="Century Gothic"/>
                <a:cs typeface="Century Gothic"/>
              </a:rPr>
              <a:t> </a:t>
            </a:r>
            <a:r>
              <a:rPr sz="1350" spc="-35" dirty="0">
                <a:solidFill>
                  <a:srgbClr val="FFFFFF"/>
                </a:solidFill>
                <a:latin typeface="Century Gothic"/>
                <a:cs typeface="Century Gothic"/>
              </a:rPr>
              <a:t>un </a:t>
            </a:r>
            <a:r>
              <a:rPr sz="1350" spc="80" dirty="0">
                <a:solidFill>
                  <a:srgbClr val="FFFFFF"/>
                </a:solidFill>
                <a:latin typeface="Century Gothic"/>
                <a:cs typeface="Century Gothic"/>
              </a:rPr>
              <a:t>« </a:t>
            </a:r>
            <a:r>
              <a:rPr sz="1350" spc="-35" dirty="0">
                <a:solidFill>
                  <a:srgbClr val="FFFFFF"/>
                </a:solidFill>
                <a:latin typeface="Century Gothic"/>
                <a:cs typeface="Century Gothic"/>
              </a:rPr>
              <a:t>responsable </a:t>
            </a:r>
            <a:r>
              <a:rPr sz="1350" spc="-65" dirty="0">
                <a:solidFill>
                  <a:srgbClr val="FFFFFF"/>
                </a:solidFill>
                <a:latin typeface="Century Gothic"/>
                <a:cs typeface="Century Gothic"/>
              </a:rPr>
              <a:t>du </a:t>
            </a:r>
            <a:r>
              <a:rPr sz="1350" spc="-25" dirty="0">
                <a:solidFill>
                  <a:srgbClr val="FFFFFF"/>
                </a:solidFill>
                <a:latin typeface="Century Gothic"/>
                <a:cs typeface="Century Gothic"/>
              </a:rPr>
              <a:t>traitement</a:t>
            </a:r>
            <a:r>
              <a:rPr sz="1350" spc="-100" dirty="0">
                <a:solidFill>
                  <a:srgbClr val="FFFFFF"/>
                </a:solidFill>
                <a:latin typeface="Century Gothic"/>
                <a:cs typeface="Century Gothic"/>
              </a:rPr>
              <a:t> </a:t>
            </a:r>
            <a:r>
              <a:rPr sz="1350" spc="80" dirty="0">
                <a:solidFill>
                  <a:srgbClr val="FFFFFF"/>
                </a:solidFill>
                <a:latin typeface="Century Gothic"/>
                <a:cs typeface="Century Gothic"/>
              </a:rPr>
              <a:t>»</a:t>
            </a:r>
            <a:endParaRPr sz="1350" dirty="0">
              <a:latin typeface="Century Gothic"/>
              <a:cs typeface="Century Gothic"/>
            </a:endParaRPr>
          </a:p>
        </p:txBody>
      </p:sp>
      <p:sp>
        <p:nvSpPr>
          <p:cNvPr id="10" name="object 10"/>
          <p:cNvSpPr txBox="1"/>
          <p:nvPr/>
        </p:nvSpPr>
        <p:spPr>
          <a:xfrm>
            <a:off x="3322472" y="1135890"/>
            <a:ext cx="3633470" cy="233045"/>
          </a:xfrm>
          <a:prstGeom prst="rect">
            <a:avLst/>
          </a:prstGeom>
        </p:spPr>
        <p:txBody>
          <a:bodyPr vert="horz" wrap="square" lIns="0" tIns="0" rIns="0" bIns="0" rtlCol="0">
            <a:spAutoFit/>
          </a:bodyPr>
          <a:lstStyle/>
          <a:p>
            <a:pPr marL="12700">
              <a:lnSpc>
                <a:spcPts val="1760"/>
              </a:lnSpc>
              <a:tabLst>
                <a:tab pos="403860" algn="l"/>
              </a:tabLst>
            </a:pPr>
            <a:r>
              <a:rPr sz="1500" dirty="0">
                <a:solidFill>
                  <a:srgbClr val="FFFFFF"/>
                </a:solidFill>
                <a:latin typeface="Calibri"/>
                <a:cs typeface="Calibri"/>
              </a:rPr>
              <a:t>1	</a:t>
            </a:r>
            <a:r>
              <a:rPr sz="1350" spc="-10" dirty="0">
                <a:solidFill>
                  <a:srgbClr val="C33F0C"/>
                </a:solidFill>
                <a:latin typeface="Century Gothic"/>
                <a:cs typeface="Century Gothic"/>
              </a:rPr>
              <a:t>Quelles </a:t>
            </a:r>
            <a:r>
              <a:rPr sz="1350" spc="0" dirty="0">
                <a:solidFill>
                  <a:srgbClr val="C33F0C"/>
                </a:solidFill>
                <a:latin typeface="Century Gothic"/>
                <a:cs typeface="Century Gothic"/>
              </a:rPr>
              <a:t>sont </a:t>
            </a:r>
            <a:r>
              <a:rPr sz="1350" spc="15" dirty="0">
                <a:solidFill>
                  <a:srgbClr val="C33F0C"/>
                </a:solidFill>
                <a:latin typeface="Century Gothic"/>
                <a:cs typeface="Century Gothic"/>
              </a:rPr>
              <a:t>les </a:t>
            </a:r>
            <a:r>
              <a:rPr sz="1350" spc="80" dirty="0">
                <a:solidFill>
                  <a:srgbClr val="C33F0C"/>
                </a:solidFill>
                <a:latin typeface="Century Gothic"/>
                <a:cs typeface="Century Gothic"/>
              </a:rPr>
              <a:t>« </a:t>
            </a:r>
            <a:r>
              <a:rPr sz="1350" spc="-5" dirty="0">
                <a:solidFill>
                  <a:srgbClr val="C33F0C"/>
                </a:solidFill>
                <a:latin typeface="Century Gothic"/>
                <a:cs typeface="Century Gothic"/>
              </a:rPr>
              <a:t>entités </a:t>
            </a:r>
            <a:r>
              <a:rPr sz="1350" spc="80" dirty="0">
                <a:solidFill>
                  <a:srgbClr val="C33F0C"/>
                </a:solidFill>
                <a:latin typeface="Century Gothic"/>
                <a:cs typeface="Century Gothic"/>
              </a:rPr>
              <a:t>»</a:t>
            </a:r>
            <a:r>
              <a:rPr sz="1350" spc="-220" dirty="0">
                <a:solidFill>
                  <a:srgbClr val="C33F0C"/>
                </a:solidFill>
                <a:latin typeface="Century Gothic"/>
                <a:cs typeface="Century Gothic"/>
              </a:rPr>
              <a:t> </a:t>
            </a:r>
            <a:r>
              <a:rPr sz="1350" spc="-60" dirty="0">
                <a:solidFill>
                  <a:srgbClr val="C33F0C"/>
                </a:solidFill>
                <a:latin typeface="Century Gothic"/>
                <a:cs typeface="Century Gothic"/>
              </a:rPr>
              <a:t>concernées </a:t>
            </a:r>
            <a:r>
              <a:rPr sz="1350" spc="-85" dirty="0">
                <a:solidFill>
                  <a:srgbClr val="C33F0C"/>
                </a:solidFill>
                <a:latin typeface="Century Gothic"/>
                <a:cs typeface="Century Gothic"/>
              </a:rPr>
              <a:t>?</a:t>
            </a:r>
            <a:endParaRPr sz="1350">
              <a:latin typeface="Century Gothic"/>
              <a:cs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FFA400"/>
          </a:solidFill>
        </p:spPr>
        <p:txBody>
          <a:bodyPr wrap="square" lIns="0" tIns="0" rIns="0" bIns="0" rtlCol="0"/>
          <a:lstStyle/>
          <a:p>
            <a:endParaRPr/>
          </a:p>
        </p:txBody>
      </p:sp>
      <p:sp>
        <p:nvSpPr>
          <p:cNvPr id="5" name="object 5"/>
          <p:cNvSpPr txBox="1">
            <a:spLocks noGrp="1"/>
          </p:cNvSpPr>
          <p:nvPr>
            <p:ph type="title"/>
          </p:nvPr>
        </p:nvSpPr>
        <p:spPr>
          <a:xfrm>
            <a:off x="790916" y="650481"/>
            <a:ext cx="1774189" cy="813435"/>
          </a:xfrm>
          <a:prstGeom prst="rect">
            <a:avLst/>
          </a:prstGeom>
        </p:spPr>
        <p:txBody>
          <a:bodyPr vert="horz" wrap="square" lIns="0" tIns="26670" rIns="0" bIns="0" rtlCol="0">
            <a:spAutoFit/>
          </a:bodyPr>
          <a:lstStyle/>
          <a:p>
            <a:pPr marL="13335" marR="506730" indent="-1270">
              <a:lnSpc>
                <a:spcPts val="2110"/>
              </a:lnSpc>
              <a:spcBef>
                <a:spcPts val="210"/>
              </a:spcBef>
            </a:pPr>
            <a:r>
              <a:rPr spc="160" dirty="0"/>
              <a:t>—  </a:t>
            </a:r>
            <a:r>
              <a:rPr spc="50" dirty="0">
                <a:solidFill>
                  <a:srgbClr val="003C3D"/>
                </a:solidFill>
              </a:rPr>
              <a:t>PÉ</a:t>
            </a:r>
            <a:r>
              <a:rPr spc="25" dirty="0">
                <a:solidFill>
                  <a:srgbClr val="003C3D"/>
                </a:solidFill>
              </a:rPr>
              <a:t>R</a:t>
            </a:r>
            <a:r>
              <a:rPr spc="105" dirty="0">
                <a:solidFill>
                  <a:srgbClr val="003C3D"/>
                </a:solidFill>
              </a:rPr>
              <a:t>I</a:t>
            </a:r>
            <a:r>
              <a:rPr spc="50" dirty="0">
                <a:solidFill>
                  <a:srgbClr val="003C3D"/>
                </a:solidFill>
              </a:rPr>
              <a:t>M</a:t>
            </a:r>
            <a:r>
              <a:rPr spc="75" dirty="0">
                <a:solidFill>
                  <a:srgbClr val="003C3D"/>
                </a:solidFill>
              </a:rPr>
              <a:t>È</a:t>
            </a:r>
            <a:r>
              <a:rPr spc="315" dirty="0">
                <a:solidFill>
                  <a:srgbClr val="003C3D"/>
                </a:solidFill>
              </a:rPr>
              <a:t>T</a:t>
            </a:r>
            <a:r>
              <a:rPr spc="25" dirty="0">
                <a:solidFill>
                  <a:srgbClr val="003C3D"/>
                </a:solidFill>
              </a:rPr>
              <a:t>R</a:t>
            </a:r>
            <a:r>
              <a:rPr spc="75" dirty="0">
                <a:solidFill>
                  <a:srgbClr val="003C3D"/>
                </a:solidFill>
              </a:rPr>
              <a:t>E</a:t>
            </a:r>
          </a:p>
          <a:p>
            <a:pPr marL="13335">
              <a:lnSpc>
                <a:spcPts val="1875"/>
              </a:lnSpc>
            </a:pPr>
            <a:r>
              <a:rPr spc="5" dirty="0">
                <a:solidFill>
                  <a:srgbClr val="003C3D"/>
                </a:solidFill>
              </a:rPr>
              <a:t>D’APPLICATION</a:t>
            </a:r>
          </a:p>
        </p:txBody>
      </p:sp>
      <p:sp>
        <p:nvSpPr>
          <p:cNvPr id="6" name="object 6"/>
          <p:cNvSpPr txBox="1"/>
          <p:nvPr/>
        </p:nvSpPr>
        <p:spPr>
          <a:xfrm>
            <a:off x="791918" y="1307198"/>
            <a:ext cx="1205230" cy="1024890"/>
          </a:xfrm>
          <a:prstGeom prst="rect">
            <a:avLst/>
          </a:prstGeom>
        </p:spPr>
        <p:txBody>
          <a:bodyPr vert="horz" wrap="square" lIns="0" tIns="114935" rIns="0" bIns="0" rtlCol="0">
            <a:spAutoFit/>
          </a:bodyPr>
          <a:lstStyle/>
          <a:p>
            <a:pPr marL="12700">
              <a:lnSpc>
                <a:spcPct val="100000"/>
              </a:lnSpc>
              <a:spcBef>
                <a:spcPts val="905"/>
              </a:spcBef>
            </a:pPr>
            <a:r>
              <a:rPr sz="1800" spc="0" dirty="0">
                <a:solidFill>
                  <a:srgbClr val="003C3D"/>
                </a:solidFill>
                <a:latin typeface="Century Gothic"/>
                <a:cs typeface="Century Gothic"/>
              </a:rPr>
              <a:t>DU</a:t>
            </a:r>
            <a:r>
              <a:rPr sz="1800" spc="-75" dirty="0">
                <a:solidFill>
                  <a:srgbClr val="003C3D"/>
                </a:solidFill>
                <a:latin typeface="Century Gothic"/>
                <a:cs typeface="Century Gothic"/>
              </a:rPr>
              <a:t> </a:t>
            </a:r>
            <a:r>
              <a:rPr sz="1800" spc="-50" dirty="0">
                <a:solidFill>
                  <a:srgbClr val="003C3D"/>
                </a:solidFill>
                <a:latin typeface="Century Gothic"/>
                <a:cs typeface="Century Gothic"/>
              </a:rPr>
              <a:t>RGPD</a:t>
            </a:r>
            <a:endParaRPr sz="1800">
              <a:latin typeface="Century Gothic"/>
              <a:cs typeface="Century Gothic"/>
            </a:endParaRPr>
          </a:p>
          <a:p>
            <a:pPr marL="12700" marR="5080">
              <a:lnSpc>
                <a:spcPts val="1930"/>
              </a:lnSpc>
              <a:spcBef>
                <a:spcPts val="1065"/>
              </a:spcBef>
            </a:pPr>
            <a:r>
              <a:rPr sz="1800" spc="5" dirty="0">
                <a:solidFill>
                  <a:srgbClr val="003C3D"/>
                </a:solidFill>
                <a:latin typeface="Century Gothic"/>
                <a:cs typeface="Century Gothic"/>
              </a:rPr>
              <a:t>Critères  </a:t>
            </a:r>
            <a:r>
              <a:rPr sz="1800" spc="-50" dirty="0">
                <a:solidFill>
                  <a:srgbClr val="003C3D"/>
                </a:solidFill>
                <a:latin typeface="Century Gothic"/>
                <a:cs typeface="Century Gothic"/>
              </a:rPr>
              <a:t>t</a:t>
            </a:r>
            <a:r>
              <a:rPr sz="1800" spc="-90" dirty="0">
                <a:solidFill>
                  <a:srgbClr val="003C3D"/>
                </a:solidFill>
                <a:latin typeface="Century Gothic"/>
                <a:cs typeface="Century Gothic"/>
              </a:rPr>
              <a:t>e</a:t>
            </a:r>
            <a:r>
              <a:rPr sz="1800" spc="135" dirty="0">
                <a:solidFill>
                  <a:srgbClr val="003C3D"/>
                </a:solidFill>
                <a:latin typeface="Century Gothic"/>
                <a:cs typeface="Century Gothic"/>
              </a:rPr>
              <a:t>rr</a:t>
            </a:r>
            <a:r>
              <a:rPr sz="1800" spc="105" dirty="0">
                <a:solidFill>
                  <a:srgbClr val="003C3D"/>
                </a:solidFill>
                <a:latin typeface="Century Gothic"/>
                <a:cs typeface="Century Gothic"/>
              </a:rPr>
              <a:t>i</a:t>
            </a:r>
            <a:r>
              <a:rPr sz="1800" spc="-30" dirty="0">
                <a:solidFill>
                  <a:srgbClr val="003C3D"/>
                </a:solidFill>
                <a:latin typeface="Century Gothic"/>
                <a:cs typeface="Century Gothic"/>
              </a:rPr>
              <a:t>t</a:t>
            </a:r>
            <a:r>
              <a:rPr sz="1800" spc="-70" dirty="0">
                <a:solidFill>
                  <a:srgbClr val="003C3D"/>
                </a:solidFill>
                <a:latin typeface="Century Gothic"/>
                <a:cs typeface="Century Gothic"/>
              </a:rPr>
              <a:t>o</a:t>
            </a:r>
            <a:r>
              <a:rPr sz="1800" spc="135" dirty="0">
                <a:solidFill>
                  <a:srgbClr val="003C3D"/>
                </a:solidFill>
                <a:latin typeface="Century Gothic"/>
                <a:cs typeface="Century Gothic"/>
              </a:rPr>
              <a:t>r</a:t>
            </a:r>
            <a:r>
              <a:rPr sz="1800" spc="105" dirty="0">
                <a:solidFill>
                  <a:srgbClr val="003C3D"/>
                </a:solidFill>
                <a:latin typeface="Century Gothic"/>
                <a:cs typeface="Century Gothic"/>
              </a:rPr>
              <a:t>i</a:t>
            </a:r>
            <a:r>
              <a:rPr sz="1800" spc="-175" dirty="0">
                <a:solidFill>
                  <a:srgbClr val="003C3D"/>
                </a:solidFill>
                <a:latin typeface="Century Gothic"/>
                <a:cs typeface="Century Gothic"/>
              </a:rPr>
              <a:t>a</a:t>
            </a:r>
            <a:r>
              <a:rPr sz="1800" spc="-160" dirty="0">
                <a:solidFill>
                  <a:srgbClr val="003C3D"/>
                </a:solidFill>
                <a:latin typeface="Century Gothic"/>
                <a:cs typeface="Century Gothic"/>
              </a:rPr>
              <a:t>u</a:t>
            </a:r>
            <a:r>
              <a:rPr sz="1800" spc="50" dirty="0">
                <a:solidFill>
                  <a:srgbClr val="003C3D"/>
                </a:solidFill>
                <a:latin typeface="Century Gothic"/>
                <a:cs typeface="Century Gothic"/>
              </a:rPr>
              <a:t>x</a:t>
            </a:r>
            <a:endParaRPr sz="1800">
              <a:latin typeface="Century Gothic"/>
              <a:cs typeface="Century Gothic"/>
            </a:endParaRPr>
          </a:p>
        </p:txBody>
      </p:sp>
      <p:sp>
        <p:nvSpPr>
          <p:cNvPr id="7" name="object 7"/>
          <p:cNvSpPr/>
          <p:nvPr/>
        </p:nvSpPr>
        <p:spPr>
          <a:xfrm>
            <a:off x="3132137" y="1014971"/>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6"/>
                </a:lnTo>
                <a:lnTo>
                  <a:pt x="5108" y="291152"/>
                </a:lnTo>
                <a:lnTo>
                  <a:pt x="19761" y="336638"/>
                </a:lnTo>
                <a:lnTo>
                  <a:pt x="42946" y="377799"/>
                </a:lnTo>
                <a:lnTo>
                  <a:pt x="73652" y="413661"/>
                </a:lnTo>
                <a:lnTo>
                  <a:pt x="110867" y="443249"/>
                </a:lnTo>
                <a:lnTo>
                  <a:pt x="153581" y="465590"/>
                </a:lnTo>
                <a:lnTo>
                  <a:pt x="200782" y="479709"/>
                </a:lnTo>
                <a:lnTo>
                  <a:pt x="251460" y="484632"/>
                </a:lnTo>
                <a:lnTo>
                  <a:pt x="302137" y="479709"/>
                </a:lnTo>
                <a:lnTo>
                  <a:pt x="349338" y="465590"/>
                </a:lnTo>
                <a:lnTo>
                  <a:pt x="392052" y="443249"/>
                </a:lnTo>
                <a:lnTo>
                  <a:pt x="429267" y="413661"/>
                </a:lnTo>
                <a:lnTo>
                  <a:pt x="459973" y="377799"/>
                </a:lnTo>
                <a:lnTo>
                  <a:pt x="483158" y="336638"/>
                </a:lnTo>
                <a:lnTo>
                  <a:pt x="497811" y="291152"/>
                </a:lnTo>
                <a:lnTo>
                  <a:pt x="502920" y="242316"/>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C33F0C"/>
          </a:solidFill>
        </p:spPr>
        <p:txBody>
          <a:bodyPr wrap="square" lIns="0" tIns="0" rIns="0" bIns="0" rtlCol="0"/>
          <a:lstStyle/>
          <a:p>
            <a:endParaRPr/>
          </a:p>
        </p:txBody>
      </p:sp>
      <p:sp>
        <p:nvSpPr>
          <p:cNvPr id="8" name="object 8"/>
          <p:cNvSpPr txBox="1"/>
          <p:nvPr/>
        </p:nvSpPr>
        <p:spPr>
          <a:xfrm>
            <a:off x="3132137" y="2318766"/>
            <a:ext cx="5253355" cy="873760"/>
          </a:xfrm>
          <a:prstGeom prst="rect">
            <a:avLst/>
          </a:prstGeom>
          <a:solidFill>
            <a:srgbClr val="C33F0C"/>
          </a:solidFill>
        </p:spPr>
        <p:txBody>
          <a:bodyPr vert="horz" wrap="square" lIns="0" tIns="104139" rIns="0" bIns="0" rtlCol="0">
            <a:spAutoFit/>
          </a:bodyPr>
          <a:lstStyle/>
          <a:p>
            <a:pPr marL="90805" marR="97155" algn="just">
              <a:lnSpc>
                <a:spcPct val="103899"/>
              </a:lnSpc>
              <a:spcBef>
                <a:spcPts val="819"/>
              </a:spcBef>
            </a:pPr>
            <a:r>
              <a:rPr sz="1350" spc="-60" dirty="0">
                <a:solidFill>
                  <a:srgbClr val="FFFFFF"/>
                </a:solidFill>
                <a:latin typeface="Century Gothic"/>
                <a:cs typeface="Century Gothic"/>
              </a:rPr>
              <a:t>Concerne </a:t>
            </a:r>
            <a:r>
              <a:rPr sz="1350" spc="0" dirty="0">
                <a:solidFill>
                  <a:srgbClr val="FFFFFF"/>
                </a:solidFill>
                <a:latin typeface="Century Gothic"/>
                <a:cs typeface="Century Gothic"/>
              </a:rPr>
              <a:t>tous </a:t>
            </a:r>
            <a:r>
              <a:rPr sz="1350" spc="15" dirty="0">
                <a:solidFill>
                  <a:srgbClr val="FFFFFF"/>
                </a:solidFill>
                <a:latin typeface="Century Gothic"/>
                <a:cs typeface="Century Gothic"/>
              </a:rPr>
              <a:t>les </a:t>
            </a:r>
            <a:r>
              <a:rPr sz="1350" spc="-25" dirty="0">
                <a:solidFill>
                  <a:srgbClr val="FFFFFF"/>
                </a:solidFill>
                <a:latin typeface="Century Gothic"/>
                <a:cs typeface="Century Gothic"/>
              </a:rPr>
              <a:t>responsables </a:t>
            </a:r>
            <a:r>
              <a:rPr sz="1350" spc="-114" dirty="0">
                <a:solidFill>
                  <a:srgbClr val="FFFFFF"/>
                </a:solidFill>
                <a:latin typeface="Century Gothic"/>
                <a:cs typeface="Century Gothic"/>
              </a:rPr>
              <a:t>de </a:t>
            </a:r>
            <a:r>
              <a:rPr sz="1350" spc="-25" dirty="0">
                <a:solidFill>
                  <a:srgbClr val="FFFFFF"/>
                </a:solidFill>
                <a:latin typeface="Century Gothic"/>
                <a:cs typeface="Century Gothic"/>
              </a:rPr>
              <a:t>traitement </a:t>
            </a:r>
            <a:r>
              <a:rPr sz="1350" spc="-60" dirty="0">
                <a:solidFill>
                  <a:srgbClr val="FFFFFF"/>
                </a:solidFill>
                <a:latin typeface="Century Gothic"/>
                <a:cs typeface="Century Gothic"/>
              </a:rPr>
              <a:t>ou </a:t>
            </a:r>
            <a:r>
              <a:rPr sz="1350" spc="0" dirty="0">
                <a:solidFill>
                  <a:srgbClr val="FFFFFF"/>
                </a:solidFill>
                <a:latin typeface="Century Gothic"/>
                <a:cs typeface="Century Gothic"/>
              </a:rPr>
              <a:t>sous-traitants  </a:t>
            </a:r>
            <a:r>
              <a:rPr sz="1350" spc="-25" dirty="0">
                <a:solidFill>
                  <a:srgbClr val="FFFFFF"/>
                </a:solidFill>
                <a:latin typeface="Century Gothic"/>
                <a:cs typeface="Century Gothic"/>
              </a:rPr>
              <a:t>qui </a:t>
            </a:r>
            <a:r>
              <a:rPr sz="1350" spc="0" dirty="0">
                <a:solidFill>
                  <a:srgbClr val="FFFFFF"/>
                </a:solidFill>
                <a:latin typeface="Century Gothic"/>
                <a:cs typeface="Century Gothic"/>
              </a:rPr>
              <a:t>sont </a:t>
            </a:r>
            <a:r>
              <a:rPr sz="1350" spc="-20" dirty="0">
                <a:solidFill>
                  <a:srgbClr val="FFFFFF"/>
                </a:solidFill>
                <a:latin typeface="Century Gothic"/>
                <a:cs typeface="Century Gothic"/>
              </a:rPr>
              <a:t>établis </a:t>
            </a:r>
            <a:r>
              <a:rPr sz="1350" spc="-110" dirty="0">
                <a:solidFill>
                  <a:srgbClr val="FFFFFF"/>
                </a:solidFill>
                <a:latin typeface="Century Gothic"/>
                <a:cs typeface="Century Gothic"/>
              </a:rPr>
              <a:t>au </a:t>
            </a:r>
            <a:r>
              <a:rPr sz="1350" spc="0" dirty="0">
                <a:solidFill>
                  <a:srgbClr val="FFFFFF"/>
                </a:solidFill>
                <a:latin typeface="Century Gothic"/>
                <a:cs typeface="Century Gothic"/>
              </a:rPr>
              <a:t>sein </a:t>
            </a:r>
            <a:r>
              <a:rPr sz="1350" spc="-114" dirty="0">
                <a:solidFill>
                  <a:srgbClr val="FFFFFF"/>
                </a:solidFill>
                <a:latin typeface="Century Gothic"/>
                <a:cs typeface="Century Gothic"/>
              </a:rPr>
              <a:t>de </a:t>
            </a:r>
            <a:r>
              <a:rPr sz="1350" spc="10" dirty="0">
                <a:solidFill>
                  <a:srgbClr val="FFFFFF"/>
                </a:solidFill>
                <a:latin typeface="Century Gothic"/>
                <a:cs typeface="Century Gothic"/>
              </a:rPr>
              <a:t>l’UE, </a:t>
            </a:r>
            <a:r>
              <a:rPr sz="1350" spc="-90" dirty="0">
                <a:solidFill>
                  <a:srgbClr val="FFFFFF"/>
                </a:solidFill>
                <a:latin typeface="Century Gothic"/>
                <a:cs typeface="Century Gothic"/>
              </a:rPr>
              <a:t>que </a:t>
            </a:r>
            <a:r>
              <a:rPr sz="1350" spc="-25" dirty="0">
                <a:solidFill>
                  <a:srgbClr val="FFFFFF"/>
                </a:solidFill>
                <a:latin typeface="Century Gothic"/>
                <a:cs typeface="Century Gothic"/>
              </a:rPr>
              <a:t>le traitement ait </a:t>
            </a:r>
            <a:r>
              <a:rPr sz="1350" dirty="0">
                <a:solidFill>
                  <a:srgbClr val="FFFFFF"/>
                </a:solidFill>
                <a:latin typeface="Century Gothic"/>
                <a:cs typeface="Century Gothic"/>
              </a:rPr>
              <a:t>lieu </a:t>
            </a:r>
            <a:r>
              <a:rPr sz="1350" spc="-60" dirty="0">
                <a:solidFill>
                  <a:srgbClr val="FFFFFF"/>
                </a:solidFill>
                <a:latin typeface="Century Gothic"/>
                <a:cs typeface="Century Gothic"/>
              </a:rPr>
              <a:t>ou </a:t>
            </a:r>
            <a:r>
              <a:rPr sz="1350" spc="-55" dirty="0">
                <a:solidFill>
                  <a:srgbClr val="FFFFFF"/>
                </a:solidFill>
                <a:latin typeface="Century Gothic"/>
                <a:cs typeface="Century Gothic"/>
              </a:rPr>
              <a:t>non  </a:t>
            </a:r>
            <a:r>
              <a:rPr sz="1350" spc="-110" dirty="0">
                <a:solidFill>
                  <a:srgbClr val="FFFFFF"/>
                </a:solidFill>
                <a:latin typeface="Century Gothic"/>
                <a:cs typeface="Century Gothic"/>
              </a:rPr>
              <a:t>au </a:t>
            </a:r>
            <a:r>
              <a:rPr sz="1350" spc="0" dirty="0">
                <a:solidFill>
                  <a:srgbClr val="FFFFFF"/>
                </a:solidFill>
                <a:latin typeface="Century Gothic"/>
                <a:cs typeface="Century Gothic"/>
              </a:rPr>
              <a:t>sein </a:t>
            </a:r>
            <a:r>
              <a:rPr sz="1350" spc="-114" dirty="0">
                <a:solidFill>
                  <a:srgbClr val="FFFFFF"/>
                </a:solidFill>
                <a:latin typeface="Century Gothic"/>
                <a:cs typeface="Century Gothic"/>
              </a:rPr>
              <a:t>de</a:t>
            </a:r>
            <a:r>
              <a:rPr sz="1350" spc="-245" dirty="0">
                <a:solidFill>
                  <a:srgbClr val="FFFFFF"/>
                </a:solidFill>
                <a:latin typeface="Century Gothic"/>
                <a:cs typeface="Century Gothic"/>
              </a:rPr>
              <a:t> </a:t>
            </a:r>
            <a:r>
              <a:rPr sz="1350" spc="5" dirty="0">
                <a:solidFill>
                  <a:srgbClr val="FFFFFF"/>
                </a:solidFill>
                <a:latin typeface="Century Gothic"/>
                <a:cs typeface="Century Gothic"/>
              </a:rPr>
              <a:t>l’UE.</a:t>
            </a:r>
            <a:endParaRPr sz="1350">
              <a:latin typeface="Century Gothic"/>
              <a:cs typeface="Century Gothic"/>
            </a:endParaRPr>
          </a:p>
        </p:txBody>
      </p:sp>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25" dirty="0"/>
              <a:t>29</a:t>
            </a:fld>
            <a:endParaRPr spc="25" dirty="0"/>
          </a:p>
        </p:txBody>
      </p:sp>
      <p:sp>
        <p:nvSpPr>
          <p:cNvPr id="9" name="object 9"/>
          <p:cNvSpPr txBox="1"/>
          <p:nvPr/>
        </p:nvSpPr>
        <p:spPr>
          <a:xfrm>
            <a:off x="3322472" y="1135890"/>
            <a:ext cx="4483100" cy="233045"/>
          </a:xfrm>
          <a:prstGeom prst="rect">
            <a:avLst/>
          </a:prstGeom>
        </p:spPr>
        <p:txBody>
          <a:bodyPr vert="horz" wrap="square" lIns="0" tIns="0" rIns="0" bIns="0" rtlCol="0">
            <a:spAutoFit/>
          </a:bodyPr>
          <a:lstStyle/>
          <a:p>
            <a:pPr marL="12700">
              <a:lnSpc>
                <a:spcPts val="1760"/>
              </a:lnSpc>
              <a:tabLst>
                <a:tab pos="403860" algn="l"/>
              </a:tabLst>
            </a:pPr>
            <a:r>
              <a:rPr sz="1500" dirty="0">
                <a:solidFill>
                  <a:srgbClr val="FFFFFF"/>
                </a:solidFill>
                <a:latin typeface="Calibri"/>
                <a:cs typeface="Calibri"/>
              </a:rPr>
              <a:t>2	</a:t>
            </a:r>
            <a:r>
              <a:rPr sz="1350" spc="-60" dirty="0">
                <a:solidFill>
                  <a:srgbClr val="C33F0C"/>
                </a:solidFill>
                <a:latin typeface="Century Gothic"/>
                <a:cs typeface="Century Gothic"/>
              </a:rPr>
              <a:t>Qu’entend-on </a:t>
            </a:r>
            <a:r>
              <a:rPr sz="1350" spc="-65" dirty="0">
                <a:solidFill>
                  <a:srgbClr val="C33F0C"/>
                </a:solidFill>
                <a:latin typeface="Century Gothic"/>
                <a:cs typeface="Century Gothic"/>
              </a:rPr>
              <a:t>par </a:t>
            </a:r>
            <a:r>
              <a:rPr sz="1350" spc="80" dirty="0">
                <a:solidFill>
                  <a:srgbClr val="C33F0C"/>
                </a:solidFill>
                <a:latin typeface="Century Gothic"/>
                <a:cs typeface="Century Gothic"/>
              </a:rPr>
              <a:t>« </a:t>
            </a:r>
            <a:r>
              <a:rPr sz="1350" spc="-5" dirty="0">
                <a:solidFill>
                  <a:srgbClr val="C33F0C"/>
                </a:solidFill>
                <a:latin typeface="Century Gothic"/>
                <a:cs typeface="Century Gothic"/>
              </a:rPr>
              <a:t>lien </a:t>
            </a:r>
            <a:r>
              <a:rPr sz="1350" spc="-70" dirty="0">
                <a:solidFill>
                  <a:srgbClr val="C33F0C"/>
                </a:solidFill>
                <a:latin typeface="Century Gothic"/>
                <a:cs typeface="Century Gothic"/>
              </a:rPr>
              <a:t>géographique </a:t>
            </a:r>
            <a:r>
              <a:rPr sz="1350" spc="-125" dirty="0">
                <a:solidFill>
                  <a:srgbClr val="C33F0C"/>
                </a:solidFill>
                <a:latin typeface="Century Gothic"/>
                <a:cs typeface="Century Gothic"/>
              </a:rPr>
              <a:t>avec </a:t>
            </a:r>
            <a:r>
              <a:rPr sz="1350" spc="5" dirty="0">
                <a:solidFill>
                  <a:srgbClr val="C33F0C"/>
                </a:solidFill>
                <a:latin typeface="Century Gothic"/>
                <a:cs typeface="Century Gothic"/>
              </a:rPr>
              <a:t>l’UE </a:t>
            </a:r>
            <a:r>
              <a:rPr sz="1350" spc="80" dirty="0">
                <a:solidFill>
                  <a:srgbClr val="C33F0C"/>
                </a:solidFill>
                <a:latin typeface="Century Gothic"/>
                <a:cs typeface="Century Gothic"/>
              </a:rPr>
              <a:t>»</a:t>
            </a:r>
            <a:r>
              <a:rPr sz="1350" spc="-220" dirty="0">
                <a:solidFill>
                  <a:srgbClr val="C33F0C"/>
                </a:solidFill>
                <a:latin typeface="Century Gothic"/>
                <a:cs typeface="Century Gothic"/>
              </a:rPr>
              <a:t> </a:t>
            </a:r>
            <a:r>
              <a:rPr sz="1350" spc="-85" dirty="0">
                <a:solidFill>
                  <a:srgbClr val="C33F0C"/>
                </a:solidFill>
                <a:latin typeface="Century Gothic"/>
                <a:cs typeface="Century Gothic"/>
              </a:rPr>
              <a:t>?</a:t>
            </a:r>
            <a:endParaRPr sz="1350">
              <a:latin typeface="Century Gothic"/>
              <a:cs typeface="Century Gothic"/>
            </a:endParaRPr>
          </a:p>
        </p:txBody>
      </p:sp>
      <p:sp>
        <p:nvSpPr>
          <p:cNvPr id="10" name="object 10"/>
          <p:cNvSpPr txBox="1"/>
          <p:nvPr/>
        </p:nvSpPr>
        <p:spPr>
          <a:xfrm>
            <a:off x="3132137" y="3542868"/>
            <a:ext cx="5253355" cy="873760"/>
          </a:xfrm>
          <a:prstGeom prst="rect">
            <a:avLst/>
          </a:prstGeom>
          <a:solidFill>
            <a:srgbClr val="C33F0C"/>
          </a:solidFill>
        </p:spPr>
        <p:txBody>
          <a:bodyPr vert="horz" wrap="square" lIns="0" tIns="6985" rIns="0" bIns="0" rtlCol="0">
            <a:spAutoFit/>
          </a:bodyPr>
          <a:lstStyle/>
          <a:p>
            <a:pPr marL="90805" marR="219710">
              <a:lnSpc>
                <a:spcPts val="1670"/>
              </a:lnSpc>
              <a:spcBef>
                <a:spcPts val="55"/>
              </a:spcBef>
            </a:pPr>
            <a:r>
              <a:rPr sz="1350" spc="50" dirty="0">
                <a:solidFill>
                  <a:srgbClr val="FFFFFF"/>
                </a:solidFill>
                <a:latin typeface="Century Gothic"/>
                <a:cs typeface="Century Gothic"/>
              </a:rPr>
              <a:t>Tous </a:t>
            </a:r>
            <a:r>
              <a:rPr sz="1350" spc="15" dirty="0">
                <a:solidFill>
                  <a:srgbClr val="FFFFFF"/>
                </a:solidFill>
                <a:latin typeface="Century Gothic"/>
                <a:cs typeface="Century Gothic"/>
              </a:rPr>
              <a:t>les </a:t>
            </a:r>
            <a:r>
              <a:rPr sz="1350" spc="-25" dirty="0">
                <a:solidFill>
                  <a:srgbClr val="FFFFFF"/>
                </a:solidFill>
                <a:latin typeface="Century Gothic"/>
                <a:cs typeface="Century Gothic"/>
              </a:rPr>
              <a:t>responsables </a:t>
            </a:r>
            <a:r>
              <a:rPr sz="1350" spc="-114" dirty="0">
                <a:solidFill>
                  <a:srgbClr val="FFFFFF"/>
                </a:solidFill>
                <a:latin typeface="Century Gothic"/>
                <a:cs typeface="Century Gothic"/>
              </a:rPr>
              <a:t>de </a:t>
            </a:r>
            <a:r>
              <a:rPr sz="1350" spc="-25" dirty="0">
                <a:solidFill>
                  <a:srgbClr val="FFFFFF"/>
                </a:solidFill>
                <a:latin typeface="Century Gothic"/>
                <a:cs typeface="Century Gothic"/>
              </a:rPr>
              <a:t>traitement </a:t>
            </a:r>
            <a:r>
              <a:rPr sz="1350" spc="-60" dirty="0">
                <a:solidFill>
                  <a:srgbClr val="FFFFFF"/>
                </a:solidFill>
                <a:latin typeface="Century Gothic"/>
                <a:cs typeface="Century Gothic"/>
              </a:rPr>
              <a:t>ou </a:t>
            </a:r>
            <a:r>
              <a:rPr sz="1350" spc="0" dirty="0">
                <a:solidFill>
                  <a:srgbClr val="FFFFFF"/>
                </a:solidFill>
                <a:latin typeface="Century Gothic"/>
                <a:cs typeface="Century Gothic"/>
              </a:rPr>
              <a:t>sous-traitants </a:t>
            </a:r>
            <a:r>
              <a:rPr sz="1350" spc="-25" dirty="0">
                <a:solidFill>
                  <a:srgbClr val="FFFFFF"/>
                </a:solidFill>
                <a:latin typeface="Century Gothic"/>
                <a:cs typeface="Century Gothic"/>
              </a:rPr>
              <a:t>qui  </a:t>
            </a:r>
            <a:r>
              <a:rPr sz="1350" spc="-35" dirty="0">
                <a:solidFill>
                  <a:srgbClr val="FFFFFF"/>
                </a:solidFill>
                <a:latin typeface="Century Gothic"/>
                <a:cs typeface="Century Gothic"/>
              </a:rPr>
              <a:t>mettent </a:t>
            </a:r>
            <a:r>
              <a:rPr sz="1350" spc="-80" dirty="0">
                <a:solidFill>
                  <a:srgbClr val="FFFFFF"/>
                </a:solidFill>
                <a:latin typeface="Century Gothic"/>
                <a:cs typeface="Century Gothic"/>
              </a:rPr>
              <a:t>en </a:t>
            </a:r>
            <a:r>
              <a:rPr sz="1350" spc="-65" dirty="0">
                <a:solidFill>
                  <a:srgbClr val="FFFFFF"/>
                </a:solidFill>
                <a:latin typeface="Century Gothic"/>
                <a:cs typeface="Century Gothic"/>
              </a:rPr>
              <a:t>œuvre </a:t>
            </a:r>
            <a:r>
              <a:rPr sz="1350" spc="-40" dirty="0">
                <a:solidFill>
                  <a:srgbClr val="FFFFFF"/>
                </a:solidFill>
                <a:latin typeface="Century Gothic"/>
                <a:cs typeface="Century Gothic"/>
              </a:rPr>
              <a:t>des </a:t>
            </a:r>
            <a:r>
              <a:rPr sz="1350" spc="-15" dirty="0">
                <a:solidFill>
                  <a:srgbClr val="FFFFFF"/>
                </a:solidFill>
                <a:latin typeface="Century Gothic"/>
                <a:cs typeface="Century Gothic"/>
              </a:rPr>
              <a:t>traitements </a:t>
            </a:r>
            <a:r>
              <a:rPr sz="1350" spc="-10" dirty="0" err="1">
                <a:solidFill>
                  <a:srgbClr val="FFFFFF"/>
                </a:solidFill>
                <a:latin typeface="Century Gothic"/>
                <a:cs typeface="Century Gothic"/>
              </a:rPr>
              <a:t>visant</a:t>
            </a:r>
            <a:r>
              <a:rPr sz="1350" spc="-10" dirty="0">
                <a:solidFill>
                  <a:srgbClr val="FFFFFF"/>
                </a:solidFill>
                <a:latin typeface="Century Gothic"/>
                <a:cs typeface="Century Gothic"/>
              </a:rPr>
              <a:t> </a:t>
            </a:r>
            <a:r>
              <a:rPr lang="fr-FR" sz="1350" spc="-190" dirty="0">
                <a:solidFill>
                  <a:srgbClr val="FFFFFF"/>
                </a:solidFill>
                <a:latin typeface="Century Gothic"/>
                <a:cs typeface="Century Gothic"/>
              </a:rPr>
              <a:t>à </a:t>
            </a:r>
            <a:r>
              <a:rPr sz="1350" spc="-190" dirty="0">
                <a:solidFill>
                  <a:srgbClr val="FFFFFF"/>
                </a:solidFill>
                <a:latin typeface="Century Gothic"/>
                <a:cs typeface="Century Gothic"/>
              </a:rPr>
              <a:t> </a:t>
            </a:r>
            <a:r>
              <a:rPr sz="1350" spc="25" dirty="0">
                <a:solidFill>
                  <a:srgbClr val="FFFFFF"/>
                </a:solidFill>
                <a:latin typeface="Century Gothic"/>
                <a:cs typeface="Century Gothic"/>
              </a:rPr>
              <a:t>fournir </a:t>
            </a:r>
            <a:r>
              <a:rPr sz="1350" spc="-40" dirty="0">
                <a:solidFill>
                  <a:srgbClr val="FFFFFF"/>
                </a:solidFill>
                <a:latin typeface="Century Gothic"/>
                <a:cs typeface="Century Gothic"/>
              </a:rPr>
              <a:t>des </a:t>
            </a:r>
            <a:r>
              <a:rPr sz="1350" spc="-15" dirty="0">
                <a:solidFill>
                  <a:srgbClr val="FFFFFF"/>
                </a:solidFill>
                <a:latin typeface="Century Gothic"/>
                <a:cs typeface="Century Gothic"/>
              </a:rPr>
              <a:t>biens</a:t>
            </a:r>
            <a:r>
              <a:rPr sz="1350" spc="55" dirty="0">
                <a:solidFill>
                  <a:srgbClr val="FFFFFF"/>
                </a:solidFill>
                <a:latin typeface="Century Gothic"/>
                <a:cs typeface="Century Gothic"/>
              </a:rPr>
              <a:t> </a:t>
            </a:r>
            <a:r>
              <a:rPr sz="1350" spc="-50" dirty="0">
                <a:solidFill>
                  <a:srgbClr val="FFFFFF"/>
                </a:solidFill>
                <a:latin typeface="Century Gothic"/>
                <a:cs typeface="Century Gothic"/>
              </a:rPr>
              <a:t>&amp;</a:t>
            </a:r>
            <a:endParaRPr sz="1350" dirty="0">
              <a:latin typeface="Century Gothic"/>
              <a:cs typeface="Century Gothic"/>
            </a:endParaRPr>
          </a:p>
          <a:p>
            <a:pPr marL="90805" marR="579120">
              <a:lnSpc>
                <a:spcPts val="1670"/>
              </a:lnSpc>
              <a:spcBef>
                <a:spcPts val="30"/>
              </a:spcBef>
            </a:pPr>
            <a:r>
              <a:rPr sz="1350" spc="-5" dirty="0">
                <a:solidFill>
                  <a:srgbClr val="FFFFFF"/>
                </a:solidFill>
                <a:latin typeface="Century Gothic"/>
                <a:cs typeface="Century Gothic"/>
              </a:rPr>
              <a:t>services </a:t>
            </a:r>
            <a:r>
              <a:rPr lang="fr-FR" sz="1350" spc="-190" dirty="0">
                <a:solidFill>
                  <a:srgbClr val="FFFFFF"/>
                </a:solidFill>
                <a:latin typeface="Century Gothic"/>
                <a:cs typeface="Century Gothic"/>
              </a:rPr>
              <a:t>à </a:t>
            </a:r>
            <a:r>
              <a:rPr sz="1350" spc="-190" dirty="0">
                <a:solidFill>
                  <a:srgbClr val="FFFFFF"/>
                </a:solidFill>
                <a:latin typeface="Century Gothic"/>
                <a:cs typeface="Century Gothic"/>
              </a:rPr>
              <a:t> </a:t>
            </a:r>
            <a:r>
              <a:rPr sz="1350" spc="-40" dirty="0">
                <a:solidFill>
                  <a:srgbClr val="FFFFFF"/>
                </a:solidFill>
                <a:latin typeface="Century Gothic"/>
                <a:cs typeface="Century Gothic"/>
              </a:rPr>
              <a:t>des </a:t>
            </a:r>
            <a:r>
              <a:rPr sz="1350" spc="-20" dirty="0">
                <a:solidFill>
                  <a:srgbClr val="FFFFFF"/>
                </a:solidFill>
                <a:latin typeface="Century Gothic"/>
                <a:cs typeface="Century Gothic"/>
              </a:rPr>
              <a:t>personnes </a:t>
            </a:r>
            <a:r>
              <a:rPr sz="1350" spc="-110" dirty="0">
                <a:solidFill>
                  <a:srgbClr val="FFFFFF"/>
                </a:solidFill>
                <a:latin typeface="Century Gothic"/>
                <a:cs typeface="Century Gothic"/>
              </a:rPr>
              <a:t>au </a:t>
            </a:r>
            <a:r>
              <a:rPr sz="1350" spc="0" dirty="0">
                <a:solidFill>
                  <a:srgbClr val="FFFFFF"/>
                </a:solidFill>
                <a:latin typeface="Century Gothic"/>
                <a:cs typeface="Century Gothic"/>
              </a:rPr>
              <a:t>sein </a:t>
            </a:r>
            <a:r>
              <a:rPr sz="1350" spc="-114" dirty="0">
                <a:solidFill>
                  <a:srgbClr val="FFFFFF"/>
                </a:solidFill>
                <a:latin typeface="Century Gothic"/>
                <a:cs typeface="Century Gothic"/>
              </a:rPr>
              <a:t>de </a:t>
            </a:r>
            <a:r>
              <a:rPr sz="1350" spc="10" dirty="0">
                <a:solidFill>
                  <a:srgbClr val="FFFFFF"/>
                </a:solidFill>
                <a:latin typeface="Century Gothic"/>
                <a:cs typeface="Century Gothic"/>
              </a:rPr>
              <a:t>l’UE, </a:t>
            </a:r>
            <a:r>
              <a:rPr sz="1350" spc="-60" dirty="0" err="1">
                <a:solidFill>
                  <a:srgbClr val="FFFFFF"/>
                </a:solidFill>
                <a:latin typeface="Century Gothic"/>
                <a:cs typeface="Century Gothic"/>
              </a:rPr>
              <a:t>ou</a:t>
            </a:r>
            <a:r>
              <a:rPr sz="1350" spc="-60" dirty="0">
                <a:solidFill>
                  <a:srgbClr val="FFFFFF"/>
                </a:solidFill>
                <a:latin typeface="Century Gothic"/>
                <a:cs typeface="Century Gothic"/>
              </a:rPr>
              <a:t> </a:t>
            </a:r>
            <a:r>
              <a:rPr lang="fr-FR" sz="1350" spc="-190" dirty="0">
                <a:solidFill>
                  <a:srgbClr val="FFFFFF"/>
                </a:solidFill>
                <a:latin typeface="Century Gothic"/>
                <a:cs typeface="Century Gothic"/>
              </a:rPr>
              <a:t>à </a:t>
            </a:r>
            <a:r>
              <a:rPr sz="1350" spc="-190" dirty="0">
                <a:solidFill>
                  <a:srgbClr val="FFFFFF"/>
                </a:solidFill>
                <a:latin typeface="Century Gothic"/>
                <a:cs typeface="Century Gothic"/>
              </a:rPr>
              <a:t> </a:t>
            </a:r>
            <a:r>
              <a:rPr sz="1350" spc="5" dirty="0">
                <a:solidFill>
                  <a:srgbClr val="FFFFFF"/>
                </a:solidFill>
                <a:latin typeface="Century Gothic"/>
                <a:cs typeface="Century Gothic"/>
              </a:rPr>
              <a:t>suivre </a:t>
            </a:r>
            <a:r>
              <a:rPr sz="1350" spc="25" dirty="0">
                <a:solidFill>
                  <a:srgbClr val="FFFFFF"/>
                </a:solidFill>
                <a:latin typeface="Century Gothic"/>
                <a:cs typeface="Century Gothic"/>
              </a:rPr>
              <a:t>leurs  </a:t>
            </a:r>
            <a:r>
              <a:rPr sz="1350" spc="-45" dirty="0">
                <a:solidFill>
                  <a:srgbClr val="FFFFFF"/>
                </a:solidFill>
                <a:latin typeface="Century Gothic"/>
                <a:cs typeface="Century Gothic"/>
              </a:rPr>
              <a:t>comportements </a:t>
            </a:r>
            <a:r>
              <a:rPr sz="1350" spc="-110" dirty="0">
                <a:solidFill>
                  <a:srgbClr val="FFFFFF"/>
                </a:solidFill>
                <a:latin typeface="Century Gothic"/>
                <a:cs typeface="Century Gothic"/>
              </a:rPr>
              <a:t>au </a:t>
            </a:r>
            <a:r>
              <a:rPr sz="1350" spc="0" dirty="0">
                <a:solidFill>
                  <a:srgbClr val="FFFFFF"/>
                </a:solidFill>
                <a:latin typeface="Century Gothic"/>
                <a:cs typeface="Century Gothic"/>
              </a:rPr>
              <a:t>sein </a:t>
            </a:r>
            <a:r>
              <a:rPr sz="1350" spc="-114" dirty="0">
                <a:solidFill>
                  <a:srgbClr val="FFFFFF"/>
                </a:solidFill>
                <a:latin typeface="Century Gothic"/>
                <a:cs typeface="Century Gothic"/>
              </a:rPr>
              <a:t>de</a:t>
            </a:r>
            <a:r>
              <a:rPr sz="1350" spc="-215" dirty="0">
                <a:solidFill>
                  <a:srgbClr val="FFFFFF"/>
                </a:solidFill>
                <a:latin typeface="Century Gothic"/>
                <a:cs typeface="Century Gothic"/>
              </a:rPr>
              <a:t> </a:t>
            </a:r>
            <a:r>
              <a:rPr sz="1350" spc="5" dirty="0">
                <a:solidFill>
                  <a:srgbClr val="FFFFFF"/>
                </a:solidFill>
                <a:latin typeface="Century Gothic"/>
                <a:cs typeface="Century Gothic"/>
              </a:rPr>
              <a:t>l’UE.</a:t>
            </a:r>
            <a:endParaRPr sz="1350" dirty="0">
              <a:latin typeface="Century Gothic"/>
              <a:cs typeface="Century Gothic"/>
            </a:endParaRPr>
          </a:p>
        </p:txBody>
      </p:sp>
      <p:sp>
        <p:nvSpPr>
          <p:cNvPr id="11" name="object 11"/>
          <p:cNvSpPr txBox="1"/>
          <p:nvPr/>
        </p:nvSpPr>
        <p:spPr>
          <a:xfrm>
            <a:off x="5574487" y="3231695"/>
            <a:ext cx="288290" cy="233045"/>
          </a:xfrm>
          <a:prstGeom prst="rect">
            <a:avLst/>
          </a:prstGeom>
        </p:spPr>
        <p:txBody>
          <a:bodyPr vert="horz" wrap="square" lIns="0" tIns="13970" rIns="0" bIns="0" rtlCol="0">
            <a:spAutoFit/>
          </a:bodyPr>
          <a:lstStyle/>
          <a:p>
            <a:pPr marL="12700">
              <a:lnSpc>
                <a:spcPct val="100000"/>
              </a:lnSpc>
              <a:spcBef>
                <a:spcPts val="110"/>
              </a:spcBef>
            </a:pPr>
            <a:r>
              <a:rPr sz="1350" dirty="0">
                <a:solidFill>
                  <a:srgbClr val="4A4B14"/>
                </a:solidFill>
                <a:latin typeface="Century Gothic"/>
                <a:cs typeface="Century Gothic"/>
              </a:rPr>
              <a:t>OU</a:t>
            </a:r>
            <a:endParaRPr sz="1350">
              <a:latin typeface="Century Gothic"/>
              <a:cs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p:nvPr/>
        </p:nvSpPr>
        <p:spPr>
          <a:xfrm>
            <a:off x="322535" y="5437780"/>
            <a:ext cx="114300"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5" dirty="0">
                <a:solidFill>
                  <a:srgbClr val="0000FF"/>
                </a:solidFill>
                <a:latin typeface="Century Gothic"/>
                <a:cs typeface="Century Gothic"/>
              </a:rPr>
              <a:t>3</a:t>
            </a:fld>
            <a:endParaRPr sz="900">
              <a:latin typeface="Century Gothic"/>
              <a:cs typeface="Century Gothic"/>
            </a:endParaRPr>
          </a:p>
        </p:txBody>
      </p:sp>
      <p:sp>
        <p:nvSpPr>
          <p:cNvPr id="5" name="object 5"/>
          <p:cNvSpPr txBox="1"/>
          <p:nvPr/>
        </p:nvSpPr>
        <p:spPr>
          <a:xfrm>
            <a:off x="5284342" y="1920245"/>
            <a:ext cx="3097530" cy="1516441"/>
          </a:xfrm>
          <a:prstGeom prst="rect">
            <a:avLst/>
          </a:prstGeom>
        </p:spPr>
        <p:txBody>
          <a:bodyPr vert="horz" wrap="square" lIns="0" tIns="79375" rIns="0" bIns="0" rtlCol="0">
            <a:spAutoFit/>
          </a:bodyPr>
          <a:lstStyle/>
          <a:p>
            <a:pPr marL="241300" indent="-228600">
              <a:lnSpc>
                <a:spcPct val="100000"/>
              </a:lnSpc>
              <a:spcBef>
                <a:spcPts val="625"/>
              </a:spcBef>
              <a:buSzPct val="107142"/>
              <a:buAutoNum type="arabicPeriod"/>
              <a:tabLst>
                <a:tab pos="241300" algn="l"/>
              </a:tabLst>
            </a:pPr>
            <a:r>
              <a:rPr lang="fr-FR" sz="1400" spc="135" dirty="0">
                <a:solidFill>
                  <a:srgbClr val="0000FF"/>
                </a:solidFill>
                <a:latin typeface="Century Gothic"/>
                <a:cs typeface="Century Gothic"/>
              </a:rPr>
              <a:t>WHAT</a:t>
            </a:r>
            <a:r>
              <a:rPr sz="1400" spc="135" dirty="0">
                <a:solidFill>
                  <a:srgbClr val="0000FF"/>
                </a:solidFill>
                <a:latin typeface="Century Gothic"/>
                <a:cs typeface="Century Gothic"/>
              </a:rPr>
              <a:t> </a:t>
            </a:r>
            <a:r>
              <a:rPr sz="1400" spc="110" dirty="0">
                <a:solidFill>
                  <a:srgbClr val="0000FF"/>
                </a:solidFill>
                <a:latin typeface="Century Gothic"/>
                <a:cs typeface="Century Gothic"/>
              </a:rPr>
              <a:t>IS</a:t>
            </a:r>
            <a:r>
              <a:rPr sz="1400" spc="-229" dirty="0">
                <a:solidFill>
                  <a:srgbClr val="0000FF"/>
                </a:solidFill>
                <a:latin typeface="Century Gothic"/>
                <a:cs typeface="Century Gothic"/>
              </a:rPr>
              <a:t> </a:t>
            </a:r>
            <a:r>
              <a:rPr sz="1400" spc="-35" dirty="0">
                <a:solidFill>
                  <a:srgbClr val="0000FF"/>
                </a:solidFill>
                <a:latin typeface="Century Gothic"/>
                <a:cs typeface="Century Gothic"/>
              </a:rPr>
              <a:t>GDPR?!</a:t>
            </a:r>
            <a:endParaRPr sz="1400" dirty="0">
              <a:latin typeface="Century Gothic"/>
              <a:cs typeface="Century Gothic"/>
            </a:endParaRPr>
          </a:p>
          <a:p>
            <a:pPr marL="241300" indent="-228600">
              <a:lnSpc>
                <a:spcPct val="100000"/>
              </a:lnSpc>
              <a:spcBef>
                <a:spcPts val="700"/>
              </a:spcBef>
              <a:buSzPct val="107142"/>
              <a:buAutoNum type="arabicPeriod"/>
              <a:tabLst>
                <a:tab pos="241300" algn="l"/>
              </a:tabLst>
            </a:pPr>
            <a:r>
              <a:rPr sz="1400" spc="60" dirty="0">
                <a:solidFill>
                  <a:srgbClr val="0000FF"/>
                </a:solidFill>
                <a:latin typeface="Century Gothic"/>
                <a:cs typeface="Century Gothic"/>
              </a:rPr>
              <a:t>CONTEXTE</a:t>
            </a:r>
            <a:endParaRPr sz="1400" dirty="0">
              <a:latin typeface="Century Gothic"/>
              <a:cs typeface="Century Gothic"/>
            </a:endParaRPr>
          </a:p>
          <a:p>
            <a:pPr marL="241300" indent="-228600">
              <a:lnSpc>
                <a:spcPct val="100000"/>
              </a:lnSpc>
              <a:spcBef>
                <a:spcPts val="700"/>
              </a:spcBef>
              <a:buSzPct val="107142"/>
              <a:buAutoNum type="arabicPeriod"/>
              <a:tabLst>
                <a:tab pos="241300" algn="l"/>
              </a:tabLst>
            </a:pPr>
            <a:r>
              <a:rPr sz="1400" spc="60" dirty="0">
                <a:solidFill>
                  <a:srgbClr val="0000FF"/>
                </a:solidFill>
                <a:latin typeface="Century Gothic"/>
                <a:cs typeface="Century Gothic"/>
              </a:rPr>
              <a:t>PÉRIMÈTRE </a:t>
            </a:r>
            <a:r>
              <a:rPr sz="1400" spc="30" dirty="0">
                <a:solidFill>
                  <a:srgbClr val="0000FF"/>
                </a:solidFill>
                <a:latin typeface="Century Gothic"/>
                <a:cs typeface="Century Gothic"/>
              </a:rPr>
              <a:t>: </a:t>
            </a:r>
            <a:r>
              <a:rPr sz="1400" spc="0" dirty="0">
                <a:solidFill>
                  <a:srgbClr val="0000FF"/>
                </a:solidFill>
                <a:latin typeface="Century Gothic"/>
                <a:cs typeface="Century Gothic"/>
              </a:rPr>
              <a:t>QUI </a:t>
            </a:r>
            <a:r>
              <a:rPr sz="1400" spc="-100" dirty="0">
                <a:solidFill>
                  <a:srgbClr val="0000FF"/>
                </a:solidFill>
                <a:latin typeface="Century Gothic"/>
                <a:cs typeface="Century Gothic"/>
              </a:rPr>
              <a:t>? </a:t>
            </a:r>
            <a:r>
              <a:rPr sz="1400" spc="-25" dirty="0">
                <a:solidFill>
                  <a:srgbClr val="0000FF"/>
                </a:solidFill>
                <a:latin typeface="Century Gothic"/>
                <a:cs typeface="Century Gothic"/>
              </a:rPr>
              <a:t>QUAND </a:t>
            </a:r>
            <a:r>
              <a:rPr sz="1400" spc="-100" dirty="0">
                <a:solidFill>
                  <a:srgbClr val="0000FF"/>
                </a:solidFill>
                <a:latin typeface="Century Gothic"/>
                <a:cs typeface="Century Gothic"/>
              </a:rPr>
              <a:t>? </a:t>
            </a:r>
            <a:r>
              <a:rPr sz="1400" spc="-30" dirty="0">
                <a:solidFill>
                  <a:srgbClr val="0000FF"/>
                </a:solidFill>
                <a:latin typeface="Century Gothic"/>
                <a:cs typeface="Century Gothic"/>
              </a:rPr>
              <a:t>OÙ</a:t>
            </a:r>
            <a:r>
              <a:rPr sz="1400" spc="-200" dirty="0">
                <a:solidFill>
                  <a:srgbClr val="0000FF"/>
                </a:solidFill>
                <a:latin typeface="Century Gothic"/>
                <a:cs typeface="Century Gothic"/>
              </a:rPr>
              <a:t> </a:t>
            </a:r>
            <a:r>
              <a:rPr sz="1400" spc="-100" dirty="0">
                <a:solidFill>
                  <a:srgbClr val="0000FF"/>
                </a:solidFill>
                <a:latin typeface="Century Gothic"/>
                <a:cs typeface="Century Gothic"/>
              </a:rPr>
              <a:t>?</a:t>
            </a:r>
            <a:endParaRPr sz="1400" dirty="0">
              <a:latin typeface="Century Gothic"/>
              <a:cs typeface="Century Gothic"/>
            </a:endParaRPr>
          </a:p>
          <a:p>
            <a:pPr marL="241300" indent="-228600">
              <a:lnSpc>
                <a:spcPct val="100000"/>
              </a:lnSpc>
              <a:spcBef>
                <a:spcPts val="735"/>
              </a:spcBef>
              <a:buSzPct val="107142"/>
              <a:buAutoNum type="arabicPeriod"/>
              <a:tabLst>
                <a:tab pos="241300" algn="l"/>
              </a:tabLst>
            </a:pPr>
            <a:r>
              <a:rPr sz="1400" spc="-20" dirty="0">
                <a:solidFill>
                  <a:srgbClr val="0000FF"/>
                </a:solidFill>
                <a:latin typeface="Century Gothic"/>
                <a:cs typeface="Century Gothic"/>
              </a:rPr>
              <a:t>QUOI </a:t>
            </a:r>
            <a:r>
              <a:rPr sz="1400" spc="-100" dirty="0">
                <a:solidFill>
                  <a:srgbClr val="0000FF"/>
                </a:solidFill>
                <a:latin typeface="Century Gothic"/>
                <a:cs typeface="Century Gothic"/>
              </a:rPr>
              <a:t>? </a:t>
            </a:r>
            <a:r>
              <a:rPr sz="1400" spc="100" dirty="0">
                <a:solidFill>
                  <a:srgbClr val="0000FF"/>
                </a:solidFill>
                <a:latin typeface="Century Gothic"/>
                <a:cs typeface="Century Gothic"/>
              </a:rPr>
              <a:t>LES</a:t>
            </a:r>
            <a:r>
              <a:rPr sz="1400" spc="-10" dirty="0">
                <a:solidFill>
                  <a:srgbClr val="0000FF"/>
                </a:solidFill>
                <a:latin typeface="Century Gothic"/>
                <a:cs typeface="Century Gothic"/>
              </a:rPr>
              <a:t> </a:t>
            </a:r>
            <a:r>
              <a:rPr sz="1400" spc="55" dirty="0">
                <a:solidFill>
                  <a:srgbClr val="0000FF"/>
                </a:solidFill>
                <a:latin typeface="Century Gothic"/>
                <a:cs typeface="Century Gothic"/>
              </a:rPr>
              <a:t>DISPOSITIONS</a:t>
            </a:r>
            <a:endParaRPr sz="1400" dirty="0">
              <a:latin typeface="Century Gothic"/>
              <a:cs typeface="Century Gothic"/>
            </a:endParaRPr>
          </a:p>
          <a:p>
            <a:pPr marL="241300" indent="-228600">
              <a:lnSpc>
                <a:spcPct val="100000"/>
              </a:lnSpc>
              <a:spcBef>
                <a:spcPts val="700"/>
              </a:spcBef>
              <a:buSzPct val="107142"/>
              <a:buAutoNum type="arabicPeriod"/>
              <a:tabLst>
                <a:tab pos="241300" algn="l"/>
              </a:tabLst>
            </a:pPr>
            <a:r>
              <a:rPr sz="1400" spc="25" dirty="0">
                <a:solidFill>
                  <a:srgbClr val="0000FF"/>
                </a:solidFill>
                <a:latin typeface="Century Gothic"/>
                <a:cs typeface="Century Gothic"/>
              </a:rPr>
              <a:t>COMMENT </a:t>
            </a:r>
            <a:r>
              <a:rPr sz="1400" spc="-100" dirty="0">
                <a:solidFill>
                  <a:srgbClr val="0000FF"/>
                </a:solidFill>
                <a:latin typeface="Century Gothic"/>
                <a:cs typeface="Century Gothic"/>
              </a:rPr>
              <a:t>? </a:t>
            </a:r>
            <a:r>
              <a:rPr sz="1400" spc="25" dirty="0">
                <a:solidFill>
                  <a:srgbClr val="0000FF"/>
                </a:solidFill>
                <a:latin typeface="Century Gothic"/>
                <a:cs typeface="Century Gothic"/>
              </a:rPr>
              <a:t>PLAN</a:t>
            </a:r>
            <a:r>
              <a:rPr sz="1400" spc="-70" dirty="0">
                <a:solidFill>
                  <a:srgbClr val="0000FF"/>
                </a:solidFill>
                <a:latin typeface="Century Gothic"/>
                <a:cs typeface="Century Gothic"/>
              </a:rPr>
              <a:t> </a:t>
            </a:r>
            <a:r>
              <a:rPr sz="1400" spc="-5" dirty="0">
                <a:solidFill>
                  <a:srgbClr val="0000FF"/>
                </a:solidFill>
                <a:latin typeface="Century Gothic"/>
                <a:cs typeface="Century Gothic"/>
              </a:rPr>
              <a:t>D’ACTION</a:t>
            </a:r>
            <a:endParaRPr sz="1400" dirty="0">
              <a:latin typeface="Century Gothic"/>
              <a:cs typeface="Century Gothic"/>
            </a:endParaRPr>
          </a:p>
        </p:txBody>
      </p:sp>
      <p:sp>
        <p:nvSpPr>
          <p:cNvPr id="9" name="object 2">
            <a:extLst>
              <a:ext uri="{FF2B5EF4-FFF2-40B4-BE49-F238E27FC236}">
                <a16:creationId xmlns:a16="http://schemas.microsoft.com/office/drawing/2014/main" id="{4D627F25-05C3-48C0-A6C7-BA24875A1D3A}"/>
              </a:ext>
            </a:extLst>
          </p:cNvPr>
          <p:cNvSpPr/>
          <p:nvPr/>
        </p:nvSpPr>
        <p:spPr>
          <a:xfrm>
            <a:off x="355600" y="355600"/>
            <a:ext cx="4485005" cy="5041392"/>
          </a:xfrm>
          <a:prstGeom prst="rect">
            <a:avLst/>
          </a:prstGeom>
          <a:blipFill>
            <a:blip r:embed="rId2" cstate="print"/>
            <a:stretch>
              <a:fillRect l="-1" r="-108705"/>
            </a:stretch>
          </a:blipFill>
        </p:spPr>
        <p:txBody>
          <a:bodyPr wrap="square" lIns="0" tIns="0" rIns="0" bIns="0" rtlCol="0"/>
          <a:lstStyle/>
          <a:p>
            <a:endParaRPr/>
          </a:p>
        </p:txBody>
      </p:sp>
      <p:sp>
        <p:nvSpPr>
          <p:cNvPr id="10" name="Rectangle 9">
            <a:extLst>
              <a:ext uri="{FF2B5EF4-FFF2-40B4-BE49-F238E27FC236}">
                <a16:creationId xmlns:a16="http://schemas.microsoft.com/office/drawing/2014/main" id="{3B4EC5D1-4FE4-4A48-886A-9C3C3DBB2671}"/>
              </a:ext>
            </a:extLst>
          </p:cNvPr>
          <p:cNvSpPr/>
          <p:nvPr/>
        </p:nvSpPr>
        <p:spPr>
          <a:xfrm>
            <a:off x="452777" y="673100"/>
            <a:ext cx="1507720" cy="646331"/>
          </a:xfrm>
          <a:prstGeom prst="rect">
            <a:avLst/>
          </a:prstGeom>
        </p:spPr>
        <p:txBody>
          <a:bodyPr wrap="none">
            <a:spAutoFit/>
          </a:bodyPr>
          <a:lstStyle/>
          <a:p>
            <a:r>
              <a:rPr lang="fr-FR" spc="160" dirty="0">
                <a:solidFill>
                  <a:schemeClr val="bg1"/>
                </a:solidFill>
              </a:rPr>
              <a:t>—  </a:t>
            </a:r>
          </a:p>
          <a:p>
            <a:r>
              <a:rPr lang="fr-FR" spc="30" dirty="0">
                <a:solidFill>
                  <a:schemeClr val="bg1"/>
                </a:solidFill>
              </a:rPr>
              <a:t>AU</a:t>
            </a:r>
            <a:r>
              <a:rPr lang="fr-FR" spc="25" dirty="0">
                <a:solidFill>
                  <a:schemeClr val="bg1"/>
                </a:solidFill>
              </a:rPr>
              <a:t>J</a:t>
            </a:r>
            <a:r>
              <a:rPr lang="fr-FR" spc="-120" dirty="0">
                <a:solidFill>
                  <a:schemeClr val="bg1"/>
                </a:solidFill>
              </a:rPr>
              <a:t>O</a:t>
            </a:r>
            <a:r>
              <a:rPr lang="fr-FR" spc="30" dirty="0">
                <a:solidFill>
                  <a:schemeClr val="bg1"/>
                </a:solidFill>
              </a:rPr>
              <a:t>U</a:t>
            </a:r>
            <a:r>
              <a:rPr lang="fr-FR" spc="35" dirty="0">
                <a:solidFill>
                  <a:schemeClr val="bg1"/>
                </a:solidFill>
              </a:rPr>
              <a:t>R</a:t>
            </a:r>
            <a:r>
              <a:rPr lang="fr-FR" spc="-40" dirty="0">
                <a:solidFill>
                  <a:schemeClr val="bg1"/>
                </a:solidFill>
              </a:rPr>
              <a:t>D</a:t>
            </a:r>
            <a:r>
              <a:rPr lang="fr-FR" spc="-225" dirty="0">
                <a:solidFill>
                  <a:schemeClr val="bg1"/>
                </a:solidFill>
              </a:rPr>
              <a:t>’</a:t>
            </a:r>
            <a:r>
              <a:rPr lang="fr-FR" spc="100" dirty="0">
                <a:solidFill>
                  <a:schemeClr val="bg1"/>
                </a:solidFill>
              </a:rPr>
              <a:t>H</a:t>
            </a:r>
            <a:r>
              <a:rPr lang="fr-FR" spc="75" dirty="0">
                <a:solidFill>
                  <a:schemeClr val="bg1"/>
                </a:solidFill>
              </a:rPr>
              <a:t>UI</a:t>
            </a:r>
            <a:endParaRPr lang="fr-FR"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5284342" y="2274570"/>
            <a:ext cx="4206875" cy="1315360"/>
          </a:xfrm>
          <a:prstGeom prst="rect">
            <a:avLst/>
          </a:prstGeom>
        </p:spPr>
        <p:txBody>
          <a:bodyPr vert="horz" wrap="square" lIns="0" tIns="12065" rIns="0" bIns="0" rtlCol="0">
            <a:spAutoFit/>
          </a:bodyPr>
          <a:lstStyle/>
          <a:p>
            <a:pPr marL="12700" marR="99060">
              <a:lnSpc>
                <a:spcPct val="100200"/>
              </a:lnSpc>
              <a:spcBef>
                <a:spcPts val="95"/>
              </a:spcBef>
            </a:pPr>
            <a:r>
              <a:rPr sz="1400" spc="-30" dirty="0">
                <a:solidFill>
                  <a:srgbClr val="4A4B14"/>
                </a:solidFill>
                <a:latin typeface="Century Gothic"/>
                <a:cs typeface="Century Gothic"/>
              </a:rPr>
              <a:t>Un </a:t>
            </a:r>
            <a:r>
              <a:rPr sz="1400" spc="-65" dirty="0">
                <a:solidFill>
                  <a:srgbClr val="4A4B14"/>
                </a:solidFill>
                <a:latin typeface="Century Gothic"/>
                <a:cs typeface="Century Gothic"/>
              </a:rPr>
              <a:t>citoyen </a:t>
            </a:r>
            <a:r>
              <a:rPr sz="1400" spc="-85" dirty="0">
                <a:solidFill>
                  <a:srgbClr val="4A4B14"/>
                </a:solidFill>
                <a:latin typeface="Century Gothic"/>
                <a:cs typeface="Century Gothic"/>
              </a:rPr>
              <a:t>américain </a:t>
            </a:r>
            <a:r>
              <a:rPr sz="1400" spc="-140" dirty="0">
                <a:solidFill>
                  <a:srgbClr val="4A4B14"/>
                </a:solidFill>
                <a:latin typeface="Century Gothic"/>
                <a:cs typeface="Century Gothic"/>
              </a:rPr>
              <a:t>commande </a:t>
            </a:r>
            <a:r>
              <a:rPr sz="1400" spc="-70" dirty="0">
                <a:solidFill>
                  <a:srgbClr val="4A4B14"/>
                </a:solidFill>
                <a:latin typeface="Century Gothic"/>
                <a:cs typeface="Century Gothic"/>
              </a:rPr>
              <a:t>un </a:t>
            </a:r>
            <a:r>
              <a:rPr sz="1400" spc="-40" dirty="0" err="1">
                <a:solidFill>
                  <a:srgbClr val="4A4B14"/>
                </a:solidFill>
                <a:latin typeface="Century Gothic"/>
                <a:cs typeface="Century Gothic"/>
              </a:rPr>
              <a:t>produit</a:t>
            </a:r>
            <a:r>
              <a:rPr sz="1400" spc="-40" dirty="0">
                <a:solidFill>
                  <a:srgbClr val="4A4B14"/>
                </a:solidFill>
                <a:latin typeface="Century Gothic"/>
                <a:cs typeface="Century Gothic"/>
              </a:rPr>
              <a:t> </a:t>
            </a:r>
            <a:r>
              <a:rPr lang="fr-FR" sz="1400" spc="-225" dirty="0">
                <a:solidFill>
                  <a:srgbClr val="4A4B14"/>
                </a:solidFill>
                <a:latin typeface="Century Gothic"/>
                <a:cs typeface="Century Gothic"/>
              </a:rPr>
              <a:t>à </a:t>
            </a:r>
            <a:r>
              <a:rPr sz="1400" spc="-225" dirty="0">
                <a:solidFill>
                  <a:srgbClr val="4A4B14"/>
                </a:solidFill>
                <a:latin typeface="Century Gothic"/>
                <a:cs typeface="Century Gothic"/>
              </a:rPr>
              <a:t> </a:t>
            </a:r>
            <a:r>
              <a:rPr sz="1400" spc="-70" dirty="0">
                <a:solidFill>
                  <a:srgbClr val="4A4B14"/>
                </a:solidFill>
                <a:latin typeface="Century Gothic"/>
                <a:cs typeface="Century Gothic"/>
              </a:rPr>
              <a:t>un </a:t>
            </a:r>
            <a:r>
              <a:rPr sz="1400" spc="-60" dirty="0">
                <a:solidFill>
                  <a:srgbClr val="4A4B14"/>
                </a:solidFill>
                <a:latin typeface="Century Gothic"/>
                <a:cs typeface="Century Gothic"/>
              </a:rPr>
              <a:t>e-  </a:t>
            </a:r>
            <a:r>
              <a:rPr sz="1400" spc="-105" dirty="0">
                <a:solidFill>
                  <a:srgbClr val="4A4B14"/>
                </a:solidFill>
                <a:latin typeface="Century Gothic"/>
                <a:cs typeface="Century Gothic"/>
              </a:rPr>
              <a:t>commerçant </a:t>
            </a:r>
            <a:r>
              <a:rPr sz="1400" spc="-45" dirty="0">
                <a:solidFill>
                  <a:srgbClr val="4A4B14"/>
                </a:solidFill>
                <a:latin typeface="Century Gothic"/>
                <a:cs typeface="Century Gothic"/>
              </a:rPr>
              <a:t>français. </a:t>
            </a:r>
            <a:r>
              <a:rPr sz="1400" spc="65" dirty="0">
                <a:solidFill>
                  <a:srgbClr val="4A4B14"/>
                </a:solidFill>
                <a:latin typeface="Century Gothic"/>
                <a:cs typeface="Century Gothic"/>
              </a:rPr>
              <a:t>Il </a:t>
            </a:r>
            <a:r>
              <a:rPr sz="1400" spc="-10" dirty="0">
                <a:solidFill>
                  <a:srgbClr val="4A4B14"/>
                </a:solidFill>
                <a:latin typeface="Century Gothic"/>
                <a:cs typeface="Century Gothic"/>
              </a:rPr>
              <a:t>fournit </a:t>
            </a:r>
            <a:r>
              <a:rPr sz="1400" spc="0" dirty="0">
                <a:solidFill>
                  <a:srgbClr val="4A4B14"/>
                </a:solidFill>
                <a:latin typeface="Century Gothic"/>
                <a:cs typeface="Century Gothic"/>
              </a:rPr>
              <a:t>ses </a:t>
            </a:r>
            <a:r>
              <a:rPr sz="1400" spc="-90" dirty="0">
                <a:solidFill>
                  <a:srgbClr val="4A4B14"/>
                </a:solidFill>
                <a:latin typeface="Century Gothic"/>
                <a:cs typeface="Century Gothic"/>
              </a:rPr>
              <a:t>données  </a:t>
            </a:r>
            <a:r>
              <a:rPr sz="1400" spc="-40" dirty="0">
                <a:solidFill>
                  <a:srgbClr val="4A4B14"/>
                </a:solidFill>
                <a:latin typeface="Century Gothic"/>
                <a:cs typeface="Century Gothic"/>
              </a:rPr>
              <a:t>personnelles </a:t>
            </a:r>
            <a:r>
              <a:rPr sz="1400" spc="-60" dirty="0">
                <a:solidFill>
                  <a:srgbClr val="4A4B14"/>
                </a:solidFill>
                <a:latin typeface="Century Gothic"/>
                <a:cs typeface="Century Gothic"/>
              </a:rPr>
              <a:t>pour </a:t>
            </a:r>
            <a:r>
              <a:rPr sz="1400" spc="-35" dirty="0">
                <a:solidFill>
                  <a:srgbClr val="4A4B14"/>
                </a:solidFill>
                <a:latin typeface="Century Gothic"/>
                <a:cs typeface="Century Gothic"/>
              </a:rPr>
              <a:t>se </a:t>
            </a:r>
            <a:r>
              <a:rPr sz="1400" spc="-40" dirty="0">
                <a:solidFill>
                  <a:srgbClr val="4A4B14"/>
                </a:solidFill>
                <a:latin typeface="Century Gothic"/>
                <a:cs typeface="Century Gothic"/>
              </a:rPr>
              <a:t>faire </a:t>
            </a:r>
            <a:r>
              <a:rPr sz="1400" spc="5" dirty="0">
                <a:solidFill>
                  <a:srgbClr val="4A4B14"/>
                </a:solidFill>
                <a:latin typeface="Century Gothic"/>
                <a:cs typeface="Century Gothic"/>
              </a:rPr>
              <a:t>livrer </a:t>
            </a:r>
            <a:r>
              <a:rPr sz="1400" spc="-95" dirty="0">
                <a:solidFill>
                  <a:srgbClr val="4A4B14"/>
                </a:solidFill>
                <a:latin typeface="Century Gothic"/>
                <a:cs typeface="Century Gothic"/>
              </a:rPr>
              <a:t>aux</a:t>
            </a:r>
            <a:r>
              <a:rPr sz="1400" spc="-55" dirty="0">
                <a:solidFill>
                  <a:srgbClr val="4A4B14"/>
                </a:solidFill>
                <a:latin typeface="Century Gothic"/>
                <a:cs typeface="Century Gothic"/>
              </a:rPr>
              <a:t> </a:t>
            </a:r>
            <a:r>
              <a:rPr sz="1400" spc="10" dirty="0">
                <a:solidFill>
                  <a:srgbClr val="4A4B14"/>
                </a:solidFill>
                <a:latin typeface="Century Gothic"/>
                <a:cs typeface="Century Gothic"/>
              </a:rPr>
              <a:t>USA.</a:t>
            </a:r>
            <a:endParaRPr sz="1400" dirty="0">
              <a:latin typeface="Century Gothic"/>
              <a:cs typeface="Century Gothic"/>
            </a:endParaRPr>
          </a:p>
          <a:p>
            <a:pPr>
              <a:lnSpc>
                <a:spcPct val="100000"/>
              </a:lnSpc>
              <a:spcBef>
                <a:spcPts val="50"/>
              </a:spcBef>
            </a:pPr>
            <a:endParaRPr sz="1350" dirty="0">
              <a:latin typeface="Times New Roman"/>
              <a:cs typeface="Times New Roman"/>
            </a:endParaRPr>
          </a:p>
          <a:p>
            <a:pPr marL="12700" marR="5080">
              <a:lnSpc>
                <a:spcPct val="104900"/>
              </a:lnSpc>
              <a:spcBef>
                <a:spcPts val="5"/>
              </a:spcBef>
            </a:pPr>
            <a:r>
              <a:rPr sz="1350" spc="10" dirty="0">
                <a:solidFill>
                  <a:srgbClr val="4A4B14"/>
                </a:solidFill>
                <a:latin typeface="Century Gothic"/>
                <a:cs typeface="Century Gothic"/>
              </a:rPr>
              <a:t>/ </a:t>
            </a:r>
            <a:r>
              <a:rPr sz="1350" spc="5" dirty="0">
                <a:solidFill>
                  <a:srgbClr val="4A4B14"/>
                </a:solidFill>
                <a:latin typeface="Century Gothic"/>
                <a:cs typeface="Century Gothic"/>
              </a:rPr>
              <a:t>Le </a:t>
            </a:r>
            <a:r>
              <a:rPr sz="1350" spc="-10" dirty="0">
                <a:solidFill>
                  <a:srgbClr val="4A4B14"/>
                </a:solidFill>
                <a:latin typeface="Century Gothic"/>
                <a:cs typeface="Century Gothic"/>
              </a:rPr>
              <a:t>RGPD </a:t>
            </a:r>
            <a:r>
              <a:rPr sz="1350" spc="0" dirty="0">
                <a:solidFill>
                  <a:srgbClr val="4A4B14"/>
                </a:solidFill>
                <a:latin typeface="Century Gothic"/>
                <a:cs typeface="Century Gothic"/>
              </a:rPr>
              <a:t>est </a:t>
            </a:r>
            <a:r>
              <a:rPr sz="1350" spc="-75" dirty="0">
                <a:solidFill>
                  <a:srgbClr val="4A4B14"/>
                </a:solidFill>
                <a:latin typeface="Century Gothic"/>
                <a:cs typeface="Century Gothic"/>
              </a:rPr>
              <a:t>applicable </a:t>
            </a:r>
            <a:r>
              <a:rPr sz="1350" spc="-110" dirty="0">
                <a:solidFill>
                  <a:srgbClr val="4A4B14"/>
                </a:solidFill>
                <a:latin typeface="Century Gothic"/>
                <a:cs typeface="Century Gothic"/>
              </a:rPr>
              <a:t>au </a:t>
            </a:r>
            <a:r>
              <a:rPr sz="1350" spc="-65" dirty="0">
                <a:solidFill>
                  <a:srgbClr val="4A4B14"/>
                </a:solidFill>
                <a:latin typeface="Century Gothic"/>
                <a:cs typeface="Century Gothic"/>
              </a:rPr>
              <a:t>e-commerçant </a:t>
            </a:r>
            <a:r>
              <a:rPr sz="1350" spc="-20" dirty="0">
                <a:solidFill>
                  <a:srgbClr val="4A4B14"/>
                </a:solidFill>
                <a:latin typeface="Century Gothic"/>
                <a:cs typeface="Century Gothic"/>
              </a:rPr>
              <a:t>français,  </a:t>
            </a:r>
            <a:r>
              <a:rPr sz="1350" spc="-75" dirty="0">
                <a:solidFill>
                  <a:srgbClr val="4A4B14"/>
                </a:solidFill>
                <a:latin typeface="Century Gothic"/>
                <a:cs typeface="Century Gothic"/>
              </a:rPr>
              <a:t>car </a:t>
            </a:r>
            <a:r>
              <a:rPr sz="1350" spc="75" dirty="0">
                <a:solidFill>
                  <a:srgbClr val="4A4B14"/>
                </a:solidFill>
                <a:latin typeface="Century Gothic"/>
                <a:cs typeface="Century Gothic"/>
              </a:rPr>
              <a:t>il </a:t>
            </a:r>
            <a:r>
              <a:rPr sz="1350" spc="0" dirty="0">
                <a:solidFill>
                  <a:srgbClr val="4A4B14"/>
                </a:solidFill>
                <a:latin typeface="Century Gothic"/>
                <a:cs typeface="Century Gothic"/>
              </a:rPr>
              <a:t>est </a:t>
            </a:r>
            <a:r>
              <a:rPr sz="1350" spc="-30" dirty="0">
                <a:solidFill>
                  <a:srgbClr val="4A4B14"/>
                </a:solidFill>
                <a:latin typeface="Century Gothic"/>
                <a:cs typeface="Century Gothic"/>
              </a:rPr>
              <a:t>établit </a:t>
            </a:r>
            <a:r>
              <a:rPr sz="1350" spc="-110" dirty="0">
                <a:solidFill>
                  <a:srgbClr val="4A4B14"/>
                </a:solidFill>
                <a:latin typeface="Century Gothic"/>
                <a:cs typeface="Century Gothic"/>
              </a:rPr>
              <a:t>au </a:t>
            </a:r>
            <a:r>
              <a:rPr sz="1350" spc="0" dirty="0">
                <a:solidFill>
                  <a:srgbClr val="4A4B14"/>
                </a:solidFill>
                <a:latin typeface="Century Gothic"/>
                <a:cs typeface="Century Gothic"/>
              </a:rPr>
              <a:t>sein </a:t>
            </a:r>
            <a:r>
              <a:rPr sz="1350" spc="-114" dirty="0">
                <a:solidFill>
                  <a:srgbClr val="4A4B14"/>
                </a:solidFill>
                <a:latin typeface="Century Gothic"/>
                <a:cs typeface="Century Gothic"/>
              </a:rPr>
              <a:t>de</a:t>
            </a:r>
            <a:r>
              <a:rPr sz="1350" spc="-65" dirty="0">
                <a:solidFill>
                  <a:srgbClr val="4A4B14"/>
                </a:solidFill>
                <a:latin typeface="Century Gothic"/>
                <a:cs typeface="Century Gothic"/>
              </a:rPr>
              <a:t> </a:t>
            </a:r>
            <a:r>
              <a:rPr sz="1350" spc="5" dirty="0">
                <a:solidFill>
                  <a:srgbClr val="4A4B14"/>
                </a:solidFill>
                <a:latin typeface="Century Gothic"/>
                <a:cs typeface="Century Gothic"/>
              </a:rPr>
              <a:t>l’UE.</a:t>
            </a:r>
            <a:endParaRPr sz="1350" dirty="0">
              <a:latin typeface="Century Gothic"/>
              <a:cs typeface="Century Gothic"/>
            </a:endParaRPr>
          </a:p>
        </p:txBody>
      </p:sp>
      <p:sp>
        <p:nvSpPr>
          <p:cNvPr id="5" name="object 5"/>
          <p:cNvSpPr/>
          <p:nvPr/>
        </p:nvSpPr>
        <p:spPr>
          <a:xfrm>
            <a:off x="360000" y="355600"/>
            <a:ext cx="4475518" cy="5029200"/>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684212" y="935037"/>
            <a:ext cx="3716654" cy="344805"/>
          </a:xfrm>
          <a:prstGeom prst="rect">
            <a:avLst/>
          </a:prstGeom>
          <a:solidFill>
            <a:srgbClr val="7F7F7F">
              <a:alpha val="69799"/>
            </a:srgbClr>
          </a:solidFill>
        </p:spPr>
        <p:txBody>
          <a:bodyPr vert="horz" wrap="square" lIns="0" tIns="10795" rIns="0" bIns="0" rtlCol="0">
            <a:spAutoFit/>
          </a:bodyPr>
          <a:lstStyle/>
          <a:p>
            <a:pPr marL="91440">
              <a:lnSpc>
                <a:spcPct val="100000"/>
              </a:lnSpc>
              <a:spcBef>
                <a:spcPts val="85"/>
              </a:spcBef>
            </a:pPr>
            <a:r>
              <a:rPr sz="1750" spc="225" dirty="0"/>
              <a:t>ET </a:t>
            </a:r>
            <a:r>
              <a:rPr sz="1750" spc="85" dirty="0"/>
              <a:t>CONCRÈTEMENT</a:t>
            </a:r>
            <a:r>
              <a:rPr sz="1750" spc="-310" dirty="0"/>
              <a:t> </a:t>
            </a:r>
            <a:r>
              <a:rPr sz="1750" spc="-100" dirty="0"/>
              <a:t>?</a:t>
            </a:r>
            <a:endParaRPr sz="1750"/>
          </a:p>
        </p:txBody>
      </p:sp>
      <p:sp>
        <p:nvSpPr>
          <p:cNvPr id="8" name="object 8"/>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25" dirty="0"/>
              <a:t>30</a:t>
            </a:fld>
            <a:endParaRPr spc="25" dirty="0"/>
          </a:p>
        </p:txBody>
      </p:sp>
      <p:sp>
        <p:nvSpPr>
          <p:cNvPr id="7" name="object 7"/>
          <p:cNvSpPr txBox="1"/>
          <p:nvPr/>
        </p:nvSpPr>
        <p:spPr>
          <a:xfrm>
            <a:off x="7717028" y="4761166"/>
            <a:ext cx="1779905" cy="177800"/>
          </a:xfrm>
          <a:prstGeom prst="rect">
            <a:avLst/>
          </a:prstGeom>
        </p:spPr>
        <p:txBody>
          <a:bodyPr vert="horz" wrap="square" lIns="0" tIns="12700" rIns="0" bIns="0" rtlCol="0">
            <a:spAutoFit/>
          </a:bodyPr>
          <a:lstStyle/>
          <a:p>
            <a:pPr marL="12700">
              <a:lnSpc>
                <a:spcPct val="100000"/>
              </a:lnSpc>
              <a:spcBef>
                <a:spcPts val="100"/>
              </a:spcBef>
            </a:pPr>
            <a:r>
              <a:rPr sz="1000" spc="-40" dirty="0">
                <a:solidFill>
                  <a:srgbClr val="4A4B14"/>
                </a:solidFill>
                <a:latin typeface="Century Gothic"/>
                <a:cs typeface="Century Gothic"/>
              </a:rPr>
              <a:t>Source </a:t>
            </a:r>
            <a:r>
              <a:rPr sz="1000" spc="5" dirty="0">
                <a:solidFill>
                  <a:srgbClr val="4A4B14"/>
                </a:solidFill>
                <a:latin typeface="Century Gothic"/>
                <a:cs typeface="Century Gothic"/>
              </a:rPr>
              <a:t>: </a:t>
            </a:r>
            <a:r>
              <a:rPr sz="1000" spc="-30" dirty="0">
                <a:solidFill>
                  <a:srgbClr val="4A4B14"/>
                </a:solidFill>
                <a:latin typeface="Century Gothic"/>
                <a:cs typeface="Century Gothic"/>
              </a:rPr>
              <a:t>August </a:t>
            </a:r>
            <a:r>
              <a:rPr sz="1000" spc="-50" dirty="0">
                <a:solidFill>
                  <a:srgbClr val="4A4B14"/>
                </a:solidFill>
                <a:latin typeface="Century Gothic"/>
                <a:cs typeface="Century Gothic"/>
              </a:rPr>
              <a:t>Debouzy</a:t>
            </a:r>
            <a:r>
              <a:rPr sz="1000" spc="-95" dirty="0">
                <a:solidFill>
                  <a:srgbClr val="4A4B14"/>
                </a:solidFill>
                <a:latin typeface="Century Gothic"/>
                <a:cs typeface="Century Gothic"/>
              </a:rPr>
              <a:t> </a:t>
            </a:r>
            <a:r>
              <a:rPr sz="1000" spc="-35" dirty="0">
                <a:solidFill>
                  <a:srgbClr val="4A4B14"/>
                </a:solidFill>
                <a:latin typeface="Century Gothic"/>
                <a:cs typeface="Century Gothic"/>
              </a:rPr>
              <a:t>(</a:t>
            </a:r>
            <a:r>
              <a:rPr sz="1000" u="sng" spc="-35" dirty="0">
                <a:solidFill>
                  <a:srgbClr val="0563C1"/>
                </a:solidFill>
                <a:uFill>
                  <a:solidFill>
                    <a:srgbClr val="0563C1"/>
                  </a:solidFill>
                </a:uFill>
                <a:latin typeface="Century Gothic"/>
                <a:cs typeface="Century Gothic"/>
              </a:rPr>
              <a:t>lien</a:t>
            </a:r>
            <a:r>
              <a:rPr sz="1000" spc="-35" dirty="0">
                <a:solidFill>
                  <a:srgbClr val="4A4B14"/>
                </a:solidFill>
                <a:latin typeface="Century Gothic"/>
                <a:cs typeface="Century Gothic"/>
              </a:rPr>
              <a:t>)</a:t>
            </a:r>
            <a:endParaRPr sz="1000">
              <a:latin typeface="Century Gothic"/>
              <a:cs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5284342" y="1847850"/>
            <a:ext cx="4257040" cy="2153285"/>
          </a:xfrm>
          <a:prstGeom prst="rect">
            <a:avLst/>
          </a:prstGeom>
        </p:spPr>
        <p:txBody>
          <a:bodyPr vert="horz" wrap="square" lIns="0" tIns="12700" rIns="0" bIns="0" rtlCol="0">
            <a:spAutoFit/>
          </a:bodyPr>
          <a:lstStyle/>
          <a:p>
            <a:pPr marL="12700" marR="81915">
              <a:lnSpc>
                <a:spcPct val="99900"/>
              </a:lnSpc>
              <a:spcBef>
                <a:spcPts val="100"/>
              </a:spcBef>
            </a:pPr>
            <a:r>
              <a:rPr sz="1400" spc="-30" dirty="0">
                <a:solidFill>
                  <a:srgbClr val="4A4B14"/>
                </a:solidFill>
                <a:latin typeface="Century Gothic"/>
                <a:cs typeface="Century Gothic"/>
              </a:rPr>
              <a:t>Un </a:t>
            </a:r>
            <a:r>
              <a:rPr sz="1400" spc="-65" dirty="0">
                <a:solidFill>
                  <a:srgbClr val="4A4B14"/>
                </a:solidFill>
                <a:latin typeface="Century Gothic"/>
                <a:cs typeface="Century Gothic"/>
              </a:rPr>
              <a:t>citoyen </a:t>
            </a:r>
            <a:r>
              <a:rPr sz="1400" spc="-95" dirty="0">
                <a:solidFill>
                  <a:srgbClr val="4A4B14"/>
                </a:solidFill>
                <a:latin typeface="Century Gothic"/>
                <a:cs typeface="Century Gothic"/>
              </a:rPr>
              <a:t>européen </a:t>
            </a:r>
            <a:r>
              <a:rPr sz="1400" spc="-90" dirty="0">
                <a:solidFill>
                  <a:srgbClr val="4A4B14"/>
                </a:solidFill>
                <a:latin typeface="Century Gothic"/>
                <a:cs typeface="Century Gothic"/>
              </a:rPr>
              <a:t>télécharge </a:t>
            </a:r>
            <a:r>
              <a:rPr sz="1400" spc="-95" dirty="0">
                <a:solidFill>
                  <a:srgbClr val="4A4B14"/>
                </a:solidFill>
                <a:latin typeface="Century Gothic"/>
                <a:cs typeface="Century Gothic"/>
              </a:rPr>
              <a:t>une </a:t>
            </a:r>
            <a:r>
              <a:rPr sz="1400" spc="-80" dirty="0">
                <a:solidFill>
                  <a:srgbClr val="4A4B14"/>
                </a:solidFill>
                <a:latin typeface="Century Gothic"/>
                <a:cs typeface="Century Gothic"/>
              </a:rPr>
              <a:t>application  </a:t>
            </a:r>
            <a:r>
              <a:rPr sz="1400" spc="-65" dirty="0">
                <a:solidFill>
                  <a:srgbClr val="4A4B14"/>
                </a:solidFill>
                <a:latin typeface="Century Gothic"/>
                <a:cs typeface="Century Gothic"/>
              </a:rPr>
              <a:t>mobile </a:t>
            </a:r>
            <a:r>
              <a:rPr sz="1400" spc="-90" dirty="0">
                <a:solidFill>
                  <a:srgbClr val="4A4B14"/>
                </a:solidFill>
                <a:latin typeface="Century Gothic"/>
                <a:cs typeface="Century Gothic"/>
              </a:rPr>
              <a:t>américaine </a:t>
            </a:r>
            <a:r>
              <a:rPr sz="1400" spc="-60" dirty="0">
                <a:solidFill>
                  <a:srgbClr val="4A4B14"/>
                </a:solidFill>
                <a:latin typeface="Century Gothic"/>
                <a:cs typeface="Century Gothic"/>
              </a:rPr>
              <a:t>pour </a:t>
            </a:r>
            <a:r>
              <a:rPr sz="1400" spc="-10" dirty="0">
                <a:solidFill>
                  <a:srgbClr val="4A4B14"/>
                </a:solidFill>
                <a:latin typeface="Century Gothic"/>
                <a:cs typeface="Century Gothic"/>
              </a:rPr>
              <a:t>suivre </a:t>
            </a:r>
            <a:r>
              <a:rPr sz="1400" spc="-35" dirty="0">
                <a:solidFill>
                  <a:srgbClr val="4A4B14"/>
                </a:solidFill>
                <a:latin typeface="Century Gothic"/>
                <a:cs typeface="Century Gothic"/>
              </a:rPr>
              <a:t>son </a:t>
            </a:r>
            <a:r>
              <a:rPr sz="1400" spc="-60" dirty="0">
                <a:solidFill>
                  <a:srgbClr val="4A4B14"/>
                </a:solidFill>
                <a:latin typeface="Century Gothic"/>
                <a:cs typeface="Century Gothic"/>
              </a:rPr>
              <a:t>régime. </a:t>
            </a:r>
            <a:r>
              <a:rPr sz="1400" spc="-25" dirty="0">
                <a:solidFill>
                  <a:srgbClr val="4A4B14"/>
                </a:solidFill>
                <a:latin typeface="Century Gothic"/>
                <a:cs typeface="Century Gothic"/>
              </a:rPr>
              <a:t>Pour  </a:t>
            </a:r>
            <a:r>
              <a:rPr sz="1400" spc="0" dirty="0">
                <a:solidFill>
                  <a:srgbClr val="4A4B14"/>
                </a:solidFill>
                <a:latin typeface="Century Gothic"/>
                <a:cs typeface="Century Gothic"/>
              </a:rPr>
              <a:t>l’utiliser </a:t>
            </a:r>
            <a:r>
              <a:rPr sz="1400" spc="65" dirty="0">
                <a:solidFill>
                  <a:srgbClr val="4A4B14"/>
                </a:solidFill>
                <a:latin typeface="Century Gothic"/>
                <a:cs typeface="Century Gothic"/>
              </a:rPr>
              <a:t>il </a:t>
            </a:r>
            <a:r>
              <a:rPr sz="1400" spc="-45" dirty="0">
                <a:solidFill>
                  <a:srgbClr val="4A4B14"/>
                </a:solidFill>
                <a:latin typeface="Century Gothic"/>
                <a:cs typeface="Century Gothic"/>
              </a:rPr>
              <a:t>doit </a:t>
            </a:r>
            <a:r>
              <a:rPr sz="1400" spc="-10" dirty="0">
                <a:solidFill>
                  <a:srgbClr val="4A4B14"/>
                </a:solidFill>
                <a:latin typeface="Century Gothic"/>
                <a:cs typeface="Century Gothic"/>
              </a:rPr>
              <a:t>s’inscrire </a:t>
            </a:r>
            <a:r>
              <a:rPr sz="1400" spc="-110" dirty="0">
                <a:solidFill>
                  <a:srgbClr val="4A4B14"/>
                </a:solidFill>
                <a:latin typeface="Century Gothic"/>
                <a:cs typeface="Century Gothic"/>
              </a:rPr>
              <a:t>en </a:t>
            </a:r>
            <a:r>
              <a:rPr sz="1400" spc="-55" dirty="0">
                <a:solidFill>
                  <a:srgbClr val="4A4B14"/>
                </a:solidFill>
                <a:latin typeface="Century Gothic"/>
                <a:cs typeface="Century Gothic"/>
              </a:rPr>
              <a:t>renseignant </a:t>
            </a:r>
            <a:r>
              <a:rPr sz="1400" spc="-70" dirty="0">
                <a:solidFill>
                  <a:srgbClr val="4A4B14"/>
                </a:solidFill>
                <a:latin typeface="Century Gothic"/>
                <a:cs typeface="Century Gothic"/>
              </a:rPr>
              <a:t>des </a:t>
            </a:r>
            <a:r>
              <a:rPr sz="1400" spc="-90" dirty="0">
                <a:solidFill>
                  <a:srgbClr val="4A4B14"/>
                </a:solidFill>
                <a:latin typeface="Century Gothic"/>
                <a:cs typeface="Century Gothic"/>
              </a:rPr>
              <a:t>données  </a:t>
            </a:r>
            <a:r>
              <a:rPr sz="1400" spc="-40" dirty="0">
                <a:solidFill>
                  <a:srgbClr val="4A4B14"/>
                </a:solidFill>
                <a:latin typeface="Century Gothic"/>
                <a:cs typeface="Century Gothic"/>
              </a:rPr>
              <a:t>personnelles </a:t>
            </a:r>
            <a:r>
              <a:rPr sz="1400" spc="-75" dirty="0">
                <a:solidFill>
                  <a:srgbClr val="4A4B14"/>
                </a:solidFill>
                <a:latin typeface="Century Gothic"/>
                <a:cs typeface="Century Gothic"/>
              </a:rPr>
              <a:t>(nom, </a:t>
            </a:r>
            <a:r>
              <a:rPr sz="1400" spc="-125" dirty="0">
                <a:solidFill>
                  <a:srgbClr val="4A4B14"/>
                </a:solidFill>
                <a:latin typeface="Century Gothic"/>
                <a:cs typeface="Century Gothic"/>
              </a:rPr>
              <a:t>âge, </a:t>
            </a:r>
            <a:r>
              <a:rPr sz="1400" spc="-50" dirty="0">
                <a:solidFill>
                  <a:srgbClr val="4A4B14"/>
                </a:solidFill>
                <a:latin typeface="Century Gothic"/>
                <a:cs typeface="Century Gothic"/>
              </a:rPr>
              <a:t>centres</a:t>
            </a:r>
            <a:r>
              <a:rPr sz="1400" spc="-165" dirty="0">
                <a:solidFill>
                  <a:srgbClr val="4A4B14"/>
                </a:solidFill>
                <a:latin typeface="Century Gothic"/>
                <a:cs typeface="Century Gothic"/>
              </a:rPr>
              <a:t> </a:t>
            </a:r>
            <a:r>
              <a:rPr sz="1400" spc="-50" dirty="0">
                <a:solidFill>
                  <a:srgbClr val="4A4B14"/>
                </a:solidFill>
                <a:latin typeface="Century Gothic"/>
                <a:cs typeface="Century Gothic"/>
              </a:rPr>
              <a:t>d’intérêts…).</a:t>
            </a:r>
            <a:endParaRPr sz="1400" dirty="0">
              <a:latin typeface="Century Gothic"/>
              <a:cs typeface="Century Gothic"/>
            </a:endParaRPr>
          </a:p>
          <a:p>
            <a:pPr>
              <a:lnSpc>
                <a:spcPct val="100000"/>
              </a:lnSpc>
              <a:spcBef>
                <a:spcPts val="50"/>
              </a:spcBef>
            </a:pPr>
            <a:endParaRPr sz="1400" dirty="0">
              <a:latin typeface="Times New Roman"/>
              <a:cs typeface="Times New Roman"/>
            </a:endParaRPr>
          </a:p>
          <a:p>
            <a:pPr marL="12700" marR="5080">
              <a:lnSpc>
                <a:spcPct val="103400"/>
              </a:lnSpc>
              <a:spcBef>
                <a:spcPts val="5"/>
              </a:spcBef>
            </a:pPr>
            <a:r>
              <a:rPr sz="1350" spc="10" dirty="0">
                <a:solidFill>
                  <a:srgbClr val="4A4B14"/>
                </a:solidFill>
                <a:latin typeface="Century Gothic"/>
                <a:cs typeface="Century Gothic"/>
              </a:rPr>
              <a:t>/ </a:t>
            </a:r>
            <a:r>
              <a:rPr sz="1350" spc="5" dirty="0">
                <a:solidFill>
                  <a:srgbClr val="4A4B14"/>
                </a:solidFill>
                <a:latin typeface="Century Gothic"/>
                <a:cs typeface="Century Gothic"/>
              </a:rPr>
              <a:t>Le </a:t>
            </a:r>
            <a:r>
              <a:rPr sz="1350" spc="-10" dirty="0">
                <a:solidFill>
                  <a:srgbClr val="4A4B14"/>
                </a:solidFill>
                <a:latin typeface="Century Gothic"/>
                <a:cs typeface="Century Gothic"/>
              </a:rPr>
              <a:t>RGPD </a:t>
            </a:r>
            <a:r>
              <a:rPr sz="1350" spc="0" dirty="0">
                <a:solidFill>
                  <a:srgbClr val="4A4B14"/>
                </a:solidFill>
                <a:latin typeface="Century Gothic"/>
                <a:cs typeface="Century Gothic"/>
              </a:rPr>
              <a:t>est </a:t>
            </a:r>
            <a:r>
              <a:rPr sz="1350" spc="-75" dirty="0">
                <a:solidFill>
                  <a:srgbClr val="4A4B14"/>
                </a:solidFill>
                <a:latin typeface="Century Gothic"/>
                <a:cs typeface="Century Gothic"/>
              </a:rPr>
              <a:t>applicable </a:t>
            </a:r>
            <a:r>
              <a:rPr lang="fr-FR" sz="1350" spc="-190" dirty="0">
                <a:solidFill>
                  <a:srgbClr val="4A4B14"/>
                </a:solidFill>
                <a:latin typeface="Century Gothic"/>
                <a:cs typeface="Century Gothic"/>
              </a:rPr>
              <a:t>à </a:t>
            </a:r>
            <a:r>
              <a:rPr sz="1350" spc="-190" dirty="0">
                <a:solidFill>
                  <a:srgbClr val="4A4B14"/>
                </a:solidFill>
                <a:latin typeface="Century Gothic"/>
                <a:cs typeface="Century Gothic"/>
              </a:rPr>
              <a:t> </a:t>
            </a:r>
            <a:r>
              <a:rPr sz="1350" spc="-15" dirty="0">
                <a:solidFill>
                  <a:srgbClr val="4A4B14"/>
                </a:solidFill>
                <a:latin typeface="Century Gothic"/>
                <a:cs typeface="Century Gothic"/>
              </a:rPr>
              <a:t>l’entreprise </a:t>
            </a:r>
            <a:r>
              <a:rPr sz="1350" spc="-25" dirty="0">
                <a:solidFill>
                  <a:srgbClr val="4A4B14"/>
                </a:solidFill>
                <a:latin typeface="Century Gothic"/>
                <a:cs typeface="Century Gothic"/>
              </a:rPr>
              <a:t>éditrice </a:t>
            </a:r>
            <a:r>
              <a:rPr sz="1350" spc="-114" dirty="0">
                <a:solidFill>
                  <a:srgbClr val="4A4B14"/>
                </a:solidFill>
                <a:latin typeface="Century Gothic"/>
                <a:cs typeface="Century Gothic"/>
              </a:rPr>
              <a:t>de  </a:t>
            </a:r>
            <a:r>
              <a:rPr sz="1350" spc="-55" dirty="0">
                <a:solidFill>
                  <a:srgbClr val="4A4B14"/>
                </a:solidFill>
                <a:latin typeface="Century Gothic"/>
                <a:cs typeface="Century Gothic"/>
              </a:rPr>
              <a:t>l’application </a:t>
            </a:r>
            <a:r>
              <a:rPr sz="1350" spc="-30" dirty="0">
                <a:solidFill>
                  <a:srgbClr val="4A4B14"/>
                </a:solidFill>
                <a:latin typeface="Century Gothic"/>
                <a:cs typeface="Century Gothic"/>
              </a:rPr>
              <a:t>mobile, </a:t>
            </a:r>
            <a:r>
              <a:rPr sz="1350" spc="-95" dirty="0">
                <a:solidFill>
                  <a:srgbClr val="4A4B14"/>
                </a:solidFill>
                <a:latin typeface="Century Gothic"/>
                <a:cs typeface="Century Gothic"/>
              </a:rPr>
              <a:t>même </a:t>
            </a:r>
            <a:r>
              <a:rPr sz="1350" spc="90" dirty="0">
                <a:solidFill>
                  <a:srgbClr val="4A4B14"/>
                </a:solidFill>
                <a:latin typeface="Century Gothic"/>
                <a:cs typeface="Century Gothic"/>
              </a:rPr>
              <a:t>si </a:t>
            </a:r>
            <a:r>
              <a:rPr sz="1350" spc="-25" dirty="0">
                <a:solidFill>
                  <a:srgbClr val="4A4B14"/>
                </a:solidFill>
                <a:latin typeface="Century Gothic"/>
                <a:cs typeface="Century Gothic"/>
              </a:rPr>
              <a:t>elle </a:t>
            </a:r>
            <a:r>
              <a:rPr sz="1350" spc="-35" dirty="0">
                <a:solidFill>
                  <a:srgbClr val="4A4B14"/>
                </a:solidFill>
                <a:latin typeface="Century Gothic"/>
                <a:cs typeface="Century Gothic"/>
              </a:rPr>
              <a:t>n’est </a:t>
            </a:r>
            <a:r>
              <a:rPr sz="1350" spc="-65" dirty="0">
                <a:solidFill>
                  <a:srgbClr val="4A4B14"/>
                </a:solidFill>
                <a:latin typeface="Century Gothic"/>
                <a:cs typeface="Century Gothic"/>
              </a:rPr>
              <a:t>pas </a:t>
            </a:r>
            <a:r>
              <a:rPr sz="1350" spc="-50" dirty="0">
                <a:solidFill>
                  <a:srgbClr val="4A4B14"/>
                </a:solidFill>
                <a:latin typeface="Century Gothic"/>
                <a:cs typeface="Century Gothic"/>
              </a:rPr>
              <a:t>établie </a:t>
            </a:r>
            <a:r>
              <a:rPr sz="1350" spc="-110" dirty="0">
                <a:solidFill>
                  <a:srgbClr val="4A4B14"/>
                </a:solidFill>
                <a:latin typeface="Century Gothic"/>
                <a:cs typeface="Century Gothic"/>
              </a:rPr>
              <a:t>au  </a:t>
            </a:r>
            <a:r>
              <a:rPr sz="1350" spc="0" dirty="0">
                <a:solidFill>
                  <a:srgbClr val="4A4B14"/>
                </a:solidFill>
                <a:latin typeface="Century Gothic"/>
                <a:cs typeface="Century Gothic"/>
              </a:rPr>
              <a:t>sein </a:t>
            </a:r>
            <a:r>
              <a:rPr sz="1350" spc="-114" dirty="0">
                <a:solidFill>
                  <a:srgbClr val="4A4B14"/>
                </a:solidFill>
                <a:latin typeface="Century Gothic"/>
                <a:cs typeface="Century Gothic"/>
              </a:rPr>
              <a:t>de </a:t>
            </a:r>
            <a:r>
              <a:rPr sz="1350" spc="10" dirty="0">
                <a:solidFill>
                  <a:srgbClr val="4A4B14"/>
                </a:solidFill>
                <a:latin typeface="Century Gothic"/>
                <a:cs typeface="Century Gothic"/>
              </a:rPr>
              <a:t>l’UE, </a:t>
            </a:r>
            <a:r>
              <a:rPr sz="1350" spc="-75" dirty="0">
                <a:solidFill>
                  <a:srgbClr val="4A4B14"/>
                </a:solidFill>
                <a:latin typeface="Century Gothic"/>
                <a:cs typeface="Century Gothic"/>
              </a:rPr>
              <a:t>car </a:t>
            </a:r>
            <a:r>
              <a:rPr sz="1350" spc="-25" dirty="0">
                <a:solidFill>
                  <a:srgbClr val="4A4B14"/>
                </a:solidFill>
                <a:latin typeface="Century Gothic"/>
                <a:cs typeface="Century Gothic"/>
              </a:rPr>
              <a:t>elle </a:t>
            </a:r>
            <a:r>
              <a:rPr sz="1350" spc="-50" dirty="0">
                <a:solidFill>
                  <a:srgbClr val="4A4B14"/>
                </a:solidFill>
                <a:latin typeface="Century Gothic"/>
                <a:cs typeface="Century Gothic"/>
              </a:rPr>
              <a:t>met </a:t>
            </a:r>
            <a:r>
              <a:rPr sz="1350" spc="-80" dirty="0">
                <a:solidFill>
                  <a:srgbClr val="4A4B14"/>
                </a:solidFill>
                <a:latin typeface="Century Gothic"/>
                <a:cs typeface="Century Gothic"/>
              </a:rPr>
              <a:t>en </a:t>
            </a:r>
            <a:r>
              <a:rPr sz="1350" spc="-65" dirty="0">
                <a:solidFill>
                  <a:srgbClr val="4A4B14"/>
                </a:solidFill>
                <a:latin typeface="Century Gothic"/>
                <a:cs typeface="Century Gothic"/>
              </a:rPr>
              <a:t>œuvre </a:t>
            </a:r>
            <a:r>
              <a:rPr sz="1350" spc="-40" dirty="0">
                <a:solidFill>
                  <a:srgbClr val="4A4B14"/>
                </a:solidFill>
                <a:latin typeface="Century Gothic"/>
                <a:cs typeface="Century Gothic"/>
              </a:rPr>
              <a:t>des </a:t>
            </a:r>
            <a:r>
              <a:rPr sz="1350" spc="-15" dirty="0">
                <a:solidFill>
                  <a:srgbClr val="4A4B14"/>
                </a:solidFill>
                <a:latin typeface="Century Gothic"/>
                <a:cs typeface="Century Gothic"/>
              </a:rPr>
              <a:t>traitements  </a:t>
            </a:r>
            <a:r>
              <a:rPr sz="1350" spc="-10" dirty="0" err="1">
                <a:solidFill>
                  <a:srgbClr val="4A4B14"/>
                </a:solidFill>
                <a:latin typeface="Century Gothic"/>
                <a:cs typeface="Century Gothic"/>
              </a:rPr>
              <a:t>visant</a:t>
            </a:r>
            <a:r>
              <a:rPr sz="1350" spc="-10" dirty="0">
                <a:solidFill>
                  <a:srgbClr val="4A4B14"/>
                </a:solidFill>
                <a:latin typeface="Century Gothic"/>
                <a:cs typeface="Century Gothic"/>
              </a:rPr>
              <a:t> </a:t>
            </a:r>
            <a:r>
              <a:rPr lang="fr-FR" sz="1350" spc="-190" dirty="0">
                <a:solidFill>
                  <a:srgbClr val="4A4B14"/>
                </a:solidFill>
                <a:latin typeface="Century Gothic"/>
                <a:cs typeface="Century Gothic"/>
              </a:rPr>
              <a:t>à </a:t>
            </a:r>
            <a:r>
              <a:rPr sz="1350" spc="-190" dirty="0">
                <a:solidFill>
                  <a:srgbClr val="4A4B14"/>
                </a:solidFill>
                <a:latin typeface="Century Gothic"/>
                <a:cs typeface="Century Gothic"/>
              </a:rPr>
              <a:t> </a:t>
            </a:r>
            <a:r>
              <a:rPr sz="1350" spc="5" dirty="0">
                <a:solidFill>
                  <a:srgbClr val="4A4B14"/>
                </a:solidFill>
                <a:latin typeface="Century Gothic"/>
                <a:cs typeface="Century Gothic"/>
              </a:rPr>
              <a:t>suivre </a:t>
            </a:r>
            <a:r>
              <a:rPr sz="1350" spc="-25" dirty="0">
                <a:solidFill>
                  <a:srgbClr val="4A4B14"/>
                </a:solidFill>
                <a:latin typeface="Century Gothic"/>
                <a:cs typeface="Century Gothic"/>
              </a:rPr>
              <a:t>le </a:t>
            </a:r>
            <a:r>
              <a:rPr sz="1350" spc="-55" dirty="0">
                <a:solidFill>
                  <a:srgbClr val="4A4B14"/>
                </a:solidFill>
                <a:latin typeface="Century Gothic"/>
                <a:cs typeface="Century Gothic"/>
              </a:rPr>
              <a:t>comportement </a:t>
            </a:r>
            <a:r>
              <a:rPr sz="1350" spc="-95" dirty="0">
                <a:solidFill>
                  <a:srgbClr val="4A4B14"/>
                </a:solidFill>
                <a:latin typeface="Century Gothic"/>
                <a:cs typeface="Century Gothic"/>
              </a:rPr>
              <a:t>d’une </a:t>
            </a:r>
            <a:r>
              <a:rPr sz="1350" spc="-40" dirty="0">
                <a:solidFill>
                  <a:srgbClr val="4A4B14"/>
                </a:solidFill>
                <a:latin typeface="Century Gothic"/>
                <a:cs typeface="Century Gothic"/>
              </a:rPr>
              <a:t>personne  </a:t>
            </a:r>
            <a:r>
              <a:rPr sz="1350" spc="-10" dirty="0">
                <a:solidFill>
                  <a:srgbClr val="4A4B14"/>
                </a:solidFill>
                <a:latin typeface="Century Gothic"/>
                <a:cs typeface="Century Gothic"/>
              </a:rPr>
              <a:t>située </a:t>
            </a:r>
            <a:r>
              <a:rPr sz="1350" spc="-110" dirty="0">
                <a:solidFill>
                  <a:srgbClr val="4A4B14"/>
                </a:solidFill>
                <a:latin typeface="Century Gothic"/>
                <a:cs typeface="Century Gothic"/>
              </a:rPr>
              <a:t>au </a:t>
            </a:r>
            <a:r>
              <a:rPr sz="1350" spc="0" dirty="0">
                <a:solidFill>
                  <a:srgbClr val="4A4B14"/>
                </a:solidFill>
                <a:latin typeface="Century Gothic"/>
                <a:cs typeface="Century Gothic"/>
              </a:rPr>
              <a:t>sein </a:t>
            </a:r>
            <a:r>
              <a:rPr sz="1350" spc="-114" dirty="0">
                <a:solidFill>
                  <a:srgbClr val="4A4B14"/>
                </a:solidFill>
                <a:latin typeface="Century Gothic"/>
                <a:cs typeface="Century Gothic"/>
              </a:rPr>
              <a:t>de</a:t>
            </a:r>
            <a:r>
              <a:rPr sz="1350" spc="-260" dirty="0">
                <a:solidFill>
                  <a:srgbClr val="4A4B14"/>
                </a:solidFill>
                <a:latin typeface="Century Gothic"/>
                <a:cs typeface="Century Gothic"/>
              </a:rPr>
              <a:t> </a:t>
            </a:r>
            <a:r>
              <a:rPr sz="1350" spc="5" dirty="0">
                <a:solidFill>
                  <a:srgbClr val="4A4B14"/>
                </a:solidFill>
                <a:latin typeface="Century Gothic"/>
                <a:cs typeface="Century Gothic"/>
              </a:rPr>
              <a:t>l’UE.</a:t>
            </a:r>
            <a:endParaRPr sz="1350" dirty="0">
              <a:latin typeface="Century Gothic"/>
              <a:cs typeface="Century Gothic"/>
            </a:endParaRPr>
          </a:p>
        </p:txBody>
      </p:sp>
      <p:sp>
        <p:nvSpPr>
          <p:cNvPr id="5" name="object 5"/>
          <p:cNvSpPr/>
          <p:nvPr/>
        </p:nvSpPr>
        <p:spPr>
          <a:xfrm>
            <a:off x="360000" y="355600"/>
            <a:ext cx="4475518" cy="5029200"/>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684212" y="935037"/>
            <a:ext cx="3716654" cy="344805"/>
          </a:xfrm>
          <a:prstGeom prst="rect">
            <a:avLst/>
          </a:prstGeom>
          <a:solidFill>
            <a:srgbClr val="7F7F7F">
              <a:alpha val="69799"/>
            </a:srgbClr>
          </a:solidFill>
        </p:spPr>
        <p:txBody>
          <a:bodyPr vert="horz" wrap="square" lIns="0" tIns="10795" rIns="0" bIns="0" rtlCol="0">
            <a:spAutoFit/>
          </a:bodyPr>
          <a:lstStyle/>
          <a:p>
            <a:pPr marL="91440">
              <a:lnSpc>
                <a:spcPct val="100000"/>
              </a:lnSpc>
              <a:spcBef>
                <a:spcPts val="85"/>
              </a:spcBef>
            </a:pPr>
            <a:r>
              <a:rPr sz="1750" spc="225" dirty="0"/>
              <a:t>ET </a:t>
            </a:r>
            <a:r>
              <a:rPr sz="1750" spc="85" dirty="0"/>
              <a:t>CONCRÈTEMENT</a:t>
            </a:r>
            <a:r>
              <a:rPr sz="1750" spc="-310" dirty="0"/>
              <a:t> </a:t>
            </a:r>
            <a:r>
              <a:rPr sz="1750" spc="-100" dirty="0"/>
              <a:t>?</a:t>
            </a:r>
            <a:endParaRPr sz="1750"/>
          </a:p>
        </p:txBody>
      </p:sp>
      <p:sp>
        <p:nvSpPr>
          <p:cNvPr id="8" name="object 8"/>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25" dirty="0"/>
              <a:t>31</a:t>
            </a:fld>
            <a:endParaRPr spc="25" dirty="0"/>
          </a:p>
        </p:txBody>
      </p:sp>
      <p:sp>
        <p:nvSpPr>
          <p:cNvPr id="7" name="object 7"/>
          <p:cNvSpPr txBox="1"/>
          <p:nvPr/>
        </p:nvSpPr>
        <p:spPr>
          <a:xfrm>
            <a:off x="7717028" y="4761166"/>
            <a:ext cx="1779905" cy="177800"/>
          </a:xfrm>
          <a:prstGeom prst="rect">
            <a:avLst/>
          </a:prstGeom>
        </p:spPr>
        <p:txBody>
          <a:bodyPr vert="horz" wrap="square" lIns="0" tIns="12700" rIns="0" bIns="0" rtlCol="0">
            <a:spAutoFit/>
          </a:bodyPr>
          <a:lstStyle/>
          <a:p>
            <a:pPr marL="12700">
              <a:lnSpc>
                <a:spcPct val="100000"/>
              </a:lnSpc>
              <a:spcBef>
                <a:spcPts val="100"/>
              </a:spcBef>
            </a:pPr>
            <a:r>
              <a:rPr sz="1000" spc="-40" dirty="0">
                <a:solidFill>
                  <a:srgbClr val="4A4B14"/>
                </a:solidFill>
                <a:latin typeface="Century Gothic"/>
                <a:cs typeface="Century Gothic"/>
              </a:rPr>
              <a:t>Source </a:t>
            </a:r>
            <a:r>
              <a:rPr sz="1000" spc="5" dirty="0">
                <a:solidFill>
                  <a:srgbClr val="4A4B14"/>
                </a:solidFill>
                <a:latin typeface="Century Gothic"/>
                <a:cs typeface="Century Gothic"/>
              </a:rPr>
              <a:t>: </a:t>
            </a:r>
            <a:r>
              <a:rPr sz="1000" spc="-30" dirty="0">
                <a:solidFill>
                  <a:srgbClr val="4A4B14"/>
                </a:solidFill>
                <a:latin typeface="Century Gothic"/>
                <a:cs typeface="Century Gothic"/>
              </a:rPr>
              <a:t>August </a:t>
            </a:r>
            <a:r>
              <a:rPr sz="1000" spc="-50" dirty="0">
                <a:solidFill>
                  <a:srgbClr val="4A4B14"/>
                </a:solidFill>
                <a:latin typeface="Century Gothic"/>
                <a:cs typeface="Century Gothic"/>
              </a:rPr>
              <a:t>Debouzy</a:t>
            </a:r>
            <a:r>
              <a:rPr sz="1000" spc="-95" dirty="0">
                <a:solidFill>
                  <a:srgbClr val="4A4B14"/>
                </a:solidFill>
                <a:latin typeface="Century Gothic"/>
                <a:cs typeface="Century Gothic"/>
              </a:rPr>
              <a:t> </a:t>
            </a:r>
            <a:r>
              <a:rPr sz="1000" spc="-35" dirty="0">
                <a:solidFill>
                  <a:srgbClr val="4A4B14"/>
                </a:solidFill>
                <a:latin typeface="Century Gothic"/>
                <a:cs typeface="Century Gothic"/>
              </a:rPr>
              <a:t>(</a:t>
            </a:r>
            <a:r>
              <a:rPr sz="1000" u="sng" spc="-35" dirty="0">
                <a:solidFill>
                  <a:srgbClr val="0563C1"/>
                </a:solidFill>
                <a:uFill>
                  <a:solidFill>
                    <a:srgbClr val="0563C1"/>
                  </a:solidFill>
                </a:uFill>
                <a:latin typeface="Century Gothic"/>
                <a:cs typeface="Century Gothic"/>
              </a:rPr>
              <a:t>lien</a:t>
            </a:r>
            <a:r>
              <a:rPr sz="1000" spc="-35" dirty="0">
                <a:solidFill>
                  <a:srgbClr val="4A4B14"/>
                </a:solidFill>
                <a:latin typeface="Century Gothic"/>
                <a:cs typeface="Century Gothic"/>
              </a:rPr>
              <a:t>)</a:t>
            </a:r>
            <a:endParaRPr sz="1000">
              <a:latin typeface="Century Gothic"/>
              <a:cs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360000" y="355600"/>
            <a:ext cx="4475518" cy="50292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5284342" y="1847850"/>
            <a:ext cx="4232275" cy="2153285"/>
          </a:xfrm>
          <a:prstGeom prst="rect">
            <a:avLst/>
          </a:prstGeom>
        </p:spPr>
        <p:txBody>
          <a:bodyPr vert="horz" wrap="square" lIns="0" tIns="13335" rIns="0" bIns="0" rtlCol="0">
            <a:spAutoFit/>
          </a:bodyPr>
          <a:lstStyle/>
          <a:p>
            <a:pPr marL="12700" marR="195580">
              <a:lnSpc>
                <a:spcPct val="99700"/>
              </a:lnSpc>
              <a:spcBef>
                <a:spcPts val="105"/>
              </a:spcBef>
            </a:pPr>
            <a:r>
              <a:rPr sz="1400" spc="-30" dirty="0">
                <a:solidFill>
                  <a:srgbClr val="4A4B14"/>
                </a:solidFill>
                <a:latin typeface="Century Gothic"/>
                <a:cs typeface="Century Gothic"/>
              </a:rPr>
              <a:t>Un </a:t>
            </a:r>
            <a:r>
              <a:rPr sz="1400" spc="-65" dirty="0">
                <a:solidFill>
                  <a:srgbClr val="4A4B14"/>
                </a:solidFill>
                <a:latin typeface="Century Gothic"/>
                <a:cs typeface="Century Gothic"/>
              </a:rPr>
              <a:t>citoyen </a:t>
            </a:r>
            <a:r>
              <a:rPr sz="1400" spc="-85" dirty="0">
                <a:solidFill>
                  <a:srgbClr val="4A4B14"/>
                </a:solidFill>
                <a:latin typeface="Century Gothic"/>
                <a:cs typeface="Century Gothic"/>
              </a:rPr>
              <a:t>américain </a:t>
            </a:r>
            <a:r>
              <a:rPr sz="1400" spc="-110" dirty="0">
                <a:solidFill>
                  <a:srgbClr val="4A4B14"/>
                </a:solidFill>
                <a:latin typeface="Century Gothic"/>
                <a:cs typeface="Century Gothic"/>
              </a:rPr>
              <a:t>en </a:t>
            </a:r>
            <a:r>
              <a:rPr sz="1400" spc="-125" dirty="0">
                <a:solidFill>
                  <a:srgbClr val="4A4B14"/>
                </a:solidFill>
                <a:latin typeface="Century Gothic"/>
                <a:cs typeface="Century Gothic"/>
              </a:rPr>
              <a:t>voyage </a:t>
            </a:r>
            <a:r>
              <a:rPr sz="1400" spc="-110" dirty="0">
                <a:solidFill>
                  <a:srgbClr val="4A4B14"/>
                </a:solidFill>
                <a:latin typeface="Century Gothic"/>
                <a:cs typeface="Century Gothic"/>
              </a:rPr>
              <a:t>en </a:t>
            </a:r>
            <a:r>
              <a:rPr sz="1400" spc="-75" dirty="0">
                <a:solidFill>
                  <a:srgbClr val="4A4B14"/>
                </a:solidFill>
                <a:latin typeface="Century Gothic"/>
                <a:cs typeface="Century Gothic"/>
              </a:rPr>
              <a:t>France  </a:t>
            </a:r>
            <a:r>
              <a:rPr sz="1400" spc="-140" dirty="0">
                <a:solidFill>
                  <a:srgbClr val="4A4B14"/>
                </a:solidFill>
                <a:latin typeface="Century Gothic"/>
                <a:cs typeface="Century Gothic"/>
              </a:rPr>
              <a:t>commande </a:t>
            </a:r>
            <a:r>
              <a:rPr sz="1400" spc="0" dirty="0">
                <a:solidFill>
                  <a:srgbClr val="4A4B14"/>
                </a:solidFill>
                <a:latin typeface="Century Gothic"/>
                <a:cs typeface="Century Gothic"/>
              </a:rPr>
              <a:t>ses </a:t>
            </a:r>
            <a:r>
              <a:rPr sz="1400" spc="-35" dirty="0">
                <a:solidFill>
                  <a:srgbClr val="4A4B14"/>
                </a:solidFill>
                <a:latin typeface="Century Gothic"/>
                <a:cs typeface="Century Gothic"/>
              </a:rPr>
              <a:t>courses </a:t>
            </a:r>
            <a:r>
              <a:rPr sz="1400" spc="-60" dirty="0">
                <a:solidFill>
                  <a:srgbClr val="4A4B14"/>
                </a:solidFill>
                <a:latin typeface="Century Gothic"/>
                <a:cs typeface="Century Gothic"/>
              </a:rPr>
              <a:t>pour </a:t>
            </a:r>
            <a:r>
              <a:rPr sz="1400" spc="-70" dirty="0">
                <a:solidFill>
                  <a:srgbClr val="4A4B14"/>
                </a:solidFill>
                <a:latin typeface="Century Gothic"/>
                <a:cs typeface="Century Gothic"/>
              </a:rPr>
              <a:t>préparer </a:t>
            </a:r>
            <a:r>
              <a:rPr sz="1400" spc="-35" dirty="0">
                <a:solidFill>
                  <a:srgbClr val="4A4B14"/>
                </a:solidFill>
                <a:latin typeface="Century Gothic"/>
                <a:cs typeface="Century Gothic"/>
              </a:rPr>
              <a:t>son </a:t>
            </a:r>
            <a:r>
              <a:rPr sz="1400" spc="-25" dirty="0">
                <a:solidFill>
                  <a:srgbClr val="4A4B14"/>
                </a:solidFill>
                <a:latin typeface="Century Gothic"/>
                <a:cs typeface="Century Gothic"/>
              </a:rPr>
              <a:t>retour </a:t>
            </a:r>
            <a:r>
              <a:rPr lang="fr-FR" sz="1400" spc="-225" dirty="0">
                <a:solidFill>
                  <a:srgbClr val="4A4B14"/>
                </a:solidFill>
                <a:latin typeface="Century Gothic"/>
                <a:cs typeface="Century Gothic"/>
              </a:rPr>
              <a:t>à </a:t>
            </a:r>
            <a:r>
              <a:rPr sz="1400" spc="-225" dirty="0">
                <a:solidFill>
                  <a:srgbClr val="4A4B14"/>
                </a:solidFill>
                <a:latin typeface="Century Gothic"/>
                <a:cs typeface="Century Gothic"/>
              </a:rPr>
              <a:t>  </a:t>
            </a:r>
            <a:r>
              <a:rPr sz="1400" spc="-15" dirty="0">
                <a:solidFill>
                  <a:srgbClr val="4A4B14"/>
                </a:solidFill>
                <a:latin typeface="Century Gothic"/>
                <a:cs typeface="Century Gothic"/>
              </a:rPr>
              <a:t>partir </a:t>
            </a:r>
            <a:r>
              <a:rPr sz="1400" spc="-114" dirty="0">
                <a:solidFill>
                  <a:srgbClr val="4A4B14"/>
                </a:solidFill>
                <a:latin typeface="Century Gothic"/>
                <a:cs typeface="Century Gothic"/>
              </a:rPr>
              <a:t>d’un </a:t>
            </a:r>
            <a:r>
              <a:rPr sz="1400" spc="0" dirty="0">
                <a:solidFill>
                  <a:srgbClr val="4A4B14"/>
                </a:solidFill>
                <a:latin typeface="Century Gothic"/>
                <a:cs typeface="Century Gothic"/>
              </a:rPr>
              <a:t>site </a:t>
            </a:r>
            <a:r>
              <a:rPr sz="1400" spc="-75" dirty="0">
                <a:solidFill>
                  <a:srgbClr val="4A4B14"/>
                </a:solidFill>
                <a:latin typeface="Century Gothic"/>
                <a:cs typeface="Century Gothic"/>
              </a:rPr>
              <a:t>américain. </a:t>
            </a:r>
            <a:r>
              <a:rPr sz="1400" spc="65" dirty="0">
                <a:solidFill>
                  <a:srgbClr val="4A4B14"/>
                </a:solidFill>
                <a:latin typeface="Century Gothic"/>
                <a:cs typeface="Century Gothic"/>
              </a:rPr>
              <a:t>Il </a:t>
            </a:r>
            <a:r>
              <a:rPr sz="1400" spc="-10" dirty="0">
                <a:solidFill>
                  <a:srgbClr val="4A4B14"/>
                </a:solidFill>
                <a:latin typeface="Century Gothic"/>
                <a:cs typeface="Century Gothic"/>
              </a:rPr>
              <a:t>fournit </a:t>
            </a:r>
            <a:r>
              <a:rPr sz="1400" spc="0" dirty="0">
                <a:solidFill>
                  <a:srgbClr val="4A4B14"/>
                </a:solidFill>
                <a:latin typeface="Century Gothic"/>
                <a:cs typeface="Century Gothic"/>
              </a:rPr>
              <a:t>ses </a:t>
            </a:r>
            <a:r>
              <a:rPr sz="1400" spc="-90" dirty="0">
                <a:solidFill>
                  <a:srgbClr val="4A4B14"/>
                </a:solidFill>
                <a:latin typeface="Century Gothic"/>
                <a:cs typeface="Century Gothic"/>
              </a:rPr>
              <a:t>données  </a:t>
            </a:r>
            <a:r>
              <a:rPr sz="1400" spc="-40" dirty="0">
                <a:solidFill>
                  <a:srgbClr val="4A4B14"/>
                </a:solidFill>
                <a:latin typeface="Century Gothic"/>
                <a:cs typeface="Century Gothic"/>
              </a:rPr>
              <a:t>personnelles </a:t>
            </a:r>
            <a:r>
              <a:rPr sz="1400" spc="-60" dirty="0">
                <a:solidFill>
                  <a:srgbClr val="4A4B14"/>
                </a:solidFill>
                <a:latin typeface="Century Gothic"/>
                <a:cs typeface="Century Gothic"/>
              </a:rPr>
              <a:t>pour </a:t>
            </a:r>
            <a:r>
              <a:rPr sz="1400" spc="-80" dirty="0">
                <a:solidFill>
                  <a:srgbClr val="4A4B14"/>
                </a:solidFill>
                <a:latin typeface="Century Gothic"/>
                <a:cs typeface="Century Gothic"/>
              </a:rPr>
              <a:t>la </a:t>
            </a:r>
            <a:r>
              <a:rPr sz="1400" spc="-15" dirty="0">
                <a:solidFill>
                  <a:srgbClr val="4A4B14"/>
                </a:solidFill>
                <a:latin typeface="Century Gothic"/>
                <a:cs typeface="Century Gothic"/>
              </a:rPr>
              <a:t>livraison </a:t>
            </a:r>
            <a:r>
              <a:rPr lang="fr-FR" sz="1400" spc="-225" dirty="0">
                <a:solidFill>
                  <a:srgbClr val="4A4B14"/>
                </a:solidFill>
                <a:latin typeface="Century Gothic"/>
                <a:cs typeface="Century Gothic"/>
              </a:rPr>
              <a:t>à </a:t>
            </a:r>
            <a:r>
              <a:rPr sz="1400" spc="-225" dirty="0">
                <a:solidFill>
                  <a:srgbClr val="4A4B14"/>
                </a:solidFill>
                <a:latin typeface="Century Gothic"/>
                <a:cs typeface="Century Gothic"/>
              </a:rPr>
              <a:t> </a:t>
            </a:r>
            <a:r>
              <a:rPr sz="1400" spc="-35" dirty="0">
                <a:solidFill>
                  <a:srgbClr val="4A4B14"/>
                </a:solidFill>
                <a:latin typeface="Century Gothic"/>
                <a:cs typeface="Century Gothic"/>
              </a:rPr>
              <a:t>son </a:t>
            </a:r>
            <a:r>
              <a:rPr sz="1400" spc="-65" dirty="0">
                <a:solidFill>
                  <a:srgbClr val="4A4B14"/>
                </a:solidFill>
                <a:latin typeface="Century Gothic"/>
                <a:cs typeface="Century Gothic"/>
              </a:rPr>
              <a:t>domicile </a:t>
            </a:r>
            <a:r>
              <a:rPr sz="1400" spc="-95" dirty="0">
                <a:solidFill>
                  <a:srgbClr val="4A4B14"/>
                </a:solidFill>
                <a:latin typeface="Century Gothic"/>
                <a:cs typeface="Century Gothic"/>
              </a:rPr>
              <a:t>aux  </a:t>
            </a:r>
            <a:r>
              <a:rPr sz="1400" spc="10" dirty="0">
                <a:solidFill>
                  <a:srgbClr val="4A4B14"/>
                </a:solidFill>
                <a:latin typeface="Century Gothic"/>
                <a:cs typeface="Century Gothic"/>
              </a:rPr>
              <a:t>USA.</a:t>
            </a:r>
            <a:endParaRPr sz="1400" dirty="0">
              <a:latin typeface="Century Gothic"/>
              <a:cs typeface="Century Gothic"/>
            </a:endParaRPr>
          </a:p>
          <a:p>
            <a:pPr>
              <a:lnSpc>
                <a:spcPct val="100000"/>
              </a:lnSpc>
              <a:spcBef>
                <a:spcPts val="45"/>
              </a:spcBef>
            </a:pPr>
            <a:endParaRPr sz="1400" dirty="0">
              <a:latin typeface="Times New Roman"/>
              <a:cs typeface="Times New Roman"/>
            </a:endParaRPr>
          </a:p>
          <a:p>
            <a:pPr marL="12700" marR="5080">
              <a:lnSpc>
                <a:spcPct val="103600"/>
              </a:lnSpc>
              <a:spcBef>
                <a:spcPts val="5"/>
              </a:spcBef>
            </a:pPr>
            <a:r>
              <a:rPr sz="1350" spc="10" dirty="0">
                <a:solidFill>
                  <a:srgbClr val="4A4B14"/>
                </a:solidFill>
                <a:latin typeface="Century Gothic"/>
                <a:cs typeface="Century Gothic"/>
              </a:rPr>
              <a:t>/ </a:t>
            </a:r>
            <a:r>
              <a:rPr sz="1350" spc="5" dirty="0">
                <a:solidFill>
                  <a:srgbClr val="4A4B14"/>
                </a:solidFill>
                <a:latin typeface="Century Gothic"/>
                <a:cs typeface="Century Gothic"/>
              </a:rPr>
              <a:t>Le </a:t>
            </a:r>
            <a:r>
              <a:rPr sz="1350" spc="-10" dirty="0">
                <a:solidFill>
                  <a:srgbClr val="4A4B14"/>
                </a:solidFill>
                <a:latin typeface="Century Gothic"/>
                <a:cs typeface="Century Gothic"/>
              </a:rPr>
              <a:t>RGPD </a:t>
            </a:r>
            <a:r>
              <a:rPr sz="1350" spc="-35" dirty="0">
                <a:solidFill>
                  <a:srgbClr val="4A4B14"/>
                </a:solidFill>
                <a:latin typeface="Century Gothic"/>
                <a:cs typeface="Century Gothic"/>
              </a:rPr>
              <a:t>n’est </a:t>
            </a:r>
            <a:r>
              <a:rPr sz="1350" spc="-65" dirty="0">
                <a:solidFill>
                  <a:srgbClr val="4A4B14"/>
                </a:solidFill>
                <a:latin typeface="Century Gothic"/>
                <a:cs typeface="Century Gothic"/>
              </a:rPr>
              <a:t>pas </a:t>
            </a:r>
            <a:r>
              <a:rPr sz="1350" spc="-75" dirty="0">
                <a:solidFill>
                  <a:srgbClr val="4A4B14"/>
                </a:solidFill>
                <a:latin typeface="Century Gothic"/>
                <a:cs typeface="Century Gothic"/>
              </a:rPr>
              <a:t>applicable </a:t>
            </a:r>
            <a:r>
              <a:rPr sz="1350" spc="25" dirty="0">
                <a:solidFill>
                  <a:srgbClr val="4A4B14"/>
                </a:solidFill>
                <a:latin typeface="Century Gothic"/>
                <a:cs typeface="Century Gothic"/>
              </a:rPr>
              <a:t>: </a:t>
            </a:r>
            <a:r>
              <a:rPr sz="1350" spc="-25" dirty="0">
                <a:solidFill>
                  <a:srgbClr val="4A4B14"/>
                </a:solidFill>
                <a:latin typeface="Century Gothic"/>
                <a:cs typeface="Century Gothic"/>
              </a:rPr>
              <a:t>le </a:t>
            </a:r>
            <a:r>
              <a:rPr sz="1350" spc="-35" dirty="0">
                <a:solidFill>
                  <a:srgbClr val="4A4B14"/>
                </a:solidFill>
                <a:latin typeface="Century Gothic"/>
                <a:cs typeface="Century Gothic"/>
              </a:rPr>
              <a:t>responsable </a:t>
            </a:r>
            <a:r>
              <a:rPr sz="1350" spc="-65" dirty="0">
                <a:solidFill>
                  <a:srgbClr val="4A4B14"/>
                </a:solidFill>
                <a:latin typeface="Century Gothic"/>
                <a:cs typeface="Century Gothic"/>
              </a:rPr>
              <a:t>du  </a:t>
            </a:r>
            <a:r>
              <a:rPr sz="1350" spc="-25" dirty="0">
                <a:solidFill>
                  <a:srgbClr val="4A4B14"/>
                </a:solidFill>
                <a:latin typeface="Century Gothic"/>
                <a:cs typeface="Century Gothic"/>
              </a:rPr>
              <a:t>traitement </a:t>
            </a:r>
            <a:r>
              <a:rPr sz="1350" spc="-35" dirty="0">
                <a:solidFill>
                  <a:srgbClr val="4A4B14"/>
                </a:solidFill>
                <a:latin typeface="Century Gothic"/>
                <a:cs typeface="Century Gothic"/>
              </a:rPr>
              <a:t>n’est </a:t>
            </a:r>
            <a:r>
              <a:rPr sz="1350" spc="-65" dirty="0">
                <a:solidFill>
                  <a:srgbClr val="4A4B14"/>
                </a:solidFill>
                <a:latin typeface="Century Gothic"/>
                <a:cs typeface="Century Gothic"/>
              </a:rPr>
              <a:t>pas </a:t>
            </a:r>
            <a:r>
              <a:rPr sz="1350" spc="-30" dirty="0">
                <a:solidFill>
                  <a:srgbClr val="4A4B14"/>
                </a:solidFill>
                <a:latin typeface="Century Gothic"/>
                <a:cs typeface="Century Gothic"/>
              </a:rPr>
              <a:t>établit </a:t>
            </a:r>
            <a:r>
              <a:rPr sz="1350" spc="-110" dirty="0">
                <a:solidFill>
                  <a:srgbClr val="4A4B14"/>
                </a:solidFill>
                <a:latin typeface="Century Gothic"/>
                <a:cs typeface="Century Gothic"/>
              </a:rPr>
              <a:t>au </a:t>
            </a:r>
            <a:r>
              <a:rPr sz="1350" spc="0" dirty="0">
                <a:solidFill>
                  <a:srgbClr val="4A4B14"/>
                </a:solidFill>
                <a:latin typeface="Century Gothic"/>
                <a:cs typeface="Century Gothic"/>
              </a:rPr>
              <a:t>sein </a:t>
            </a:r>
            <a:r>
              <a:rPr sz="1350" spc="-114" dirty="0">
                <a:solidFill>
                  <a:srgbClr val="4A4B14"/>
                </a:solidFill>
                <a:latin typeface="Century Gothic"/>
                <a:cs typeface="Century Gothic"/>
              </a:rPr>
              <a:t>de </a:t>
            </a:r>
            <a:r>
              <a:rPr sz="1350" spc="10" dirty="0">
                <a:solidFill>
                  <a:srgbClr val="4A4B14"/>
                </a:solidFill>
                <a:latin typeface="Century Gothic"/>
                <a:cs typeface="Century Gothic"/>
              </a:rPr>
              <a:t>l’UE, </a:t>
            </a:r>
            <a:r>
              <a:rPr sz="1350" spc="-40" dirty="0">
                <a:solidFill>
                  <a:srgbClr val="4A4B14"/>
                </a:solidFill>
                <a:latin typeface="Century Gothic"/>
                <a:cs typeface="Century Gothic"/>
              </a:rPr>
              <a:t>et </a:t>
            </a:r>
            <a:r>
              <a:rPr sz="1350" spc="-80" dirty="0">
                <a:solidFill>
                  <a:srgbClr val="4A4B14"/>
                </a:solidFill>
                <a:latin typeface="Century Gothic"/>
                <a:cs typeface="Century Gothic"/>
              </a:rPr>
              <a:t>ne  </a:t>
            </a:r>
            <a:r>
              <a:rPr sz="1350" spc="10" dirty="0">
                <a:solidFill>
                  <a:srgbClr val="4A4B14"/>
                </a:solidFill>
                <a:latin typeface="Century Gothic"/>
                <a:cs typeface="Century Gothic"/>
              </a:rPr>
              <a:t>fournit </a:t>
            </a:r>
            <a:r>
              <a:rPr sz="1350" spc="-65" dirty="0">
                <a:solidFill>
                  <a:srgbClr val="4A4B14"/>
                </a:solidFill>
                <a:latin typeface="Century Gothic"/>
                <a:cs typeface="Century Gothic"/>
              </a:rPr>
              <a:t>pas </a:t>
            </a:r>
            <a:r>
              <a:rPr sz="1350" spc="-40" dirty="0">
                <a:solidFill>
                  <a:srgbClr val="4A4B14"/>
                </a:solidFill>
                <a:latin typeface="Century Gothic"/>
                <a:cs typeface="Century Gothic"/>
              </a:rPr>
              <a:t>des </a:t>
            </a:r>
            <a:r>
              <a:rPr sz="1350" spc="-15" dirty="0" err="1">
                <a:solidFill>
                  <a:srgbClr val="4A4B14"/>
                </a:solidFill>
                <a:latin typeface="Century Gothic"/>
                <a:cs typeface="Century Gothic"/>
              </a:rPr>
              <a:t>biens</a:t>
            </a:r>
            <a:r>
              <a:rPr sz="1350" spc="-15" dirty="0">
                <a:solidFill>
                  <a:srgbClr val="4A4B14"/>
                </a:solidFill>
                <a:latin typeface="Century Gothic"/>
                <a:cs typeface="Century Gothic"/>
              </a:rPr>
              <a:t> </a:t>
            </a:r>
            <a:r>
              <a:rPr lang="fr-FR" sz="1350" spc="-190" dirty="0">
                <a:solidFill>
                  <a:srgbClr val="4A4B14"/>
                </a:solidFill>
                <a:latin typeface="Century Gothic"/>
                <a:cs typeface="Century Gothic"/>
              </a:rPr>
              <a:t>à </a:t>
            </a:r>
            <a:r>
              <a:rPr sz="1350" spc="-190" dirty="0">
                <a:solidFill>
                  <a:srgbClr val="4A4B14"/>
                </a:solidFill>
                <a:latin typeface="Century Gothic"/>
                <a:cs typeface="Century Gothic"/>
              </a:rPr>
              <a:t> </a:t>
            </a:r>
            <a:r>
              <a:rPr sz="1350" spc="-40" dirty="0">
                <a:solidFill>
                  <a:srgbClr val="4A4B14"/>
                </a:solidFill>
                <a:latin typeface="Century Gothic"/>
                <a:cs typeface="Century Gothic"/>
              </a:rPr>
              <a:t>des </a:t>
            </a:r>
            <a:r>
              <a:rPr sz="1350" spc="-20" dirty="0">
                <a:solidFill>
                  <a:srgbClr val="4A4B14"/>
                </a:solidFill>
                <a:latin typeface="Century Gothic"/>
                <a:cs typeface="Century Gothic"/>
              </a:rPr>
              <a:t>personnes </a:t>
            </a:r>
            <a:r>
              <a:rPr sz="1350" spc="0" dirty="0">
                <a:solidFill>
                  <a:srgbClr val="4A4B14"/>
                </a:solidFill>
                <a:latin typeface="Century Gothic"/>
                <a:cs typeface="Century Gothic"/>
              </a:rPr>
              <a:t>situées </a:t>
            </a:r>
            <a:r>
              <a:rPr sz="1350" spc="-110" dirty="0">
                <a:solidFill>
                  <a:srgbClr val="4A4B14"/>
                </a:solidFill>
                <a:latin typeface="Century Gothic"/>
                <a:cs typeface="Century Gothic"/>
              </a:rPr>
              <a:t>au </a:t>
            </a:r>
            <a:r>
              <a:rPr sz="1350" spc="0" dirty="0">
                <a:solidFill>
                  <a:srgbClr val="4A4B14"/>
                </a:solidFill>
                <a:latin typeface="Century Gothic"/>
                <a:cs typeface="Century Gothic"/>
              </a:rPr>
              <a:t>sein  </a:t>
            </a:r>
            <a:r>
              <a:rPr sz="1350" spc="-114" dirty="0">
                <a:solidFill>
                  <a:srgbClr val="4A4B14"/>
                </a:solidFill>
                <a:latin typeface="Century Gothic"/>
                <a:cs typeface="Century Gothic"/>
              </a:rPr>
              <a:t>de</a:t>
            </a:r>
            <a:r>
              <a:rPr sz="1350" spc="-30" dirty="0">
                <a:solidFill>
                  <a:srgbClr val="4A4B14"/>
                </a:solidFill>
                <a:latin typeface="Century Gothic"/>
                <a:cs typeface="Century Gothic"/>
              </a:rPr>
              <a:t> </a:t>
            </a:r>
            <a:r>
              <a:rPr sz="1350" spc="5" dirty="0">
                <a:solidFill>
                  <a:srgbClr val="4A4B14"/>
                </a:solidFill>
                <a:latin typeface="Century Gothic"/>
                <a:cs typeface="Century Gothic"/>
              </a:rPr>
              <a:t>l’UE.</a:t>
            </a:r>
            <a:endParaRPr sz="1350" dirty="0">
              <a:latin typeface="Century Gothic"/>
              <a:cs typeface="Century Gothic"/>
            </a:endParaRPr>
          </a:p>
        </p:txBody>
      </p:sp>
      <p:sp>
        <p:nvSpPr>
          <p:cNvPr id="8" name="object 8"/>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25" dirty="0"/>
              <a:t>32</a:t>
            </a:fld>
            <a:endParaRPr spc="25" dirty="0"/>
          </a:p>
        </p:txBody>
      </p:sp>
      <p:sp>
        <p:nvSpPr>
          <p:cNvPr id="6" name="object 6"/>
          <p:cNvSpPr txBox="1">
            <a:spLocks noGrp="1"/>
          </p:cNvSpPr>
          <p:nvPr>
            <p:ph type="title"/>
          </p:nvPr>
        </p:nvSpPr>
        <p:spPr>
          <a:xfrm>
            <a:off x="684212" y="935037"/>
            <a:ext cx="3716654" cy="344805"/>
          </a:xfrm>
          <a:prstGeom prst="rect">
            <a:avLst/>
          </a:prstGeom>
          <a:solidFill>
            <a:srgbClr val="7F7F7F">
              <a:alpha val="69799"/>
            </a:srgbClr>
          </a:solidFill>
        </p:spPr>
        <p:txBody>
          <a:bodyPr vert="horz" wrap="square" lIns="0" tIns="10795" rIns="0" bIns="0" rtlCol="0">
            <a:spAutoFit/>
          </a:bodyPr>
          <a:lstStyle/>
          <a:p>
            <a:pPr marL="91440">
              <a:lnSpc>
                <a:spcPct val="100000"/>
              </a:lnSpc>
              <a:spcBef>
                <a:spcPts val="85"/>
              </a:spcBef>
            </a:pPr>
            <a:r>
              <a:rPr sz="1750" spc="225" dirty="0"/>
              <a:t>ET </a:t>
            </a:r>
            <a:r>
              <a:rPr sz="1750" spc="85" dirty="0"/>
              <a:t>CONCRÈTEMENT</a:t>
            </a:r>
            <a:r>
              <a:rPr sz="1750" spc="-310" dirty="0"/>
              <a:t> </a:t>
            </a:r>
            <a:r>
              <a:rPr sz="1750" spc="-100" dirty="0"/>
              <a:t>?</a:t>
            </a:r>
            <a:endParaRPr sz="1750"/>
          </a:p>
        </p:txBody>
      </p:sp>
      <p:sp>
        <p:nvSpPr>
          <p:cNvPr id="7" name="object 7"/>
          <p:cNvSpPr txBox="1"/>
          <p:nvPr/>
        </p:nvSpPr>
        <p:spPr>
          <a:xfrm>
            <a:off x="7717028" y="4761166"/>
            <a:ext cx="1779905" cy="177800"/>
          </a:xfrm>
          <a:prstGeom prst="rect">
            <a:avLst/>
          </a:prstGeom>
        </p:spPr>
        <p:txBody>
          <a:bodyPr vert="horz" wrap="square" lIns="0" tIns="12700" rIns="0" bIns="0" rtlCol="0">
            <a:spAutoFit/>
          </a:bodyPr>
          <a:lstStyle/>
          <a:p>
            <a:pPr marL="12700">
              <a:lnSpc>
                <a:spcPct val="100000"/>
              </a:lnSpc>
              <a:spcBef>
                <a:spcPts val="100"/>
              </a:spcBef>
            </a:pPr>
            <a:r>
              <a:rPr sz="1000" spc="-40" dirty="0">
                <a:solidFill>
                  <a:srgbClr val="4A4B14"/>
                </a:solidFill>
                <a:latin typeface="Century Gothic"/>
                <a:cs typeface="Century Gothic"/>
              </a:rPr>
              <a:t>Source </a:t>
            </a:r>
            <a:r>
              <a:rPr sz="1000" spc="5" dirty="0">
                <a:solidFill>
                  <a:srgbClr val="4A4B14"/>
                </a:solidFill>
                <a:latin typeface="Century Gothic"/>
                <a:cs typeface="Century Gothic"/>
              </a:rPr>
              <a:t>: </a:t>
            </a:r>
            <a:r>
              <a:rPr sz="1000" spc="-30" dirty="0">
                <a:solidFill>
                  <a:srgbClr val="4A4B14"/>
                </a:solidFill>
                <a:latin typeface="Century Gothic"/>
                <a:cs typeface="Century Gothic"/>
              </a:rPr>
              <a:t>August </a:t>
            </a:r>
            <a:r>
              <a:rPr sz="1000" spc="-50" dirty="0">
                <a:solidFill>
                  <a:srgbClr val="4A4B14"/>
                </a:solidFill>
                <a:latin typeface="Century Gothic"/>
                <a:cs typeface="Century Gothic"/>
              </a:rPr>
              <a:t>Debouzy</a:t>
            </a:r>
            <a:r>
              <a:rPr sz="1000" spc="-95" dirty="0">
                <a:solidFill>
                  <a:srgbClr val="4A4B14"/>
                </a:solidFill>
                <a:latin typeface="Century Gothic"/>
                <a:cs typeface="Century Gothic"/>
              </a:rPr>
              <a:t> </a:t>
            </a:r>
            <a:r>
              <a:rPr sz="1000" spc="-35" dirty="0">
                <a:solidFill>
                  <a:srgbClr val="4A4B14"/>
                </a:solidFill>
                <a:latin typeface="Century Gothic"/>
                <a:cs typeface="Century Gothic"/>
              </a:rPr>
              <a:t>(</a:t>
            </a:r>
            <a:r>
              <a:rPr sz="1000" u="sng" spc="-35" dirty="0">
                <a:solidFill>
                  <a:srgbClr val="0563C1"/>
                </a:solidFill>
                <a:uFill>
                  <a:solidFill>
                    <a:srgbClr val="0563C1"/>
                  </a:solidFill>
                </a:uFill>
                <a:latin typeface="Century Gothic"/>
                <a:cs typeface="Century Gothic"/>
              </a:rPr>
              <a:t>lien</a:t>
            </a:r>
            <a:r>
              <a:rPr sz="1000" spc="-35" dirty="0">
                <a:solidFill>
                  <a:srgbClr val="4A4B14"/>
                </a:solidFill>
                <a:latin typeface="Century Gothic"/>
                <a:cs typeface="Century Gothic"/>
              </a:rPr>
              <a:t>)</a:t>
            </a:r>
            <a:endParaRPr sz="1000">
              <a:latin typeface="Century Gothic"/>
              <a:cs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360000" y="355600"/>
            <a:ext cx="4475518" cy="50292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5284342" y="2061210"/>
            <a:ext cx="4127500" cy="1730375"/>
          </a:xfrm>
          <a:prstGeom prst="rect">
            <a:avLst/>
          </a:prstGeom>
        </p:spPr>
        <p:txBody>
          <a:bodyPr vert="horz" wrap="square" lIns="0" tIns="12700" rIns="0" bIns="0" rtlCol="0">
            <a:spAutoFit/>
          </a:bodyPr>
          <a:lstStyle/>
          <a:p>
            <a:pPr marL="12700" marR="136525">
              <a:lnSpc>
                <a:spcPct val="99900"/>
              </a:lnSpc>
              <a:spcBef>
                <a:spcPts val="100"/>
              </a:spcBef>
            </a:pPr>
            <a:r>
              <a:rPr sz="1400" spc="-30" dirty="0">
                <a:solidFill>
                  <a:srgbClr val="4A4B14"/>
                </a:solidFill>
                <a:latin typeface="Century Gothic"/>
                <a:cs typeface="Century Gothic"/>
              </a:rPr>
              <a:t>Un </a:t>
            </a:r>
            <a:r>
              <a:rPr sz="1400" spc="-65" dirty="0">
                <a:solidFill>
                  <a:srgbClr val="4A4B14"/>
                </a:solidFill>
                <a:latin typeface="Century Gothic"/>
                <a:cs typeface="Century Gothic"/>
              </a:rPr>
              <a:t>citoyen </a:t>
            </a:r>
            <a:r>
              <a:rPr sz="1400" spc="-95" dirty="0">
                <a:solidFill>
                  <a:srgbClr val="4A4B14"/>
                </a:solidFill>
                <a:latin typeface="Century Gothic"/>
                <a:cs typeface="Century Gothic"/>
              </a:rPr>
              <a:t>européen </a:t>
            </a:r>
            <a:r>
              <a:rPr sz="1400" spc="-110" dirty="0">
                <a:solidFill>
                  <a:srgbClr val="4A4B14"/>
                </a:solidFill>
                <a:latin typeface="Century Gothic"/>
                <a:cs typeface="Century Gothic"/>
              </a:rPr>
              <a:t>en </a:t>
            </a:r>
            <a:r>
              <a:rPr sz="1400" spc="-125" dirty="0">
                <a:solidFill>
                  <a:srgbClr val="4A4B14"/>
                </a:solidFill>
                <a:latin typeface="Century Gothic"/>
                <a:cs typeface="Century Gothic"/>
              </a:rPr>
              <a:t>voyage </a:t>
            </a:r>
            <a:r>
              <a:rPr sz="1400" spc="-95" dirty="0">
                <a:solidFill>
                  <a:srgbClr val="4A4B14"/>
                </a:solidFill>
                <a:latin typeface="Century Gothic"/>
                <a:cs typeface="Century Gothic"/>
              </a:rPr>
              <a:t>aux </a:t>
            </a:r>
            <a:r>
              <a:rPr sz="1400" spc="25" dirty="0">
                <a:solidFill>
                  <a:srgbClr val="4A4B14"/>
                </a:solidFill>
                <a:latin typeface="Century Gothic"/>
                <a:cs typeface="Century Gothic"/>
              </a:rPr>
              <a:t>USA </a:t>
            </a:r>
            <a:r>
              <a:rPr sz="1400" spc="-60" dirty="0">
                <a:solidFill>
                  <a:srgbClr val="4A4B14"/>
                </a:solidFill>
                <a:latin typeface="Century Gothic"/>
                <a:cs typeface="Century Gothic"/>
              </a:rPr>
              <a:t>souhaite  </a:t>
            </a:r>
            <a:r>
              <a:rPr sz="1400" spc="-25" dirty="0">
                <a:solidFill>
                  <a:srgbClr val="4A4B14"/>
                </a:solidFill>
                <a:latin typeface="Century Gothic"/>
                <a:cs typeface="Century Gothic"/>
              </a:rPr>
              <a:t>réserver </a:t>
            </a:r>
            <a:r>
              <a:rPr sz="1400" spc="-95" dirty="0">
                <a:solidFill>
                  <a:srgbClr val="4A4B14"/>
                </a:solidFill>
                <a:latin typeface="Century Gothic"/>
                <a:cs typeface="Century Gothic"/>
              </a:rPr>
              <a:t>une </a:t>
            </a:r>
            <a:r>
              <a:rPr sz="1400" spc="-114" dirty="0">
                <a:solidFill>
                  <a:srgbClr val="4A4B14"/>
                </a:solidFill>
                <a:latin typeface="Century Gothic"/>
                <a:cs typeface="Century Gothic"/>
              </a:rPr>
              <a:t>chambre </a:t>
            </a:r>
            <a:r>
              <a:rPr sz="1400" spc="-80" dirty="0">
                <a:solidFill>
                  <a:srgbClr val="4A4B14"/>
                </a:solidFill>
                <a:latin typeface="Century Gothic"/>
                <a:cs typeface="Century Gothic"/>
              </a:rPr>
              <a:t>d’hôtel </a:t>
            </a:r>
            <a:r>
              <a:rPr lang="fr-FR" sz="1400" spc="-225" dirty="0">
                <a:solidFill>
                  <a:srgbClr val="4A4B14"/>
                </a:solidFill>
                <a:latin typeface="Century Gothic"/>
                <a:cs typeface="Century Gothic"/>
              </a:rPr>
              <a:t>à </a:t>
            </a:r>
            <a:r>
              <a:rPr sz="1400" spc="-225" dirty="0">
                <a:solidFill>
                  <a:srgbClr val="4A4B14"/>
                </a:solidFill>
                <a:latin typeface="Century Gothic"/>
                <a:cs typeface="Century Gothic"/>
              </a:rPr>
              <a:t> </a:t>
            </a:r>
            <a:r>
              <a:rPr sz="1400" spc="-15" dirty="0">
                <a:solidFill>
                  <a:srgbClr val="4A4B14"/>
                </a:solidFill>
                <a:latin typeface="Century Gothic"/>
                <a:cs typeface="Century Gothic"/>
              </a:rPr>
              <a:t>partir </a:t>
            </a:r>
            <a:r>
              <a:rPr sz="1400" spc="-114" dirty="0">
                <a:solidFill>
                  <a:srgbClr val="4A4B14"/>
                </a:solidFill>
                <a:latin typeface="Century Gothic"/>
                <a:cs typeface="Century Gothic"/>
              </a:rPr>
              <a:t>d’un </a:t>
            </a:r>
            <a:r>
              <a:rPr sz="1400" spc="0" dirty="0">
                <a:solidFill>
                  <a:srgbClr val="4A4B14"/>
                </a:solidFill>
                <a:latin typeface="Century Gothic"/>
                <a:cs typeface="Century Gothic"/>
              </a:rPr>
              <a:t>site </a:t>
            </a:r>
            <a:r>
              <a:rPr sz="1400" spc="-145" dirty="0">
                <a:solidFill>
                  <a:srgbClr val="4A4B14"/>
                </a:solidFill>
                <a:latin typeface="Century Gothic"/>
                <a:cs typeface="Century Gothic"/>
              </a:rPr>
              <a:t>de  </a:t>
            </a:r>
            <a:r>
              <a:rPr sz="1400" spc="-40" dirty="0">
                <a:solidFill>
                  <a:srgbClr val="4A4B14"/>
                </a:solidFill>
                <a:latin typeface="Century Gothic"/>
                <a:cs typeface="Century Gothic"/>
              </a:rPr>
              <a:t>réservation </a:t>
            </a:r>
            <a:r>
              <a:rPr sz="1400" spc="-75" dirty="0">
                <a:solidFill>
                  <a:srgbClr val="4A4B14"/>
                </a:solidFill>
                <a:latin typeface="Century Gothic"/>
                <a:cs typeface="Century Gothic"/>
              </a:rPr>
              <a:t>américain. </a:t>
            </a:r>
            <a:r>
              <a:rPr sz="1400" spc="65" dirty="0">
                <a:solidFill>
                  <a:srgbClr val="4A4B14"/>
                </a:solidFill>
                <a:latin typeface="Century Gothic"/>
                <a:cs typeface="Century Gothic"/>
              </a:rPr>
              <a:t>Il </a:t>
            </a:r>
            <a:r>
              <a:rPr sz="1400" spc="-10" dirty="0">
                <a:solidFill>
                  <a:srgbClr val="4A4B14"/>
                </a:solidFill>
                <a:latin typeface="Century Gothic"/>
                <a:cs typeface="Century Gothic"/>
              </a:rPr>
              <a:t>fournit </a:t>
            </a:r>
            <a:r>
              <a:rPr sz="1400" spc="0" dirty="0">
                <a:solidFill>
                  <a:srgbClr val="4A4B14"/>
                </a:solidFill>
                <a:latin typeface="Century Gothic"/>
                <a:cs typeface="Century Gothic"/>
              </a:rPr>
              <a:t>ses </a:t>
            </a:r>
            <a:r>
              <a:rPr sz="1400" spc="-90" dirty="0">
                <a:solidFill>
                  <a:srgbClr val="4A4B14"/>
                </a:solidFill>
                <a:latin typeface="Century Gothic"/>
                <a:cs typeface="Century Gothic"/>
              </a:rPr>
              <a:t>données  </a:t>
            </a:r>
            <a:r>
              <a:rPr sz="1400" spc="-35" dirty="0">
                <a:solidFill>
                  <a:srgbClr val="4A4B14"/>
                </a:solidFill>
                <a:latin typeface="Century Gothic"/>
                <a:cs typeface="Century Gothic"/>
              </a:rPr>
              <a:t>personnelles.</a:t>
            </a:r>
            <a:endParaRPr sz="1400" dirty="0">
              <a:latin typeface="Century Gothic"/>
              <a:cs typeface="Century Gothic"/>
            </a:endParaRPr>
          </a:p>
          <a:p>
            <a:pPr>
              <a:lnSpc>
                <a:spcPct val="100000"/>
              </a:lnSpc>
              <a:spcBef>
                <a:spcPts val="45"/>
              </a:spcBef>
            </a:pPr>
            <a:endParaRPr sz="1400" dirty="0">
              <a:latin typeface="Times New Roman"/>
              <a:cs typeface="Times New Roman"/>
            </a:endParaRPr>
          </a:p>
          <a:p>
            <a:pPr marL="12700" marR="5080">
              <a:lnSpc>
                <a:spcPct val="103899"/>
              </a:lnSpc>
            </a:pPr>
            <a:r>
              <a:rPr sz="1350" spc="10" dirty="0">
                <a:solidFill>
                  <a:srgbClr val="4A4B14"/>
                </a:solidFill>
                <a:latin typeface="Century Gothic"/>
                <a:cs typeface="Century Gothic"/>
              </a:rPr>
              <a:t>/ </a:t>
            </a:r>
            <a:r>
              <a:rPr sz="1350" spc="5" dirty="0">
                <a:solidFill>
                  <a:srgbClr val="4A4B14"/>
                </a:solidFill>
                <a:latin typeface="Century Gothic"/>
                <a:cs typeface="Century Gothic"/>
              </a:rPr>
              <a:t>Le </a:t>
            </a:r>
            <a:r>
              <a:rPr sz="1350" spc="-10" dirty="0">
                <a:solidFill>
                  <a:srgbClr val="4A4B14"/>
                </a:solidFill>
                <a:latin typeface="Century Gothic"/>
                <a:cs typeface="Century Gothic"/>
              </a:rPr>
              <a:t>RGPD </a:t>
            </a:r>
            <a:r>
              <a:rPr sz="1350" spc="-35" dirty="0">
                <a:solidFill>
                  <a:srgbClr val="4A4B14"/>
                </a:solidFill>
                <a:latin typeface="Century Gothic"/>
                <a:cs typeface="Century Gothic"/>
              </a:rPr>
              <a:t>n’est </a:t>
            </a:r>
            <a:r>
              <a:rPr sz="1350" spc="-65" dirty="0">
                <a:solidFill>
                  <a:srgbClr val="4A4B14"/>
                </a:solidFill>
                <a:latin typeface="Century Gothic"/>
                <a:cs typeface="Century Gothic"/>
              </a:rPr>
              <a:t>pas </a:t>
            </a:r>
            <a:r>
              <a:rPr sz="1350" spc="-75" dirty="0">
                <a:solidFill>
                  <a:srgbClr val="4A4B14"/>
                </a:solidFill>
                <a:latin typeface="Century Gothic"/>
                <a:cs typeface="Century Gothic"/>
              </a:rPr>
              <a:t>applicable </a:t>
            </a:r>
            <a:r>
              <a:rPr sz="1350" spc="25" dirty="0">
                <a:solidFill>
                  <a:srgbClr val="4A4B14"/>
                </a:solidFill>
                <a:latin typeface="Century Gothic"/>
                <a:cs typeface="Century Gothic"/>
              </a:rPr>
              <a:t>: </a:t>
            </a:r>
            <a:r>
              <a:rPr sz="1350" spc="-25" dirty="0">
                <a:solidFill>
                  <a:srgbClr val="4A4B14"/>
                </a:solidFill>
                <a:latin typeface="Century Gothic"/>
                <a:cs typeface="Century Gothic"/>
              </a:rPr>
              <a:t>le </a:t>
            </a:r>
            <a:r>
              <a:rPr sz="1350" spc="-20" dirty="0">
                <a:solidFill>
                  <a:srgbClr val="4A4B14"/>
                </a:solidFill>
                <a:latin typeface="Century Gothic"/>
                <a:cs typeface="Century Gothic"/>
              </a:rPr>
              <a:t>service </a:t>
            </a:r>
            <a:r>
              <a:rPr sz="1350" spc="-35" dirty="0">
                <a:solidFill>
                  <a:srgbClr val="4A4B14"/>
                </a:solidFill>
                <a:latin typeface="Century Gothic"/>
                <a:cs typeface="Century Gothic"/>
              </a:rPr>
              <a:t>n’est </a:t>
            </a:r>
            <a:r>
              <a:rPr sz="1350" spc="-65" dirty="0">
                <a:solidFill>
                  <a:srgbClr val="4A4B14"/>
                </a:solidFill>
                <a:latin typeface="Century Gothic"/>
                <a:cs typeface="Century Gothic"/>
              </a:rPr>
              <a:t>pas  </a:t>
            </a:r>
            <a:r>
              <a:rPr sz="1350" spc="5" dirty="0">
                <a:solidFill>
                  <a:srgbClr val="4A4B14"/>
                </a:solidFill>
                <a:latin typeface="Century Gothic"/>
                <a:cs typeface="Century Gothic"/>
              </a:rPr>
              <a:t>fourni </a:t>
            </a:r>
            <a:r>
              <a:rPr sz="1350" spc="-110" dirty="0">
                <a:solidFill>
                  <a:srgbClr val="4A4B14"/>
                </a:solidFill>
                <a:latin typeface="Century Gothic"/>
                <a:cs typeface="Century Gothic"/>
              </a:rPr>
              <a:t>au </a:t>
            </a:r>
            <a:r>
              <a:rPr sz="1350" spc="0" dirty="0">
                <a:solidFill>
                  <a:srgbClr val="4A4B14"/>
                </a:solidFill>
                <a:latin typeface="Century Gothic"/>
                <a:cs typeface="Century Gothic"/>
              </a:rPr>
              <a:t>sein </a:t>
            </a:r>
            <a:r>
              <a:rPr sz="1350" spc="-114" dirty="0">
                <a:solidFill>
                  <a:srgbClr val="4A4B14"/>
                </a:solidFill>
                <a:latin typeface="Century Gothic"/>
                <a:cs typeface="Century Gothic"/>
              </a:rPr>
              <a:t>de </a:t>
            </a:r>
            <a:r>
              <a:rPr sz="1350" spc="10" dirty="0">
                <a:solidFill>
                  <a:srgbClr val="4A4B14"/>
                </a:solidFill>
                <a:latin typeface="Century Gothic"/>
                <a:cs typeface="Century Gothic"/>
              </a:rPr>
              <a:t>l’UE, </a:t>
            </a:r>
            <a:r>
              <a:rPr sz="1350" spc="-40" dirty="0">
                <a:solidFill>
                  <a:srgbClr val="4A4B14"/>
                </a:solidFill>
                <a:latin typeface="Century Gothic"/>
                <a:cs typeface="Century Gothic"/>
              </a:rPr>
              <a:t>et </a:t>
            </a:r>
            <a:r>
              <a:rPr sz="1350" spc="-25" dirty="0">
                <a:solidFill>
                  <a:srgbClr val="4A4B14"/>
                </a:solidFill>
                <a:latin typeface="Century Gothic"/>
                <a:cs typeface="Century Gothic"/>
              </a:rPr>
              <a:t>le </a:t>
            </a:r>
            <a:r>
              <a:rPr sz="1350" spc="-35" dirty="0">
                <a:solidFill>
                  <a:srgbClr val="4A4B14"/>
                </a:solidFill>
                <a:latin typeface="Century Gothic"/>
                <a:cs typeface="Century Gothic"/>
              </a:rPr>
              <a:t>responsable </a:t>
            </a:r>
            <a:r>
              <a:rPr sz="1350" spc="-65" dirty="0">
                <a:solidFill>
                  <a:srgbClr val="4A4B14"/>
                </a:solidFill>
                <a:latin typeface="Century Gothic"/>
                <a:cs typeface="Century Gothic"/>
              </a:rPr>
              <a:t>du  </a:t>
            </a:r>
            <a:r>
              <a:rPr sz="1350" spc="-25" dirty="0">
                <a:solidFill>
                  <a:srgbClr val="4A4B14"/>
                </a:solidFill>
                <a:latin typeface="Century Gothic"/>
                <a:cs typeface="Century Gothic"/>
              </a:rPr>
              <a:t>traitement </a:t>
            </a:r>
            <a:r>
              <a:rPr sz="1350" spc="-35" dirty="0">
                <a:solidFill>
                  <a:srgbClr val="4A4B14"/>
                </a:solidFill>
                <a:latin typeface="Century Gothic"/>
                <a:cs typeface="Century Gothic"/>
              </a:rPr>
              <a:t>n’est </a:t>
            </a:r>
            <a:r>
              <a:rPr sz="1350" spc="-65" dirty="0">
                <a:solidFill>
                  <a:srgbClr val="4A4B14"/>
                </a:solidFill>
                <a:latin typeface="Century Gothic"/>
                <a:cs typeface="Century Gothic"/>
              </a:rPr>
              <a:t>pas </a:t>
            </a:r>
            <a:r>
              <a:rPr sz="1350" spc="-30" dirty="0">
                <a:solidFill>
                  <a:srgbClr val="4A4B14"/>
                </a:solidFill>
                <a:latin typeface="Century Gothic"/>
                <a:cs typeface="Century Gothic"/>
              </a:rPr>
              <a:t>établit </a:t>
            </a:r>
            <a:r>
              <a:rPr sz="1350" spc="-110" dirty="0">
                <a:solidFill>
                  <a:srgbClr val="4A4B14"/>
                </a:solidFill>
                <a:latin typeface="Century Gothic"/>
                <a:cs typeface="Century Gothic"/>
              </a:rPr>
              <a:t>au </a:t>
            </a:r>
            <a:r>
              <a:rPr sz="1350" spc="0" dirty="0">
                <a:solidFill>
                  <a:srgbClr val="4A4B14"/>
                </a:solidFill>
                <a:latin typeface="Century Gothic"/>
                <a:cs typeface="Century Gothic"/>
              </a:rPr>
              <a:t>sein </a:t>
            </a:r>
            <a:r>
              <a:rPr sz="1350" spc="-114" dirty="0">
                <a:solidFill>
                  <a:srgbClr val="4A4B14"/>
                </a:solidFill>
                <a:latin typeface="Century Gothic"/>
                <a:cs typeface="Century Gothic"/>
              </a:rPr>
              <a:t>de</a:t>
            </a:r>
            <a:r>
              <a:rPr sz="1350" spc="-175" dirty="0">
                <a:solidFill>
                  <a:srgbClr val="4A4B14"/>
                </a:solidFill>
                <a:latin typeface="Century Gothic"/>
                <a:cs typeface="Century Gothic"/>
              </a:rPr>
              <a:t> </a:t>
            </a:r>
            <a:r>
              <a:rPr sz="1350" spc="5" dirty="0">
                <a:solidFill>
                  <a:srgbClr val="4A4B14"/>
                </a:solidFill>
                <a:latin typeface="Century Gothic"/>
                <a:cs typeface="Century Gothic"/>
              </a:rPr>
              <a:t>l’UE.</a:t>
            </a:r>
            <a:endParaRPr sz="1350" dirty="0">
              <a:latin typeface="Century Gothic"/>
              <a:cs typeface="Century Gothic"/>
            </a:endParaRPr>
          </a:p>
        </p:txBody>
      </p:sp>
      <p:sp>
        <p:nvSpPr>
          <p:cNvPr id="8" name="object 8"/>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25" dirty="0"/>
              <a:t>33</a:t>
            </a:fld>
            <a:endParaRPr spc="25" dirty="0"/>
          </a:p>
        </p:txBody>
      </p:sp>
      <p:sp>
        <p:nvSpPr>
          <p:cNvPr id="6" name="object 6"/>
          <p:cNvSpPr txBox="1">
            <a:spLocks noGrp="1"/>
          </p:cNvSpPr>
          <p:nvPr>
            <p:ph type="title"/>
          </p:nvPr>
        </p:nvSpPr>
        <p:spPr>
          <a:xfrm>
            <a:off x="684212" y="935037"/>
            <a:ext cx="3716654" cy="344805"/>
          </a:xfrm>
          <a:prstGeom prst="rect">
            <a:avLst/>
          </a:prstGeom>
          <a:solidFill>
            <a:srgbClr val="7F7F7F">
              <a:alpha val="69799"/>
            </a:srgbClr>
          </a:solidFill>
        </p:spPr>
        <p:txBody>
          <a:bodyPr vert="horz" wrap="square" lIns="0" tIns="10795" rIns="0" bIns="0" rtlCol="0">
            <a:spAutoFit/>
          </a:bodyPr>
          <a:lstStyle/>
          <a:p>
            <a:pPr marL="91440">
              <a:lnSpc>
                <a:spcPct val="100000"/>
              </a:lnSpc>
              <a:spcBef>
                <a:spcPts val="85"/>
              </a:spcBef>
            </a:pPr>
            <a:r>
              <a:rPr sz="1750" spc="225" dirty="0"/>
              <a:t>ET </a:t>
            </a:r>
            <a:r>
              <a:rPr sz="1750" spc="85" dirty="0"/>
              <a:t>CONCRÈTEMENT</a:t>
            </a:r>
            <a:r>
              <a:rPr sz="1750" spc="-310" dirty="0"/>
              <a:t> </a:t>
            </a:r>
            <a:r>
              <a:rPr sz="1750" spc="-100" dirty="0"/>
              <a:t>?</a:t>
            </a:r>
            <a:endParaRPr sz="1750"/>
          </a:p>
        </p:txBody>
      </p:sp>
      <p:sp>
        <p:nvSpPr>
          <p:cNvPr id="7" name="object 7"/>
          <p:cNvSpPr txBox="1"/>
          <p:nvPr/>
        </p:nvSpPr>
        <p:spPr>
          <a:xfrm>
            <a:off x="7717028" y="4761166"/>
            <a:ext cx="1779905" cy="177800"/>
          </a:xfrm>
          <a:prstGeom prst="rect">
            <a:avLst/>
          </a:prstGeom>
        </p:spPr>
        <p:txBody>
          <a:bodyPr vert="horz" wrap="square" lIns="0" tIns="12700" rIns="0" bIns="0" rtlCol="0">
            <a:spAutoFit/>
          </a:bodyPr>
          <a:lstStyle/>
          <a:p>
            <a:pPr marL="12700">
              <a:lnSpc>
                <a:spcPct val="100000"/>
              </a:lnSpc>
              <a:spcBef>
                <a:spcPts val="100"/>
              </a:spcBef>
            </a:pPr>
            <a:r>
              <a:rPr sz="1000" spc="-40" dirty="0">
                <a:solidFill>
                  <a:srgbClr val="4A4B14"/>
                </a:solidFill>
                <a:latin typeface="Century Gothic"/>
                <a:cs typeface="Century Gothic"/>
              </a:rPr>
              <a:t>Source </a:t>
            </a:r>
            <a:r>
              <a:rPr sz="1000" spc="5" dirty="0">
                <a:solidFill>
                  <a:srgbClr val="4A4B14"/>
                </a:solidFill>
                <a:latin typeface="Century Gothic"/>
                <a:cs typeface="Century Gothic"/>
              </a:rPr>
              <a:t>: </a:t>
            </a:r>
            <a:r>
              <a:rPr sz="1000" spc="-30" dirty="0">
                <a:solidFill>
                  <a:srgbClr val="4A4B14"/>
                </a:solidFill>
                <a:latin typeface="Century Gothic"/>
                <a:cs typeface="Century Gothic"/>
              </a:rPr>
              <a:t>August </a:t>
            </a:r>
            <a:r>
              <a:rPr sz="1000" spc="-50" dirty="0">
                <a:solidFill>
                  <a:srgbClr val="4A4B14"/>
                </a:solidFill>
                <a:latin typeface="Century Gothic"/>
                <a:cs typeface="Century Gothic"/>
              </a:rPr>
              <a:t>Debouzy</a:t>
            </a:r>
            <a:r>
              <a:rPr sz="1000" spc="-95" dirty="0">
                <a:solidFill>
                  <a:srgbClr val="4A4B14"/>
                </a:solidFill>
                <a:latin typeface="Century Gothic"/>
                <a:cs typeface="Century Gothic"/>
              </a:rPr>
              <a:t> </a:t>
            </a:r>
            <a:r>
              <a:rPr sz="1000" spc="-35" dirty="0">
                <a:solidFill>
                  <a:srgbClr val="4A4B14"/>
                </a:solidFill>
                <a:latin typeface="Century Gothic"/>
                <a:cs typeface="Century Gothic"/>
              </a:rPr>
              <a:t>(</a:t>
            </a:r>
            <a:r>
              <a:rPr sz="1000" u="sng" spc="-35" dirty="0">
                <a:solidFill>
                  <a:srgbClr val="0563C1"/>
                </a:solidFill>
                <a:uFill>
                  <a:solidFill>
                    <a:srgbClr val="0563C1"/>
                  </a:solidFill>
                </a:uFill>
                <a:latin typeface="Century Gothic"/>
                <a:cs typeface="Century Gothic"/>
              </a:rPr>
              <a:t>lien</a:t>
            </a:r>
            <a:r>
              <a:rPr sz="1000" spc="-35" dirty="0">
                <a:solidFill>
                  <a:srgbClr val="4A4B14"/>
                </a:solidFill>
                <a:latin typeface="Century Gothic"/>
                <a:cs typeface="Century Gothic"/>
              </a:rPr>
              <a:t>)</a:t>
            </a:r>
            <a:endParaRPr sz="1000">
              <a:latin typeface="Century Gothic"/>
              <a:cs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FFA400"/>
          </a:solidFill>
        </p:spPr>
        <p:txBody>
          <a:bodyPr wrap="square" lIns="0" tIns="0" rIns="0" bIns="0" rtlCol="0"/>
          <a:lstStyle/>
          <a:p>
            <a:endParaRPr/>
          </a:p>
        </p:txBody>
      </p:sp>
      <p:sp>
        <p:nvSpPr>
          <p:cNvPr id="3" name="object 3"/>
          <p:cNvSpPr/>
          <p:nvPr/>
        </p:nvSpPr>
        <p:spPr>
          <a:xfrm>
            <a:off x="9184944" y="5221284"/>
            <a:ext cx="358775" cy="359410"/>
          </a:xfrm>
          <a:custGeom>
            <a:avLst/>
            <a:gdLst/>
            <a:ahLst/>
            <a:cxnLst/>
            <a:rect l="l" t="t" r="r" b="b"/>
            <a:pathLst>
              <a:path w="358775" h="359410">
                <a:moveTo>
                  <a:pt x="178993" y="0"/>
                </a:moveTo>
                <a:lnTo>
                  <a:pt x="131114" y="6342"/>
                </a:lnTo>
                <a:lnTo>
                  <a:pt x="88273" y="24274"/>
                </a:lnTo>
                <a:lnTo>
                  <a:pt x="52106" y="52151"/>
                </a:lnTo>
                <a:lnTo>
                  <a:pt x="24248" y="88329"/>
                </a:lnTo>
                <a:lnTo>
                  <a:pt x="6334" y="131166"/>
                </a:lnTo>
                <a:lnTo>
                  <a:pt x="0" y="179016"/>
                </a:lnTo>
                <a:lnTo>
                  <a:pt x="6334" y="227182"/>
                </a:lnTo>
                <a:lnTo>
                  <a:pt x="24248" y="270229"/>
                </a:lnTo>
                <a:lnTo>
                  <a:pt x="52106" y="306535"/>
                </a:lnTo>
                <a:lnTo>
                  <a:pt x="88273" y="334477"/>
                </a:lnTo>
                <a:lnTo>
                  <a:pt x="131114" y="352433"/>
                </a:lnTo>
                <a:lnTo>
                  <a:pt x="178993" y="358778"/>
                </a:lnTo>
                <a:lnTo>
                  <a:pt x="227205" y="352433"/>
                </a:lnTo>
                <a:lnTo>
                  <a:pt x="270268" y="334477"/>
                </a:lnTo>
                <a:lnTo>
                  <a:pt x="306570" y="306535"/>
                </a:lnTo>
                <a:lnTo>
                  <a:pt x="334497" y="270229"/>
                </a:lnTo>
                <a:lnTo>
                  <a:pt x="352436" y="227182"/>
                </a:lnTo>
                <a:lnTo>
                  <a:pt x="358775" y="179016"/>
                </a:lnTo>
                <a:lnTo>
                  <a:pt x="352436" y="131166"/>
                </a:lnTo>
                <a:lnTo>
                  <a:pt x="334497" y="88329"/>
                </a:lnTo>
                <a:lnTo>
                  <a:pt x="306570" y="52151"/>
                </a:lnTo>
                <a:lnTo>
                  <a:pt x="270268" y="24274"/>
                </a:lnTo>
                <a:lnTo>
                  <a:pt x="227205" y="6342"/>
                </a:lnTo>
                <a:lnTo>
                  <a:pt x="178993" y="0"/>
                </a:lnTo>
                <a:close/>
              </a:path>
            </a:pathLst>
          </a:custGeom>
          <a:solidFill>
            <a:srgbClr val="FFFFFF"/>
          </a:solidFill>
        </p:spPr>
        <p:txBody>
          <a:bodyPr wrap="square" lIns="0" tIns="0" rIns="0" bIns="0" rtlCol="0"/>
          <a:lstStyle/>
          <a:p>
            <a:endParaRPr/>
          </a:p>
        </p:txBody>
      </p:sp>
      <p:sp>
        <p:nvSpPr>
          <p:cNvPr id="4" name="object 4"/>
          <p:cNvSpPr/>
          <p:nvPr/>
        </p:nvSpPr>
        <p:spPr>
          <a:xfrm>
            <a:off x="9276562" y="5304325"/>
            <a:ext cx="175539" cy="192703"/>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347935" y="667982"/>
            <a:ext cx="705485" cy="4918710"/>
          </a:xfrm>
          <a:prstGeom prst="rect">
            <a:avLst/>
          </a:prstGeom>
        </p:spPr>
        <p:txBody>
          <a:bodyPr vert="horz" wrap="square" lIns="0" tIns="0" rIns="0" bIns="0" rtlCol="0">
            <a:spAutoFit/>
          </a:bodyPr>
          <a:lstStyle/>
          <a:p>
            <a:pPr marL="455295">
              <a:lnSpc>
                <a:spcPts val="2120"/>
              </a:lnSpc>
            </a:pPr>
            <a:r>
              <a:rPr sz="1800" spc="160" dirty="0">
                <a:solidFill>
                  <a:srgbClr val="FFFFFF"/>
                </a:solidFill>
                <a:latin typeface="Century Gothic"/>
                <a:cs typeface="Century Gothic"/>
              </a:rPr>
              <a:t>—</a:t>
            </a:r>
            <a:endParaRPr sz="1800">
              <a:latin typeface="Century Gothic"/>
              <a:cs typeface="Century Gothic"/>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spcBef>
                <a:spcPts val="20"/>
              </a:spcBef>
            </a:pPr>
            <a:endParaRPr sz="2250">
              <a:latin typeface="Times New Roman"/>
              <a:cs typeface="Times New Roman"/>
            </a:endParaRPr>
          </a:p>
          <a:p>
            <a:pPr>
              <a:lnSpc>
                <a:spcPct val="100000"/>
              </a:lnSpc>
            </a:pPr>
            <a:r>
              <a:rPr sz="900" spc="0" dirty="0">
                <a:solidFill>
                  <a:srgbClr val="0000FF"/>
                </a:solidFill>
                <a:latin typeface="Century Gothic"/>
                <a:cs typeface="Century Gothic"/>
              </a:rPr>
              <a:t>34</a:t>
            </a:r>
            <a:endParaRPr sz="900">
              <a:latin typeface="Century Gothic"/>
              <a:cs typeface="Century Gothic"/>
            </a:endParaRPr>
          </a:p>
        </p:txBody>
      </p:sp>
      <p:sp>
        <p:nvSpPr>
          <p:cNvPr id="6" name="object 6"/>
          <p:cNvSpPr/>
          <p:nvPr/>
        </p:nvSpPr>
        <p:spPr>
          <a:xfrm>
            <a:off x="0" y="0"/>
            <a:ext cx="10083800" cy="5759449"/>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body" idx="1"/>
          </p:nvPr>
        </p:nvSpPr>
        <p:spPr>
          <a:xfrm>
            <a:off x="1768881" y="1592760"/>
            <a:ext cx="6546037" cy="1815867"/>
          </a:xfrm>
          <a:prstGeom prst="rect">
            <a:avLst/>
          </a:prstGeom>
        </p:spPr>
        <p:txBody>
          <a:bodyPr vert="horz" wrap="square" lIns="0" tIns="522209" rIns="0" bIns="0" rtlCol="0">
            <a:spAutoFit/>
          </a:bodyPr>
          <a:lstStyle/>
          <a:p>
            <a:pPr marL="1454150" marR="171450">
              <a:lnSpc>
                <a:spcPct val="89900"/>
              </a:lnSpc>
              <a:spcBef>
                <a:spcPts val="270"/>
              </a:spcBef>
            </a:pPr>
            <a:r>
              <a:rPr sz="1400" spc="-20" dirty="0">
                <a:solidFill>
                  <a:srgbClr val="4A4B14"/>
                </a:solidFill>
              </a:rPr>
              <a:t>Le </a:t>
            </a:r>
            <a:r>
              <a:rPr sz="1400" spc="-45" dirty="0">
                <a:solidFill>
                  <a:srgbClr val="4A4B14"/>
                </a:solidFill>
              </a:rPr>
              <a:t>RGPD </a:t>
            </a:r>
            <a:r>
              <a:rPr sz="1400" spc="-80" dirty="0" err="1">
                <a:solidFill>
                  <a:srgbClr val="4A4B14"/>
                </a:solidFill>
              </a:rPr>
              <a:t>s’appliquera</a:t>
            </a:r>
            <a:r>
              <a:rPr sz="1400" spc="-80" dirty="0">
                <a:solidFill>
                  <a:srgbClr val="4A4B14"/>
                </a:solidFill>
              </a:rPr>
              <a:t> </a:t>
            </a:r>
            <a:r>
              <a:rPr lang="fr-FR" sz="1400" spc="-225" dirty="0">
                <a:solidFill>
                  <a:srgbClr val="4A4B14"/>
                </a:solidFill>
              </a:rPr>
              <a:t>à </a:t>
            </a:r>
            <a:r>
              <a:rPr sz="1400" spc="-225" dirty="0">
                <a:solidFill>
                  <a:srgbClr val="4A4B14"/>
                </a:solidFill>
              </a:rPr>
              <a:t> </a:t>
            </a:r>
            <a:r>
              <a:rPr sz="1400" spc="-80" dirty="0">
                <a:solidFill>
                  <a:srgbClr val="4A4B14"/>
                </a:solidFill>
              </a:rPr>
              <a:t>la </a:t>
            </a:r>
            <a:r>
              <a:rPr sz="1400" spc="-50" dirty="0">
                <a:solidFill>
                  <a:srgbClr val="4A4B14"/>
                </a:solidFill>
              </a:rPr>
              <a:t>majorité </a:t>
            </a:r>
            <a:r>
              <a:rPr sz="1400" spc="-70" dirty="0">
                <a:solidFill>
                  <a:srgbClr val="4A4B14"/>
                </a:solidFill>
              </a:rPr>
              <a:t>des </a:t>
            </a:r>
            <a:r>
              <a:rPr sz="1400" spc="-20" dirty="0">
                <a:solidFill>
                  <a:srgbClr val="4A4B14"/>
                </a:solidFill>
              </a:rPr>
              <a:t>entreprises </a:t>
            </a:r>
            <a:r>
              <a:rPr sz="1400" spc="-50" dirty="0">
                <a:solidFill>
                  <a:srgbClr val="4A4B14"/>
                </a:solidFill>
              </a:rPr>
              <a:t>qui </a:t>
            </a:r>
            <a:r>
              <a:rPr sz="1400" spc="-20" dirty="0">
                <a:solidFill>
                  <a:srgbClr val="4A4B14"/>
                </a:solidFill>
              </a:rPr>
              <a:t>sont  </a:t>
            </a:r>
            <a:r>
              <a:rPr sz="1400" spc="-55" dirty="0">
                <a:solidFill>
                  <a:srgbClr val="4A4B14"/>
                </a:solidFill>
              </a:rPr>
              <a:t>établies </a:t>
            </a:r>
            <a:r>
              <a:rPr sz="1400" spc="-145" dirty="0">
                <a:solidFill>
                  <a:srgbClr val="4A4B14"/>
                </a:solidFill>
              </a:rPr>
              <a:t>au </a:t>
            </a:r>
            <a:r>
              <a:rPr sz="1400" spc="-15" dirty="0">
                <a:solidFill>
                  <a:srgbClr val="4A4B14"/>
                </a:solidFill>
              </a:rPr>
              <a:t>sein </a:t>
            </a:r>
            <a:r>
              <a:rPr sz="1400" spc="-145" dirty="0">
                <a:solidFill>
                  <a:srgbClr val="4A4B14"/>
                </a:solidFill>
              </a:rPr>
              <a:t>de </a:t>
            </a:r>
            <a:r>
              <a:rPr sz="1400" spc="-45" dirty="0">
                <a:solidFill>
                  <a:srgbClr val="4A4B14"/>
                </a:solidFill>
              </a:rPr>
              <a:t>l’Union </a:t>
            </a:r>
            <a:r>
              <a:rPr sz="1400" spc="-70" dirty="0">
                <a:solidFill>
                  <a:srgbClr val="4A4B14"/>
                </a:solidFill>
              </a:rPr>
              <a:t>Européenne, </a:t>
            </a:r>
            <a:r>
              <a:rPr sz="1400" spc="-15" dirty="0" err="1">
                <a:solidFill>
                  <a:srgbClr val="4A4B14"/>
                </a:solidFill>
              </a:rPr>
              <a:t>ainsi</a:t>
            </a:r>
            <a:r>
              <a:rPr sz="1400" spc="-15" dirty="0">
                <a:solidFill>
                  <a:srgbClr val="4A4B14"/>
                </a:solidFill>
              </a:rPr>
              <a:t> </a:t>
            </a:r>
            <a:r>
              <a:rPr sz="1400" spc="-155" dirty="0" err="1">
                <a:solidFill>
                  <a:srgbClr val="4A4B14"/>
                </a:solidFill>
              </a:rPr>
              <a:t>qu</a:t>
            </a:r>
            <a:r>
              <a:rPr sz="1400" spc="-155" dirty="0">
                <a:solidFill>
                  <a:srgbClr val="4A4B14"/>
                </a:solidFill>
              </a:rPr>
              <a:t>’</a:t>
            </a:r>
            <a:r>
              <a:rPr lang="fr-FR" sz="1400" spc="-155" dirty="0">
                <a:solidFill>
                  <a:srgbClr val="4A4B14"/>
                </a:solidFill>
              </a:rPr>
              <a:t>à </a:t>
            </a:r>
            <a:r>
              <a:rPr sz="1400" spc="-155" dirty="0">
                <a:solidFill>
                  <a:srgbClr val="4A4B14"/>
                </a:solidFill>
              </a:rPr>
              <a:t> </a:t>
            </a:r>
            <a:r>
              <a:rPr sz="1400" spc="-95" dirty="0">
                <a:solidFill>
                  <a:srgbClr val="4A4B14"/>
                </a:solidFill>
              </a:rPr>
              <a:t>une </a:t>
            </a:r>
            <a:r>
              <a:rPr sz="1400" spc="-105" dirty="0">
                <a:solidFill>
                  <a:srgbClr val="4A4B14"/>
                </a:solidFill>
              </a:rPr>
              <a:t>grande  </a:t>
            </a:r>
            <a:r>
              <a:rPr sz="1400" spc="-60" dirty="0">
                <a:solidFill>
                  <a:srgbClr val="4A4B14"/>
                </a:solidFill>
              </a:rPr>
              <a:t>partie </a:t>
            </a:r>
            <a:r>
              <a:rPr sz="1400" spc="-70" dirty="0">
                <a:solidFill>
                  <a:srgbClr val="4A4B14"/>
                </a:solidFill>
              </a:rPr>
              <a:t>des </a:t>
            </a:r>
            <a:r>
              <a:rPr sz="1400" spc="-20" dirty="0">
                <a:solidFill>
                  <a:srgbClr val="4A4B14"/>
                </a:solidFill>
              </a:rPr>
              <a:t>entreprises </a:t>
            </a:r>
            <a:r>
              <a:rPr sz="1400" spc="-50" dirty="0">
                <a:solidFill>
                  <a:srgbClr val="4A4B14"/>
                </a:solidFill>
              </a:rPr>
              <a:t>qui </a:t>
            </a:r>
            <a:r>
              <a:rPr sz="1400" spc="-55" dirty="0">
                <a:solidFill>
                  <a:srgbClr val="4A4B14"/>
                </a:solidFill>
              </a:rPr>
              <a:t>récoltent </a:t>
            </a:r>
            <a:r>
              <a:rPr sz="1400" dirty="0">
                <a:solidFill>
                  <a:srgbClr val="4A4B14"/>
                </a:solidFill>
              </a:rPr>
              <a:t>les </a:t>
            </a:r>
            <a:r>
              <a:rPr sz="1400" spc="-90" dirty="0">
                <a:solidFill>
                  <a:srgbClr val="4A4B14"/>
                </a:solidFill>
              </a:rPr>
              <a:t>données </a:t>
            </a:r>
            <a:r>
              <a:rPr sz="1400" spc="-145" dirty="0">
                <a:solidFill>
                  <a:srgbClr val="4A4B14"/>
                </a:solidFill>
              </a:rPr>
              <a:t>de </a:t>
            </a:r>
            <a:r>
              <a:rPr sz="1400" spc="-50" dirty="0">
                <a:solidFill>
                  <a:srgbClr val="4A4B14"/>
                </a:solidFill>
              </a:rPr>
              <a:t>personnes  </a:t>
            </a:r>
            <a:r>
              <a:rPr sz="1400" spc="-145" dirty="0">
                <a:solidFill>
                  <a:srgbClr val="4A4B14"/>
                </a:solidFill>
              </a:rPr>
              <a:t>au </a:t>
            </a:r>
            <a:r>
              <a:rPr sz="1400" spc="-15" dirty="0">
                <a:solidFill>
                  <a:srgbClr val="4A4B14"/>
                </a:solidFill>
              </a:rPr>
              <a:t>sein </a:t>
            </a:r>
            <a:r>
              <a:rPr sz="1400" spc="-145" dirty="0">
                <a:solidFill>
                  <a:srgbClr val="4A4B14"/>
                </a:solidFill>
              </a:rPr>
              <a:t>de</a:t>
            </a:r>
            <a:r>
              <a:rPr sz="1400" spc="-204" dirty="0">
                <a:solidFill>
                  <a:srgbClr val="4A4B14"/>
                </a:solidFill>
              </a:rPr>
              <a:t> </a:t>
            </a:r>
            <a:r>
              <a:rPr sz="1400" spc="-10" dirty="0">
                <a:solidFill>
                  <a:srgbClr val="4A4B14"/>
                </a:solidFill>
              </a:rPr>
              <a:t>l’UE.</a:t>
            </a:r>
            <a:endParaRPr sz="1400" dirty="0"/>
          </a:p>
          <a:p>
            <a:pPr marL="1454150" marR="5080">
              <a:lnSpc>
                <a:spcPts val="1500"/>
              </a:lnSpc>
              <a:spcBef>
                <a:spcPts val="1020"/>
              </a:spcBef>
            </a:pPr>
            <a:r>
              <a:rPr sz="1400" spc="-20" dirty="0">
                <a:solidFill>
                  <a:srgbClr val="4A4B14"/>
                </a:solidFill>
              </a:rPr>
              <a:t>Le </a:t>
            </a:r>
            <a:r>
              <a:rPr sz="1400" spc="-45" dirty="0">
                <a:solidFill>
                  <a:srgbClr val="4A4B14"/>
                </a:solidFill>
              </a:rPr>
              <a:t>RGPD </a:t>
            </a:r>
            <a:r>
              <a:rPr sz="1400" spc="-80" dirty="0">
                <a:solidFill>
                  <a:srgbClr val="4A4B14"/>
                </a:solidFill>
              </a:rPr>
              <a:t>s’appliquera </a:t>
            </a:r>
            <a:r>
              <a:rPr sz="1400" spc="-105" dirty="0" err="1">
                <a:solidFill>
                  <a:srgbClr val="4A4B14"/>
                </a:solidFill>
              </a:rPr>
              <a:t>également</a:t>
            </a:r>
            <a:r>
              <a:rPr sz="1400" spc="-105" dirty="0">
                <a:solidFill>
                  <a:srgbClr val="4A4B14"/>
                </a:solidFill>
              </a:rPr>
              <a:t> </a:t>
            </a:r>
            <a:r>
              <a:rPr lang="fr-FR" sz="1400" spc="-225" dirty="0">
                <a:solidFill>
                  <a:srgbClr val="4A4B14"/>
                </a:solidFill>
              </a:rPr>
              <a:t>à </a:t>
            </a:r>
            <a:r>
              <a:rPr sz="1400" spc="-225" dirty="0">
                <a:solidFill>
                  <a:srgbClr val="4A4B14"/>
                </a:solidFill>
              </a:rPr>
              <a:t> </a:t>
            </a:r>
            <a:r>
              <a:rPr sz="1400" spc="-35" dirty="0">
                <a:solidFill>
                  <a:srgbClr val="4A4B14"/>
                </a:solidFill>
              </a:rPr>
              <a:t>tout </a:t>
            </a:r>
            <a:r>
              <a:rPr sz="1400" spc="-75" dirty="0">
                <a:solidFill>
                  <a:srgbClr val="4A4B14"/>
                </a:solidFill>
              </a:rPr>
              <a:t>type </a:t>
            </a:r>
            <a:r>
              <a:rPr sz="1400" spc="-55" dirty="0">
                <a:solidFill>
                  <a:srgbClr val="4A4B14"/>
                </a:solidFill>
              </a:rPr>
              <a:t>d’entreprise </a:t>
            </a:r>
            <a:r>
              <a:rPr sz="1400" spc="-65" dirty="0">
                <a:solidFill>
                  <a:srgbClr val="4A4B14"/>
                </a:solidFill>
              </a:rPr>
              <a:t>et </a:t>
            </a:r>
            <a:r>
              <a:rPr sz="1400" spc="-90" dirty="0">
                <a:solidFill>
                  <a:srgbClr val="4A4B14"/>
                </a:solidFill>
              </a:rPr>
              <a:t>pas  </a:t>
            </a:r>
            <a:r>
              <a:rPr sz="1400" spc="-75" dirty="0">
                <a:solidFill>
                  <a:srgbClr val="4A4B14"/>
                </a:solidFill>
              </a:rPr>
              <a:t>uniquement </a:t>
            </a:r>
            <a:r>
              <a:rPr sz="1400" spc="-95" dirty="0">
                <a:solidFill>
                  <a:srgbClr val="4A4B14"/>
                </a:solidFill>
              </a:rPr>
              <a:t>aux </a:t>
            </a:r>
            <a:r>
              <a:rPr sz="1400" spc="-20" dirty="0">
                <a:solidFill>
                  <a:srgbClr val="4A4B14"/>
                </a:solidFill>
              </a:rPr>
              <a:t>entreprises </a:t>
            </a:r>
            <a:r>
              <a:rPr sz="1400" spc="-100" dirty="0">
                <a:solidFill>
                  <a:srgbClr val="4A4B14"/>
                </a:solidFill>
              </a:rPr>
              <a:t>du</a:t>
            </a:r>
            <a:r>
              <a:rPr sz="1400" spc="25" dirty="0">
                <a:solidFill>
                  <a:srgbClr val="4A4B14"/>
                </a:solidFill>
              </a:rPr>
              <a:t> </a:t>
            </a:r>
            <a:r>
              <a:rPr sz="1400" spc="-60" dirty="0">
                <a:solidFill>
                  <a:srgbClr val="4A4B14"/>
                </a:solidFill>
              </a:rPr>
              <a:t>numérique.</a:t>
            </a:r>
            <a:endParaRPr sz="1400" dirty="0"/>
          </a:p>
        </p:txBody>
      </p:sp>
      <p:sp>
        <p:nvSpPr>
          <p:cNvPr id="8" name="object 8"/>
          <p:cNvSpPr txBox="1">
            <a:spLocks noGrp="1"/>
          </p:cNvSpPr>
          <p:nvPr>
            <p:ph type="title"/>
          </p:nvPr>
        </p:nvSpPr>
        <p:spPr>
          <a:xfrm>
            <a:off x="791918" y="918629"/>
            <a:ext cx="1773555" cy="791210"/>
          </a:xfrm>
          <a:prstGeom prst="rect">
            <a:avLst/>
          </a:prstGeom>
        </p:spPr>
        <p:txBody>
          <a:bodyPr vert="horz" wrap="square" lIns="0" tIns="45085" rIns="0" bIns="0" rtlCol="0">
            <a:spAutoFit/>
          </a:bodyPr>
          <a:lstStyle/>
          <a:p>
            <a:pPr marL="12700" marR="5080">
              <a:lnSpc>
                <a:spcPts val="1930"/>
              </a:lnSpc>
              <a:spcBef>
                <a:spcPts val="355"/>
              </a:spcBef>
            </a:pPr>
            <a:r>
              <a:rPr spc="80" dirty="0">
                <a:solidFill>
                  <a:srgbClr val="003C3D"/>
                </a:solidFill>
              </a:rPr>
              <a:t>PÉRIMÈTRE  </a:t>
            </a:r>
            <a:r>
              <a:rPr spc="-180" dirty="0">
                <a:solidFill>
                  <a:srgbClr val="003C3D"/>
                </a:solidFill>
              </a:rPr>
              <a:t>D</a:t>
            </a:r>
            <a:r>
              <a:rPr spc="-90" dirty="0">
                <a:solidFill>
                  <a:srgbClr val="003C3D"/>
                </a:solidFill>
              </a:rPr>
              <a:t>’</a:t>
            </a:r>
            <a:r>
              <a:rPr spc="-65" dirty="0">
                <a:solidFill>
                  <a:srgbClr val="003C3D"/>
                </a:solidFill>
              </a:rPr>
              <a:t>A</a:t>
            </a:r>
            <a:r>
              <a:rPr spc="10" dirty="0">
                <a:solidFill>
                  <a:srgbClr val="003C3D"/>
                </a:solidFill>
              </a:rPr>
              <a:t>PP</a:t>
            </a:r>
            <a:r>
              <a:rPr spc="185" dirty="0">
                <a:solidFill>
                  <a:srgbClr val="003C3D"/>
                </a:solidFill>
              </a:rPr>
              <a:t>L</a:t>
            </a:r>
            <a:r>
              <a:rPr spc="80" dirty="0">
                <a:solidFill>
                  <a:srgbClr val="003C3D"/>
                </a:solidFill>
              </a:rPr>
              <a:t>I</a:t>
            </a:r>
            <a:r>
              <a:rPr spc="-105" dirty="0">
                <a:solidFill>
                  <a:srgbClr val="003C3D"/>
                </a:solidFill>
              </a:rPr>
              <a:t>C</a:t>
            </a:r>
            <a:r>
              <a:rPr spc="-65" dirty="0">
                <a:solidFill>
                  <a:srgbClr val="003C3D"/>
                </a:solidFill>
              </a:rPr>
              <a:t>A</a:t>
            </a:r>
            <a:r>
              <a:rPr spc="315" dirty="0">
                <a:solidFill>
                  <a:srgbClr val="003C3D"/>
                </a:solidFill>
              </a:rPr>
              <a:t>T</a:t>
            </a:r>
            <a:r>
              <a:rPr spc="105" dirty="0">
                <a:solidFill>
                  <a:srgbClr val="003C3D"/>
                </a:solidFill>
              </a:rPr>
              <a:t>I</a:t>
            </a:r>
            <a:r>
              <a:rPr spc="-25" dirty="0">
                <a:solidFill>
                  <a:srgbClr val="003C3D"/>
                </a:solidFill>
              </a:rPr>
              <a:t>ON  </a:t>
            </a:r>
            <a:r>
              <a:rPr spc="0" dirty="0">
                <a:solidFill>
                  <a:srgbClr val="003C3D"/>
                </a:solidFill>
              </a:rPr>
              <a:t>DU</a:t>
            </a:r>
            <a:r>
              <a:rPr spc="-65" dirty="0">
                <a:solidFill>
                  <a:srgbClr val="003C3D"/>
                </a:solidFill>
              </a:rPr>
              <a:t> </a:t>
            </a:r>
            <a:r>
              <a:rPr spc="-50" dirty="0">
                <a:solidFill>
                  <a:srgbClr val="003C3D"/>
                </a:solidFill>
              </a:rPr>
              <a:t>RGPD</a:t>
            </a:r>
          </a:p>
        </p:txBody>
      </p:sp>
      <p:sp>
        <p:nvSpPr>
          <p:cNvPr id="9" name="object 9"/>
          <p:cNvSpPr txBox="1"/>
          <p:nvPr/>
        </p:nvSpPr>
        <p:spPr>
          <a:xfrm>
            <a:off x="791918" y="2032000"/>
            <a:ext cx="1206500" cy="299720"/>
          </a:xfrm>
          <a:prstGeom prst="rect">
            <a:avLst/>
          </a:prstGeom>
        </p:spPr>
        <p:txBody>
          <a:bodyPr vert="horz" wrap="square" lIns="0" tIns="12700" rIns="0" bIns="0" rtlCol="0">
            <a:spAutoFit/>
          </a:bodyPr>
          <a:lstStyle/>
          <a:p>
            <a:pPr marL="12700">
              <a:lnSpc>
                <a:spcPct val="100000"/>
              </a:lnSpc>
              <a:spcBef>
                <a:spcPts val="100"/>
              </a:spcBef>
            </a:pPr>
            <a:r>
              <a:rPr sz="1800" spc="-45" dirty="0">
                <a:solidFill>
                  <a:srgbClr val="003C3D"/>
                </a:solidFill>
                <a:latin typeface="Century Gothic"/>
                <a:cs typeface="Century Gothic"/>
              </a:rPr>
              <a:t>Conclusion</a:t>
            </a:r>
            <a:endParaRPr sz="1800">
              <a:latin typeface="Century Gothic"/>
              <a:cs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p:nvPr/>
        </p:nvSpPr>
        <p:spPr>
          <a:xfrm>
            <a:off x="0" y="0"/>
            <a:ext cx="5220004" cy="5759449"/>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658739" y="1501304"/>
            <a:ext cx="3559810" cy="2066289"/>
          </a:xfrm>
          <a:prstGeom prst="rect">
            <a:avLst/>
          </a:prstGeom>
        </p:spPr>
        <p:txBody>
          <a:bodyPr vert="horz" wrap="square" lIns="0" tIns="116839" rIns="0" bIns="0" rtlCol="0">
            <a:spAutoFit/>
          </a:bodyPr>
          <a:lstStyle/>
          <a:p>
            <a:pPr marL="12700">
              <a:lnSpc>
                <a:spcPct val="100000"/>
              </a:lnSpc>
              <a:spcBef>
                <a:spcPts val="919"/>
              </a:spcBef>
            </a:pPr>
            <a:r>
              <a:rPr sz="1400" spc="-85" dirty="0">
                <a:solidFill>
                  <a:srgbClr val="FFFFFF"/>
                </a:solidFill>
                <a:latin typeface="Century Gothic"/>
                <a:cs typeface="Century Gothic"/>
              </a:rPr>
              <a:t>On </a:t>
            </a:r>
            <a:r>
              <a:rPr sz="1400" spc="-55" dirty="0">
                <a:solidFill>
                  <a:srgbClr val="FFFFFF"/>
                </a:solidFill>
                <a:latin typeface="Century Gothic"/>
                <a:cs typeface="Century Gothic"/>
              </a:rPr>
              <a:t>trouve </a:t>
            </a:r>
            <a:r>
              <a:rPr sz="1400" spc="-145" dirty="0">
                <a:solidFill>
                  <a:srgbClr val="FFFFFF"/>
                </a:solidFill>
                <a:latin typeface="Century Gothic"/>
                <a:cs typeface="Century Gothic"/>
              </a:rPr>
              <a:t>au </a:t>
            </a:r>
            <a:r>
              <a:rPr sz="1400" spc="-15" dirty="0">
                <a:solidFill>
                  <a:srgbClr val="FFFFFF"/>
                </a:solidFill>
                <a:latin typeface="Century Gothic"/>
                <a:cs typeface="Century Gothic"/>
              </a:rPr>
              <a:t>sein </a:t>
            </a:r>
            <a:r>
              <a:rPr sz="1400" spc="-100" dirty="0">
                <a:solidFill>
                  <a:srgbClr val="FFFFFF"/>
                </a:solidFill>
                <a:latin typeface="Century Gothic"/>
                <a:cs typeface="Century Gothic"/>
              </a:rPr>
              <a:t>du </a:t>
            </a:r>
            <a:r>
              <a:rPr sz="1400" spc="-45" dirty="0">
                <a:solidFill>
                  <a:srgbClr val="FFFFFF"/>
                </a:solidFill>
                <a:latin typeface="Century Gothic"/>
                <a:cs typeface="Century Gothic"/>
              </a:rPr>
              <a:t>RGPD</a:t>
            </a:r>
            <a:r>
              <a:rPr sz="1400" spc="-90" dirty="0">
                <a:solidFill>
                  <a:srgbClr val="FFFFFF"/>
                </a:solidFill>
                <a:latin typeface="Century Gothic"/>
                <a:cs typeface="Century Gothic"/>
              </a:rPr>
              <a:t> </a:t>
            </a:r>
            <a:r>
              <a:rPr sz="1400" spc="10" dirty="0">
                <a:solidFill>
                  <a:srgbClr val="FFFFFF"/>
                </a:solidFill>
                <a:latin typeface="Century Gothic"/>
                <a:cs typeface="Century Gothic"/>
              </a:rPr>
              <a:t>:</a:t>
            </a:r>
            <a:endParaRPr sz="1400">
              <a:latin typeface="Century Gothic"/>
              <a:cs typeface="Century Gothic"/>
            </a:endParaRPr>
          </a:p>
          <a:p>
            <a:pPr marL="12700" marR="671195">
              <a:lnSpc>
                <a:spcPts val="1500"/>
              </a:lnSpc>
              <a:spcBef>
                <a:spcPts val="1019"/>
              </a:spcBef>
            </a:pPr>
            <a:r>
              <a:rPr sz="1400" spc="-145" dirty="0">
                <a:solidFill>
                  <a:srgbClr val="FFFFFF"/>
                </a:solidFill>
                <a:latin typeface="Century Gothic"/>
                <a:cs typeface="Century Gothic"/>
              </a:rPr>
              <a:t>1/ </a:t>
            </a:r>
            <a:r>
              <a:rPr sz="1400" spc="-70" dirty="0">
                <a:solidFill>
                  <a:srgbClr val="FFFFFF"/>
                </a:solidFill>
                <a:latin typeface="Century Gothic"/>
                <a:cs typeface="Century Gothic"/>
              </a:rPr>
              <a:t>un </a:t>
            </a:r>
            <a:r>
              <a:rPr sz="1400" spc="-105" dirty="0">
                <a:solidFill>
                  <a:srgbClr val="FFFFFF"/>
                </a:solidFill>
                <a:latin typeface="Century Gothic"/>
                <a:cs typeface="Century Gothic"/>
              </a:rPr>
              <a:t>encadrement </a:t>
            </a:r>
            <a:r>
              <a:rPr sz="1400" spc="-145" dirty="0">
                <a:solidFill>
                  <a:srgbClr val="FFFFFF"/>
                </a:solidFill>
                <a:latin typeface="Century Gothic"/>
                <a:cs typeface="Century Gothic"/>
              </a:rPr>
              <a:t>de </a:t>
            </a:r>
            <a:r>
              <a:rPr sz="1400" spc="-60" dirty="0">
                <a:solidFill>
                  <a:srgbClr val="FFFFFF"/>
                </a:solidFill>
                <a:latin typeface="Century Gothic"/>
                <a:cs typeface="Century Gothic"/>
              </a:rPr>
              <a:t>l’activité </a:t>
            </a:r>
            <a:r>
              <a:rPr sz="1400" spc="-145" dirty="0">
                <a:solidFill>
                  <a:srgbClr val="FFFFFF"/>
                </a:solidFill>
                <a:latin typeface="Century Gothic"/>
                <a:cs typeface="Century Gothic"/>
              </a:rPr>
              <a:t>de  </a:t>
            </a:r>
            <a:r>
              <a:rPr sz="1400" spc="-50" dirty="0">
                <a:solidFill>
                  <a:srgbClr val="FFFFFF"/>
                </a:solidFill>
                <a:latin typeface="Century Gothic"/>
                <a:cs typeface="Century Gothic"/>
              </a:rPr>
              <a:t>traitement </a:t>
            </a:r>
            <a:r>
              <a:rPr sz="1400" spc="-145" dirty="0">
                <a:solidFill>
                  <a:srgbClr val="FFFFFF"/>
                </a:solidFill>
                <a:latin typeface="Century Gothic"/>
                <a:cs typeface="Century Gothic"/>
              </a:rPr>
              <a:t>de </a:t>
            </a:r>
            <a:r>
              <a:rPr sz="1400" spc="-90" dirty="0">
                <a:solidFill>
                  <a:srgbClr val="FFFFFF"/>
                </a:solidFill>
                <a:latin typeface="Century Gothic"/>
                <a:cs typeface="Century Gothic"/>
              </a:rPr>
              <a:t>données</a:t>
            </a:r>
            <a:r>
              <a:rPr sz="1400" spc="-165" dirty="0">
                <a:solidFill>
                  <a:srgbClr val="FFFFFF"/>
                </a:solidFill>
                <a:latin typeface="Century Gothic"/>
                <a:cs typeface="Century Gothic"/>
              </a:rPr>
              <a:t> </a:t>
            </a:r>
            <a:r>
              <a:rPr sz="1400" spc="-40" dirty="0">
                <a:solidFill>
                  <a:srgbClr val="FFFFFF"/>
                </a:solidFill>
                <a:latin typeface="Century Gothic"/>
                <a:cs typeface="Century Gothic"/>
              </a:rPr>
              <a:t>personnelles</a:t>
            </a:r>
            <a:endParaRPr sz="1400">
              <a:latin typeface="Century Gothic"/>
              <a:cs typeface="Century Gothic"/>
            </a:endParaRPr>
          </a:p>
          <a:p>
            <a:pPr marL="12700" marR="5080">
              <a:lnSpc>
                <a:spcPts val="1500"/>
              </a:lnSpc>
              <a:spcBef>
                <a:spcPts val="1030"/>
              </a:spcBef>
            </a:pPr>
            <a:r>
              <a:rPr sz="1400" spc="-25" dirty="0">
                <a:solidFill>
                  <a:srgbClr val="FFFFFF"/>
                </a:solidFill>
                <a:latin typeface="Century Gothic"/>
                <a:cs typeface="Century Gothic"/>
              </a:rPr>
              <a:t>2/ </a:t>
            </a:r>
            <a:r>
              <a:rPr sz="1400" spc="-70" dirty="0">
                <a:solidFill>
                  <a:srgbClr val="FFFFFF"/>
                </a:solidFill>
                <a:latin typeface="Century Gothic"/>
                <a:cs typeface="Century Gothic"/>
              </a:rPr>
              <a:t>des </a:t>
            </a:r>
            <a:r>
              <a:rPr sz="1400" dirty="0">
                <a:solidFill>
                  <a:srgbClr val="FFFFFF"/>
                </a:solidFill>
                <a:latin typeface="Century Gothic"/>
                <a:cs typeface="Century Gothic"/>
              </a:rPr>
              <a:t>droits </a:t>
            </a:r>
            <a:r>
              <a:rPr sz="1400" spc="-70" dirty="0">
                <a:solidFill>
                  <a:srgbClr val="FFFFFF"/>
                </a:solidFill>
                <a:latin typeface="Century Gothic"/>
                <a:cs typeface="Century Gothic"/>
              </a:rPr>
              <a:t>étendus </a:t>
            </a:r>
            <a:r>
              <a:rPr sz="1400" spc="-60" dirty="0">
                <a:solidFill>
                  <a:srgbClr val="FFFFFF"/>
                </a:solidFill>
                <a:latin typeface="Century Gothic"/>
                <a:cs typeface="Century Gothic"/>
              </a:rPr>
              <a:t>pour </a:t>
            </a:r>
            <a:r>
              <a:rPr sz="1400" dirty="0">
                <a:solidFill>
                  <a:srgbClr val="FFFFFF"/>
                </a:solidFill>
                <a:latin typeface="Century Gothic"/>
                <a:cs typeface="Century Gothic"/>
              </a:rPr>
              <a:t>les utilisateurs </a:t>
            </a:r>
            <a:r>
              <a:rPr sz="1400" spc="-145" dirty="0">
                <a:solidFill>
                  <a:srgbClr val="FFFFFF"/>
                </a:solidFill>
                <a:latin typeface="Century Gothic"/>
                <a:cs typeface="Century Gothic"/>
              </a:rPr>
              <a:t>au  </a:t>
            </a:r>
            <a:r>
              <a:rPr sz="1400" spc="-15" dirty="0">
                <a:solidFill>
                  <a:srgbClr val="FFFFFF"/>
                </a:solidFill>
                <a:latin typeface="Century Gothic"/>
                <a:cs typeface="Century Gothic"/>
              </a:rPr>
              <a:t>sein </a:t>
            </a:r>
            <a:r>
              <a:rPr sz="1400" spc="-145" dirty="0">
                <a:solidFill>
                  <a:srgbClr val="FFFFFF"/>
                </a:solidFill>
                <a:latin typeface="Century Gothic"/>
                <a:cs typeface="Century Gothic"/>
              </a:rPr>
              <a:t>de</a:t>
            </a:r>
            <a:r>
              <a:rPr sz="1400" spc="-65" dirty="0">
                <a:solidFill>
                  <a:srgbClr val="FFFFFF"/>
                </a:solidFill>
                <a:latin typeface="Century Gothic"/>
                <a:cs typeface="Century Gothic"/>
              </a:rPr>
              <a:t> </a:t>
            </a:r>
            <a:r>
              <a:rPr sz="1400" spc="-10" dirty="0">
                <a:solidFill>
                  <a:srgbClr val="FFFFFF"/>
                </a:solidFill>
                <a:latin typeface="Century Gothic"/>
                <a:cs typeface="Century Gothic"/>
              </a:rPr>
              <a:t>l’UE</a:t>
            </a:r>
            <a:endParaRPr sz="1400">
              <a:latin typeface="Century Gothic"/>
              <a:cs typeface="Century Gothic"/>
            </a:endParaRPr>
          </a:p>
          <a:p>
            <a:pPr marL="12700" marR="147320" algn="just">
              <a:lnSpc>
                <a:spcPct val="90300"/>
              </a:lnSpc>
              <a:spcBef>
                <a:spcPts val="965"/>
              </a:spcBef>
            </a:pPr>
            <a:r>
              <a:rPr sz="1400" spc="-5" dirty="0">
                <a:solidFill>
                  <a:srgbClr val="FFFFFF"/>
                </a:solidFill>
                <a:latin typeface="Century Gothic"/>
                <a:cs typeface="Century Gothic"/>
              </a:rPr>
              <a:t>3/ </a:t>
            </a:r>
            <a:r>
              <a:rPr sz="1400" spc="-70" dirty="0">
                <a:solidFill>
                  <a:srgbClr val="FFFFFF"/>
                </a:solidFill>
                <a:latin typeface="Century Gothic"/>
                <a:cs typeface="Century Gothic"/>
              </a:rPr>
              <a:t>des </a:t>
            </a:r>
            <a:r>
              <a:rPr sz="1400" spc="-35" dirty="0">
                <a:solidFill>
                  <a:srgbClr val="FFFFFF"/>
                </a:solidFill>
                <a:latin typeface="Century Gothic"/>
                <a:cs typeface="Century Gothic"/>
              </a:rPr>
              <a:t>devoirs </a:t>
            </a:r>
            <a:r>
              <a:rPr sz="1400" spc="-65" dirty="0">
                <a:solidFill>
                  <a:srgbClr val="FFFFFF"/>
                </a:solidFill>
                <a:latin typeface="Century Gothic"/>
                <a:cs typeface="Century Gothic"/>
              </a:rPr>
              <a:t>et </a:t>
            </a:r>
            <a:r>
              <a:rPr sz="1400" spc="-45" dirty="0">
                <a:solidFill>
                  <a:srgbClr val="FFFFFF"/>
                </a:solidFill>
                <a:latin typeface="Century Gothic"/>
                <a:cs typeface="Century Gothic"/>
              </a:rPr>
              <a:t>obligations </a:t>
            </a:r>
            <a:r>
              <a:rPr sz="1400" spc="-70" dirty="0">
                <a:solidFill>
                  <a:srgbClr val="FFFFFF"/>
                </a:solidFill>
                <a:latin typeface="Century Gothic"/>
                <a:cs typeface="Century Gothic"/>
              </a:rPr>
              <a:t>étendus </a:t>
            </a:r>
            <a:r>
              <a:rPr sz="1400" spc="-60" dirty="0">
                <a:solidFill>
                  <a:srgbClr val="FFFFFF"/>
                </a:solidFill>
                <a:latin typeface="Century Gothic"/>
                <a:cs typeface="Century Gothic"/>
              </a:rPr>
              <a:t>pour  </a:t>
            </a:r>
            <a:r>
              <a:rPr sz="1400" dirty="0">
                <a:solidFill>
                  <a:srgbClr val="FFFFFF"/>
                </a:solidFill>
                <a:latin typeface="Century Gothic"/>
                <a:cs typeface="Century Gothic"/>
              </a:rPr>
              <a:t>les </a:t>
            </a:r>
            <a:r>
              <a:rPr sz="1400" spc="-50" dirty="0">
                <a:solidFill>
                  <a:srgbClr val="FFFFFF"/>
                </a:solidFill>
                <a:latin typeface="Century Gothic"/>
                <a:cs typeface="Century Gothic"/>
              </a:rPr>
              <a:t>responsables </a:t>
            </a:r>
            <a:r>
              <a:rPr sz="1400" spc="-145" dirty="0">
                <a:solidFill>
                  <a:srgbClr val="FFFFFF"/>
                </a:solidFill>
                <a:latin typeface="Century Gothic"/>
                <a:cs typeface="Century Gothic"/>
              </a:rPr>
              <a:t>de </a:t>
            </a:r>
            <a:r>
              <a:rPr sz="1400" spc="-50" dirty="0">
                <a:solidFill>
                  <a:srgbClr val="FFFFFF"/>
                </a:solidFill>
                <a:latin typeface="Century Gothic"/>
                <a:cs typeface="Century Gothic"/>
              </a:rPr>
              <a:t>traitement </a:t>
            </a:r>
            <a:r>
              <a:rPr sz="1400" spc="-65" dirty="0">
                <a:solidFill>
                  <a:srgbClr val="FFFFFF"/>
                </a:solidFill>
                <a:latin typeface="Century Gothic"/>
                <a:cs typeface="Century Gothic"/>
              </a:rPr>
              <a:t>et </a:t>
            </a:r>
            <a:r>
              <a:rPr sz="1400" dirty="0">
                <a:solidFill>
                  <a:srgbClr val="FFFFFF"/>
                </a:solidFill>
                <a:latin typeface="Century Gothic"/>
                <a:cs typeface="Century Gothic"/>
              </a:rPr>
              <a:t>les </a:t>
            </a:r>
            <a:r>
              <a:rPr sz="1400" spc="0" dirty="0">
                <a:solidFill>
                  <a:srgbClr val="FFFFFF"/>
                </a:solidFill>
                <a:latin typeface="Century Gothic"/>
                <a:cs typeface="Century Gothic"/>
              </a:rPr>
              <a:t>sous-  </a:t>
            </a:r>
            <a:r>
              <a:rPr sz="1400" spc="-25" dirty="0">
                <a:solidFill>
                  <a:srgbClr val="FFFFFF"/>
                </a:solidFill>
                <a:latin typeface="Century Gothic"/>
                <a:cs typeface="Century Gothic"/>
              </a:rPr>
              <a:t>traitants</a:t>
            </a:r>
            <a:endParaRPr sz="1400">
              <a:latin typeface="Century Gothic"/>
              <a:cs typeface="Century Gothic"/>
            </a:endParaRPr>
          </a:p>
        </p:txBody>
      </p:sp>
      <p:sp>
        <p:nvSpPr>
          <p:cNvPr id="8" name="object 8"/>
          <p:cNvSpPr txBox="1">
            <a:spLocks noGrp="1"/>
          </p:cNvSpPr>
          <p:nvPr>
            <p:ph type="title"/>
          </p:nvPr>
        </p:nvSpPr>
        <p:spPr>
          <a:xfrm>
            <a:off x="439084" y="657313"/>
            <a:ext cx="1619250" cy="299720"/>
          </a:xfrm>
          <a:prstGeom prst="rect">
            <a:avLst/>
          </a:prstGeom>
        </p:spPr>
        <p:txBody>
          <a:bodyPr vert="horz" wrap="square" lIns="0" tIns="12700" rIns="0" bIns="0" rtlCol="0">
            <a:spAutoFit/>
          </a:bodyPr>
          <a:lstStyle/>
          <a:p>
            <a:pPr marL="12700">
              <a:lnSpc>
                <a:spcPct val="100000"/>
              </a:lnSpc>
              <a:spcBef>
                <a:spcPts val="100"/>
              </a:spcBef>
            </a:pPr>
            <a:r>
              <a:rPr spc="75" dirty="0"/>
              <a:t>DISPOSITIONS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p:nvPr/>
        </p:nvSpPr>
        <p:spPr>
          <a:xfrm>
            <a:off x="0" y="0"/>
            <a:ext cx="5220004" cy="5759449"/>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658739" y="1671347"/>
            <a:ext cx="3559810" cy="1832610"/>
          </a:xfrm>
          <a:prstGeom prst="rect">
            <a:avLst/>
          </a:prstGeom>
        </p:spPr>
        <p:txBody>
          <a:bodyPr vert="horz" wrap="square" lIns="0" tIns="33020" rIns="0" bIns="0" rtlCol="0">
            <a:spAutoFit/>
          </a:bodyPr>
          <a:lstStyle/>
          <a:p>
            <a:pPr marL="12700" marR="187960">
              <a:lnSpc>
                <a:spcPts val="1500"/>
              </a:lnSpc>
              <a:spcBef>
                <a:spcPts val="260"/>
              </a:spcBef>
            </a:pPr>
            <a:r>
              <a:rPr sz="1350" spc="-120" dirty="0">
                <a:solidFill>
                  <a:srgbClr val="FFFFFF"/>
                </a:solidFill>
                <a:latin typeface="Century Gothic"/>
                <a:cs typeface="Century Gothic"/>
              </a:rPr>
              <a:t>1/ </a:t>
            </a:r>
            <a:r>
              <a:rPr sz="1350" spc="50" dirty="0">
                <a:solidFill>
                  <a:srgbClr val="FFFFFF"/>
                </a:solidFill>
                <a:latin typeface="Century Gothic"/>
                <a:cs typeface="Century Gothic"/>
              </a:rPr>
              <a:t>UN </a:t>
            </a:r>
            <a:r>
              <a:rPr sz="1350" spc="55" dirty="0">
                <a:solidFill>
                  <a:srgbClr val="FFFFFF"/>
                </a:solidFill>
                <a:latin typeface="Century Gothic"/>
                <a:cs typeface="Century Gothic"/>
              </a:rPr>
              <a:t>ENCADREMENT </a:t>
            </a:r>
            <a:r>
              <a:rPr sz="1350" spc="40" dirty="0">
                <a:solidFill>
                  <a:srgbClr val="FFFFFF"/>
                </a:solidFill>
                <a:latin typeface="Century Gothic"/>
                <a:cs typeface="Century Gothic"/>
              </a:rPr>
              <a:t>DE </a:t>
            </a:r>
            <a:r>
              <a:rPr sz="1350" spc="55" dirty="0">
                <a:solidFill>
                  <a:srgbClr val="FFFFFF"/>
                </a:solidFill>
                <a:latin typeface="Century Gothic"/>
                <a:cs typeface="Century Gothic"/>
              </a:rPr>
              <a:t>L’ACTIVITÉ</a:t>
            </a:r>
            <a:r>
              <a:rPr sz="1350" spc="-200" dirty="0">
                <a:solidFill>
                  <a:srgbClr val="FFFFFF"/>
                </a:solidFill>
                <a:latin typeface="Century Gothic"/>
                <a:cs typeface="Century Gothic"/>
              </a:rPr>
              <a:t> </a:t>
            </a:r>
            <a:r>
              <a:rPr sz="1350" spc="40" dirty="0">
                <a:solidFill>
                  <a:srgbClr val="FFFFFF"/>
                </a:solidFill>
                <a:latin typeface="Century Gothic"/>
                <a:cs typeface="Century Gothic"/>
              </a:rPr>
              <a:t>DE  </a:t>
            </a:r>
            <a:r>
              <a:rPr sz="1350" spc="110" dirty="0">
                <a:solidFill>
                  <a:srgbClr val="FFFFFF"/>
                </a:solidFill>
                <a:latin typeface="Century Gothic"/>
                <a:cs typeface="Century Gothic"/>
              </a:rPr>
              <a:t>TRAITEMENT </a:t>
            </a:r>
            <a:r>
              <a:rPr sz="1350" spc="40" dirty="0">
                <a:solidFill>
                  <a:srgbClr val="FFFFFF"/>
                </a:solidFill>
                <a:latin typeface="Century Gothic"/>
                <a:cs typeface="Century Gothic"/>
              </a:rPr>
              <a:t>DE </a:t>
            </a:r>
            <a:r>
              <a:rPr sz="1350" spc="50" dirty="0">
                <a:solidFill>
                  <a:srgbClr val="FFFFFF"/>
                </a:solidFill>
                <a:latin typeface="Century Gothic"/>
                <a:cs typeface="Century Gothic"/>
              </a:rPr>
              <a:t>DONNÉES  </a:t>
            </a:r>
            <a:r>
              <a:rPr sz="1350" spc="75" dirty="0">
                <a:solidFill>
                  <a:srgbClr val="FFFFFF"/>
                </a:solidFill>
                <a:latin typeface="Century Gothic"/>
                <a:cs typeface="Century Gothic"/>
              </a:rPr>
              <a:t>PERSONNELLES</a:t>
            </a:r>
            <a:endParaRPr sz="1350">
              <a:latin typeface="Century Gothic"/>
              <a:cs typeface="Century Gothic"/>
            </a:endParaRPr>
          </a:p>
          <a:p>
            <a:pPr marL="12700" marR="5080">
              <a:lnSpc>
                <a:spcPts val="1500"/>
              </a:lnSpc>
              <a:spcBef>
                <a:spcPts val="1055"/>
              </a:spcBef>
            </a:pPr>
            <a:r>
              <a:rPr sz="1400" spc="-25" dirty="0">
                <a:solidFill>
                  <a:srgbClr val="FFFFFF"/>
                </a:solidFill>
                <a:latin typeface="Century Gothic"/>
                <a:cs typeface="Century Gothic"/>
              </a:rPr>
              <a:t>2/ </a:t>
            </a:r>
            <a:r>
              <a:rPr sz="1400" spc="-70" dirty="0">
                <a:solidFill>
                  <a:srgbClr val="FFFFFF"/>
                </a:solidFill>
                <a:latin typeface="Century Gothic"/>
                <a:cs typeface="Century Gothic"/>
              </a:rPr>
              <a:t>des </a:t>
            </a:r>
            <a:r>
              <a:rPr sz="1400" dirty="0">
                <a:solidFill>
                  <a:srgbClr val="FFFFFF"/>
                </a:solidFill>
                <a:latin typeface="Century Gothic"/>
                <a:cs typeface="Century Gothic"/>
              </a:rPr>
              <a:t>droits </a:t>
            </a:r>
            <a:r>
              <a:rPr sz="1400" spc="-70" dirty="0">
                <a:solidFill>
                  <a:srgbClr val="FFFFFF"/>
                </a:solidFill>
                <a:latin typeface="Century Gothic"/>
                <a:cs typeface="Century Gothic"/>
              </a:rPr>
              <a:t>étendus </a:t>
            </a:r>
            <a:r>
              <a:rPr sz="1400" spc="-60" dirty="0">
                <a:solidFill>
                  <a:srgbClr val="FFFFFF"/>
                </a:solidFill>
                <a:latin typeface="Century Gothic"/>
                <a:cs typeface="Century Gothic"/>
              </a:rPr>
              <a:t>pour </a:t>
            </a:r>
            <a:r>
              <a:rPr sz="1400" dirty="0">
                <a:solidFill>
                  <a:srgbClr val="FFFFFF"/>
                </a:solidFill>
                <a:latin typeface="Century Gothic"/>
                <a:cs typeface="Century Gothic"/>
              </a:rPr>
              <a:t>les utilisateurs </a:t>
            </a:r>
            <a:r>
              <a:rPr sz="1400" spc="-145" dirty="0">
                <a:solidFill>
                  <a:srgbClr val="FFFFFF"/>
                </a:solidFill>
                <a:latin typeface="Century Gothic"/>
                <a:cs typeface="Century Gothic"/>
              </a:rPr>
              <a:t>au  </a:t>
            </a:r>
            <a:r>
              <a:rPr sz="1400" spc="-15" dirty="0">
                <a:solidFill>
                  <a:srgbClr val="FFFFFF"/>
                </a:solidFill>
                <a:latin typeface="Century Gothic"/>
                <a:cs typeface="Century Gothic"/>
              </a:rPr>
              <a:t>sein </a:t>
            </a:r>
            <a:r>
              <a:rPr sz="1400" spc="-145" dirty="0">
                <a:solidFill>
                  <a:srgbClr val="FFFFFF"/>
                </a:solidFill>
                <a:latin typeface="Century Gothic"/>
                <a:cs typeface="Century Gothic"/>
              </a:rPr>
              <a:t>de</a:t>
            </a:r>
            <a:r>
              <a:rPr sz="1400" spc="-65" dirty="0">
                <a:solidFill>
                  <a:srgbClr val="FFFFFF"/>
                </a:solidFill>
                <a:latin typeface="Century Gothic"/>
                <a:cs typeface="Century Gothic"/>
              </a:rPr>
              <a:t> </a:t>
            </a:r>
            <a:r>
              <a:rPr sz="1400" spc="-10" dirty="0">
                <a:solidFill>
                  <a:srgbClr val="FFFFFF"/>
                </a:solidFill>
                <a:latin typeface="Century Gothic"/>
                <a:cs typeface="Century Gothic"/>
              </a:rPr>
              <a:t>l’UE</a:t>
            </a:r>
            <a:endParaRPr sz="1400">
              <a:latin typeface="Century Gothic"/>
              <a:cs typeface="Century Gothic"/>
            </a:endParaRPr>
          </a:p>
          <a:p>
            <a:pPr marL="12700" marR="147320" algn="just">
              <a:lnSpc>
                <a:spcPct val="90300"/>
              </a:lnSpc>
              <a:spcBef>
                <a:spcPts val="960"/>
              </a:spcBef>
            </a:pPr>
            <a:r>
              <a:rPr sz="1400" spc="-5" dirty="0">
                <a:solidFill>
                  <a:srgbClr val="FFFFFF"/>
                </a:solidFill>
                <a:latin typeface="Century Gothic"/>
                <a:cs typeface="Century Gothic"/>
              </a:rPr>
              <a:t>3/ </a:t>
            </a:r>
            <a:r>
              <a:rPr sz="1400" spc="-70" dirty="0">
                <a:solidFill>
                  <a:srgbClr val="FFFFFF"/>
                </a:solidFill>
                <a:latin typeface="Century Gothic"/>
                <a:cs typeface="Century Gothic"/>
              </a:rPr>
              <a:t>des </a:t>
            </a:r>
            <a:r>
              <a:rPr sz="1400" spc="-35" dirty="0">
                <a:solidFill>
                  <a:srgbClr val="FFFFFF"/>
                </a:solidFill>
                <a:latin typeface="Century Gothic"/>
                <a:cs typeface="Century Gothic"/>
              </a:rPr>
              <a:t>devoirs </a:t>
            </a:r>
            <a:r>
              <a:rPr sz="1400" spc="-65" dirty="0">
                <a:solidFill>
                  <a:srgbClr val="FFFFFF"/>
                </a:solidFill>
                <a:latin typeface="Century Gothic"/>
                <a:cs typeface="Century Gothic"/>
              </a:rPr>
              <a:t>et </a:t>
            </a:r>
            <a:r>
              <a:rPr sz="1400" spc="-45" dirty="0">
                <a:solidFill>
                  <a:srgbClr val="FFFFFF"/>
                </a:solidFill>
                <a:latin typeface="Century Gothic"/>
                <a:cs typeface="Century Gothic"/>
              </a:rPr>
              <a:t>obligations </a:t>
            </a:r>
            <a:r>
              <a:rPr sz="1400" spc="-70" dirty="0">
                <a:solidFill>
                  <a:srgbClr val="FFFFFF"/>
                </a:solidFill>
                <a:latin typeface="Century Gothic"/>
                <a:cs typeface="Century Gothic"/>
              </a:rPr>
              <a:t>étendus </a:t>
            </a:r>
            <a:r>
              <a:rPr sz="1400" spc="-60" dirty="0">
                <a:solidFill>
                  <a:srgbClr val="FFFFFF"/>
                </a:solidFill>
                <a:latin typeface="Century Gothic"/>
                <a:cs typeface="Century Gothic"/>
              </a:rPr>
              <a:t>pour  </a:t>
            </a:r>
            <a:r>
              <a:rPr sz="1400" dirty="0">
                <a:solidFill>
                  <a:srgbClr val="FFFFFF"/>
                </a:solidFill>
                <a:latin typeface="Century Gothic"/>
                <a:cs typeface="Century Gothic"/>
              </a:rPr>
              <a:t>les </a:t>
            </a:r>
            <a:r>
              <a:rPr sz="1400" spc="-50" dirty="0">
                <a:solidFill>
                  <a:srgbClr val="FFFFFF"/>
                </a:solidFill>
                <a:latin typeface="Century Gothic"/>
                <a:cs typeface="Century Gothic"/>
              </a:rPr>
              <a:t>responsables </a:t>
            </a:r>
            <a:r>
              <a:rPr sz="1400" spc="-145" dirty="0">
                <a:solidFill>
                  <a:srgbClr val="FFFFFF"/>
                </a:solidFill>
                <a:latin typeface="Century Gothic"/>
                <a:cs typeface="Century Gothic"/>
              </a:rPr>
              <a:t>de </a:t>
            </a:r>
            <a:r>
              <a:rPr sz="1400" spc="-50" dirty="0">
                <a:solidFill>
                  <a:srgbClr val="FFFFFF"/>
                </a:solidFill>
                <a:latin typeface="Century Gothic"/>
                <a:cs typeface="Century Gothic"/>
              </a:rPr>
              <a:t>traitement </a:t>
            </a:r>
            <a:r>
              <a:rPr sz="1400" spc="-65" dirty="0">
                <a:solidFill>
                  <a:srgbClr val="FFFFFF"/>
                </a:solidFill>
                <a:latin typeface="Century Gothic"/>
                <a:cs typeface="Century Gothic"/>
              </a:rPr>
              <a:t>et </a:t>
            </a:r>
            <a:r>
              <a:rPr sz="1400" dirty="0">
                <a:solidFill>
                  <a:srgbClr val="FFFFFF"/>
                </a:solidFill>
                <a:latin typeface="Century Gothic"/>
                <a:cs typeface="Century Gothic"/>
              </a:rPr>
              <a:t>les </a:t>
            </a:r>
            <a:r>
              <a:rPr sz="1400" spc="0" dirty="0">
                <a:solidFill>
                  <a:srgbClr val="FFFFFF"/>
                </a:solidFill>
                <a:latin typeface="Century Gothic"/>
                <a:cs typeface="Century Gothic"/>
              </a:rPr>
              <a:t>sous-  </a:t>
            </a:r>
            <a:r>
              <a:rPr sz="1400" spc="-25" dirty="0">
                <a:solidFill>
                  <a:srgbClr val="FFFFFF"/>
                </a:solidFill>
                <a:latin typeface="Century Gothic"/>
                <a:cs typeface="Century Gothic"/>
              </a:rPr>
              <a:t>traitants</a:t>
            </a:r>
            <a:endParaRPr sz="1400">
              <a:latin typeface="Century Gothic"/>
              <a:cs typeface="Century Gothic"/>
            </a:endParaRPr>
          </a:p>
        </p:txBody>
      </p:sp>
      <p:sp>
        <p:nvSpPr>
          <p:cNvPr id="8" name="object 8"/>
          <p:cNvSpPr txBox="1">
            <a:spLocks noGrp="1"/>
          </p:cNvSpPr>
          <p:nvPr>
            <p:ph type="title"/>
          </p:nvPr>
        </p:nvSpPr>
        <p:spPr>
          <a:xfrm>
            <a:off x="439084" y="657313"/>
            <a:ext cx="2355215" cy="545465"/>
          </a:xfrm>
          <a:prstGeom prst="rect">
            <a:avLst/>
          </a:prstGeom>
        </p:spPr>
        <p:txBody>
          <a:bodyPr vert="horz" wrap="square" lIns="0" tIns="45085" rIns="0" bIns="0" rtlCol="0">
            <a:spAutoFit/>
          </a:bodyPr>
          <a:lstStyle/>
          <a:p>
            <a:pPr marL="12700" marR="5080">
              <a:lnSpc>
                <a:spcPts val="1930"/>
              </a:lnSpc>
              <a:spcBef>
                <a:spcPts val="355"/>
              </a:spcBef>
            </a:pPr>
            <a:r>
              <a:rPr spc="-15" dirty="0"/>
              <a:t>CE </a:t>
            </a:r>
            <a:r>
              <a:rPr dirty="0"/>
              <a:t>QUE </a:t>
            </a:r>
            <a:r>
              <a:rPr spc="125" dirty="0"/>
              <a:t>LE </a:t>
            </a:r>
            <a:r>
              <a:rPr spc="-50" dirty="0"/>
              <a:t>RGPD</a:t>
            </a:r>
            <a:r>
              <a:rPr spc="-355" dirty="0"/>
              <a:t> </a:t>
            </a:r>
            <a:r>
              <a:rPr spc="100" dirty="0"/>
              <a:t>DIT,  </a:t>
            </a:r>
            <a:r>
              <a:rPr spc="60" dirty="0"/>
              <a:t>SUIVRE </a:t>
            </a:r>
            <a:r>
              <a:rPr spc="175" dirty="0"/>
              <a:t>TU</a:t>
            </a:r>
            <a:r>
              <a:rPr spc="-195" dirty="0"/>
              <a:t> </a:t>
            </a:r>
            <a:r>
              <a:rPr spc="15" dirty="0"/>
              <a:t>DEVRAS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txBox="1">
            <a:spLocks noGrp="1"/>
          </p:cNvSpPr>
          <p:nvPr>
            <p:ph type="title"/>
          </p:nvPr>
        </p:nvSpPr>
        <p:spPr>
          <a:prstGeom prst="rect">
            <a:avLst/>
          </a:prstGeom>
        </p:spPr>
        <p:txBody>
          <a:bodyPr vert="horz" wrap="square" lIns="0" tIns="40005" rIns="0" bIns="0" rtlCol="0">
            <a:spAutoFit/>
          </a:bodyPr>
          <a:lstStyle/>
          <a:p>
            <a:pPr marR="5080">
              <a:lnSpc>
                <a:spcPct val="89900"/>
              </a:lnSpc>
              <a:spcBef>
                <a:spcPts val="315"/>
              </a:spcBef>
            </a:pPr>
            <a:r>
              <a:rPr spc="0" dirty="0"/>
              <a:t>ENCADRER </a:t>
            </a:r>
            <a:r>
              <a:rPr spc="125" dirty="0"/>
              <a:t>LE  TRAITEMENT</a:t>
            </a:r>
            <a:r>
              <a:rPr spc="-140" dirty="0"/>
              <a:t> </a:t>
            </a:r>
            <a:r>
              <a:rPr spc="15" dirty="0"/>
              <a:t>DE  </a:t>
            </a:r>
            <a:r>
              <a:rPr spc="30" dirty="0"/>
              <a:t>DONNÉES </a:t>
            </a:r>
            <a:r>
              <a:rPr lang="fr-FR" spc="-55" dirty="0"/>
              <a:t>à </a:t>
            </a:r>
            <a:r>
              <a:rPr spc="-55" dirty="0"/>
              <a:t>  </a:t>
            </a:r>
            <a:r>
              <a:rPr spc="15" dirty="0"/>
              <a:t>CARACTÈRE  </a:t>
            </a:r>
            <a:r>
              <a:rPr spc="50" dirty="0"/>
              <a:t>PERSONNEL</a:t>
            </a:r>
          </a:p>
        </p:txBody>
      </p:sp>
      <p:sp>
        <p:nvSpPr>
          <p:cNvPr id="7" name="object 7"/>
          <p:cNvSpPr/>
          <p:nvPr/>
        </p:nvSpPr>
        <p:spPr>
          <a:xfrm>
            <a:off x="3502152" y="1678304"/>
            <a:ext cx="502920" cy="485140"/>
          </a:xfrm>
          <a:custGeom>
            <a:avLst/>
            <a:gdLst/>
            <a:ahLst/>
            <a:cxnLst/>
            <a:rect l="l" t="t" r="r" b="b"/>
            <a:pathLst>
              <a:path w="502920" h="485139">
                <a:moveTo>
                  <a:pt x="251460" y="0"/>
                </a:moveTo>
                <a:lnTo>
                  <a:pt x="200782" y="4922"/>
                </a:lnTo>
                <a:lnTo>
                  <a:pt x="153581" y="19041"/>
                </a:lnTo>
                <a:lnTo>
                  <a:pt x="110867" y="41382"/>
                </a:lnTo>
                <a:lnTo>
                  <a:pt x="73652" y="70970"/>
                </a:lnTo>
                <a:lnTo>
                  <a:pt x="42946" y="106832"/>
                </a:lnTo>
                <a:lnTo>
                  <a:pt x="19761" y="147993"/>
                </a:lnTo>
                <a:lnTo>
                  <a:pt x="5108" y="193479"/>
                </a:lnTo>
                <a:lnTo>
                  <a:pt x="0" y="242316"/>
                </a:lnTo>
                <a:lnTo>
                  <a:pt x="5108" y="291148"/>
                </a:lnTo>
                <a:lnTo>
                  <a:pt x="19761" y="336633"/>
                </a:lnTo>
                <a:lnTo>
                  <a:pt x="42946" y="377793"/>
                </a:lnTo>
                <a:lnTo>
                  <a:pt x="73652" y="413656"/>
                </a:lnTo>
                <a:lnTo>
                  <a:pt x="110867" y="443246"/>
                </a:lnTo>
                <a:lnTo>
                  <a:pt x="153581" y="465588"/>
                </a:lnTo>
                <a:lnTo>
                  <a:pt x="200782" y="479708"/>
                </a:lnTo>
                <a:lnTo>
                  <a:pt x="251460" y="484632"/>
                </a:lnTo>
                <a:lnTo>
                  <a:pt x="302137" y="479708"/>
                </a:lnTo>
                <a:lnTo>
                  <a:pt x="349338" y="465588"/>
                </a:lnTo>
                <a:lnTo>
                  <a:pt x="392052" y="443246"/>
                </a:lnTo>
                <a:lnTo>
                  <a:pt x="429267" y="413656"/>
                </a:lnTo>
                <a:lnTo>
                  <a:pt x="459973" y="377793"/>
                </a:lnTo>
                <a:lnTo>
                  <a:pt x="483158" y="336633"/>
                </a:lnTo>
                <a:lnTo>
                  <a:pt x="497811" y="291148"/>
                </a:lnTo>
                <a:lnTo>
                  <a:pt x="502920" y="242316"/>
                </a:lnTo>
                <a:lnTo>
                  <a:pt x="497811" y="193479"/>
                </a:lnTo>
                <a:lnTo>
                  <a:pt x="483158" y="147993"/>
                </a:lnTo>
                <a:lnTo>
                  <a:pt x="459973" y="106832"/>
                </a:lnTo>
                <a:lnTo>
                  <a:pt x="429267" y="70970"/>
                </a:lnTo>
                <a:lnTo>
                  <a:pt x="392052" y="41382"/>
                </a:lnTo>
                <a:lnTo>
                  <a:pt x="349338" y="19041"/>
                </a:lnTo>
                <a:lnTo>
                  <a:pt x="302137" y="4922"/>
                </a:lnTo>
                <a:lnTo>
                  <a:pt x="251460" y="0"/>
                </a:lnTo>
                <a:close/>
              </a:path>
            </a:pathLst>
          </a:custGeom>
          <a:solidFill>
            <a:srgbClr val="E1E109"/>
          </a:solidFill>
        </p:spPr>
        <p:txBody>
          <a:bodyPr wrap="square" lIns="0" tIns="0" rIns="0" bIns="0" rtlCol="0"/>
          <a:lstStyle/>
          <a:p>
            <a:endParaRPr/>
          </a:p>
        </p:txBody>
      </p:sp>
      <p:sp>
        <p:nvSpPr>
          <p:cNvPr id="8" name="object 8"/>
          <p:cNvSpPr txBox="1"/>
          <p:nvPr/>
        </p:nvSpPr>
        <p:spPr>
          <a:xfrm>
            <a:off x="3692487" y="1781137"/>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1</a:t>
            </a:r>
            <a:endParaRPr sz="1500">
              <a:latin typeface="Calibri"/>
              <a:cs typeface="Calibri"/>
            </a:endParaRPr>
          </a:p>
        </p:txBody>
      </p:sp>
      <p:sp>
        <p:nvSpPr>
          <p:cNvPr id="12" name="object 12"/>
          <p:cNvSpPr txBox="1"/>
          <p:nvPr/>
        </p:nvSpPr>
        <p:spPr>
          <a:xfrm>
            <a:off x="322535" y="5437780"/>
            <a:ext cx="18605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37</a:t>
            </a:fld>
            <a:endParaRPr sz="900">
              <a:latin typeface="Century Gothic"/>
              <a:cs typeface="Century Gothic"/>
            </a:endParaRPr>
          </a:p>
        </p:txBody>
      </p:sp>
      <p:sp>
        <p:nvSpPr>
          <p:cNvPr id="9" name="object 9"/>
          <p:cNvSpPr txBox="1"/>
          <p:nvPr/>
        </p:nvSpPr>
        <p:spPr>
          <a:xfrm>
            <a:off x="4184396" y="1705813"/>
            <a:ext cx="4438015" cy="450850"/>
          </a:xfrm>
          <a:prstGeom prst="rect">
            <a:avLst/>
          </a:prstGeom>
        </p:spPr>
        <p:txBody>
          <a:bodyPr vert="horz" wrap="square" lIns="0" tIns="20320" rIns="0" bIns="0" rtlCol="0">
            <a:spAutoFit/>
          </a:bodyPr>
          <a:lstStyle/>
          <a:p>
            <a:pPr marL="12700" marR="5080">
              <a:lnSpc>
                <a:spcPts val="1670"/>
              </a:lnSpc>
              <a:spcBef>
                <a:spcPts val="160"/>
              </a:spcBef>
            </a:pPr>
            <a:r>
              <a:rPr sz="1350" spc="10" dirty="0">
                <a:solidFill>
                  <a:srgbClr val="FFFFFF"/>
                </a:solidFill>
                <a:latin typeface="Century Gothic"/>
                <a:cs typeface="Century Gothic"/>
              </a:rPr>
              <a:t>Le </a:t>
            </a:r>
            <a:r>
              <a:rPr sz="1350" spc="-10" dirty="0">
                <a:solidFill>
                  <a:srgbClr val="FFFFFF"/>
                </a:solidFill>
                <a:latin typeface="Century Gothic"/>
                <a:cs typeface="Century Gothic"/>
              </a:rPr>
              <a:t>principe </a:t>
            </a:r>
            <a:r>
              <a:rPr sz="1350" spc="-100" dirty="0">
                <a:solidFill>
                  <a:srgbClr val="FFFFFF"/>
                </a:solidFill>
                <a:latin typeface="Century Gothic"/>
                <a:cs typeface="Century Gothic"/>
              </a:rPr>
              <a:t>de </a:t>
            </a:r>
            <a:r>
              <a:rPr sz="1350" spc="-35" dirty="0">
                <a:solidFill>
                  <a:srgbClr val="FFFFFF"/>
                </a:solidFill>
                <a:latin typeface="Century Gothic"/>
                <a:cs typeface="Century Gothic"/>
              </a:rPr>
              <a:t>transparence </a:t>
            </a:r>
            <a:r>
              <a:rPr sz="1400" spc="30" dirty="0">
                <a:solidFill>
                  <a:srgbClr val="FFFFFF"/>
                </a:solidFill>
                <a:latin typeface="Century Gothic"/>
                <a:cs typeface="Century Gothic"/>
              </a:rPr>
              <a:t>: </a:t>
            </a:r>
            <a:r>
              <a:rPr sz="1400" spc="5" dirty="0">
                <a:solidFill>
                  <a:srgbClr val="FFFFFF"/>
                </a:solidFill>
                <a:latin typeface="Century Gothic"/>
                <a:cs typeface="Century Gothic"/>
              </a:rPr>
              <a:t>les </a:t>
            </a:r>
            <a:r>
              <a:rPr sz="1400" spc="-80" dirty="0">
                <a:solidFill>
                  <a:srgbClr val="FFFFFF"/>
                </a:solidFill>
                <a:latin typeface="Century Gothic"/>
                <a:cs typeface="Century Gothic"/>
              </a:rPr>
              <a:t>données </a:t>
            </a:r>
            <a:r>
              <a:rPr sz="1400" spc="-50" dirty="0">
                <a:solidFill>
                  <a:srgbClr val="FFFFFF"/>
                </a:solidFill>
                <a:latin typeface="Century Gothic"/>
                <a:cs typeface="Century Gothic"/>
              </a:rPr>
              <a:t>doivent </a:t>
            </a:r>
            <a:r>
              <a:rPr sz="1400" spc="-40" dirty="0">
                <a:solidFill>
                  <a:srgbClr val="FFFFFF"/>
                </a:solidFill>
                <a:latin typeface="Century Gothic"/>
                <a:cs typeface="Century Gothic"/>
              </a:rPr>
              <a:t>être  </a:t>
            </a:r>
            <a:r>
              <a:rPr sz="1400" spc="-20" dirty="0">
                <a:solidFill>
                  <a:srgbClr val="FFFFFF"/>
                </a:solidFill>
                <a:latin typeface="Century Gothic"/>
                <a:cs typeface="Century Gothic"/>
              </a:rPr>
              <a:t>traitées </a:t>
            </a:r>
            <a:r>
              <a:rPr sz="1400" spc="-135" dirty="0">
                <a:solidFill>
                  <a:srgbClr val="FFFFFF"/>
                </a:solidFill>
                <a:latin typeface="Century Gothic"/>
                <a:cs typeface="Century Gothic"/>
              </a:rPr>
              <a:t>de </a:t>
            </a:r>
            <a:r>
              <a:rPr sz="1400" spc="-65" dirty="0">
                <a:solidFill>
                  <a:srgbClr val="FFFFFF"/>
                </a:solidFill>
                <a:latin typeface="Century Gothic"/>
                <a:cs typeface="Century Gothic"/>
              </a:rPr>
              <a:t>manière </a:t>
            </a:r>
            <a:r>
              <a:rPr sz="1400" spc="-35" dirty="0">
                <a:solidFill>
                  <a:srgbClr val="FFFFFF"/>
                </a:solidFill>
                <a:latin typeface="Century Gothic"/>
                <a:cs typeface="Century Gothic"/>
              </a:rPr>
              <a:t>loyale, </a:t>
            </a:r>
            <a:r>
              <a:rPr sz="1400" dirty="0">
                <a:solidFill>
                  <a:srgbClr val="FFFFFF"/>
                </a:solidFill>
                <a:latin typeface="Century Gothic"/>
                <a:cs typeface="Century Gothic"/>
              </a:rPr>
              <a:t>licite </a:t>
            </a:r>
            <a:r>
              <a:rPr sz="1400" spc="-60" dirty="0">
                <a:solidFill>
                  <a:srgbClr val="FFFFFF"/>
                </a:solidFill>
                <a:latin typeface="Century Gothic"/>
                <a:cs typeface="Century Gothic"/>
              </a:rPr>
              <a:t>et</a:t>
            </a:r>
            <a:r>
              <a:rPr sz="1400" spc="-245" dirty="0">
                <a:solidFill>
                  <a:srgbClr val="FFFFFF"/>
                </a:solidFill>
                <a:latin typeface="Century Gothic"/>
                <a:cs typeface="Century Gothic"/>
              </a:rPr>
              <a:t> </a:t>
            </a:r>
            <a:r>
              <a:rPr sz="1400" spc="-45" dirty="0">
                <a:solidFill>
                  <a:srgbClr val="FFFFFF"/>
                </a:solidFill>
                <a:latin typeface="Century Gothic"/>
                <a:cs typeface="Century Gothic"/>
              </a:rPr>
              <a:t>transparente.</a:t>
            </a:r>
            <a:endParaRPr sz="1400">
              <a:latin typeface="Century Gothic"/>
              <a:cs typeface="Century Gothic"/>
            </a:endParaRPr>
          </a:p>
        </p:txBody>
      </p:sp>
      <p:sp>
        <p:nvSpPr>
          <p:cNvPr id="10" name="object 10"/>
          <p:cNvSpPr txBox="1"/>
          <p:nvPr/>
        </p:nvSpPr>
        <p:spPr>
          <a:xfrm>
            <a:off x="3502152" y="2366352"/>
            <a:ext cx="5253355" cy="1209305"/>
          </a:xfrm>
          <a:prstGeom prst="rect">
            <a:avLst/>
          </a:prstGeom>
          <a:solidFill>
            <a:srgbClr val="D0CECE"/>
          </a:solidFill>
        </p:spPr>
        <p:txBody>
          <a:bodyPr vert="horz" wrap="square" lIns="0" tIns="97790" rIns="0" bIns="0" rtlCol="0">
            <a:spAutoFit/>
          </a:bodyPr>
          <a:lstStyle/>
          <a:p>
            <a:pPr marL="90805" marR="187960" algn="just">
              <a:lnSpc>
                <a:spcPct val="100299"/>
              </a:lnSpc>
              <a:spcBef>
                <a:spcPts val="770"/>
              </a:spcBef>
            </a:pPr>
            <a:r>
              <a:rPr sz="1150" spc="-100" dirty="0">
                <a:solidFill>
                  <a:srgbClr val="4A4B14"/>
                </a:solidFill>
                <a:latin typeface="Century Gothic"/>
                <a:cs typeface="Century Gothic"/>
              </a:rPr>
              <a:t>Ça </a:t>
            </a:r>
            <a:r>
              <a:rPr sz="1150" spc="-35" dirty="0">
                <a:solidFill>
                  <a:srgbClr val="4A4B14"/>
                </a:solidFill>
                <a:latin typeface="Century Gothic"/>
                <a:cs typeface="Century Gothic"/>
              </a:rPr>
              <a:t>veut </a:t>
            </a:r>
            <a:r>
              <a:rPr sz="1150" spc="-10" dirty="0">
                <a:solidFill>
                  <a:srgbClr val="4A4B14"/>
                </a:solidFill>
                <a:latin typeface="Century Gothic"/>
                <a:cs typeface="Century Gothic"/>
              </a:rPr>
              <a:t>dire </a:t>
            </a:r>
            <a:r>
              <a:rPr sz="1150" spc="-30" dirty="0">
                <a:solidFill>
                  <a:srgbClr val="4A4B14"/>
                </a:solidFill>
                <a:latin typeface="Century Gothic"/>
                <a:cs typeface="Century Gothic"/>
              </a:rPr>
              <a:t>quoi </a:t>
            </a:r>
            <a:r>
              <a:rPr sz="1150" spc="-70" dirty="0">
                <a:solidFill>
                  <a:srgbClr val="4A4B14"/>
                </a:solidFill>
                <a:latin typeface="Century Gothic"/>
                <a:cs typeface="Century Gothic"/>
              </a:rPr>
              <a:t>? </a:t>
            </a:r>
            <a:r>
              <a:rPr sz="1200" spc="-15" dirty="0">
                <a:solidFill>
                  <a:srgbClr val="4A4B14"/>
                </a:solidFill>
                <a:latin typeface="Century Gothic"/>
                <a:cs typeface="Century Gothic"/>
              </a:rPr>
              <a:t>Le </a:t>
            </a:r>
            <a:r>
              <a:rPr sz="1200" spc="-45" dirty="0">
                <a:solidFill>
                  <a:srgbClr val="4A4B14"/>
                </a:solidFill>
                <a:latin typeface="Century Gothic"/>
                <a:cs typeface="Century Gothic"/>
              </a:rPr>
              <a:t>traitement </a:t>
            </a:r>
            <a:r>
              <a:rPr sz="1200" spc="-65" dirty="0">
                <a:solidFill>
                  <a:srgbClr val="4A4B14"/>
                </a:solidFill>
                <a:latin typeface="Century Gothic"/>
                <a:cs typeface="Century Gothic"/>
              </a:rPr>
              <a:t>des </a:t>
            </a:r>
            <a:r>
              <a:rPr sz="1200" spc="-80" dirty="0">
                <a:solidFill>
                  <a:srgbClr val="4A4B14"/>
                </a:solidFill>
                <a:latin typeface="Century Gothic"/>
                <a:cs typeface="Century Gothic"/>
              </a:rPr>
              <a:t>données </a:t>
            </a:r>
            <a:r>
              <a:rPr sz="1200" spc="-95" dirty="0">
                <a:solidFill>
                  <a:srgbClr val="4A4B14"/>
                </a:solidFill>
                <a:latin typeface="Century Gothic"/>
                <a:cs typeface="Century Gothic"/>
              </a:rPr>
              <a:t>ne </a:t>
            </a:r>
            <a:r>
              <a:rPr sz="1200" spc="-40" dirty="0">
                <a:solidFill>
                  <a:srgbClr val="4A4B14"/>
                </a:solidFill>
                <a:latin typeface="Century Gothic"/>
                <a:cs typeface="Century Gothic"/>
              </a:rPr>
              <a:t>doit </a:t>
            </a:r>
            <a:r>
              <a:rPr sz="1200" spc="-50" dirty="0">
                <a:solidFill>
                  <a:srgbClr val="4A4B14"/>
                </a:solidFill>
                <a:latin typeface="Century Gothic"/>
                <a:cs typeface="Century Gothic"/>
              </a:rPr>
              <a:t>avoir </a:t>
            </a:r>
            <a:r>
              <a:rPr sz="1200" spc="-20" dirty="0">
                <a:solidFill>
                  <a:srgbClr val="4A4B14"/>
                </a:solidFill>
                <a:latin typeface="Century Gothic"/>
                <a:cs typeface="Century Gothic"/>
              </a:rPr>
              <a:t>lieu </a:t>
            </a:r>
            <a:r>
              <a:rPr sz="1200" spc="-80" dirty="0">
                <a:solidFill>
                  <a:srgbClr val="4A4B14"/>
                </a:solidFill>
                <a:latin typeface="Century Gothic"/>
                <a:cs typeface="Century Gothic"/>
              </a:rPr>
              <a:t>qu’après  </a:t>
            </a:r>
            <a:r>
              <a:rPr sz="1200" spc="-75" dirty="0">
                <a:solidFill>
                  <a:srgbClr val="4A4B14"/>
                </a:solidFill>
                <a:latin typeface="Century Gothic"/>
                <a:cs typeface="Century Gothic"/>
              </a:rPr>
              <a:t>communication </a:t>
            </a:r>
            <a:r>
              <a:rPr sz="1200" spc="-80" dirty="0">
                <a:solidFill>
                  <a:srgbClr val="4A4B14"/>
                </a:solidFill>
                <a:latin typeface="Century Gothic"/>
                <a:cs typeface="Century Gothic"/>
              </a:rPr>
              <a:t>aux </a:t>
            </a:r>
            <a:r>
              <a:rPr sz="1200" spc="-45" dirty="0">
                <a:solidFill>
                  <a:srgbClr val="4A4B14"/>
                </a:solidFill>
                <a:latin typeface="Century Gothic"/>
                <a:cs typeface="Century Gothic"/>
              </a:rPr>
              <a:t>personnes </a:t>
            </a:r>
            <a:r>
              <a:rPr sz="1200" spc="-75" dirty="0">
                <a:solidFill>
                  <a:srgbClr val="4A4B14"/>
                </a:solidFill>
                <a:latin typeface="Century Gothic"/>
                <a:cs typeface="Century Gothic"/>
              </a:rPr>
              <a:t>concernées </a:t>
            </a:r>
            <a:r>
              <a:rPr sz="1200" spc="-105" dirty="0">
                <a:solidFill>
                  <a:srgbClr val="4A4B14"/>
                </a:solidFill>
                <a:latin typeface="Century Gothic"/>
                <a:cs typeface="Century Gothic"/>
              </a:rPr>
              <a:t>d’une </a:t>
            </a:r>
            <a:r>
              <a:rPr sz="1200" spc="-35" dirty="0">
                <a:solidFill>
                  <a:srgbClr val="4A4B14"/>
                </a:solidFill>
                <a:latin typeface="Century Gothic"/>
                <a:cs typeface="Century Gothic"/>
              </a:rPr>
              <a:t>information </a:t>
            </a:r>
            <a:r>
              <a:rPr sz="1200" spc="-70" dirty="0">
                <a:solidFill>
                  <a:srgbClr val="4A4B14"/>
                </a:solidFill>
                <a:latin typeface="Century Gothic"/>
                <a:cs typeface="Century Gothic"/>
              </a:rPr>
              <a:t>complète,  </a:t>
            </a:r>
            <a:r>
              <a:rPr sz="1200" spc="-55" dirty="0">
                <a:solidFill>
                  <a:srgbClr val="4A4B14"/>
                </a:solidFill>
                <a:latin typeface="Century Gothic"/>
                <a:cs typeface="Century Gothic"/>
              </a:rPr>
              <a:t>accessible, facile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70" dirty="0">
                <a:solidFill>
                  <a:srgbClr val="4A4B14"/>
                </a:solidFill>
                <a:latin typeface="Century Gothic"/>
                <a:cs typeface="Century Gothic"/>
              </a:rPr>
              <a:t>comprendre, </a:t>
            </a:r>
            <a:r>
              <a:rPr sz="1200" spc="25" dirty="0">
                <a:solidFill>
                  <a:srgbClr val="4A4B14"/>
                </a:solidFill>
                <a:latin typeface="Century Gothic"/>
                <a:cs typeface="Century Gothic"/>
              </a:rPr>
              <a:t>sur </a:t>
            </a:r>
            <a:r>
              <a:rPr sz="1200" spc="-35" dirty="0">
                <a:solidFill>
                  <a:srgbClr val="4A4B14"/>
                </a:solidFill>
                <a:latin typeface="Century Gothic"/>
                <a:cs typeface="Century Gothic"/>
              </a:rPr>
              <a:t>le </a:t>
            </a:r>
            <a:r>
              <a:rPr sz="1200" spc="-45" dirty="0">
                <a:solidFill>
                  <a:srgbClr val="4A4B14"/>
                </a:solidFill>
                <a:latin typeface="Century Gothic"/>
                <a:cs typeface="Century Gothic"/>
              </a:rPr>
              <a:t>traitement </a:t>
            </a:r>
            <a:r>
              <a:rPr sz="1200" spc="-105" dirty="0">
                <a:solidFill>
                  <a:srgbClr val="4A4B14"/>
                </a:solidFill>
                <a:latin typeface="Century Gothic"/>
                <a:cs typeface="Century Gothic"/>
              </a:rPr>
              <a:t>que </a:t>
            </a:r>
            <a:r>
              <a:rPr sz="1200" spc="-35" dirty="0">
                <a:solidFill>
                  <a:srgbClr val="4A4B14"/>
                </a:solidFill>
                <a:latin typeface="Century Gothic"/>
                <a:cs typeface="Century Gothic"/>
              </a:rPr>
              <a:t>celui-ci </a:t>
            </a:r>
            <a:r>
              <a:rPr sz="1200" spc="5" dirty="0">
                <a:solidFill>
                  <a:srgbClr val="4A4B14"/>
                </a:solidFill>
                <a:latin typeface="Century Gothic"/>
                <a:cs typeface="Century Gothic"/>
              </a:rPr>
              <a:t>soit </a:t>
            </a:r>
            <a:r>
              <a:rPr sz="1200" spc="-30" dirty="0">
                <a:solidFill>
                  <a:srgbClr val="4A4B14"/>
                </a:solidFill>
                <a:latin typeface="Century Gothic"/>
                <a:cs typeface="Century Gothic"/>
              </a:rPr>
              <a:t>réalisé  </a:t>
            </a:r>
            <a:r>
              <a:rPr sz="1200" spc="-135" dirty="0">
                <a:solidFill>
                  <a:srgbClr val="4A4B14"/>
                </a:solidFill>
                <a:latin typeface="Century Gothic"/>
                <a:cs typeface="Century Gothic"/>
              </a:rPr>
              <a:t>avec </a:t>
            </a:r>
            <a:r>
              <a:rPr sz="1200" spc="-75" dirty="0">
                <a:solidFill>
                  <a:srgbClr val="4A4B14"/>
                </a:solidFill>
                <a:latin typeface="Century Gothic"/>
                <a:cs typeface="Century Gothic"/>
              </a:rPr>
              <a:t>ou </a:t>
            </a:r>
            <a:r>
              <a:rPr sz="1200" spc="-30" dirty="0">
                <a:solidFill>
                  <a:srgbClr val="4A4B14"/>
                </a:solidFill>
                <a:latin typeface="Century Gothic"/>
                <a:cs typeface="Century Gothic"/>
              </a:rPr>
              <a:t>sans</a:t>
            </a:r>
            <a:r>
              <a:rPr sz="1200" spc="-105" dirty="0">
                <a:solidFill>
                  <a:srgbClr val="4A4B14"/>
                </a:solidFill>
                <a:latin typeface="Century Gothic"/>
                <a:cs typeface="Century Gothic"/>
              </a:rPr>
              <a:t> </a:t>
            </a:r>
            <a:r>
              <a:rPr sz="1200" spc="-65" dirty="0">
                <a:solidFill>
                  <a:srgbClr val="4A4B14"/>
                </a:solidFill>
                <a:latin typeface="Century Gothic"/>
                <a:cs typeface="Century Gothic"/>
              </a:rPr>
              <a:t>consentement.</a:t>
            </a:r>
            <a:endParaRPr sz="1200" dirty="0">
              <a:latin typeface="Century Gothic"/>
              <a:cs typeface="Century Gothic"/>
            </a:endParaRPr>
          </a:p>
          <a:p>
            <a:pPr marL="90805" marR="118745">
              <a:lnSpc>
                <a:spcPts val="1430"/>
              </a:lnSpc>
              <a:spcBef>
                <a:spcPts val="50"/>
              </a:spcBef>
            </a:pPr>
            <a:r>
              <a:rPr sz="1200" spc="10" dirty="0">
                <a:solidFill>
                  <a:srgbClr val="4A4B14"/>
                </a:solidFill>
                <a:latin typeface="Century Gothic"/>
                <a:cs typeface="Century Gothic"/>
              </a:rPr>
              <a:t>Les </a:t>
            </a:r>
            <a:r>
              <a:rPr sz="1200" spc="-25" dirty="0" err="1">
                <a:solidFill>
                  <a:srgbClr val="4A4B14"/>
                </a:solidFill>
                <a:latin typeface="Century Gothic"/>
                <a:cs typeface="Century Gothic"/>
              </a:rPr>
              <a:t>informations</a:t>
            </a:r>
            <a:r>
              <a:rPr sz="1200" spc="-25" dirty="0">
                <a:solidFill>
                  <a:srgbClr val="4A4B14"/>
                </a:solidFill>
                <a:latin typeface="Century Gothic"/>
                <a:cs typeface="Century Gothic"/>
              </a:rPr>
              <a:t>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0" dirty="0">
                <a:solidFill>
                  <a:srgbClr val="4A4B14"/>
                </a:solidFill>
                <a:latin typeface="Century Gothic"/>
                <a:cs typeface="Century Gothic"/>
              </a:rPr>
              <a:t>fournir </a:t>
            </a:r>
            <a:r>
              <a:rPr sz="1200" spc="-60" dirty="0">
                <a:solidFill>
                  <a:srgbClr val="4A4B14"/>
                </a:solidFill>
                <a:latin typeface="Century Gothic"/>
                <a:cs typeface="Century Gothic"/>
              </a:rPr>
              <a:t>couvrent </a:t>
            </a:r>
            <a:r>
              <a:rPr sz="1200" spc="-80" dirty="0">
                <a:solidFill>
                  <a:srgbClr val="4A4B14"/>
                </a:solidFill>
                <a:latin typeface="Century Gothic"/>
                <a:cs typeface="Century Gothic"/>
              </a:rPr>
              <a:t>notamment </a:t>
            </a:r>
            <a:r>
              <a:rPr sz="1200" dirty="0">
                <a:solidFill>
                  <a:srgbClr val="4A4B14"/>
                </a:solidFill>
                <a:latin typeface="Century Gothic"/>
                <a:cs typeface="Century Gothic"/>
              </a:rPr>
              <a:t>les </a:t>
            </a:r>
            <a:r>
              <a:rPr sz="1200" spc="-65" dirty="0">
                <a:solidFill>
                  <a:srgbClr val="4A4B14"/>
                </a:solidFill>
                <a:latin typeface="Century Gothic"/>
                <a:cs typeface="Century Gothic"/>
              </a:rPr>
              <a:t>catégories </a:t>
            </a:r>
            <a:r>
              <a:rPr sz="1200" spc="-130" dirty="0">
                <a:solidFill>
                  <a:srgbClr val="4A4B14"/>
                </a:solidFill>
                <a:latin typeface="Century Gothic"/>
                <a:cs typeface="Century Gothic"/>
              </a:rPr>
              <a:t>de </a:t>
            </a:r>
            <a:r>
              <a:rPr sz="1200" spc="-80" dirty="0" err="1">
                <a:solidFill>
                  <a:srgbClr val="4A4B14"/>
                </a:solidFill>
                <a:latin typeface="Century Gothic"/>
                <a:cs typeface="Century Gothic"/>
              </a:rPr>
              <a:t>données</a:t>
            </a:r>
            <a:r>
              <a:rPr sz="1200" spc="-80" dirty="0">
                <a:solidFill>
                  <a:srgbClr val="4A4B14"/>
                </a:solidFill>
                <a:latin typeface="Century Gothic"/>
                <a:cs typeface="Century Gothic"/>
              </a:rPr>
              <a:t>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90" dirty="0">
                <a:solidFill>
                  <a:srgbClr val="4A4B14"/>
                </a:solidFill>
                <a:latin typeface="Century Gothic"/>
                <a:cs typeface="Century Gothic"/>
              </a:rPr>
              <a:t>caractère </a:t>
            </a:r>
            <a:r>
              <a:rPr sz="1200" spc="-45" dirty="0">
                <a:solidFill>
                  <a:srgbClr val="4A4B14"/>
                </a:solidFill>
                <a:latin typeface="Century Gothic"/>
                <a:cs typeface="Century Gothic"/>
              </a:rPr>
              <a:t>personnel </a:t>
            </a:r>
            <a:r>
              <a:rPr sz="1200" spc="-60" dirty="0">
                <a:solidFill>
                  <a:srgbClr val="4A4B14"/>
                </a:solidFill>
                <a:latin typeface="Century Gothic"/>
                <a:cs typeface="Century Gothic"/>
              </a:rPr>
              <a:t>collectées et </a:t>
            </a:r>
            <a:r>
              <a:rPr sz="1200" dirty="0">
                <a:solidFill>
                  <a:srgbClr val="4A4B14"/>
                </a:solidFill>
                <a:latin typeface="Century Gothic"/>
                <a:cs typeface="Century Gothic"/>
              </a:rPr>
              <a:t>les </a:t>
            </a:r>
            <a:r>
              <a:rPr sz="1200" spc="-10" dirty="0">
                <a:solidFill>
                  <a:srgbClr val="4A4B14"/>
                </a:solidFill>
                <a:latin typeface="Century Gothic"/>
                <a:cs typeface="Century Gothic"/>
              </a:rPr>
              <a:t>finalités </a:t>
            </a:r>
            <a:r>
              <a:rPr sz="1200" spc="-90" dirty="0">
                <a:solidFill>
                  <a:srgbClr val="4A4B14"/>
                </a:solidFill>
                <a:latin typeface="Century Gothic"/>
                <a:cs typeface="Century Gothic"/>
              </a:rPr>
              <a:t>du</a:t>
            </a:r>
            <a:r>
              <a:rPr sz="1200" spc="25" dirty="0">
                <a:solidFill>
                  <a:srgbClr val="4A4B14"/>
                </a:solidFill>
                <a:latin typeface="Century Gothic"/>
                <a:cs typeface="Century Gothic"/>
              </a:rPr>
              <a:t> </a:t>
            </a:r>
            <a:r>
              <a:rPr sz="1200" spc="-45" dirty="0">
                <a:solidFill>
                  <a:srgbClr val="4A4B14"/>
                </a:solidFill>
                <a:latin typeface="Century Gothic"/>
                <a:cs typeface="Century Gothic"/>
              </a:rPr>
              <a:t>traitement.</a:t>
            </a:r>
            <a:endParaRPr sz="1200" dirty="0">
              <a:latin typeface="Century Gothic"/>
              <a:cs typeface="Century Gothic"/>
            </a:endParaRPr>
          </a:p>
        </p:txBody>
      </p:sp>
      <p:sp>
        <p:nvSpPr>
          <p:cNvPr id="11" name="object 11"/>
          <p:cNvSpPr txBox="1"/>
          <p:nvPr/>
        </p:nvSpPr>
        <p:spPr>
          <a:xfrm>
            <a:off x="3174364" y="1006437"/>
            <a:ext cx="5655945" cy="456535"/>
          </a:xfrm>
          <a:prstGeom prst="rect">
            <a:avLst/>
          </a:prstGeom>
        </p:spPr>
        <p:txBody>
          <a:bodyPr vert="horz" wrap="square" lIns="0" tIns="20320" rIns="0" bIns="0" rtlCol="0">
            <a:spAutoFit/>
          </a:bodyPr>
          <a:lstStyle/>
          <a:p>
            <a:pPr marL="12700" marR="5080">
              <a:lnSpc>
                <a:spcPts val="1670"/>
              </a:lnSpc>
              <a:spcBef>
                <a:spcPts val="160"/>
              </a:spcBef>
            </a:pPr>
            <a:r>
              <a:rPr sz="1400" spc="25" dirty="0">
                <a:solidFill>
                  <a:srgbClr val="FFFFFF"/>
                </a:solidFill>
                <a:latin typeface="Century Gothic"/>
                <a:cs typeface="Century Gothic"/>
              </a:rPr>
              <a:t>Plusieurs </a:t>
            </a:r>
            <a:r>
              <a:rPr sz="1400" spc="-25" dirty="0">
                <a:solidFill>
                  <a:srgbClr val="FFFFFF"/>
                </a:solidFill>
                <a:latin typeface="Century Gothic"/>
                <a:cs typeface="Century Gothic"/>
              </a:rPr>
              <a:t>principes </a:t>
            </a:r>
            <a:r>
              <a:rPr sz="1400" spc="-50" dirty="0">
                <a:solidFill>
                  <a:srgbClr val="FFFFFF"/>
                </a:solidFill>
                <a:latin typeface="Century Gothic"/>
                <a:cs typeface="Century Gothic"/>
              </a:rPr>
              <a:t>permettent </a:t>
            </a:r>
            <a:r>
              <a:rPr sz="1400" spc="-95" dirty="0">
                <a:solidFill>
                  <a:srgbClr val="FFFFFF"/>
                </a:solidFill>
                <a:latin typeface="Century Gothic"/>
                <a:cs typeface="Century Gothic"/>
              </a:rPr>
              <a:t>d’encadrer </a:t>
            </a:r>
            <a:r>
              <a:rPr sz="1400" spc="-30" dirty="0">
                <a:solidFill>
                  <a:srgbClr val="FFFFFF"/>
                </a:solidFill>
                <a:latin typeface="Century Gothic"/>
                <a:cs typeface="Century Gothic"/>
              </a:rPr>
              <a:t>le </a:t>
            </a:r>
            <a:r>
              <a:rPr sz="1400" spc="-40" dirty="0">
                <a:solidFill>
                  <a:srgbClr val="FFFFFF"/>
                </a:solidFill>
                <a:latin typeface="Century Gothic"/>
                <a:cs typeface="Century Gothic"/>
              </a:rPr>
              <a:t>traitement </a:t>
            </a:r>
            <a:r>
              <a:rPr sz="1400" spc="-135" dirty="0">
                <a:solidFill>
                  <a:srgbClr val="FFFFFF"/>
                </a:solidFill>
                <a:latin typeface="Century Gothic"/>
                <a:cs typeface="Century Gothic"/>
              </a:rPr>
              <a:t>de </a:t>
            </a:r>
            <a:r>
              <a:rPr sz="1400" spc="-80" dirty="0" err="1">
                <a:solidFill>
                  <a:srgbClr val="FFFFFF"/>
                </a:solidFill>
                <a:latin typeface="Century Gothic"/>
                <a:cs typeface="Century Gothic"/>
              </a:rPr>
              <a:t>données</a:t>
            </a:r>
            <a:r>
              <a:rPr sz="1400" spc="-8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85" dirty="0">
                <a:solidFill>
                  <a:srgbClr val="FFFFFF"/>
                </a:solidFill>
                <a:latin typeface="Century Gothic"/>
                <a:cs typeface="Century Gothic"/>
              </a:rPr>
              <a:t>caractère </a:t>
            </a:r>
            <a:r>
              <a:rPr sz="1400" spc="-40" dirty="0">
                <a:solidFill>
                  <a:srgbClr val="FFFFFF"/>
                </a:solidFill>
                <a:latin typeface="Century Gothic"/>
                <a:cs typeface="Century Gothic"/>
              </a:rPr>
              <a:t>personnel</a:t>
            </a:r>
            <a:r>
              <a:rPr sz="1400" dirty="0">
                <a:solidFill>
                  <a:srgbClr val="FFFFFF"/>
                </a:solidFill>
                <a:latin typeface="Century Gothic"/>
                <a:cs typeface="Century Gothic"/>
              </a:rPr>
              <a:t> </a:t>
            </a:r>
            <a:r>
              <a:rPr sz="1400" spc="30" dirty="0">
                <a:solidFill>
                  <a:srgbClr val="FFFFFF"/>
                </a:solidFill>
                <a:latin typeface="Century Gothic"/>
                <a:cs typeface="Century Gothic"/>
              </a:rPr>
              <a:t>:</a:t>
            </a:r>
            <a:endParaRPr sz="1400" dirty="0">
              <a:latin typeface="Century Gothic"/>
              <a:cs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txBox="1">
            <a:spLocks noGrp="1"/>
          </p:cNvSpPr>
          <p:nvPr>
            <p:ph type="title"/>
          </p:nvPr>
        </p:nvSpPr>
        <p:spPr>
          <a:prstGeom prst="rect">
            <a:avLst/>
          </a:prstGeom>
        </p:spPr>
        <p:txBody>
          <a:bodyPr vert="horz" wrap="square" lIns="0" tIns="40005" rIns="0" bIns="0" rtlCol="0">
            <a:spAutoFit/>
          </a:bodyPr>
          <a:lstStyle/>
          <a:p>
            <a:pPr marR="5080">
              <a:lnSpc>
                <a:spcPct val="89900"/>
              </a:lnSpc>
              <a:spcBef>
                <a:spcPts val="315"/>
              </a:spcBef>
            </a:pPr>
            <a:r>
              <a:rPr spc="0" dirty="0"/>
              <a:t>ENCADRER </a:t>
            </a:r>
            <a:r>
              <a:rPr spc="125" dirty="0"/>
              <a:t>LE  TRAITEMENT</a:t>
            </a:r>
            <a:r>
              <a:rPr spc="-140" dirty="0"/>
              <a:t> </a:t>
            </a:r>
            <a:r>
              <a:rPr spc="15" dirty="0"/>
              <a:t>DE  </a:t>
            </a:r>
            <a:r>
              <a:rPr spc="30" dirty="0"/>
              <a:t>DONNÉES </a:t>
            </a:r>
            <a:r>
              <a:rPr lang="fr-FR" spc="-55" dirty="0"/>
              <a:t>à </a:t>
            </a:r>
            <a:r>
              <a:rPr spc="-55" dirty="0"/>
              <a:t>  </a:t>
            </a:r>
            <a:r>
              <a:rPr spc="15" dirty="0"/>
              <a:t>CARACTÈRE  </a:t>
            </a:r>
            <a:r>
              <a:rPr spc="50" dirty="0"/>
              <a:t>PERSONNEL</a:t>
            </a:r>
          </a:p>
        </p:txBody>
      </p:sp>
      <p:sp>
        <p:nvSpPr>
          <p:cNvPr id="7" name="object 7"/>
          <p:cNvSpPr txBox="1"/>
          <p:nvPr/>
        </p:nvSpPr>
        <p:spPr>
          <a:xfrm>
            <a:off x="4184396" y="948283"/>
            <a:ext cx="4369435" cy="666750"/>
          </a:xfrm>
          <a:prstGeom prst="rect">
            <a:avLst/>
          </a:prstGeom>
        </p:spPr>
        <p:txBody>
          <a:bodyPr vert="horz" wrap="square" lIns="0" tIns="12065" rIns="0" bIns="0" rtlCol="0">
            <a:spAutoFit/>
          </a:bodyPr>
          <a:lstStyle/>
          <a:p>
            <a:pPr marL="12700" marR="5080">
              <a:lnSpc>
                <a:spcPct val="100200"/>
              </a:lnSpc>
              <a:spcBef>
                <a:spcPts val="95"/>
              </a:spcBef>
            </a:pPr>
            <a:r>
              <a:rPr sz="1350" spc="10" dirty="0">
                <a:solidFill>
                  <a:srgbClr val="FFFFFF"/>
                </a:solidFill>
                <a:latin typeface="Century Gothic"/>
                <a:cs typeface="Century Gothic"/>
              </a:rPr>
              <a:t>Le </a:t>
            </a:r>
            <a:r>
              <a:rPr sz="1350" spc="-10" dirty="0">
                <a:solidFill>
                  <a:srgbClr val="FFFFFF"/>
                </a:solidFill>
                <a:latin typeface="Century Gothic"/>
                <a:cs typeface="Century Gothic"/>
              </a:rPr>
              <a:t>principe </a:t>
            </a:r>
            <a:r>
              <a:rPr sz="1350" spc="-100" dirty="0">
                <a:solidFill>
                  <a:srgbClr val="FFFFFF"/>
                </a:solidFill>
                <a:latin typeface="Century Gothic"/>
                <a:cs typeface="Century Gothic"/>
              </a:rPr>
              <a:t>de </a:t>
            </a:r>
            <a:r>
              <a:rPr sz="1350" spc="10" dirty="0">
                <a:solidFill>
                  <a:srgbClr val="FFFFFF"/>
                </a:solidFill>
                <a:latin typeface="Century Gothic"/>
                <a:cs typeface="Century Gothic"/>
              </a:rPr>
              <a:t>limitation </a:t>
            </a:r>
            <a:r>
              <a:rPr sz="1350" spc="-30" dirty="0">
                <a:solidFill>
                  <a:srgbClr val="FFFFFF"/>
                </a:solidFill>
                <a:latin typeface="Century Gothic"/>
                <a:cs typeface="Century Gothic"/>
              </a:rPr>
              <a:t>des </a:t>
            </a:r>
            <a:r>
              <a:rPr sz="1350" spc="15" dirty="0">
                <a:solidFill>
                  <a:srgbClr val="FFFFFF"/>
                </a:solidFill>
                <a:latin typeface="Century Gothic"/>
                <a:cs typeface="Century Gothic"/>
              </a:rPr>
              <a:t>finalités </a:t>
            </a:r>
            <a:r>
              <a:rPr sz="1400" spc="30" dirty="0">
                <a:solidFill>
                  <a:srgbClr val="FFFFFF"/>
                </a:solidFill>
                <a:latin typeface="Century Gothic"/>
                <a:cs typeface="Century Gothic"/>
              </a:rPr>
              <a:t>: </a:t>
            </a:r>
            <a:r>
              <a:rPr sz="1400" spc="5" dirty="0">
                <a:solidFill>
                  <a:srgbClr val="FFFFFF"/>
                </a:solidFill>
                <a:latin typeface="Century Gothic"/>
                <a:cs typeface="Century Gothic"/>
              </a:rPr>
              <a:t>les </a:t>
            </a:r>
            <a:r>
              <a:rPr sz="1400" spc="-80" dirty="0">
                <a:solidFill>
                  <a:srgbClr val="FFFFFF"/>
                </a:solidFill>
                <a:latin typeface="Century Gothic"/>
                <a:cs typeface="Century Gothic"/>
              </a:rPr>
              <a:t>données</a:t>
            </a:r>
            <a:r>
              <a:rPr sz="1400" spc="-195" dirty="0">
                <a:solidFill>
                  <a:srgbClr val="FFFFFF"/>
                </a:solidFill>
                <a:latin typeface="Century Gothic"/>
                <a:cs typeface="Century Gothic"/>
              </a:rPr>
              <a:t> </a:t>
            </a:r>
            <a:r>
              <a:rPr sz="1400" spc="-100" dirty="0">
                <a:solidFill>
                  <a:srgbClr val="FFFFFF"/>
                </a:solidFill>
                <a:latin typeface="Century Gothic"/>
                <a:cs typeface="Century Gothic"/>
              </a:rPr>
              <a:t>ne  </a:t>
            </a:r>
            <a:r>
              <a:rPr sz="1400" spc="-55" dirty="0">
                <a:solidFill>
                  <a:srgbClr val="FFFFFF"/>
                </a:solidFill>
                <a:latin typeface="Century Gothic"/>
                <a:cs typeface="Century Gothic"/>
              </a:rPr>
              <a:t>doivent </a:t>
            </a:r>
            <a:r>
              <a:rPr sz="1400" spc="-40" dirty="0">
                <a:solidFill>
                  <a:srgbClr val="FFFFFF"/>
                </a:solidFill>
                <a:latin typeface="Century Gothic"/>
                <a:cs typeface="Century Gothic"/>
              </a:rPr>
              <a:t>être </a:t>
            </a:r>
            <a:r>
              <a:rPr sz="1400" spc="-55" dirty="0">
                <a:solidFill>
                  <a:srgbClr val="FFFFFF"/>
                </a:solidFill>
                <a:latin typeface="Century Gothic"/>
                <a:cs typeface="Century Gothic"/>
              </a:rPr>
              <a:t>collectées </a:t>
            </a:r>
            <a:r>
              <a:rPr sz="1400" spc="-105" dirty="0">
                <a:solidFill>
                  <a:srgbClr val="FFFFFF"/>
                </a:solidFill>
                <a:latin typeface="Century Gothic"/>
                <a:cs typeface="Century Gothic"/>
              </a:rPr>
              <a:t>que </a:t>
            </a:r>
            <a:r>
              <a:rPr sz="1400" spc="-40" dirty="0">
                <a:solidFill>
                  <a:srgbClr val="FFFFFF"/>
                </a:solidFill>
                <a:latin typeface="Century Gothic"/>
                <a:cs typeface="Century Gothic"/>
              </a:rPr>
              <a:t>pour </a:t>
            </a:r>
            <a:r>
              <a:rPr sz="1400" spc="-65" dirty="0">
                <a:solidFill>
                  <a:srgbClr val="FFFFFF"/>
                </a:solidFill>
                <a:latin typeface="Century Gothic"/>
                <a:cs typeface="Century Gothic"/>
              </a:rPr>
              <a:t>des </a:t>
            </a:r>
            <a:r>
              <a:rPr sz="1400" dirty="0">
                <a:solidFill>
                  <a:srgbClr val="FFFFFF"/>
                </a:solidFill>
                <a:latin typeface="Century Gothic"/>
                <a:cs typeface="Century Gothic"/>
              </a:rPr>
              <a:t>finalités  </a:t>
            </a:r>
            <a:r>
              <a:rPr sz="1400" spc="-45" dirty="0">
                <a:solidFill>
                  <a:srgbClr val="FFFFFF"/>
                </a:solidFill>
                <a:latin typeface="Century Gothic"/>
                <a:cs typeface="Century Gothic"/>
              </a:rPr>
              <a:t>déterminées, </a:t>
            </a:r>
            <a:r>
              <a:rPr sz="1400" spc="-15" dirty="0">
                <a:solidFill>
                  <a:srgbClr val="FFFFFF"/>
                </a:solidFill>
                <a:latin typeface="Century Gothic"/>
                <a:cs typeface="Century Gothic"/>
              </a:rPr>
              <a:t>explicites </a:t>
            </a:r>
            <a:r>
              <a:rPr sz="1400" spc="-60" dirty="0">
                <a:solidFill>
                  <a:srgbClr val="FFFFFF"/>
                </a:solidFill>
                <a:latin typeface="Century Gothic"/>
                <a:cs typeface="Century Gothic"/>
              </a:rPr>
              <a:t>et</a:t>
            </a:r>
            <a:r>
              <a:rPr sz="1400" spc="-65" dirty="0">
                <a:solidFill>
                  <a:srgbClr val="FFFFFF"/>
                </a:solidFill>
                <a:latin typeface="Century Gothic"/>
                <a:cs typeface="Century Gothic"/>
              </a:rPr>
              <a:t> </a:t>
            </a:r>
            <a:r>
              <a:rPr sz="1400" spc="-10" dirty="0">
                <a:solidFill>
                  <a:srgbClr val="FFFFFF"/>
                </a:solidFill>
                <a:latin typeface="Century Gothic"/>
                <a:cs typeface="Century Gothic"/>
              </a:rPr>
              <a:t>légitimes.</a:t>
            </a:r>
            <a:endParaRPr sz="1400">
              <a:latin typeface="Century Gothic"/>
              <a:cs typeface="Century Gothic"/>
            </a:endParaRPr>
          </a:p>
        </p:txBody>
      </p:sp>
      <p:sp>
        <p:nvSpPr>
          <p:cNvPr id="8" name="object 8"/>
          <p:cNvSpPr/>
          <p:nvPr/>
        </p:nvSpPr>
        <p:spPr>
          <a:xfrm>
            <a:off x="3502152" y="923709"/>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5"/>
                </a:lnTo>
                <a:lnTo>
                  <a:pt x="5108" y="291152"/>
                </a:lnTo>
                <a:lnTo>
                  <a:pt x="19761" y="336638"/>
                </a:lnTo>
                <a:lnTo>
                  <a:pt x="42946" y="377799"/>
                </a:lnTo>
                <a:lnTo>
                  <a:pt x="73652" y="413661"/>
                </a:lnTo>
                <a:lnTo>
                  <a:pt x="110867" y="443249"/>
                </a:lnTo>
                <a:lnTo>
                  <a:pt x="153581" y="465590"/>
                </a:lnTo>
                <a:lnTo>
                  <a:pt x="200782" y="479709"/>
                </a:lnTo>
                <a:lnTo>
                  <a:pt x="251460" y="484631"/>
                </a:lnTo>
                <a:lnTo>
                  <a:pt x="302137" y="479709"/>
                </a:lnTo>
                <a:lnTo>
                  <a:pt x="349338" y="465590"/>
                </a:lnTo>
                <a:lnTo>
                  <a:pt x="392052" y="443249"/>
                </a:lnTo>
                <a:lnTo>
                  <a:pt x="429267" y="413661"/>
                </a:lnTo>
                <a:lnTo>
                  <a:pt x="459973" y="377799"/>
                </a:lnTo>
                <a:lnTo>
                  <a:pt x="483158" y="336638"/>
                </a:lnTo>
                <a:lnTo>
                  <a:pt x="497811" y="291152"/>
                </a:lnTo>
                <a:lnTo>
                  <a:pt x="502920" y="242315"/>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9" name="object 9"/>
          <p:cNvSpPr txBox="1"/>
          <p:nvPr/>
        </p:nvSpPr>
        <p:spPr>
          <a:xfrm>
            <a:off x="3692487" y="1026553"/>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2</a:t>
            </a:r>
            <a:endParaRPr sz="1500">
              <a:latin typeface="Calibri"/>
              <a:cs typeface="Calibri"/>
            </a:endParaRPr>
          </a:p>
        </p:txBody>
      </p:sp>
      <p:sp>
        <p:nvSpPr>
          <p:cNvPr id="11" name="object 11"/>
          <p:cNvSpPr txBox="1"/>
          <p:nvPr/>
        </p:nvSpPr>
        <p:spPr>
          <a:xfrm>
            <a:off x="322535" y="5437780"/>
            <a:ext cx="18605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38</a:t>
            </a:fld>
            <a:endParaRPr sz="900">
              <a:latin typeface="Century Gothic"/>
              <a:cs typeface="Century Gothic"/>
            </a:endParaRPr>
          </a:p>
        </p:txBody>
      </p:sp>
      <p:sp>
        <p:nvSpPr>
          <p:cNvPr id="10" name="object 10"/>
          <p:cNvSpPr txBox="1"/>
          <p:nvPr/>
        </p:nvSpPr>
        <p:spPr>
          <a:xfrm>
            <a:off x="3502152" y="1752875"/>
            <a:ext cx="5253355" cy="970915"/>
          </a:xfrm>
          <a:prstGeom prst="rect">
            <a:avLst/>
          </a:prstGeom>
          <a:solidFill>
            <a:srgbClr val="D0CECE"/>
          </a:solidFill>
        </p:spPr>
        <p:txBody>
          <a:bodyPr vert="horz" wrap="square" lIns="0" tIns="110489" rIns="0" bIns="0" rtlCol="0">
            <a:spAutoFit/>
          </a:bodyPr>
          <a:lstStyle/>
          <a:p>
            <a:pPr marL="90805" marR="153670">
              <a:lnSpc>
                <a:spcPct val="100299"/>
              </a:lnSpc>
              <a:spcBef>
                <a:spcPts val="869"/>
              </a:spcBef>
            </a:pPr>
            <a:r>
              <a:rPr sz="1150" spc="-100" dirty="0">
                <a:solidFill>
                  <a:srgbClr val="4A4B14"/>
                </a:solidFill>
                <a:latin typeface="Century Gothic"/>
                <a:cs typeface="Century Gothic"/>
              </a:rPr>
              <a:t>Ça </a:t>
            </a:r>
            <a:r>
              <a:rPr sz="1150" spc="-35" dirty="0">
                <a:solidFill>
                  <a:srgbClr val="4A4B14"/>
                </a:solidFill>
                <a:latin typeface="Century Gothic"/>
                <a:cs typeface="Century Gothic"/>
              </a:rPr>
              <a:t>veut </a:t>
            </a:r>
            <a:r>
              <a:rPr sz="1150" spc="-10" dirty="0">
                <a:solidFill>
                  <a:srgbClr val="4A4B14"/>
                </a:solidFill>
                <a:latin typeface="Century Gothic"/>
                <a:cs typeface="Century Gothic"/>
              </a:rPr>
              <a:t>dire </a:t>
            </a:r>
            <a:r>
              <a:rPr sz="1150" spc="-30" dirty="0">
                <a:solidFill>
                  <a:srgbClr val="4A4B14"/>
                </a:solidFill>
                <a:latin typeface="Century Gothic"/>
                <a:cs typeface="Century Gothic"/>
              </a:rPr>
              <a:t>quoi </a:t>
            </a:r>
            <a:r>
              <a:rPr sz="1200" spc="-100" dirty="0">
                <a:solidFill>
                  <a:srgbClr val="4A4B14"/>
                </a:solidFill>
                <a:latin typeface="Century Gothic"/>
                <a:cs typeface="Century Gothic"/>
              </a:rPr>
              <a:t>? </a:t>
            </a:r>
            <a:r>
              <a:rPr sz="1200" spc="10" dirty="0">
                <a:solidFill>
                  <a:srgbClr val="4A4B14"/>
                </a:solidFill>
                <a:latin typeface="Century Gothic"/>
                <a:cs typeface="Century Gothic"/>
              </a:rPr>
              <a:t>Les </a:t>
            </a:r>
            <a:r>
              <a:rPr sz="1200" spc="-80" dirty="0">
                <a:solidFill>
                  <a:srgbClr val="4A4B14"/>
                </a:solidFill>
                <a:latin typeface="Century Gothic"/>
                <a:cs typeface="Century Gothic"/>
              </a:rPr>
              <a:t>données </a:t>
            </a:r>
            <a:r>
              <a:rPr sz="1200" spc="-60" dirty="0">
                <a:solidFill>
                  <a:srgbClr val="4A4B14"/>
                </a:solidFill>
                <a:latin typeface="Century Gothic"/>
                <a:cs typeface="Century Gothic"/>
              </a:rPr>
              <a:t>collectées </a:t>
            </a:r>
            <a:r>
              <a:rPr sz="1200" spc="-95" dirty="0">
                <a:solidFill>
                  <a:srgbClr val="4A4B14"/>
                </a:solidFill>
                <a:latin typeface="Century Gothic"/>
                <a:cs typeface="Century Gothic"/>
              </a:rPr>
              <a:t>ne </a:t>
            </a:r>
            <a:r>
              <a:rPr sz="1200" spc="-80" dirty="0">
                <a:solidFill>
                  <a:srgbClr val="4A4B14"/>
                </a:solidFill>
                <a:latin typeface="Century Gothic"/>
                <a:cs typeface="Century Gothic"/>
              </a:rPr>
              <a:t>peuvent </a:t>
            </a:r>
            <a:r>
              <a:rPr sz="1200" spc="-45" dirty="0">
                <a:solidFill>
                  <a:srgbClr val="4A4B14"/>
                </a:solidFill>
                <a:latin typeface="Century Gothic"/>
                <a:cs typeface="Century Gothic"/>
              </a:rPr>
              <a:t>être </a:t>
            </a:r>
            <a:r>
              <a:rPr sz="1200" spc="-5" dirty="0">
                <a:solidFill>
                  <a:srgbClr val="4A4B14"/>
                </a:solidFill>
                <a:latin typeface="Century Gothic"/>
                <a:cs typeface="Century Gothic"/>
              </a:rPr>
              <a:t>réutilisées  </a:t>
            </a:r>
            <a:r>
              <a:rPr sz="1200" spc="-40" dirty="0">
                <a:solidFill>
                  <a:srgbClr val="4A4B14"/>
                </a:solidFill>
                <a:latin typeface="Century Gothic"/>
                <a:cs typeface="Century Gothic"/>
              </a:rPr>
              <a:t>ultérieurement </a:t>
            </a:r>
            <a:r>
              <a:rPr sz="1200" spc="-50" dirty="0">
                <a:solidFill>
                  <a:srgbClr val="4A4B14"/>
                </a:solidFill>
                <a:latin typeface="Century Gothic"/>
                <a:cs typeface="Century Gothic"/>
              </a:rPr>
              <a:t>pour </a:t>
            </a:r>
            <a:r>
              <a:rPr sz="1200" spc="-85" dirty="0">
                <a:solidFill>
                  <a:srgbClr val="4A4B14"/>
                </a:solidFill>
                <a:latin typeface="Century Gothic"/>
                <a:cs typeface="Century Gothic"/>
              </a:rPr>
              <a:t>une </a:t>
            </a:r>
            <a:r>
              <a:rPr sz="1200" spc="-20" dirty="0">
                <a:solidFill>
                  <a:srgbClr val="4A4B14"/>
                </a:solidFill>
                <a:latin typeface="Century Gothic"/>
                <a:cs typeface="Century Gothic"/>
              </a:rPr>
              <a:t>finalité </a:t>
            </a:r>
            <a:r>
              <a:rPr sz="1200" spc="-50" dirty="0">
                <a:solidFill>
                  <a:srgbClr val="4A4B14"/>
                </a:solidFill>
                <a:latin typeface="Century Gothic"/>
                <a:cs typeface="Century Gothic"/>
              </a:rPr>
              <a:t>autre, </a:t>
            </a:r>
            <a:r>
              <a:rPr sz="1200" spc="-65" dirty="0">
                <a:solidFill>
                  <a:srgbClr val="4A4B14"/>
                </a:solidFill>
                <a:latin typeface="Century Gothic"/>
                <a:cs typeface="Century Gothic"/>
              </a:rPr>
              <a:t>incompatible </a:t>
            </a:r>
            <a:r>
              <a:rPr sz="1200" spc="-135" dirty="0">
                <a:solidFill>
                  <a:srgbClr val="4A4B14"/>
                </a:solidFill>
                <a:latin typeface="Century Gothic"/>
                <a:cs typeface="Century Gothic"/>
              </a:rPr>
              <a:t>avec </a:t>
            </a:r>
            <a:r>
              <a:rPr sz="1200" spc="-70" dirty="0">
                <a:solidFill>
                  <a:srgbClr val="4A4B14"/>
                </a:solidFill>
                <a:latin typeface="Century Gothic"/>
                <a:cs typeface="Century Gothic"/>
              </a:rPr>
              <a:t>la </a:t>
            </a:r>
            <a:r>
              <a:rPr sz="1200" spc="-20" dirty="0">
                <a:solidFill>
                  <a:srgbClr val="4A4B14"/>
                </a:solidFill>
                <a:latin typeface="Century Gothic"/>
                <a:cs typeface="Century Gothic"/>
              </a:rPr>
              <a:t>finalité </a:t>
            </a:r>
            <a:r>
              <a:rPr sz="1200" spc="-75" dirty="0">
                <a:solidFill>
                  <a:srgbClr val="4A4B14"/>
                </a:solidFill>
                <a:latin typeface="Century Gothic"/>
                <a:cs typeface="Century Gothic"/>
              </a:rPr>
              <a:t>ou </a:t>
            </a:r>
            <a:r>
              <a:rPr sz="1200" dirty="0">
                <a:solidFill>
                  <a:srgbClr val="4A4B14"/>
                </a:solidFill>
                <a:latin typeface="Century Gothic"/>
                <a:cs typeface="Century Gothic"/>
              </a:rPr>
              <a:t>les  </a:t>
            </a:r>
            <a:r>
              <a:rPr sz="1200" spc="-10" dirty="0">
                <a:solidFill>
                  <a:srgbClr val="4A4B14"/>
                </a:solidFill>
                <a:latin typeface="Century Gothic"/>
                <a:cs typeface="Century Gothic"/>
              </a:rPr>
              <a:t>finalités </a:t>
            </a:r>
            <a:r>
              <a:rPr sz="1200" spc="-130" dirty="0">
                <a:solidFill>
                  <a:srgbClr val="4A4B14"/>
                </a:solidFill>
                <a:latin typeface="Century Gothic"/>
                <a:cs typeface="Century Gothic"/>
              </a:rPr>
              <a:t>de </a:t>
            </a:r>
            <a:r>
              <a:rPr sz="1200" spc="-70" dirty="0">
                <a:solidFill>
                  <a:srgbClr val="4A4B14"/>
                </a:solidFill>
                <a:latin typeface="Century Gothic"/>
                <a:cs typeface="Century Gothic"/>
              </a:rPr>
              <a:t>départ. </a:t>
            </a:r>
            <a:r>
              <a:rPr sz="1200" spc="-40" dirty="0">
                <a:solidFill>
                  <a:srgbClr val="4A4B14"/>
                </a:solidFill>
                <a:latin typeface="Century Gothic"/>
                <a:cs typeface="Century Gothic"/>
              </a:rPr>
              <a:t>Par </a:t>
            </a:r>
            <a:r>
              <a:rPr sz="1200" spc="-80" dirty="0">
                <a:solidFill>
                  <a:srgbClr val="4A4B14"/>
                </a:solidFill>
                <a:latin typeface="Century Gothic"/>
                <a:cs typeface="Century Gothic"/>
              </a:rPr>
              <a:t>exemple </a:t>
            </a:r>
            <a:r>
              <a:rPr sz="1200" spc="10" dirty="0">
                <a:solidFill>
                  <a:srgbClr val="4A4B14"/>
                </a:solidFill>
                <a:latin typeface="Century Gothic"/>
                <a:cs typeface="Century Gothic"/>
              </a:rPr>
              <a:t>: </a:t>
            </a:r>
            <a:r>
              <a:rPr sz="1200" dirty="0">
                <a:solidFill>
                  <a:srgbClr val="4A4B14"/>
                </a:solidFill>
                <a:latin typeface="Century Gothic"/>
                <a:cs typeface="Century Gothic"/>
              </a:rPr>
              <a:t>les </a:t>
            </a:r>
            <a:r>
              <a:rPr sz="1200" spc="-80" dirty="0">
                <a:solidFill>
                  <a:srgbClr val="4A4B14"/>
                </a:solidFill>
                <a:latin typeface="Century Gothic"/>
                <a:cs typeface="Century Gothic"/>
              </a:rPr>
              <a:t>données </a:t>
            </a:r>
            <a:r>
              <a:rPr sz="1200" spc="-50" dirty="0">
                <a:solidFill>
                  <a:srgbClr val="4A4B14"/>
                </a:solidFill>
                <a:latin typeface="Century Gothic"/>
                <a:cs typeface="Century Gothic"/>
              </a:rPr>
              <a:t>récoltées pour </a:t>
            </a:r>
            <a:r>
              <a:rPr sz="1200" spc="-65" dirty="0">
                <a:solidFill>
                  <a:srgbClr val="4A4B14"/>
                </a:solidFill>
                <a:latin typeface="Century Gothic"/>
                <a:cs typeface="Century Gothic"/>
              </a:rPr>
              <a:t>envoyer </a:t>
            </a:r>
            <a:r>
              <a:rPr sz="1200" spc="-85" dirty="0">
                <a:solidFill>
                  <a:srgbClr val="4A4B14"/>
                </a:solidFill>
                <a:latin typeface="Century Gothic"/>
                <a:cs typeface="Century Gothic"/>
              </a:rPr>
              <a:t>une  </a:t>
            </a:r>
            <a:r>
              <a:rPr sz="1200" spc="-30" dirty="0">
                <a:solidFill>
                  <a:srgbClr val="4A4B14"/>
                </a:solidFill>
                <a:latin typeface="Century Gothic"/>
                <a:cs typeface="Century Gothic"/>
              </a:rPr>
              <a:t>newsletter </a:t>
            </a:r>
            <a:r>
              <a:rPr sz="1200" spc="-95" dirty="0">
                <a:solidFill>
                  <a:srgbClr val="4A4B14"/>
                </a:solidFill>
                <a:latin typeface="Century Gothic"/>
                <a:cs typeface="Century Gothic"/>
              </a:rPr>
              <a:t>ne </a:t>
            </a:r>
            <a:r>
              <a:rPr sz="1200" spc="-80" dirty="0">
                <a:solidFill>
                  <a:srgbClr val="4A4B14"/>
                </a:solidFill>
                <a:latin typeface="Century Gothic"/>
                <a:cs typeface="Century Gothic"/>
              </a:rPr>
              <a:t>peuvent </a:t>
            </a:r>
            <a:r>
              <a:rPr sz="1200" spc="-45" dirty="0">
                <a:solidFill>
                  <a:srgbClr val="4A4B14"/>
                </a:solidFill>
                <a:latin typeface="Century Gothic"/>
                <a:cs typeface="Century Gothic"/>
              </a:rPr>
              <a:t>être </a:t>
            </a:r>
            <a:r>
              <a:rPr sz="1200" spc="-5" dirty="0">
                <a:solidFill>
                  <a:srgbClr val="4A4B14"/>
                </a:solidFill>
                <a:latin typeface="Century Gothic"/>
                <a:cs typeface="Century Gothic"/>
              </a:rPr>
              <a:t>réutilisées </a:t>
            </a:r>
            <a:r>
              <a:rPr sz="1200" spc="-50" dirty="0">
                <a:solidFill>
                  <a:srgbClr val="4A4B14"/>
                </a:solidFill>
                <a:latin typeface="Century Gothic"/>
                <a:cs typeface="Century Gothic"/>
              </a:rPr>
              <a:t>pour </a:t>
            </a:r>
            <a:r>
              <a:rPr sz="1200" spc="-130" dirty="0">
                <a:solidFill>
                  <a:srgbClr val="4A4B14"/>
                </a:solidFill>
                <a:latin typeface="Century Gothic"/>
                <a:cs typeface="Century Gothic"/>
              </a:rPr>
              <a:t>de </a:t>
            </a:r>
            <a:r>
              <a:rPr sz="1200" spc="-70" dirty="0">
                <a:solidFill>
                  <a:srgbClr val="4A4B14"/>
                </a:solidFill>
                <a:latin typeface="Century Gothic"/>
                <a:cs typeface="Century Gothic"/>
              </a:rPr>
              <a:t>la</a:t>
            </a:r>
            <a:r>
              <a:rPr sz="1200" spc="-60" dirty="0">
                <a:solidFill>
                  <a:srgbClr val="4A4B14"/>
                </a:solidFill>
                <a:latin typeface="Century Gothic"/>
                <a:cs typeface="Century Gothic"/>
              </a:rPr>
              <a:t> </a:t>
            </a:r>
            <a:r>
              <a:rPr sz="1200" spc="-45" dirty="0">
                <a:solidFill>
                  <a:srgbClr val="4A4B14"/>
                </a:solidFill>
                <a:latin typeface="Century Gothic"/>
                <a:cs typeface="Century Gothic"/>
              </a:rPr>
              <a:t>prospection.</a:t>
            </a:r>
            <a:endParaRPr sz="1200">
              <a:latin typeface="Century Gothic"/>
              <a:cs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txBox="1">
            <a:spLocks noGrp="1"/>
          </p:cNvSpPr>
          <p:nvPr>
            <p:ph type="title"/>
          </p:nvPr>
        </p:nvSpPr>
        <p:spPr>
          <a:prstGeom prst="rect">
            <a:avLst/>
          </a:prstGeom>
        </p:spPr>
        <p:txBody>
          <a:bodyPr vert="horz" wrap="square" lIns="0" tIns="40005" rIns="0" bIns="0" rtlCol="0">
            <a:spAutoFit/>
          </a:bodyPr>
          <a:lstStyle/>
          <a:p>
            <a:pPr marR="5080">
              <a:lnSpc>
                <a:spcPct val="89900"/>
              </a:lnSpc>
              <a:spcBef>
                <a:spcPts val="315"/>
              </a:spcBef>
            </a:pPr>
            <a:r>
              <a:rPr spc="0" dirty="0"/>
              <a:t>ENCADRER </a:t>
            </a:r>
            <a:r>
              <a:rPr spc="125" dirty="0"/>
              <a:t>LE  TRAITEMENT</a:t>
            </a:r>
            <a:r>
              <a:rPr spc="-140" dirty="0"/>
              <a:t> </a:t>
            </a:r>
            <a:r>
              <a:rPr spc="15" dirty="0"/>
              <a:t>DE  </a:t>
            </a:r>
            <a:r>
              <a:rPr spc="30" dirty="0"/>
              <a:t>DONNÉES </a:t>
            </a:r>
            <a:r>
              <a:rPr lang="fr-FR" spc="-55" dirty="0"/>
              <a:t>à </a:t>
            </a:r>
            <a:r>
              <a:rPr spc="-55" dirty="0"/>
              <a:t>  </a:t>
            </a:r>
            <a:r>
              <a:rPr spc="15" dirty="0"/>
              <a:t>CARACTÈRE  </a:t>
            </a:r>
            <a:r>
              <a:rPr spc="50" dirty="0"/>
              <a:t>PERSONNEL</a:t>
            </a:r>
          </a:p>
        </p:txBody>
      </p:sp>
      <p:sp>
        <p:nvSpPr>
          <p:cNvPr id="7" name="object 7"/>
          <p:cNvSpPr/>
          <p:nvPr/>
        </p:nvSpPr>
        <p:spPr>
          <a:xfrm>
            <a:off x="3492500" y="923709"/>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5"/>
                </a:lnTo>
                <a:lnTo>
                  <a:pt x="5108" y="291152"/>
                </a:lnTo>
                <a:lnTo>
                  <a:pt x="19761" y="336638"/>
                </a:lnTo>
                <a:lnTo>
                  <a:pt x="42946" y="377799"/>
                </a:lnTo>
                <a:lnTo>
                  <a:pt x="73652" y="413661"/>
                </a:lnTo>
                <a:lnTo>
                  <a:pt x="110867" y="443249"/>
                </a:lnTo>
                <a:lnTo>
                  <a:pt x="153581" y="465590"/>
                </a:lnTo>
                <a:lnTo>
                  <a:pt x="200782" y="479709"/>
                </a:lnTo>
                <a:lnTo>
                  <a:pt x="251460" y="484631"/>
                </a:lnTo>
                <a:lnTo>
                  <a:pt x="302137" y="479709"/>
                </a:lnTo>
                <a:lnTo>
                  <a:pt x="349338" y="465590"/>
                </a:lnTo>
                <a:lnTo>
                  <a:pt x="392052" y="443249"/>
                </a:lnTo>
                <a:lnTo>
                  <a:pt x="429267" y="413661"/>
                </a:lnTo>
                <a:lnTo>
                  <a:pt x="459973" y="377799"/>
                </a:lnTo>
                <a:lnTo>
                  <a:pt x="483158" y="336638"/>
                </a:lnTo>
                <a:lnTo>
                  <a:pt x="497811" y="291152"/>
                </a:lnTo>
                <a:lnTo>
                  <a:pt x="502920" y="242315"/>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8" name="object 8"/>
          <p:cNvSpPr txBox="1"/>
          <p:nvPr/>
        </p:nvSpPr>
        <p:spPr>
          <a:xfrm>
            <a:off x="3682847" y="1026553"/>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3</a:t>
            </a:r>
            <a:endParaRPr sz="1500">
              <a:latin typeface="Calibri"/>
              <a:cs typeface="Calibri"/>
            </a:endParaRPr>
          </a:p>
        </p:txBody>
      </p:sp>
      <p:sp>
        <p:nvSpPr>
          <p:cNvPr id="9" name="object 9"/>
          <p:cNvSpPr txBox="1"/>
          <p:nvPr/>
        </p:nvSpPr>
        <p:spPr>
          <a:xfrm>
            <a:off x="4174744" y="948283"/>
            <a:ext cx="4549775" cy="666750"/>
          </a:xfrm>
          <a:prstGeom prst="rect">
            <a:avLst/>
          </a:prstGeom>
        </p:spPr>
        <p:txBody>
          <a:bodyPr vert="horz" wrap="square" lIns="0" tIns="12065" rIns="0" bIns="0" rtlCol="0">
            <a:spAutoFit/>
          </a:bodyPr>
          <a:lstStyle/>
          <a:p>
            <a:pPr marL="12700" marR="5080" algn="just">
              <a:lnSpc>
                <a:spcPct val="100200"/>
              </a:lnSpc>
              <a:spcBef>
                <a:spcPts val="95"/>
              </a:spcBef>
            </a:pPr>
            <a:r>
              <a:rPr sz="1350" spc="10" dirty="0">
                <a:solidFill>
                  <a:srgbClr val="FFFFFF"/>
                </a:solidFill>
                <a:latin typeface="Century Gothic"/>
                <a:cs typeface="Century Gothic"/>
              </a:rPr>
              <a:t>Le </a:t>
            </a:r>
            <a:r>
              <a:rPr sz="1350" spc="-10" dirty="0">
                <a:solidFill>
                  <a:srgbClr val="FFFFFF"/>
                </a:solidFill>
                <a:latin typeface="Century Gothic"/>
                <a:cs typeface="Century Gothic"/>
              </a:rPr>
              <a:t>principe </a:t>
            </a:r>
            <a:r>
              <a:rPr sz="1350" spc="-100" dirty="0">
                <a:solidFill>
                  <a:srgbClr val="FFFFFF"/>
                </a:solidFill>
                <a:latin typeface="Century Gothic"/>
                <a:cs typeface="Century Gothic"/>
              </a:rPr>
              <a:t>de </a:t>
            </a:r>
            <a:r>
              <a:rPr sz="1350" spc="10" dirty="0">
                <a:solidFill>
                  <a:srgbClr val="FFFFFF"/>
                </a:solidFill>
                <a:latin typeface="Century Gothic"/>
                <a:cs typeface="Century Gothic"/>
              </a:rPr>
              <a:t>minimisation </a:t>
            </a:r>
            <a:r>
              <a:rPr sz="1350" spc="-30" dirty="0">
                <a:solidFill>
                  <a:srgbClr val="FFFFFF"/>
                </a:solidFill>
                <a:latin typeface="Century Gothic"/>
                <a:cs typeface="Century Gothic"/>
              </a:rPr>
              <a:t>des </a:t>
            </a:r>
            <a:r>
              <a:rPr sz="1350" spc="-50" dirty="0">
                <a:solidFill>
                  <a:srgbClr val="FFFFFF"/>
                </a:solidFill>
                <a:latin typeface="Century Gothic"/>
                <a:cs typeface="Century Gothic"/>
              </a:rPr>
              <a:t>données </a:t>
            </a:r>
            <a:r>
              <a:rPr sz="1400" spc="30" dirty="0">
                <a:solidFill>
                  <a:srgbClr val="FFFFFF"/>
                </a:solidFill>
                <a:latin typeface="Century Gothic"/>
                <a:cs typeface="Century Gothic"/>
              </a:rPr>
              <a:t>: </a:t>
            </a:r>
            <a:r>
              <a:rPr sz="1400" spc="5" dirty="0">
                <a:solidFill>
                  <a:srgbClr val="FFFFFF"/>
                </a:solidFill>
                <a:latin typeface="Century Gothic"/>
                <a:cs typeface="Century Gothic"/>
              </a:rPr>
              <a:t>les </a:t>
            </a:r>
            <a:r>
              <a:rPr sz="1400" spc="-80" dirty="0">
                <a:solidFill>
                  <a:srgbClr val="FFFFFF"/>
                </a:solidFill>
                <a:latin typeface="Century Gothic"/>
                <a:cs typeface="Century Gothic"/>
              </a:rPr>
              <a:t>données  </a:t>
            </a:r>
            <a:r>
              <a:rPr sz="1400" spc="-20" dirty="0">
                <a:solidFill>
                  <a:srgbClr val="FFFFFF"/>
                </a:solidFill>
                <a:latin typeface="Century Gothic"/>
                <a:cs typeface="Century Gothic"/>
              </a:rPr>
              <a:t>traitées </a:t>
            </a:r>
            <a:r>
              <a:rPr sz="1400" spc="-55" dirty="0">
                <a:solidFill>
                  <a:srgbClr val="FFFFFF"/>
                </a:solidFill>
                <a:latin typeface="Century Gothic"/>
                <a:cs typeface="Century Gothic"/>
              </a:rPr>
              <a:t>doivent </a:t>
            </a:r>
            <a:r>
              <a:rPr sz="1400" spc="-40" dirty="0">
                <a:solidFill>
                  <a:srgbClr val="FFFFFF"/>
                </a:solidFill>
                <a:latin typeface="Century Gothic"/>
                <a:cs typeface="Century Gothic"/>
              </a:rPr>
              <a:t>être </a:t>
            </a:r>
            <a:r>
              <a:rPr sz="1400" spc="-25" dirty="0">
                <a:solidFill>
                  <a:srgbClr val="FFFFFF"/>
                </a:solidFill>
                <a:latin typeface="Century Gothic"/>
                <a:cs typeface="Century Gothic"/>
              </a:rPr>
              <a:t>pertinentes, </a:t>
            </a:r>
            <a:r>
              <a:rPr sz="1400" spc="-100" dirty="0">
                <a:solidFill>
                  <a:srgbClr val="FFFFFF"/>
                </a:solidFill>
                <a:latin typeface="Century Gothic"/>
                <a:cs typeface="Century Gothic"/>
              </a:rPr>
              <a:t>adéquates </a:t>
            </a:r>
            <a:r>
              <a:rPr sz="1400" spc="-60" dirty="0">
                <a:solidFill>
                  <a:srgbClr val="FFFFFF"/>
                </a:solidFill>
                <a:latin typeface="Century Gothic"/>
                <a:cs typeface="Century Gothic"/>
              </a:rPr>
              <a:t>et </a:t>
            </a:r>
            <a:r>
              <a:rPr sz="1400" dirty="0">
                <a:solidFill>
                  <a:srgbClr val="FFFFFF"/>
                </a:solidFill>
                <a:latin typeface="Century Gothic"/>
                <a:cs typeface="Century Gothic"/>
              </a:rPr>
              <a:t>limitées  </a:t>
            </a:r>
            <a:r>
              <a:rPr sz="1400" spc="-70" dirty="0">
                <a:solidFill>
                  <a:srgbClr val="FFFFFF"/>
                </a:solidFill>
                <a:latin typeface="Century Gothic"/>
                <a:cs typeface="Century Gothic"/>
              </a:rPr>
              <a:t>aux </a:t>
            </a:r>
            <a:r>
              <a:rPr sz="1400" spc="-35" dirty="0">
                <a:solidFill>
                  <a:srgbClr val="FFFFFF"/>
                </a:solidFill>
                <a:latin typeface="Century Gothic"/>
                <a:cs typeface="Century Gothic"/>
              </a:rPr>
              <a:t>vues </a:t>
            </a:r>
            <a:r>
              <a:rPr sz="1400" spc="-60" dirty="0">
                <a:solidFill>
                  <a:srgbClr val="FFFFFF"/>
                </a:solidFill>
                <a:latin typeface="Century Gothic"/>
                <a:cs typeface="Century Gothic"/>
              </a:rPr>
              <a:t>des </a:t>
            </a:r>
            <a:r>
              <a:rPr sz="1400" dirty="0">
                <a:solidFill>
                  <a:srgbClr val="FFFFFF"/>
                </a:solidFill>
                <a:latin typeface="Century Gothic"/>
                <a:cs typeface="Century Gothic"/>
              </a:rPr>
              <a:t>finalités </a:t>
            </a:r>
            <a:r>
              <a:rPr sz="1400" spc="-40" dirty="0">
                <a:solidFill>
                  <a:srgbClr val="FFFFFF"/>
                </a:solidFill>
                <a:latin typeface="Century Gothic"/>
                <a:cs typeface="Century Gothic"/>
              </a:rPr>
              <a:t>pour </a:t>
            </a:r>
            <a:r>
              <a:rPr sz="1400" spc="-15" dirty="0">
                <a:solidFill>
                  <a:srgbClr val="FFFFFF"/>
                </a:solidFill>
                <a:latin typeface="Century Gothic"/>
                <a:cs typeface="Century Gothic"/>
              </a:rPr>
              <a:t>lesquelles </a:t>
            </a:r>
            <a:r>
              <a:rPr sz="1400" spc="-5" dirty="0">
                <a:solidFill>
                  <a:srgbClr val="FFFFFF"/>
                </a:solidFill>
                <a:latin typeface="Century Gothic"/>
                <a:cs typeface="Century Gothic"/>
              </a:rPr>
              <a:t>elles </a:t>
            </a:r>
            <a:r>
              <a:rPr sz="1400" spc="-10" dirty="0">
                <a:solidFill>
                  <a:srgbClr val="FFFFFF"/>
                </a:solidFill>
                <a:latin typeface="Century Gothic"/>
                <a:cs typeface="Century Gothic"/>
              </a:rPr>
              <a:t>sont</a:t>
            </a:r>
            <a:r>
              <a:rPr sz="1400" spc="-55" dirty="0">
                <a:solidFill>
                  <a:srgbClr val="FFFFFF"/>
                </a:solidFill>
                <a:latin typeface="Century Gothic"/>
                <a:cs typeface="Century Gothic"/>
              </a:rPr>
              <a:t> </a:t>
            </a:r>
            <a:r>
              <a:rPr sz="1400" spc="-15" dirty="0">
                <a:solidFill>
                  <a:srgbClr val="FFFFFF"/>
                </a:solidFill>
                <a:latin typeface="Century Gothic"/>
                <a:cs typeface="Century Gothic"/>
              </a:rPr>
              <a:t>traitées.</a:t>
            </a:r>
            <a:endParaRPr sz="1400">
              <a:latin typeface="Century Gothic"/>
              <a:cs typeface="Century Gothic"/>
            </a:endParaRPr>
          </a:p>
        </p:txBody>
      </p:sp>
      <p:sp>
        <p:nvSpPr>
          <p:cNvPr id="10" name="object 10"/>
          <p:cNvSpPr txBox="1"/>
          <p:nvPr/>
        </p:nvSpPr>
        <p:spPr>
          <a:xfrm>
            <a:off x="3502799" y="1753198"/>
            <a:ext cx="5253355" cy="934085"/>
          </a:xfrm>
          <a:prstGeom prst="rect">
            <a:avLst/>
          </a:prstGeom>
          <a:solidFill>
            <a:srgbClr val="D0CECE"/>
          </a:solidFill>
        </p:spPr>
        <p:txBody>
          <a:bodyPr vert="horz" wrap="square" lIns="0" tIns="92075" rIns="0" bIns="0" rtlCol="0">
            <a:spAutoFit/>
          </a:bodyPr>
          <a:lstStyle/>
          <a:p>
            <a:pPr marL="91440" marR="109220">
              <a:lnSpc>
                <a:spcPct val="100299"/>
              </a:lnSpc>
              <a:spcBef>
                <a:spcPts val="725"/>
              </a:spcBef>
            </a:pPr>
            <a:r>
              <a:rPr sz="1150" spc="-100" dirty="0">
                <a:solidFill>
                  <a:srgbClr val="4A4B14"/>
                </a:solidFill>
                <a:latin typeface="Century Gothic"/>
                <a:cs typeface="Century Gothic"/>
              </a:rPr>
              <a:t>Ça </a:t>
            </a:r>
            <a:r>
              <a:rPr sz="1150" spc="-35" dirty="0">
                <a:solidFill>
                  <a:srgbClr val="4A4B14"/>
                </a:solidFill>
                <a:latin typeface="Century Gothic"/>
                <a:cs typeface="Century Gothic"/>
              </a:rPr>
              <a:t>veut </a:t>
            </a:r>
            <a:r>
              <a:rPr sz="1150" spc="-10" dirty="0">
                <a:solidFill>
                  <a:srgbClr val="4A4B14"/>
                </a:solidFill>
                <a:latin typeface="Century Gothic"/>
                <a:cs typeface="Century Gothic"/>
              </a:rPr>
              <a:t>dire </a:t>
            </a:r>
            <a:r>
              <a:rPr sz="1150" spc="-30" dirty="0">
                <a:solidFill>
                  <a:srgbClr val="4A4B14"/>
                </a:solidFill>
                <a:latin typeface="Century Gothic"/>
                <a:cs typeface="Century Gothic"/>
              </a:rPr>
              <a:t>quoi </a:t>
            </a:r>
            <a:r>
              <a:rPr sz="1150" spc="-70" dirty="0">
                <a:solidFill>
                  <a:srgbClr val="4A4B14"/>
                </a:solidFill>
                <a:latin typeface="Century Gothic"/>
                <a:cs typeface="Century Gothic"/>
              </a:rPr>
              <a:t>? </a:t>
            </a:r>
            <a:r>
              <a:rPr sz="1200" spc="-40" dirty="0">
                <a:solidFill>
                  <a:srgbClr val="4A4B14"/>
                </a:solidFill>
                <a:latin typeface="Century Gothic"/>
                <a:cs typeface="Century Gothic"/>
              </a:rPr>
              <a:t>Pas </a:t>
            </a:r>
            <a:r>
              <a:rPr sz="1200" spc="-130" dirty="0">
                <a:solidFill>
                  <a:srgbClr val="4A4B14"/>
                </a:solidFill>
                <a:latin typeface="Century Gothic"/>
                <a:cs typeface="Century Gothic"/>
              </a:rPr>
              <a:t>de </a:t>
            </a:r>
            <a:r>
              <a:rPr sz="1200" spc="-55" dirty="0">
                <a:solidFill>
                  <a:srgbClr val="4A4B14"/>
                </a:solidFill>
                <a:latin typeface="Century Gothic"/>
                <a:cs typeface="Century Gothic"/>
              </a:rPr>
              <a:t>récolte </a:t>
            </a:r>
            <a:r>
              <a:rPr sz="1200" spc="-130" dirty="0">
                <a:solidFill>
                  <a:srgbClr val="4A4B14"/>
                </a:solidFill>
                <a:latin typeface="Century Gothic"/>
                <a:cs typeface="Century Gothic"/>
              </a:rPr>
              <a:t>de </a:t>
            </a:r>
            <a:r>
              <a:rPr sz="1200" spc="-80" dirty="0">
                <a:solidFill>
                  <a:srgbClr val="4A4B14"/>
                </a:solidFill>
                <a:latin typeface="Century Gothic"/>
                <a:cs typeface="Century Gothic"/>
              </a:rPr>
              <a:t>données </a:t>
            </a:r>
            <a:r>
              <a:rPr sz="1200" spc="-35" dirty="0">
                <a:solidFill>
                  <a:srgbClr val="4A4B14"/>
                </a:solidFill>
                <a:latin typeface="Century Gothic"/>
                <a:cs typeface="Century Gothic"/>
              </a:rPr>
              <a:t>personnelles </a:t>
            </a:r>
            <a:r>
              <a:rPr sz="1200" spc="60" dirty="0">
                <a:solidFill>
                  <a:srgbClr val="4A4B14"/>
                </a:solidFill>
                <a:latin typeface="Century Gothic"/>
                <a:cs typeface="Century Gothic"/>
              </a:rPr>
              <a:t>si </a:t>
            </a:r>
            <a:r>
              <a:rPr sz="1200" spc="-70" dirty="0">
                <a:solidFill>
                  <a:srgbClr val="4A4B14"/>
                </a:solidFill>
                <a:latin typeface="Century Gothic"/>
                <a:cs typeface="Century Gothic"/>
              </a:rPr>
              <a:t>la </a:t>
            </a:r>
            <a:r>
              <a:rPr sz="1200" spc="-20" dirty="0">
                <a:solidFill>
                  <a:srgbClr val="4A4B14"/>
                </a:solidFill>
                <a:latin typeface="Century Gothic"/>
                <a:cs typeface="Century Gothic"/>
              </a:rPr>
              <a:t>finalité </a:t>
            </a:r>
            <a:r>
              <a:rPr sz="1200" spc="-90" dirty="0">
                <a:solidFill>
                  <a:srgbClr val="4A4B14"/>
                </a:solidFill>
                <a:latin typeface="Century Gothic"/>
                <a:cs typeface="Century Gothic"/>
              </a:rPr>
              <a:t>du  </a:t>
            </a:r>
            <a:r>
              <a:rPr sz="1200" spc="-45" dirty="0">
                <a:solidFill>
                  <a:srgbClr val="4A4B14"/>
                </a:solidFill>
                <a:latin typeface="Century Gothic"/>
                <a:cs typeface="Century Gothic"/>
              </a:rPr>
              <a:t>traitement </a:t>
            </a:r>
            <a:r>
              <a:rPr sz="1200" spc="-70" dirty="0">
                <a:solidFill>
                  <a:srgbClr val="4A4B14"/>
                </a:solidFill>
                <a:latin typeface="Century Gothic"/>
                <a:cs typeface="Century Gothic"/>
              </a:rPr>
              <a:t>peut </a:t>
            </a:r>
            <a:r>
              <a:rPr sz="1200" spc="-45" dirty="0">
                <a:solidFill>
                  <a:srgbClr val="4A4B14"/>
                </a:solidFill>
                <a:latin typeface="Century Gothic"/>
                <a:cs typeface="Century Gothic"/>
              </a:rPr>
              <a:t>être </a:t>
            </a:r>
            <a:r>
              <a:rPr sz="1200" spc="-55" dirty="0">
                <a:solidFill>
                  <a:srgbClr val="4A4B14"/>
                </a:solidFill>
                <a:latin typeface="Century Gothic"/>
                <a:cs typeface="Century Gothic"/>
              </a:rPr>
              <a:t>atteinte </a:t>
            </a:r>
            <a:r>
              <a:rPr sz="1200" spc="-30" dirty="0">
                <a:solidFill>
                  <a:srgbClr val="4A4B14"/>
                </a:solidFill>
                <a:latin typeface="Century Gothic"/>
                <a:cs typeface="Century Gothic"/>
              </a:rPr>
              <a:t>sans </a:t>
            </a:r>
            <a:r>
              <a:rPr sz="1200" dirty="0">
                <a:solidFill>
                  <a:srgbClr val="4A4B14"/>
                </a:solidFill>
                <a:latin typeface="Century Gothic"/>
                <a:cs typeface="Century Gothic"/>
              </a:rPr>
              <a:t>les </a:t>
            </a:r>
            <a:r>
              <a:rPr sz="1200" spc="10" dirty="0">
                <a:solidFill>
                  <a:srgbClr val="4A4B14"/>
                </a:solidFill>
                <a:latin typeface="Century Gothic"/>
                <a:cs typeface="Century Gothic"/>
              </a:rPr>
              <a:t>utiliser. </a:t>
            </a:r>
            <a:r>
              <a:rPr sz="1200" spc="-40" dirty="0">
                <a:solidFill>
                  <a:srgbClr val="4A4B14"/>
                </a:solidFill>
                <a:latin typeface="Century Gothic"/>
                <a:cs typeface="Century Gothic"/>
              </a:rPr>
              <a:t>Par </a:t>
            </a:r>
            <a:r>
              <a:rPr sz="1200" spc="-80" dirty="0">
                <a:solidFill>
                  <a:srgbClr val="4A4B14"/>
                </a:solidFill>
                <a:latin typeface="Century Gothic"/>
                <a:cs typeface="Century Gothic"/>
              </a:rPr>
              <a:t>exemple </a:t>
            </a:r>
            <a:r>
              <a:rPr sz="1200" spc="10" dirty="0">
                <a:solidFill>
                  <a:srgbClr val="4A4B14"/>
                </a:solidFill>
                <a:latin typeface="Century Gothic"/>
                <a:cs typeface="Century Gothic"/>
              </a:rPr>
              <a:t>: </a:t>
            </a:r>
            <a:r>
              <a:rPr sz="1200" spc="-60" dirty="0">
                <a:solidFill>
                  <a:srgbClr val="4A4B14"/>
                </a:solidFill>
                <a:latin typeface="Century Gothic"/>
                <a:cs typeface="Century Gothic"/>
              </a:rPr>
              <a:t>un </a:t>
            </a:r>
            <a:r>
              <a:rPr sz="1200" dirty="0">
                <a:solidFill>
                  <a:srgbClr val="4A4B14"/>
                </a:solidFill>
                <a:latin typeface="Century Gothic"/>
                <a:cs typeface="Century Gothic"/>
              </a:rPr>
              <a:t>site </a:t>
            </a:r>
            <a:r>
              <a:rPr sz="1200" spc="-40" dirty="0">
                <a:solidFill>
                  <a:srgbClr val="4A4B14"/>
                </a:solidFill>
                <a:latin typeface="Century Gothic"/>
                <a:cs typeface="Century Gothic"/>
              </a:rPr>
              <a:t>qui  </a:t>
            </a:r>
            <a:r>
              <a:rPr sz="1200" spc="-75" dirty="0">
                <a:solidFill>
                  <a:srgbClr val="4A4B14"/>
                </a:solidFill>
                <a:latin typeface="Century Gothic"/>
                <a:cs typeface="Century Gothic"/>
              </a:rPr>
              <a:t>envoie </a:t>
            </a:r>
            <a:r>
              <a:rPr sz="1200" spc="-65" dirty="0">
                <a:solidFill>
                  <a:srgbClr val="4A4B14"/>
                </a:solidFill>
                <a:latin typeface="Century Gothic"/>
                <a:cs typeface="Century Gothic"/>
              </a:rPr>
              <a:t>des </a:t>
            </a:r>
            <a:r>
              <a:rPr sz="1200" spc="-40" dirty="0">
                <a:solidFill>
                  <a:srgbClr val="4A4B14"/>
                </a:solidFill>
                <a:latin typeface="Century Gothic"/>
                <a:cs typeface="Century Gothic"/>
              </a:rPr>
              <a:t>devis </a:t>
            </a:r>
            <a:r>
              <a:rPr sz="1200" spc="-20" dirty="0">
                <a:solidFill>
                  <a:srgbClr val="4A4B14"/>
                </a:solidFill>
                <a:latin typeface="Century Gothic"/>
                <a:cs typeface="Century Gothic"/>
              </a:rPr>
              <a:t>gratuits </a:t>
            </a:r>
            <a:r>
              <a:rPr sz="1200" spc="-70" dirty="0">
                <a:solidFill>
                  <a:srgbClr val="4A4B14"/>
                </a:solidFill>
                <a:latin typeface="Century Gothic"/>
                <a:cs typeface="Century Gothic"/>
              </a:rPr>
              <a:t>peut </a:t>
            </a:r>
            <a:r>
              <a:rPr sz="1200" spc="-10" dirty="0">
                <a:solidFill>
                  <a:srgbClr val="4A4B14"/>
                </a:solidFill>
                <a:latin typeface="Century Gothic"/>
                <a:cs typeface="Century Gothic"/>
              </a:rPr>
              <a:t>recueillir </a:t>
            </a:r>
            <a:r>
              <a:rPr sz="1200" spc="-40" dirty="0">
                <a:solidFill>
                  <a:srgbClr val="4A4B14"/>
                </a:solidFill>
                <a:latin typeface="Century Gothic"/>
                <a:cs typeface="Century Gothic"/>
              </a:rPr>
              <a:t>l’identité </a:t>
            </a:r>
            <a:r>
              <a:rPr sz="1200" spc="-65" dirty="0">
                <a:solidFill>
                  <a:srgbClr val="4A4B14"/>
                </a:solidFill>
                <a:latin typeface="Century Gothic"/>
                <a:cs typeface="Century Gothic"/>
              </a:rPr>
              <a:t>des </a:t>
            </a:r>
            <a:r>
              <a:rPr sz="1200" spc="-70" dirty="0">
                <a:solidFill>
                  <a:srgbClr val="4A4B14"/>
                </a:solidFill>
                <a:latin typeface="Century Gothic"/>
                <a:cs typeface="Century Gothic"/>
              </a:rPr>
              <a:t>demandeurs, </a:t>
            </a:r>
            <a:r>
              <a:rPr sz="1200" spc="-45" dirty="0">
                <a:solidFill>
                  <a:srgbClr val="4A4B14"/>
                </a:solidFill>
                <a:latin typeface="Century Gothic"/>
                <a:cs typeface="Century Gothic"/>
              </a:rPr>
              <a:t>mais  </a:t>
            </a:r>
            <a:r>
              <a:rPr sz="1200" spc="-80" dirty="0">
                <a:solidFill>
                  <a:srgbClr val="4A4B14"/>
                </a:solidFill>
                <a:latin typeface="Century Gothic"/>
                <a:cs typeface="Century Gothic"/>
              </a:rPr>
              <a:t>pas </a:t>
            </a:r>
            <a:r>
              <a:rPr sz="1200" dirty="0">
                <a:solidFill>
                  <a:srgbClr val="4A4B14"/>
                </a:solidFill>
                <a:latin typeface="Century Gothic"/>
                <a:cs typeface="Century Gothic"/>
              </a:rPr>
              <a:t>leurs </a:t>
            </a:r>
            <a:r>
              <a:rPr sz="1200" spc="-75" dirty="0">
                <a:solidFill>
                  <a:srgbClr val="4A4B14"/>
                </a:solidFill>
                <a:latin typeface="Century Gothic"/>
                <a:cs typeface="Century Gothic"/>
              </a:rPr>
              <a:t>coordonnées </a:t>
            </a:r>
            <a:r>
              <a:rPr sz="1200" spc="-65" dirty="0">
                <a:solidFill>
                  <a:srgbClr val="4A4B14"/>
                </a:solidFill>
                <a:latin typeface="Century Gothic"/>
                <a:cs typeface="Century Gothic"/>
              </a:rPr>
              <a:t>bancaires, </a:t>
            </a:r>
            <a:r>
              <a:rPr sz="1200" spc="-120" dirty="0">
                <a:solidFill>
                  <a:srgbClr val="4A4B14"/>
                </a:solidFill>
                <a:latin typeface="Century Gothic"/>
                <a:cs typeface="Century Gothic"/>
              </a:rPr>
              <a:t>même </a:t>
            </a:r>
            <a:r>
              <a:rPr sz="1200" spc="-50" dirty="0">
                <a:solidFill>
                  <a:srgbClr val="4A4B14"/>
                </a:solidFill>
                <a:latin typeface="Century Gothic"/>
                <a:cs typeface="Century Gothic"/>
              </a:rPr>
              <a:t>pour anticiper </a:t>
            </a:r>
            <a:r>
              <a:rPr sz="1200" spc="-60" dirty="0">
                <a:solidFill>
                  <a:srgbClr val="4A4B14"/>
                </a:solidFill>
                <a:latin typeface="Century Gothic"/>
                <a:cs typeface="Century Gothic"/>
              </a:rPr>
              <a:t>un </a:t>
            </a:r>
            <a:r>
              <a:rPr sz="1200" spc="-114" dirty="0">
                <a:solidFill>
                  <a:srgbClr val="4A4B14"/>
                </a:solidFill>
                <a:latin typeface="Century Gothic"/>
                <a:cs typeface="Century Gothic"/>
              </a:rPr>
              <a:t>achat</a:t>
            </a:r>
            <a:r>
              <a:rPr sz="1200" spc="-10" dirty="0">
                <a:solidFill>
                  <a:srgbClr val="4A4B14"/>
                </a:solidFill>
                <a:latin typeface="Century Gothic"/>
                <a:cs typeface="Century Gothic"/>
              </a:rPr>
              <a:t> </a:t>
            </a:r>
            <a:r>
              <a:rPr sz="1200" dirty="0">
                <a:solidFill>
                  <a:srgbClr val="4A4B14"/>
                </a:solidFill>
                <a:latin typeface="Century Gothic"/>
                <a:cs typeface="Century Gothic"/>
              </a:rPr>
              <a:t>futur.</a:t>
            </a:r>
            <a:endParaRPr sz="1200">
              <a:latin typeface="Century Gothic"/>
              <a:cs typeface="Century Gothic"/>
            </a:endParaRPr>
          </a:p>
        </p:txBody>
      </p:sp>
      <p:sp>
        <p:nvSpPr>
          <p:cNvPr id="11" name="object 11"/>
          <p:cNvSpPr txBox="1"/>
          <p:nvPr/>
        </p:nvSpPr>
        <p:spPr>
          <a:xfrm>
            <a:off x="4174744" y="3252472"/>
            <a:ext cx="4406900" cy="664210"/>
          </a:xfrm>
          <a:prstGeom prst="rect">
            <a:avLst/>
          </a:prstGeom>
        </p:spPr>
        <p:txBody>
          <a:bodyPr vert="horz" wrap="square" lIns="0" tIns="12065" rIns="0" bIns="0" rtlCol="0">
            <a:spAutoFit/>
          </a:bodyPr>
          <a:lstStyle/>
          <a:p>
            <a:pPr marL="12700" marR="5080">
              <a:lnSpc>
                <a:spcPct val="101099"/>
              </a:lnSpc>
              <a:spcBef>
                <a:spcPts val="95"/>
              </a:spcBef>
            </a:pPr>
            <a:r>
              <a:rPr sz="1350" spc="10" dirty="0">
                <a:solidFill>
                  <a:srgbClr val="FFFFFF"/>
                </a:solidFill>
                <a:latin typeface="Century Gothic"/>
                <a:cs typeface="Century Gothic"/>
              </a:rPr>
              <a:t>Le </a:t>
            </a:r>
            <a:r>
              <a:rPr sz="1350" spc="-10" dirty="0">
                <a:solidFill>
                  <a:srgbClr val="FFFFFF"/>
                </a:solidFill>
                <a:latin typeface="Century Gothic"/>
                <a:cs typeface="Century Gothic"/>
              </a:rPr>
              <a:t>principe </a:t>
            </a:r>
            <a:r>
              <a:rPr sz="1350" spc="-100" dirty="0">
                <a:solidFill>
                  <a:srgbClr val="FFFFFF"/>
                </a:solidFill>
                <a:latin typeface="Century Gothic"/>
                <a:cs typeface="Century Gothic"/>
              </a:rPr>
              <a:t>de </a:t>
            </a:r>
            <a:r>
              <a:rPr sz="1350" spc="10" dirty="0">
                <a:solidFill>
                  <a:srgbClr val="FFFFFF"/>
                </a:solidFill>
                <a:latin typeface="Century Gothic"/>
                <a:cs typeface="Century Gothic"/>
              </a:rPr>
              <a:t>limitation </a:t>
            </a:r>
            <a:r>
              <a:rPr sz="1350" spc="-100" dirty="0">
                <a:solidFill>
                  <a:srgbClr val="FFFFFF"/>
                </a:solidFill>
                <a:latin typeface="Century Gothic"/>
                <a:cs typeface="Century Gothic"/>
              </a:rPr>
              <a:t>de </a:t>
            </a:r>
            <a:r>
              <a:rPr sz="1350" spc="-40" dirty="0">
                <a:solidFill>
                  <a:srgbClr val="FFFFFF"/>
                </a:solidFill>
                <a:latin typeface="Century Gothic"/>
                <a:cs typeface="Century Gothic"/>
              </a:rPr>
              <a:t>la </a:t>
            </a:r>
            <a:r>
              <a:rPr sz="1350" spc="-20" dirty="0">
                <a:solidFill>
                  <a:srgbClr val="FFFFFF"/>
                </a:solidFill>
                <a:latin typeface="Century Gothic"/>
                <a:cs typeface="Century Gothic"/>
              </a:rPr>
              <a:t>conservation </a:t>
            </a:r>
            <a:r>
              <a:rPr sz="1350" spc="-30" dirty="0">
                <a:solidFill>
                  <a:srgbClr val="FFFFFF"/>
                </a:solidFill>
                <a:latin typeface="Century Gothic"/>
                <a:cs typeface="Century Gothic"/>
              </a:rPr>
              <a:t>des  </a:t>
            </a:r>
            <a:r>
              <a:rPr sz="1350" spc="-50" dirty="0">
                <a:solidFill>
                  <a:srgbClr val="FFFFFF"/>
                </a:solidFill>
                <a:latin typeface="Century Gothic"/>
                <a:cs typeface="Century Gothic"/>
              </a:rPr>
              <a:t>données </a:t>
            </a:r>
            <a:r>
              <a:rPr sz="1350" spc="40" dirty="0">
                <a:solidFill>
                  <a:srgbClr val="FFFFFF"/>
                </a:solidFill>
                <a:latin typeface="Century Gothic"/>
                <a:cs typeface="Century Gothic"/>
              </a:rPr>
              <a:t>: </a:t>
            </a:r>
            <a:r>
              <a:rPr sz="1400" spc="5" dirty="0">
                <a:solidFill>
                  <a:srgbClr val="FFFFFF"/>
                </a:solidFill>
                <a:latin typeface="Century Gothic"/>
                <a:cs typeface="Century Gothic"/>
              </a:rPr>
              <a:t>les </a:t>
            </a:r>
            <a:r>
              <a:rPr sz="1400" spc="-80" dirty="0">
                <a:solidFill>
                  <a:srgbClr val="FFFFFF"/>
                </a:solidFill>
                <a:latin typeface="Century Gothic"/>
                <a:cs typeface="Century Gothic"/>
              </a:rPr>
              <a:t>données </a:t>
            </a:r>
            <a:r>
              <a:rPr sz="1400" spc="-100" dirty="0">
                <a:solidFill>
                  <a:srgbClr val="FFFFFF"/>
                </a:solidFill>
                <a:latin typeface="Century Gothic"/>
                <a:cs typeface="Century Gothic"/>
              </a:rPr>
              <a:t>ne </a:t>
            </a:r>
            <a:r>
              <a:rPr sz="1400" spc="-75" dirty="0">
                <a:solidFill>
                  <a:srgbClr val="FFFFFF"/>
                </a:solidFill>
                <a:latin typeface="Century Gothic"/>
                <a:cs typeface="Century Gothic"/>
              </a:rPr>
              <a:t>peuvent </a:t>
            </a:r>
            <a:r>
              <a:rPr sz="1400" spc="-40" dirty="0">
                <a:solidFill>
                  <a:srgbClr val="FFFFFF"/>
                </a:solidFill>
                <a:latin typeface="Century Gothic"/>
                <a:cs typeface="Century Gothic"/>
              </a:rPr>
              <a:t>être </a:t>
            </a:r>
            <a:r>
              <a:rPr sz="1400" spc="-50" dirty="0">
                <a:solidFill>
                  <a:srgbClr val="FFFFFF"/>
                </a:solidFill>
                <a:latin typeface="Century Gothic"/>
                <a:cs typeface="Century Gothic"/>
              </a:rPr>
              <a:t>conservées </a:t>
            </a:r>
            <a:r>
              <a:rPr sz="1400" spc="-70" dirty="0">
                <a:solidFill>
                  <a:srgbClr val="FFFFFF"/>
                </a:solidFill>
                <a:latin typeface="Century Gothic"/>
                <a:cs typeface="Century Gothic"/>
              </a:rPr>
              <a:t>au-  </a:t>
            </a:r>
            <a:r>
              <a:rPr sz="1400" spc="-100" dirty="0">
                <a:solidFill>
                  <a:srgbClr val="FFFFFF"/>
                </a:solidFill>
                <a:latin typeface="Century Gothic"/>
                <a:cs typeface="Century Gothic"/>
              </a:rPr>
              <a:t>del</a:t>
            </a:r>
            <a:r>
              <a:rPr lang="fr-FR" sz="1400" spc="-100" dirty="0">
                <a:solidFill>
                  <a:srgbClr val="FFFFFF"/>
                </a:solidFill>
                <a:latin typeface="Century Gothic"/>
                <a:cs typeface="Century Gothic"/>
              </a:rPr>
              <a:t>à </a:t>
            </a:r>
            <a:r>
              <a:rPr sz="1400" spc="-100" dirty="0">
                <a:solidFill>
                  <a:srgbClr val="FFFFFF"/>
                </a:solidFill>
                <a:latin typeface="Century Gothic"/>
                <a:cs typeface="Century Gothic"/>
              </a:rPr>
              <a:t> </a:t>
            </a:r>
            <a:r>
              <a:rPr sz="1400" spc="-135" dirty="0">
                <a:solidFill>
                  <a:srgbClr val="FFFFFF"/>
                </a:solidFill>
                <a:latin typeface="Century Gothic"/>
                <a:cs typeface="Century Gothic"/>
              </a:rPr>
              <a:t>de </a:t>
            </a:r>
            <a:r>
              <a:rPr sz="1400" spc="-60" dirty="0">
                <a:solidFill>
                  <a:srgbClr val="FFFFFF"/>
                </a:solidFill>
                <a:latin typeface="Century Gothic"/>
                <a:cs typeface="Century Gothic"/>
              </a:rPr>
              <a:t>la </a:t>
            </a:r>
            <a:r>
              <a:rPr sz="1400" spc="-75" dirty="0">
                <a:solidFill>
                  <a:srgbClr val="FFFFFF"/>
                </a:solidFill>
                <a:latin typeface="Century Gothic"/>
                <a:cs typeface="Century Gothic"/>
              </a:rPr>
              <a:t>durée </a:t>
            </a:r>
            <a:r>
              <a:rPr sz="1400" spc="-50" dirty="0" err="1">
                <a:solidFill>
                  <a:srgbClr val="FFFFFF"/>
                </a:solidFill>
                <a:latin typeface="Century Gothic"/>
                <a:cs typeface="Century Gothic"/>
              </a:rPr>
              <a:t>nécessaire</a:t>
            </a:r>
            <a:r>
              <a:rPr sz="1400" spc="-5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60" dirty="0">
                <a:solidFill>
                  <a:srgbClr val="FFFFFF"/>
                </a:solidFill>
                <a:latin typeface="Century Gothic"/>
                <a:cs typeface="Century Gothic"/>
              </a:rPr>
              <a:t>la </a:t>
            </a:r>
            <a:r>
              <a:rPr sz="1400" spc="-10" dirty="0">
                <a:solidFill>
                  <a:srgbClr val="FFFFFF"/>
                </a:solidFill>
                <a:latin typeface="Century Gothic"/>
                <a:cs typeface="Century Gothic"/>
              </a:rPr>
              <a:t>finalité </a:t>
            </a:r>
            <a:r>
              <a:rPr sz="1400" spc="-85" dirty="0">
                <a:solidFill>
                  <a:srgbClr val="FFFFFF"/>
                </a:solidFill>
                <a:latin typeface="Century Gothic"/>
                <a:cs typeface="Century Gothic"/>
              </a:rPr>
              <a:t>du</a:t>
            </a:r>
            <a:r>
              <a:rPr sz="1400" spc="-65" dirty="0">
                <a:solidFill>
                  <a:srgbClr val="FFFFFF"/>
                </a:solidFill>
                <a:latin typeface="Century Gothic"/>
                <a:cs typeface="Century Gothic"/>
              </a:rPr>
              <a:t> </a:t>
            </a:r>
            <a:r>
              <a:rPr sz="1400" spc="-30" dirty="0">
                <a:solidFill>
                  <a:srgbClr val="FFFFFF"/>
                </a:solidFill>
                <a:latin typeface="Century Gothic"/>
                <a:cs typeface="Century Gothic"/>
              </a:rPr>
              <a:t>traitement.</a:t>
            </a:r>
            <a:endParaRPr sz="1400" dirty="0">
              <a:latin typeface="Century Gothic"/>
              <a:cs typeface="Century Gothic"/>
            </a:endParaRPr>
          </a:p>
        </p:txBody>
      </p:sp>
      <p:sp>
        <p:nvSpPr>
          <p:cNvPr id="12" name="object 12"/>
          <p:cNvSpPr/>
          <p:nvPr/>
        </p:nvSpPr>
        <p:spPr>
          <a:xfrm>
            <a:off x="3492500" y="3225495"/>
            <a:ext cx="502920" cy="485140"/>
          </a:xfrm>
          <a:custGeom>
            <a:avLst/>
            <a:gdLst/>
            <a:ahLst/>
            <a:cxnLst/>
            <a:rect l="l" t="t" r="r" b="b"/>
            <a:pathLst>
              <a:path w="502920" h="485139">
                <a:moveTo>
                  <a:pt x="251460" y="0"/>
                </a:moveTo>
                <a:lnTo>
                  <a:pt x="200782" y="4923"/>
                </a:lnTo>
                <a:lnTo>
                  <a:pt x="153581" y="19043"/>
                </a:lnTo>
                <a:lnTo>
                  <a:pt x="110867" y="41385"/>
                </a:lnTo>
                <a:lnTo>
                  <a:pt x="73652" y="70975"/>
                </a:lnTo>
                <a:lnTo>
                  <a:pt x="42946" y="106838"/>
                </a:lnTo>
                <a:lnTo>
                  <a:pt x="19761" y="147998"/>
                </a:lnTo>
                <a:lnTo>
                  <a:pt x="5108" y="193483"/>
                </a:lnTo>
                <a:lnTo>
                  <a:pt x="0" y="242316"/>
                </a:lnTo>
                <a:lnTo>
                  <a:pt x="5108" y="291152"/>
                </a:lnTo>
                <a:lnTo>
                  <a:pt x="19761" y="336638"/>
                </a:lnTo>
                <a:lnTo>
                  <a:pt x="42946" y="377799"/>
                </a:lnTo>
                <a:lnTo>
                  <a:pt x="73652" y="413661"/>
                </a:lnTo>
                <a:lnTo>
                  <a:pt x="110867" y="443249"/>
                </a:lnTo>
                <a:lnTo>
                  <a:pt x="153581" y="465590"/>
                </a:lnTo>
                <a:lnTo>
                  <a:pt x="200782" y="479709"/>
                </a:lnTo>
                <a:lnTo>
                  <a:pt x="251460" y="484631"/>
                </a:lnTo>
                <a:lnTo>
                  <a:pt x="302137" y="479709"/>
                </a:lnTo>
                <a:lnTo>
                  <a:pt x="349338" y="465590"/>
                </a:lnTo>
                <a:lnTo>
                  <a:pt x="392052" y="443249"/>
                </a:lnTo>
                <a:lnTo>
                  <a:pt x="429267" y="413661"/>
                </a:lnTo>
                <a:lnTo>
                  <a:pt x="459973" y="377799"/>
                </a:lnTo>
                <a:lnTo>
                  <a:pt x="483158" y="336638"/>
                </a:lnTo>
                <a:lnTo>
                  <a:pt x="497811" y="291152"/>
                </a:lnTo>
                <a:lnTo>
                  <a:pt x="502920" y="242316"/>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13" name="object 13"/>
          <p:cNvSpPr txBox="1"/>
          <p:nvPr/>
        </p:nvSpPr>
        <p:spPr>
          <a:xfrm>
            <a:off x="3682847" y="3328339"/>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4</a:t>
            </a:r>
            <a:endParaRPr sz="1500">
              <a:latin typeface="Calibri"/>
              <a:cs typeface="Calibri"/>
            </a:endParaRPr>
          </a:p>
        </p:txBody>
      </p:sp>
      <p:sp>
        <p:nvSpPr>
          <p:cNvPr id="15" name="object 15"/>
          <p:cNvSpPr txBox="1"/>
          <p:nvPr/>
        </p:nvSpPr>
        <p:spPr>
          <a:xfrm>
            <a:off x="322535" y="5437780"/>
            <a:ext cx="18605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39</a:t>
            </a:fld>
            <a:endParaRPr sz="900">
              <a:latin typeface="Century Gothic"/>
              <a:cs typeface="Century Gothic"/>
            </a:endParaRPr>
          </a:p>
        </p:txBody>
      </p:sp>
      <p:sp>
        <p:nvSpPr>
          <p:cNvPr id="14" name="object 14"/>
          <p:cNvSpPr txBox="1"/>
          <p:nvPr/>
        </p:nvSpPr>
        <p:spPr>
          <a:xfrm>
            <a:off x="3492500" y="4079116"/>
            <a:ext cx="5253355" cy="626454"/>
          </a:xfrm>
          <a:prstGeom prst="rect">
            <a:avLst/>
          </a:prstGeom>
          <a:solidFill>
            <a:srgbClr val="D0CECE"/>
          </a:solidFill>
        </p:spPr>
        <p:txBody>
          <a:bodyPr vert="horz" wrap="square" lIns="0" tIns="71755" rIns="0" bIns="0" rtlCol="0">
            <a:spAutoFit/>
          </a:bodyPr>
          <a:lstStyle/>
          <a:p>
            <a:pPr marL="90805" marR="233045">
              <a:lnSpc>
                <a:spcPct val="100000"/>
              </a:lnSpc>
              <a:spcBef>
                <a:spcPts val="565"/>
              </a:spcBef>
            </a:pPr>
            <a:r>
              <a:rPr sz="1150" spc="-100" dirty="0">
                <a:solidFill>
                  <a:srgbClr val="4A4B14"/>
                </a:solidFill>
                <a:latin typeface="Century Gothic"/>
                <a:cs typeface="Century Gothic"/>
              </a:rPr>
              <a:t>Ça </a:t>
            </a:r>
            <a:r>
              <a:rPr sz="1150" spc="-35" dirty="0">
                <a:solidFill>
                  <a:srgbClr val="4A4B14"/>
                </a:solidFill>
                <a:latin typeface="Century Gothic"/>
                <a:cs typeface="Century Gothic"/>
              </a:rPr>
              <a:t>veut </a:t>
            </a:r>
            <a:r>
              <a:rPr sz="1150" spc="-10" dirty="0">
                <a:solidFill>
                  <a:srgbClr val="4A4B14"/>
                </a:solidFill>
                <a:latin typeface="Century Gothic"/>
                <a:cs typeface="Century Gothic"/>
              </a:rPr>
              <a:t>dire </a:t>
            </a:r>
            <a:r>
              <a:rPr sz="1150" spc="-30" dirty="0">
                <a:solidFill>
                  <a:srgbClr val="4A4B14"/>
                </a:solidFill>
                <a:latin typeface="Century Gothic"/>
                <a:cs typeface="Century Gothic"/>
              </a:rPr>
              <a:t>quoi </a:t>
            </a:r>
            <a:r>
              <a:rPr sz="1150" spc="-70" dirty="0">
                <a:solidFill>
                  <a:srgbClr val="4A4B14"/>
                </a:solidFill>
                <a:latin typeface="Century Gothic"/>
                <a:cs typeface="Century Gothic"/>
              </a:rPr>
              <a:t>? </a:t>
            </a:r>
            <a:r>
              <a:rPr sz="1200" spc="-30" dirty="0">
                <a:solidFill>
                  <a:srgbClr val="4A4B14"/>
                </a:solidFill>
                <a:latin typeface="Century Gothic"/>
                <a:cs typeface="Century Gothic"/>
              </a:rPr>
              <a:t>L’entreprise </a:t>
            </a:r>
            <a:r>
              <a:rPr sz="1200" spc="-40" dirty="0">
                <a:solidFill>
                  <a:srgbClr val="4A4B14"/>
                </a:solidFill>
                <a:latin typeface="Century Gothic"/>
                <a:cs typeface="Century Gothic"/>
              </a:rPr>
              <a:t>doit </a:t>
            </a:r>
            <a:r>
              <a:rPr sz="1200" spc="-45" dirty="0">
                <a:solidFill>
                  <a:srgbClr val="4A4B14"/>
                </a:solidFill>
                <a:latin typeface="Century Gothic"/>
                <a:cs typeface="Century Gothic"/>
              </a:rPr>
              <a:t>mettre </a:t>
            </a:r>
            <a:r>
              <a:rPr sz="1200" spc="-100" dirty="0">
                <a:solidFill>
                  <a:srgbClr val="4A4B14"/>
                </a:solidFill>
                <a:latin typeface="Century Gothic"/>
                <a:cs typeface="Century Gothic"/>
              </a:rPr>
              <a:t>en </a:t>
            </a:r>
            <a:r>
              <a:rPr sz="1200" spc="-105" dirty="0">
                <a:solidFill>
                  <a:srgbClr val="4A4B14"/>
                </a:solidFill>
                <a:latin typeface="Century Gothic"/>
                <a:cs typeface="Century Gothic"/>
              </a:rPr>
              <a:t>place </a:t>
            </a:r>
            <a:r>
              <a:rPr sz="1200" spc="-65" dirty="0">
                <a:solidFill>
                  <a:srgbClr val="4A4B14"/>
                </a:solidFill>
                <a:latin typeface="Century Gothic"/>
                <a:cs typeface="Century Gothic"/>
              </a:rPr>
              <a:t>des </a:t>
            </a:r>
            <a:r>
              <a:rPr sz="1200" spc="-30" dirty="0">
                <a:solidFill>
                  <a:srgbClr val="4A4B14"/>
                </a:solidFill>
                <a:latin typeface="Century Gothic"/>
                <a:cs typeface="Century Gothic"/>
              </a:rPr>
              <a:t>processus </a:t>
            </a:r>
            <a:r>
              <a:rPr sz="1200" spc="-50" dirty="0">
                <a:solidFill>
                  <a:srgbClr val="4A4B14"/>
                </a:solidFill>
                <a:latin typeface="Century Gothic"/>
                <a:cs typeface="Century Gothic"/>
              </a:rPr>
              <a:t>pour  gérer </a:t>
            </a:r>
            <a:r>
              <a:rPr sz="1200" spc="-35" dirty="0">
                <a:solidFill>
                  <a:srgbClr val="4A4B14"/>
                </a:solidFill>
                <a:latin typeface="Century Gothic"/>
                <a:cs typeface="Century Gothic"/>
              </a:rPr>
              <a:t>le </a:t>
            </a:r>
            <a:r>
              <a:rPr sz="1200" spc="-75" dirty="0">
                <a:solidFill>
                  <a:srgbClr val="4A4B14"/>
                </a:solidFill>
                <a:latin typeface="Century Gothic"/>
                <a:cs typeface="Century Gothic"/>
              </a:rPr>
              <a:t>cycle </a:t>
            </a:r>
            <a:r>
              <a:rPr sz="1200" spc="-130" dirty="0">
                <a:solidFill>
                  <a:srgbClr val="4A4B14"/>
                </a:solidFill>
                <a:latin typeface="Century Gothic"/>
                <a:cs typeface="Century Gothic"/>
              </a:rPr>
              <a:t>de </a:t>
            </a:r>
            <a:r>
              <a:rPr sz="1200" spc="-50" dirty="0">
                <a:solidFill>
                  <a:srgbClr val="4A4B14"/>
                </a:solidFill>
                <a:latin typeface="Century Gothic"/>
                <a:cs typeface="Century Gothic"/>
              </a:rPr>
              <a:t>vie </a:t>
            </a:r>
            <a:r>
              <a:rPr sz="1200" spc="-65" dirty="0">
                <a:solidFill>
                  <a:srgbClr val="4A4B14"/>
                </a:solidFill>
                <a:latin typeface="Century Gothic"/>
                <a:cs typeface="Century Gothic"/>
              </a:rPr>
              <a:t>des </a:t>
            </a:r>
            <a:r>
              <a:rPr sz="1200" spc="-80" dirty="0">
                <a:solidFill>
                  <a:srgbClr val="4A4B14"/>
                </a:solidFill>
                <a:latin typeface="Century Gothic"/>
                <a:cs typeface="Century Gothic"/>
              </a:rPr>
              <a:t>données </a:t>
            </a:r>
            <a:r>
              <a:rPr sz="1200" spc="10" dirty="0">
                <a:solidFill>
                  <a:srgbClr val="4A4B14"/>
                </a:solidFill>
                <a:latin typeface="Century Gothic"/>
                <a:cs typeface="Century Gothic"/>
              </a:rPr>
              <a:t>: </a:t>
            </a:r>
            <a:r>
              <a:rPr sz="1200" spc="-55" dirty="0">
                <a:solidFill>
                  <a:srgbClr val="4A4B14"/>
                </a:solidFill>
                <a:latin typeface="Century Gothic"/>
                <a:cs typeface="Century Gothic"/>
              </a:rPr>
              <a:t>collecte, </a:t>
            </a:r>
            <a:r>
              <a:rPr sz="1200" spc="-30" dirty="0" err="1">
                <a:solidFill>
                  <a:srgbClr val="4A4B14"/>
                </a:solidFill>
                <a:latin typeface="Century Gothic"/>
                <a:cs typeface="Century Gothic"/>
              </a:rPr>
              <a:t>mise</a:t>
            </a:r>
            <a:r>
              <a:rPr sz="1200" spc="-30" dirty="0">
                <a:solidFill>
                  <a:srgbClr val="4A4B14"/>
                </a:solidFill>
                <a:latin typeface="Century Gothic"/>
                <a:cs typeface="Century Gothic"/>
              </a:rPr>
              <a:t>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5" dirty="0">
                <a:solidFill>
                  <a:srgbClr val="4A4B14"/>
                </a:solidFill>
                <a:latin typeface="Century Gothic"/>
                <a:cs typeface="Century Gothic"/>
              </a:rPr>
              <a:t>jour, </a:t>
            </a:r>
            <a:r>
              <a:rPr sz="1200" spc="-35" dirty="0">
                <a:solidFill>
                  <a:srgbClr val="4A4B14"/>
                </a:solidFill>
                <a:latin typeface="Century Gothic"/>
                <a:cs typeface="Century Gothic"/>
              </a:rPr>
              <a:t>rectification,  </a:t>
            </a:r>
            <a:r>
              <a:rPr sz="1200" spc="-40" dirty="0">
                <a:solidFill>
                  <a:srgbClr val="4A4B14"/>
                </a:solidFill>
                <a:latin typeface="Century Gothic"/>
                <a:cs typeface="Century Gothic"/>
              </a:rPr>
              <a:t>gestion </a:t>
            </a:r>
            <a:r>
              <a:rPr sz="1200" spc="-130" dirty="0">
                <a:solidFill>
                  <a:srgbClr val="4A4B14"/>
                </a:solidFill>
                <a:latin typeface="Century Gothic"/>
                <a:cs typeface="Century Gothic"/>
              </a:rPr>
              <a:t>de </a:t>
            </a:r>
            <a:r>
              <a:rPr sz="1200" spc="-65" dirty="0">
                <a:solidFill>
                  <a:srgbClr val="4A4B14"/>
                </a:solidFill>
                <a:latin typeface="Century Gothic"/>
                <a:cs typeface="Century Gothic"/>
              </a:rPr>
              <a:t>l’obsolescence,</a:t>
            </a:r>
            <a:r>
              <a:rPr sz="1200" spc="-140" dirty="0">
                <a:solidFill>
                  <a:srgbClr val="4A4B14"/>
                </a:solidFill>
                <a:latin typeface="Century Gothic"/>
                <a:cs typeface="Century Gothic"/>
              </a:rPr>
              <a:t> </a:t>
            </a:r>
            <a:r>
              <a:rPr sz="1200" spc="-20" dirty="0">
                <a:solidFill>
                  <a:srgbClr val="4A4B14"/>
                </a:solidFill>
                <a:latin typeface="Century Gothic"/>
                <a:cs typeface="Century Gothic"/>
              </a:rPr>
              <a:t>suppression.</a:t>
            </a:r>
            <a:endParaRPr sz="1200" dirty="0">
              <a:latin typeface="Century Gothic"/>
              <a:cs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3" name="object 3"/>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txBox="1"/>
          <p:nvPr/>
        </p:nvSpPr>
        <p:spPr>
          <a:xfrm>
            <a:off x="5658739" y="1764957"/>
            <a:ext cx="3587750" cy="1644650"/>
          </a:xfrm>
          <a:prstGeom prst="rect">
            <a:avLst/>
          </a:prstGeom>
        </p:spPr>
        <p:txBody>
          <a:bodyPr vert="horz" wrap="square" lIns="0" tIns="34290" rIns="0" bIns="0" rtlCol="0">
            <a:spAutoFit/>
          </a:bodyPr>
          <a:lstStyle/>
          <a:p>
            <a:pPr marL="12700" marR="5080">
              <a:lnSpc>
                <a:spcPct val="89900"/>
              </a:lnSpc>
              <a:spcBef>
                <a:spcPts val="270"/>
              </a:spcBef>
            </a:pPr>
            <a:r>
              <a:rPr sz="1400" spc="-20" dirty="0">
                <a:solidFill>
                  <a:srgbClr val="FFFFFF"/>
                </a:solidFill>
                <a:latin typeface="Century Gothic"/>
                <a:cs typeface="Century Gothic"/>
              </a:rPr>
              <a:t>Le </a:t>
            </a:r>
            <a:r>
              <a:rPr sz="1400" spc="-45" dirty="0">
                <a:solidFill>
                  <a:srgbClr val="FFFFFF"/>
                </a:solidFill>
                <a:latin typeface="Century Gothic"/>
                <a:cs typeface="Century Gothic"/>
              </a:rPr>
              <a:t>RGPD </a:t>
            </a:r>
            <a:r>
              <a:rPr sz="1400" spc="-90" dirty="0">
                <a:solidFill>
                  <a:srgbClr val="FFFFFF"/>
                </a:solidFill>
                <a:latin typeface="Century Gothic"/>
                <a:cs typeface="Century Gothic"/>
              </a:rPr>
              <a:t>ou </a:t>
            </a:r>
            <a:r>
              <a:rPr sz="1400" spc="-75" dirty="0">
                <a:solidFill>
                  <a:srgbClr val="FFFFFF"/>
                </a:solidFill>
                <a:latin typeface="Century Gothic"/>
                <a:cs typeface="Century Gothic"/>
              </a:rPr>
              <a:t>Règlement </a:t>
            </a:r>
            <a:r>
              <a:rPr sz="1400" spc="-85" dirty="0">
                <a:solidFill>
                  <a:srgbClr val="FFFFFF"/>
                </a:solidFill>
                <a:latin typeface="Century Gothic"/>
                <a:cs typeface="Century Gothic"/>
              </a:rPr>
              <a:t>Général </a:t>
            </a:r>
            <a:r>
              <a:rPr sz="1400" spc="30" dirty="0">
                <a:solidFill>
                  <a:srgbClr val="FFFFFF"/>
                </a:solidFill>
                <a:latin typeface="Century Gothic"/>
                <a:cs typeface="Century Gothic"/>
              </a:rPr>
              <a:t>sur </a:t>
            </a:r>
            <a:r>
              <a:rPr sz="1400" spc="-80" dirty="0">
                <a:solidFill>
                  <a:srgbClr val="FFFFFF"/>
                </a:solidFill>
                <a:latin typeface="Century Gothic"/>
                <a:cs typeface="Century Gothic"/>
              </a:rPr>
              <a:t>la  </a:t>
            </a:r>
            <a:r>
              <a:rPr sz="1400" spc="-45" dirty="0">
                <a:solidFill>
                  <a:srgbClr val="FFFFFF"/>
                </a:solidFill>
                <a:latin typeface="Century Gothic"/>
                <a:cs typeface="Century Gothic"/>
              </a:rPr>
              <a:t>Protection </a:t>
            </a:r>
            <a:r>
              <a:rPr sz="1400" spc="-70" dirty="0">
                <a:solidFill>
                  <a:srgbClr val="FFFFFF"/>
                </a:solidFill>
                <a:latin typeface="Century Gothic"/>
                <a:cs typeface="Century Gothic"/>
              </a:rPr>
              <a:t>des </a:t>
            </a:r>
            <a:r>
              <a:rPr sz="1400" spc="-75" dirty="0">
                <a:solidFill>
                  <a:srgbClr val="FFFFFF"/>
                </a:solidFill>
                <a:latin typeface="Century Gothic"/>
                <a:cs typeface="Century Gothic"/>
              </a:rPr>
              <a:t>Données </a:t>
            </a:r>
            <a:r>
              <a:rPr sz="1400" spc="-15" dirty="0">
                <a:solidFill>
                  <a:srgbClr val="FFFFFF"/>
                </a:solidFill>
                <a:latin typeface="Century Gothic"/>
                <a:cs typeface="Century Gothic"/>
              </a:rPr>
              <a:t>est </a:t>
            </a:r>
            <a:r>
              <a:rPr sz="1400" spc="-45" dirty="0">
                <a:solidFill>
                  <a:srgbClr val="FFFFFF"/>
                </a:solidFill>
                <a:latin typeface="Century Gothic"/>
                <a:cs typeface="Century Gothic"/>
              </a:rPr>
              <a:t>le </a:t>
            </a:r>
            <a:r>
              <a:rPr sz="1400" spc="-110" dirty="0">
                <a:solidFill>
                  <a:srgbClr val="FFFFFF"/>
                </a:solidFill>
                <a:latin typeface="Century Gothic"/>
                <a:cs typeface="Century Gothic"/>
              </a:rPr>
              <a:t>nouveau </a:t>
            </a:r>
            <a:r>
              <a:rPr sz="1400" spc="-50" dirty="0">
                <a:solidFill>
                  <a:srgbClr val="FFFFFF"/>
                </a:solidFill>
                <a:latin typeface="Century Gothic"/>
                <a:cs typeface="Century Gothic"/>
              </a:rPr>
              <a:t>texte  </a:t>
            </a:r>
            <a:r>
              <a:rPr sz="1400" spc="-145" dirty="0">
                <a:solidFill>
                  <a:srgbClr val="FFFFFF"/>
                </a:solidFill>
                <a:latin typeface="Century Gothic"/>
                <a:cs typeface="Century Gothic"/>
              </a:rPr>
              <a:t>de </a:t>
            </a:r>
            <a:r>
              <a:rPr sz="1400" spc="-75" dirty="0">
                <a:solidFill>
                  <a:srgbClr val="FFFFFF"/>
                </a:solidFill>
                <a:latin typeface="Century Gothic"/>
                <a:cs typeface="Century Gothic"/>
              </a:rPr>
              <a:t>référence </a:t>
            </a:r>
            <a:r>
              <a:rPr sz="1400" spc="-95" dirty="0">
                <a:solidFill>
                  <a:srgbClr val="FFFFFF"/>
                </a:solidFill>
                <a:latin typeface="Century Gothic"/>
                <a:cs typeface="Century Gothic"/>
              </a:rPr>
              <a:t>européen </a:t>
            </a:r>
            <a:r>
              <a:rPr sz="1400" spc="-60" dirty="0">
                <a:solidFill>
                  <a:srgbClr val="FFFFFF"/>
                </a:solidFill>
                <a:latin typeface="Century Gothic"/>
                <a:cs typeface="Century Gothic"/>
              </a:rPr>
              <a:t>pour </a:t>
            </a:r>
            <a:r>
              <a:rPr sz="1400" spc="-80" dirty="0">
                <a:solidFill>
                  <a:srgbClr val="FFFFFF"/>
                </a:solidFill>
                <a:latin typeface="Century Gothic"/>
                <a:cs typeface="Century Gothic"/>
              </a:rPr>
              <a:t>la </a:t>
            </a:r>
            <a:r>
              <a:rPr sz="1400" spc="-60" dirty="0">
                <a:solidFill>
                  <a:srgbClr val="FFFFFF"/>
                </a:solidFill>
                <a:latin typeface="Century Gothic"/>
                <a:cs typeface="Century Gothic"/>
              </a:rPr>
              <a:t>protection  </a:t>
            </a:r>
            <a:r>
              <a:rPr sz="1400" spc="-70" dirty="0">
                <a:solidFill>
                  <a:srgbClr val="FFFFFF"/>
                </a:solidFill>
                <a:latin typeface="Century Gothic"/>
                <a:cs typeface="Century Gothic"/>
              </a:rPr>
              <a:t>des </a:t>
            </a:r>
            <a:r>
              <a:rPr sz="1400" spc="-90" dirty="0" err="1">
                <a:solidFill>
                  <a:srgbClr val="FFFFFF"/>
                </a:solidFill>
                <a:latin typeface="Century Gothic"/>
                <a:cs typeface="Century Gothic"/>
              </a:rPr>
              <a:t>données</a:t>
            </a:r>
            <a:r>
              <a:rPr sz="1400" spc="-90" dirty="0">
                <a:solidFill>
                  <a:srgbClr val="FFFFFF"/>
                </a:solidFill>
                <a:latin typeface="Century Gothic"/>
                <a:cs typeface="Century Gothic"/>
              </a:rPr>
              <a:t> </a:t>
            </a:r>
            <a:r>
              <a:rPr lang="fr-FR" sz="1400" spc="-225" dirty="0">
                <a:solidFill>
                  <a:srgbClr val="FFFFFF"/>
                </a:solidFill>
                <a:latin typeface="Century Gothic"/>
                <a:cs typeface="Century Gothic"/>
              </a:rPr>
              <a:t>à </a:t>
            </a:r>
            <a:r>
              <a:rPr sz="1400" spc="-225" dirty="0">
                <a:solidFill>
                  <a:srgbClr val="FFFFFF"/>
                </a:solidFill>
                <a:latin typeface="Century Gothic"/>
                <a:cs typeface="Century Gothic"/>
              </a:rPr>
              <a:t> </a:t>
            </a:r>
            <a:r>
              <a:rPr sz="1400" spc="-100" dirty="0">
                <a:solidFill>
                  <a:srgbClr val="FFFFFF"/>
                </a:solidFill>
                <a:latin typeface="Century Gothic"/>
                <a:cs typeface="Century Gothic"/>
              </a:rPr>
              <a:t>caractère</a:t>
            </a:r>
            <a:r>
              <a:rPr sz="1400" spc="75" dirty="0">
                <a:solidFill>
                  <a:srgbClr val="FFFFFF"/>
                </a:solidFill>
                <a:latin typeface="Century Gothic"/>
                <a:cs typeface="Century Gothic"/>
              </a:rPr>
              <a:t> </a:t>
            </a:r>
            <a:r>
              <a:rPr sz="1400" spc="-45" dirty="0">
                <a:solidFill>
                  <a:srgbClr val="FFFFFF"/>
                </a:solidFill>
                <a:latin typeface="Century Gothic"/>
                <a:cs typeface="Century Gothic"/>
              </a:rPr>
              <a:t>personnel.</a:t>
            </a:r>
            <a:endParaRPr sz="1400" dirty="0">
              <a:latin typeface="Century Gothic"/>
              <a:cs typeface="Century Gothic"/>
            </a:endParaRPr>
          </a:p>
          <a:p>
            <a:pPr>
              <a:lnSpc>
                <a:spcPct val="100000"/>
              </a:lnSpc>
            </a:pPr>
            <a:endParaRPr sz="1600" dirty="0">
              <a:latin typeface="Times New Roman"/>
              <a:cs typeface="Times New Roman"/>
            </a:endParaRPr>
          </a:p>
          <a:p>
            <a:pPr>
              <a:lnSpc>
                <a:spcPct val="100000"/>
              </a:lnSpc>
              <a:spcBef>
                <a:spcPts val="45"/>
              </a:spcBef>
            </a:pPr>
            <a:endParaRPr sz="1400" dirty="0">
              <a:latin typeface="Times New Roman"/>
              <a:cs typeface="Times New Roman"/>
            </a:endParaRPr>
          </a:p>
          <a:p>
            <a:pPr marL="12700" marR="624840">
              <a:lnSpc>
                <a:spcPts val="1530"/>
              </a:lnSpc>
            </a:pPr>
            <a:r>
              <a:rPr sz="1400" i="1" spc="80" dirty="0">
                <a:solidFill>
                  <a:srgbClr val="FFFFFF"/>
                </a:solidFill>
                <a:latin typeface="Calibri"/>
                <a:cs typeface="Calibri"/>
              </a:rPr>
              <a:t>En </a:t>
            </a:r>
            <a:r>
              <a:rPr sz="1400" i="1" spc="50" dirty="0">
                <a:solidFill>
                  <a:srgbClr val="FFFFFF"/>
                </a:solidFill>
                <a:latin typeface="Calibri"/>
                <a:cs typeface="Calibri"/>
              </a:rPr>
              <a:t>anglais </a:t>
            </a:r>
            <a:r>
              <a:rPr sz="1400" i="1" spc="25" dirty="0">
                <a:solidFill>
                  <a:srgbClr val="FFFFFF"/>
                </a:solidFill>
                <a:latin typeface="Calibri"/>
                <a:cs typeface="Calibri"/>
              </a:rPr>
              <a:t>: </a:t>
            </a:r>
            <a:r>
              <a:rPr sz="1400" i="1" spc="105" dirty="0">
                <a:solidFill>
                  <a:srgbClr val="FFFFFF"/>
                </a:solidFill>
                <a:latin typeface="Calibri"/>
                <a:cs typeface="Calibri"/>
              </a:rPr>
              <a:t>GDPR </a:t>
            </a:r>
            <a:r>
              <a:rPr sz="1400" i="1" spc="35" dirty="0">
                <a:solidFill>
                  <a:srgbClr val="FFFFFF"/>
                </a:solidFill>
                <a:latin typeface="Calibri"/>
                <a:cs typeface="Calibri"/>
              </a:rPr>
              <a:t>pour </a:t>
            </a:r>
            <a:r>
              <a:rPr sz="1400" i="1" spc="60" dirty="0">
                <a:solidFill>
                  <a:srgbClr val="FFFFFF"/>
                </a:solidFill>
                <a:latin typeface="Calibri"/>
                <a:cs typeface="Calibri"/>
              </a:rPr>
              <a:t>General</a:t>
            </a:r>
            <a:r>
              <a:rPr sz="1400" i="1" spc="-50" dirty="0">
                <a:solidFill>
                  <a:srgbClr val="FFFFFF"/>
                </a:solidFill>
                <a:latin typeface="Calibri"/>
                <a:cs typeface="Calibri"/>
              </a:rPr>
              <a:t> </a:t>
            </a:r>
            <a:r>
              <a:rPr sz="1400" i="1" spc="55" dirty="0">
                <a:solidFill>
                  <a:srgbClr val="FFFFFF"/>
                </a:solidFill>
                <a:latin typeface="Calibri"/>
                <a:cs typeface="Calibri"/>
              </a:rPr>
              <a:t>Data  </a:t>
            </a:r>
            <a:r>
              <a:rPr sz="1400" i="1" spc="40" dirty="0">
                <a:solidFill>
                  <a:srgbClr val="FFFFFF"/>
                </a:solidFill>
                <a:latin typeface="Calibri"/>
                <a:cs typeface="Calibri"/>
              </a:rPr>
              <a:t>Protection</a:t>
            </a:r>
            <a:r>
              <a:rPr sz="1400" i="1" spc="30" dirty="0">
                <a:solidFill>
                  <a:srgbClr val="FFFFFF"/>
                </a:solidFill>
                <a:latin typeface="Calibri"/>
                <a:cs typeface="Calibri"/>
              </a:rPr>
              <a:t> </a:t>
            </a:r>
            <a:r>
              <a:rPr sz="1400" i="1" spc="40" dirty="0">
                <a:solidFill>
                  <a:srgbClr val="FFFFFF"/>
                </a:solidFill>
                <a:latin typeface="Calibri"/>
                <a:cs typeface="Calibri"/>
              </a:rPr>
              <a:t>Regulation.</a:t>
            </a:r>
            <a:endParaRPr sz="1400" dirty="0">
              <a:latin typeface="Calibri"/>
              <a:cs typeface="Calibri"/>
            </a:endParaRPr>
          </a:p>
        </p:txBody>
      </p:sp>
      <p:sp>
        <p:nvSpPr>
          <p:cNvPr id="7" name="object 7"/>
          <p:cNvSpPr/>
          <p:nvPr/>
        </p:nvSpPr>
        <p:spPr>
          <a:xfrm>
            <a:off x="0" y="0"/>
            <a:ext cx="5220004" cy="5759449"/>
          </a:xfrm>
          <a:prstGeom prst="rect">
            <a:avLst/>
          </a:prstGeom>
          <a:blipFill>
            <a:blip r:embed="rId2"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439084" y="657313"/>
            <a:ext cx="2240616" cy="289823"/>
          </a:xfrm>
          <a:prstGeom prst="rect">
            <a:avLst/>
          </a:prstGeom>
        </p:spPr>
        <p:txBody>
          <a:bodyPr vert="horz" wrap="square" lIns="0" tIns="12700" rIns="0" bIns="0" rtlCol="0">
            <a:spAutoFit/>
          </a:bodyPr>
          <a:lstStyle/>
          <a:p>
            <a:pPr marL="12700">
              <a:lnSpc>
                <a:spcPct val="100000"/>
              </a:lnSpc>
              <a:spcBef>
                <a:spcPts val="100"/>
              </a:spcBef>
            </a:pPr>
            <a:r>
              <a:rPr spc="175" dirty="0"/>
              <a:t>W</a:t>
            </a:r>
            <a:r>
              <a:rPr lang="fr-FR" spc="175" dirty="0"/>
              <a:t>HAT</a:t>
            </a:r>
            <a:r>
              <a:rPr spc="175" dirty="0"/>
              <a:t> </a:t>
            </a:r>
            <a:r>
              <a:rPr spc="140" dirty="0"/>
              <a:t>IS</a:t>
            </a:r>
            <a:r>
              <a:rPr spc="-345" dirty="0"/>
              <a:t> </a:t>
            </a:r>
            <a:r>
              <a:rPr spc="-45" dirty="0"/>
              <a:t>GDPR?!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txBox="1">
            <a:spLocks noGrp="1"/>
          </p:cNvSpPr>
          <p:nvPr>
            <p:ph type="title"/>
          </p:nvPr>
        </p:nvSpPr>
        <p:spPr>
          <a:prstGeom prst="rect">
            <a:avLst/>
          </a:prstGeom>
        </p:spPr>
        <p:txBody>
          <a:bodyPr vert="horz" wrap="square" lIns="0" tIns="40005" rIns="0" bIns="0" rtlCol="0">
            <a:spAutoFit/>
          </a:bodyPr>
          <a:lstStyle/>
          <a:p>
            <a:pPr marR="5080">
              <a:lnSpc>
                <a:spcPct val="89900"/>
              </a:lnSpc>
              <a:spcBef>
                <a:spcPts val="315"/>
              </a:spcBef>
            </a:pPr>
            <a:r>
              <a:rPr spc="0" dirty="0"/>
              <a:t>ENCADRER </a:t>
            </a:r>
            <a:r>
              <a:rPr spc="125" dirty="0"/>
              <a:t>LE  TRAITEMENT</a:t>
            </a:r>
            <a:r>
              <a:rPr spc="-140" dirty="0"/>
              <a:t> </a:t>
            </a:r>
            <a:r>
              <a:rPr spc="15" dirty="0"/>
              <a:t>DE  </a:t>
            </a:r>
            <a:r>
              <a:rPr spc="30" dirty="0"/>
              <a:t>DONNÉES </a:t>
            </a:r>
            <a:r>
              <a:rPr lang="fr-FR" spc="-55" dirty="0"/>
              <a:t>à </a:t>
            </a:r>
            <a:r>
              <a:rPr spc="-55" dirty="0"/>
              <a:t>  </a:t>
            </a:r>
            <a:r>
              <a:rPr spc="15" dirty="0"/>
              <a:t>CARACTÈRE  </a:t>
            </a:r>
            <a:r>
              <a:rPr spc="50" dirty="0"/>
              <a:t>PERSONNEL</a:t>
            </a:r>
          </a:p>
        </p:txBody>
      </p:sp>
      <p:sp>
        <p:nvSpPr>
          <p:cNvPr id="7" name="object 7"/>
          <p:cNvSpPr/>
          <p:nvPr/>
        </p:nvSpPr>
        <p:spPr>
          <a:xfrm>
            <a:off x="3492500" y="2189314"/>
            <a:ext cx="502920" cy="485140"/>
          </a:xfrm>
          <a:custGeom>
            <a:avLst/>
            <a:gdLst/>
            <a:ahLst/>
            <a:cxnLst/>
            <a:rect l="l" t="t" r="r" b="b"/>
            <a:pathLst>
              <a:path w="502920" h="485139">
                <a:moveTo>
                  <a:pt x="251460" y="0"/>
                </a:moveTo>
                <a:lnTo>
                  <a:pt x="200782" y="4922"/>
                </a:lnTo>
                <a:lnTo>
                  <a:pt x="153581" y="19041"/>
                </a:lnTo>
                <a:lnTo>
                  <a:pt x="110867" y="41382"/>
                </a:lnTo>
                <a:lnTo>
                  <a:pt x="73652" y="70970"/>
                </a:lnTo>
                <a:lnTo>
                  <a:pt x="42946" y="106832"/>
                </a:lnTo>
                <a:lnTo>
                  <a:pt x="19761" y="147993"/>
                </a:lnTo>
                <a:lnTo>
                  <a:pt x="5108" y="193479"/>
                </a:lnTo>
                <a:lnTo>
                  <a:pt x="0" y="242315"/>
                </a:lnTo>
                <a:lnTo>
                  <a:pt x="5108" y="291148"/>
                </a:lnTo>
                <a:lnTo>
                  <a:pt x="19761" y="336633"/>
                </a:lnTo>
                <a:lnTo>
                  <a:pt x="42946" y="377793"/>
                </a:lnTo>
                <a:lnTo>
                  <a:pt x="73652" y="413656"/>
                </a:lnTo>
                <a:lnTo>
                  <a:pt x="110867" y="443246"/>
                </a:lnTo>
                <a:lnTo>
                  <a:pt x="153581" y="465588"/>
                </a:lnTo>
                <a:lnTo>
                  <a:pt x="200782" y="479708"/>
                </a:lnTo>
                <a:lnTo>
                  <a:pt x="251460" y="484631"/>
                </a:lnTo>
                <a:lnTo>
                  <a:pt x="302137" y="479708"/>
                </a:lnTo>
                <a:lnTo>
                  <a:pt x="349338" y="465588"/>
                </a:lnTo>
                <a:lnTo>
                  <a:pt x="392052" y="443246"/>
                </a:lnTo>
                <a:lnTo>
                  <a:pt x="429267" y="413656"/>
                </a:lnTo>
                <a:lnTo>
                  <a:pt x="459973" y="377793"/>
                </a:lnTo>
                <a:lnTo>
                  <a:pt x="483158" y="336633"/>
                </a:lnTo>
                <a:lnTo>
                  <a:pt x="497811" y="291148"/>
                </a:lnTo>
                <a:lnTo>
                  <a:pt x="502920" y="242315"/>
                </a:lnTo>
                <a:lnTo>
                  <a:pt x="497811" y="193479"/>
                </a:lnTo>
                <a:lnTo>
                  <a:pt x="483158" y="147993"/>
                </a:lnTo>
                <a:lnTo>
                  <a:pt x="459973" y="106832"/>
                </a:lnTo>
                <a:lnTo>
                  <a:pt x="429267" y="70970"/>
                </a:lnTo>
                <a:lnTo>
                  <a:pt x="392052" y="41382"/>
                </a:lnTo>
                <a:lnTo>
                  <a:pt x="349338" y="19041"/>
                </a:lnTo>
                <a:lnTo>
                  <a:pt x="302137" y="4922"/>
                </a:lnTo>
                <a:lnTo>
                  <a:pt x="251460" y="0"/>
                </a:lnTo>
                <a:close/>
              </a:path>
            </a:pathLst>
          </a:custGeom>
          <a:solidFill>
            <a:srgbClr val="E1E109"/>
          </a:solidFill>
        </p:spPr>
        <p:txBody>
          <a:bodyPr wrap="square" lIns="0" tIns="0" rIns="0" bIns="0" rtlCol="0"/>
          <a:lstStyle/>
          <a:p>
            <a:endParaRPr/>
          </a:p>
        </p:txBody>
      </p:sp>
      <p:sp>
        <p:nvSpPr>
          <p:cNvPr id="8" name="object 8"/>
          <p:cNvSpPr txBox="1"/>
          <p:nvPr/>
        </p:nvSpPr>
        <p:spPr>
          <a:xfrm>
            <a:off x="3682834" y="2292147"/>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6</a:t>
            </a:r>
            <a:endParaRPr sz="1500">
              <a:latin typeface="Calibri"/>
              <a:cs typeface="Calibri"/>
            </a:endParaRPr>
          </a:p>
        </p:txBody>
      </p:sp>
      <p:sp>
        <p:nvSpPr>
          <p:cNvPr id="9" name="object 9"/>
          <p:cNvSpPr txBox="1"/>
          <p:nvPr/>
        </p:nvSpPr>
        <p:spPr>
          <a:xfrm>
            <a:off x="4174744" y="2219225"/>
            <a:ext cx="4539615" cy="875665"/>
          </a:xfrm>
          <a:prstGeom prst="rect">
            <a:avLst/>
          </a:prstGeom>
        </p:spPr>
        <p:txBody>
          <a:bodyPr vert="horz" wrap="square" lIns="0" tIns="13335" rIns="0" bIns="0" rtlCol="0">
            <a:spAutoFit/>
          </a:bodyPr>
          <a:lstStyle/>
          <a:p>
            <a:pPr marL="12700" marR="5080">
              <a:lnSpc>
                <a:spcPct val="100400"/>
              </a:lnSpc>
              <a:spcBef>
                <a:spcPts val="105"/>
              </a:spcBef>
            </a:pPr>
            <a:r>
              <a:rPr sz="1350" spc="10" dirty="0">
                <a:solidFill>
                  <a:srgbClr val="FFFFFF"/>
                </a:solidFill>
                <a:latin typeface="Century Gothic"/>
                <a:cs typeface="Century Gothic"/>
              </a:rPr>
              <a:t>Le </a:t>
            </a:r>
            <a:r>
              <a:rPr sz="1350" spc="-10" dirty="0">
                <a:solidFill>
                  <a:srgbClr val="FFFFFF"/>
                </a:solidFill>
                <a:latin typeface="Century Gothic"/>
                <a:cs typeface="Century Gothic"/>
              </a:rPr>
              <a:t>principe </a:t>
            </a:r>
            <a:r>
              <a:rPr sz="1350" spc="-100" dirty="0">
                <a:solidFill>
                  <a:srgbClr val="FFFFFF"/>
                </a:solidFill>
                <a:latin typeface="Century Gothic"/>
                <a:cs typeface="Century Gothic"/>
              </a:rPr>
              <a:t>de </a:t>
            </a:r>
            <a:r>
              <a:rPr sz="1350" spc="0" dirty="0">
                <a:solidFill>
                  <a:srgbClr val="FFFFFF"/>
                </a:solidFill>
                <a:latin typeface="Century Gothic"/>
                <a:cs typeface="Century Gothic"/>
              </a:rPr>
              <a:t>sécurité, </a:t>
            </a:r>
            <a:r>
              <a:rPr sz="1350" spc="-15" dirty="0">
                <a:solidFill>
                  <a:srgbClr val="FFFFFF"/>
                </a:solidFill>
                <a:latin typeface="Century Gothic"/>
                <a:cs typeface="Century Gothic"/>
              </a:rPr>
              <a:t>d’intégrité </a:t>
            </a:r>
            <a:r>
              <a:rPr sz="1350" spc="-35" dirty="0">
                <a:solidFill>
                  <a:srgbClr val="FFFFFF"/>
                </a:solidFill>
                <a:latin typeface="Century Gothic"/>
                <a:cs typeface="Century Gothic"/>
              </a:rPr>
              <a:t>et </a:t>
            </a:r>
            <a:r>
              <a:rPr sz="1350" spc="-100" dirty="0">
                <a:solidFill>
                  <a:srgbClr val="FFFFFF"/>
                </a:solidFill>
                <a:latin typeface="Century Gothic"/>
                <a:cs typeface="Century Gothic"/>
              </a:rPr>
              <a:t>de </a:t>
            </a:r>
            <a:r>
              <a:rPr sz="1350" spc="-15" dirty="0">
                <a:solidFill>
                  <a:srgbClr val="FFFFFF"/>
                </a:solidFill>
                <a:latin typeface="Century Gothic"/>
                <a:cs typeface="Century Gothic"/>
              </a:rPr>
              <a:t>confidentialité  </a:t>
            </a:r>
            <a:r>
              <a:rPr sz="1350" spc="-35" dirty="0">
                <a:solidFill>
                  <a:srgbClr val="FFFFFF"/>
                </a:solidFill>
                <a:latin typeface="Century Gothic"/>
                <a:cs typeface="Century Gothic"/>
              </a:rPr>
              <a:t>des </a:t>
            </a:r>
            <a:r>
              <a:rPr sz="1350" spc="-50" dirty="0">
                <a:solidFill>
                  <a:srgbClr val="FFFFFF"/>
                </a:solidFill>
                <a:latin typeface="Century Gothic"/>
                <a:cs typeface="Century Gothic"/>
              </a:rPr>
              <a:t>données </a:t>
            </a:r>
            <a:r>
              <a:rPr sz="1350" spc="40" dirty="0">
                <a:solidFill>
                  <a:srgbClr val="FFFFFF"/>
                </a:solidFill>
                <a:latin typeface="Century Gothic"/>
                <a:cs typeface="Century Gothic"/>
              </a:rPr>
              <a:t>: </a:t>
            </a:r>
            <a:r>
              <a:rPr sz="1400" spc="5" dirty="0">
                <a:solidFill>
                  <a:srgbClr val="FFFFFF"/>
                </a:solidFill>
                <a:latin typeface="Century Gothic"/>
                <a:cs typeface="Century Gothic"/>
              </a:rPr>
              <a:t>les </a:t>
            </a:r>
            <a:r>
              <a:rPr sz="1400" spc="-80" dirty="0">
                <a:solidFill>
                  <a:srgbClr val="FFFFFF"/>
                </a:solidFill>
                <a:latin typeface="Century Gothic"/>
                <a:cs typeface="Century Gothic"/>
              </a:rPr>
              <a:t>données </a:t>
            </a:r>
            <a:r>
              <a:rPr sz="1400" spc="-55" dirty="0">
                <a:solidFill>
                  <a:srgbClr val="FFFFFF"/>
                </a:solidFill>
                <a:latin typeface="Century Gothic"/>
                <a:cs typeface="Century Gothic"/>
              </a:rPr>
              <a:t>collectées </a:t>
            </a:r>
            <a:r>
              <a:rPr sz="1400" spc="-60" dirty="0">
                <a:solidFill>
                  <a:srgbClr val="FFFFFF"/>
                </a:solidFill>
                <a:latin typeface="Century Gothic"/>
                <a:cs typeface="Century Gothic"/>
              </a:rPr>
              <a:t>et </a:t>
            </a:r>
            <a:r>
              <a:rPr sz="1400" spc="-20" dirty="0">
                <a:solidFill>
                  <a:srgbClr val="FFFFFF"/>
                </a:solidFill>
                <a:latin typeface="Century Gothic"/>
                <a:cs typeface="Century Gothic"/>
              </a:rPr>
              <a:t>traitées </a:t>
            </a:r>
            <a:r>
              <a:rPr sz="1400" spc="-50" dirty="0">
                <a:solidFill>
                  <a:srgbClr val="FFFFFF"/>
                </a:solidFill>
                <a:latin typeface="Century Gothic"/>
                <a:cs typeface="Century Gothic"/>
              </a:rPr>
              <a:t>doivent  </a:t>
            </a:r>
            <a:r>
              <a:rPr sz="1400" spc="-40" dirty="0">
                <a:solidFill>
                  <a:srgbClr val="FFFFFF"/>
                </a:solidFill>
                <a:latin typeface="Century Gothic"/>
                <a:cs typeface="Century Gothic"/>
              </a:rPr>
              <a:t>être </a:t>
            </a:r>
            <a:r>
              <a:rPr sz="1400" spc="-20" dirty="0">
                <a:solidFill>
                  <a:srgbClr val="FFFFFF"/>
                </a:solidFill>
                <a:latin typeface="Century Gothic"/>
                <a:cs typeface="Century Gothic"/>
              </a:rPr>
              <a:t>sécurisées </a:t>
            </a:r>
            <a:r>
              <a:rPr sz="1400" spc="-75" dirty="0">
                <a:solidFill>
                  <a:srgbClr val="FFFFFF"/>
                </a:solidFill>
                <a:latin typeface="Century Gothic"/>
                <a:cs typeface="Century Gothic"/>
              </a:rPr>
              <a:t>par </a:t>
            </a:r>
            <a:r>
              <a:rPr sz="1400" spc="-60" dirty="0">
                <a:solidFill>
                  <a:srgbClr val="FFFFFF"/>
                </a:solidFill>
                <a:latin typeface="Century Gothic"/>
                <a:cs typeface="Century Gothic"/>
              </a:rPr>
              <a:t>des </a:t>
            </a:r>
            <a:r>
              <a:rPr sz="1400" spc="-20" dirty="0">
                <a:solidFill>
                  <a:srgbClr val="FFFFFF"/>
                </a:solidFill>
                <a:latin typeface="Century Gothic"/>
                <a:cs typeface="Century Gothic"/>
              </a:rPr>
              <a:t>mesures </a:t>
            </a:r>
            <a:r>
              <a:rPr sz="1400" spc="-50" dirty="0">
                <a:solidFill>
                  <a:srgbClr val="FFFFFF"/>
                </a:solidFill>
                <a:latin typeface="Century Gothic"/>
                <a:cs typeface="Century Gothic"/>
              </a:rPr>
              <a:t>techniques </a:t>
            </a:r>
            <a:r>
              <a:rPr sz="1400" spc="-60" dirty="0">
                <a:solidFill>
                  <a:srgbClr val="FFFFFF"/>
                </a:solidFill>
                <a:latin typeface="Century Gothic"/>
                <a:cs typeface="Century Gothic"/>
              </a:rPr>
              <a:t>et  </a:t>
            </a:r>
            <a:r>
              <a:rPr sz="1400" spc="-30" dirty="0">
                <a:solidFill>
                  <a:srgbClr val="FFFFFF"/>
                </a:solidFill>
                <a:latin typeface="Century Gothic"/>
                <a:cs typeface="Century Gothic"/>
              </a:rPr>
              <a:t>organisationnelles</a:t>
            </a:r>
            <a:r>
              <a:rPr sz="1400" spc="-45" dirty="0">
                <a:solidFill>
                  <a:srgbClr val="FFFFFF"/>
                </a:solidFill>
                <a:latin typeface="Century Gothic"/>
                <a:cs typeface="Century Gothic"/>
              </a:rPr>
              <a:t> appropriées.</a:t>
            </a:r>
            <a:endParaRPr sz="1400">
              <a:latin typeface="Century Gothic"/>
              <a:cs typeface="Century Gothic"/>
            </a:endParaRPr>
          </a:p>
        </p:txBody>
      </p:sp>
      <p:sp>
        <p:nvSpPr>
          <p:cNvPr id="10" name="object 10"/>
          <p:cNvSpPr txBox="1"/>
          <p:nvPr/>
        </p:nvSpPr>
        <p:spPr>
          <a:xfrm>
            <a:off x="3492500" y="3222606"/>
            <a:ext cx="5253355" cy="573875"/>
          </a:xfrm>
          <a:prstGeom prst="rect">
            <a:avLst/>
          </a:prstGeom>
          <a:solidFill>
            <a:srgbClr val="D0CECE"/>
          </a:solidFill>
        </p:spPr>
        <p:txBody>
          <a:bodyPr vert="horz" wrap="square" lIns="0" tIns="4445" rIns="0" bIns="0" rtlCol="0">
            <a:spAutoFit/>
          </a:bodyPr>
          <a:lstStyle/>
          <a:p>
            <a:pPr>
              <a:lnSpc>
                <a:spcPct val="100000"/>
              </a:lnSpc>
              <a:spcBef>
                <a:spcPts val="35"/>
              </a:spcBef>
            </a:pPr>
            <a:endParaRPr sz="1300" dirty="0">
              <a:latin typeface="Times New Roman"/>
              <a:cs typeface="Times New Roman"/>
            </a:endParaRPr>
          </a:p>
          <a:p>
            <a:pPr marL="90805" marR="198120">
              <a:lnSpc>
                <a:spcPct val="100000"/>
              </a:lnSpc>
            </a:pPr>
            <a:r>
              <a:rPr sz="1150" spc="-100" dirty="0">
                <a:solidFill>
                  <a:srgbClr val="4A4B14"/>
                </a:solidFill>
                <a:latin typeface="Century Gothic"/>
                <a:cs typeface="Century Gothic"/>
              </a:rPr>
              <a:t>Ça </a:t>
            </a:r>
            <a:r>
              <a:rPr sz="1150" spc="-35" dirty="0">
                <a:solidFill>
                  <a:srgbClr val="4A4B14"/>
                </a:solidFill>
                <a:latin typeface="Century Gothic"/>
                <a:cs typeface="Century Gothic"/>
              </a:rPr>
              <a:t>veut </a:t>
            </a:r>
            <a:r>
              <a:rPr sz="1150" spc="-10" dirty="0">
                <a:solidFill>
                  <a:srgbClr val="4A4B14"/>
                </a:solidFill>
                <a:latin typeface="Century Gothic"/>
                <a:cs typeface="Century Gothic"/>
              </a:rPr>
              <a:t>dire </a:t>
            </a:r>
            <a:r>
              <a:rPr sz="1150" spc="-30" dirty="0">
                <a:solidFill>
                  <a:srgbClr val="4A4B14"/>
                </a:solidFill>
                <a:latin typeface="Century Gothic"/>
                <a:cs typeface="Century Gothic"/>
              </a:rPr>
              <a:t>quoi </a:t>
            </a:r>
            <a:r>
              <a:rPr sz="1150" spc="-70" dirty="0">
                <a:solidFill>
                  <a:srgbClr val="4A4B14"/>
                </a:solidFill>
                <a:latin typeface="Century Gothic"/>
                <a:cs typeface="Century Gothic"/>
              </a:rPr>
              <a:t>? </a:t>
            </a:r>
            <a:r>
              <a:rPr sz="1200" spc="55" dirty="0">
                <a:solidFill>
                  <a:srgbClr val="4A4B14"/>
                </a:solidFill>
                <a:latin typeface="Century Gothic"/>
                <a:cs typeface="Century Gothic"/>
              </a:rPr>
              <a:t>Il </a:t>
            </a:r>
            <a:r>
              <a:rPr sz="1200" spc="-55" dirty="0">
                <a:solidFill>
                  <a:srgbClr val="4A4B14"/>
                </a:solidFill>
                <a:latin typeface="Century Gothic"/>
                <a:cs typeface="Century Gothic"/>
              </a:rPr>
              <a:t>s’agit </a:t>
            </a:r>
            <a:r>
              <a:rPr sz="1200" spc="-130" dirty="0">
                <a:solidFill>
                  <a:srgbClr val="4A4B14"/>
                </a:solidFill>
                <a:latin typeface="Century Gothic"/>
                <a:cs typeface="Century Gothic"/>
              </a:rPr>
              <a:t>de </a:t>
            </a:r>
            <a:r>
              <a:rPr sz="1200" spc="-40" dirty="0">
                <a:solidFill>
                  <a:srgbClr val="4A4B14"/>
                </a:solidFill>
                <a:latin typeface="Century Gothic"/>
                <a:cs typeface="Century Gothic"/>
              </a:rPr>
              <a:t>prévenir </a:t>
            </a:r>
            <a:r>
              <a:rPr sz="1200" spc="-35" dirty="0">
                <a:solidFill>
                  <a:srgbClr val="4A4B14"/>
                </a:solidFill>
                <a:latin typeface="Century Gothic"/>
                <a:cs typeface="Century Gothic"/>
              </a:rPr>
              <a:t>le </a:t>
            </a:r>
            <a:r>
              <a:rPr sz="1200" spc="-45" dirty="0">
                <a:solidFill>
                  <a:srgbClr val="4A4B14"/>
                </a:solidFill>
                <a:latin typeface="Century Gothic"/>
                <a:cs typeface="Century Gothic"/>
              </a:rPr>
              <a:t>traitement </a:t>
            </a:r>
            <a:r>
              <a:rPr sz="1200" spc="-75" dirty="0">
                <a:solidFill>
                  <a:srgbClr val="4A4B14"/>
                </a:solidFill>
                <a:latin typeface="Century Gothic"/>
                <a:cs typeface="Century Gothic"/>
              </a:rPr>
              <a:t>non </a:t>
            </a:r>
            <a:r>
              <a:rPr sz="1200" spc="-30" dirty="0">
                <a:solidFill>
                  <a:srgbClr val="4A4B14"/>
                </a:solidFill>
                <a:latin typeface="Century Gothic"/>
                <a:cs typeface="Century Gothic"/>
              </a:rPr>
              <a:t>autorisé, </a:t>
            </a:r>
            <a:r>
              <a:rPr sz="1200" spc="0" dirty="0">
                <a:solidFill>
                  <a:srgbClr val="4A4B14"/>
                </a:solidFill>
                <a:latin typeface="Century Gothic"/>
                <a:cs typeface="Century Gothic"/>
              </a:rPr>
              <a:t>illicite,  </a:t>
            </a:r>
            <a:r>
              <a:rPr sz="1200" spc="-70" dirty="0">
                <a:solidFill>
                  <a:srgbClr val="4A4B14"/>
                </a:solidFill>
                <a:latin typeface="Century Gothic"/>
                <a:cs typeface="Century Gothic"/>
              </a:rPr>
              <a:t>la </a:t>
            </a:r>
            <a:r>
              <a:rPr sz="1200" spc="-45" dirty="0">
                <a:solidFill>
                  <a:srgbClr val="4A4B14"/>
                </a:solidFill>
                <a:latin typeface="Century Gothic"/>
                <a:cs typeface="Century Gothic"/>
              </a:rPr>
              <a:t>perte, </a:t>
            </a:r>
            <a:r>
              <a:rPr sz="1200" spc="-70" dirty="0">
                <a:solidFill>
                  <a:srgbClr val="4A4B14"/>
                </a:solidFill>
                <a:latin typeface="Century Gothic"/>
                <a:cs typeface="Century Gothic"/>
              </a:rPr>
              <a:t>la </a:t>
            </a:r>
            <a:r>
              <a:rPr sz="1200" spc="-30" dirty="0">
                <a:solidFill>
                  <a:srgbClr val="4A4B14"/>
                </a:solidFill>
                <a:latin typeface="Century Gothic"/>
                <a:cs typeface="Century Gothic"/>
              </a:rPr>
              <a:t>destruction, </a:t>
            </a:r>
            <a:r>
              <a:rPr sz="1200" dirty="0">
                <a:solidFill>
                  <a:srgbClr val="4A4B14"/>
                </a:solidFill>
                <a:latin typeface="Century Gothic"/>
                <a:cs typeface="Century Gothic"/>
              </a:rPr>
              <a:t>les </a:t>
            </a:r>
            <a:r>
              <a:rPr sz="1200" spc="-5" dirty="0">
                <a:solidFill>
                  <a:srgbClr val="4A4B14"/>
                </a:solidFill>
                <a:latin typeface="Century Gothic"/>
                <a:cs typeface="Century Gothic"/>
              </a:rPr>
              <a:t>fuites </a:t>
            </a:r>
            <a:r>
              <a:rPr sz="1200" spc="-130" dirty="0">
                <a:solidFill>
                  <a:srgbClr val="4A4B14"/>
                </a:solidFill>
                <a:latin typeface="Century Gothic"/>
                <a:cs typeface="Century Gothic"/>
              </a:rPr>
              <a:t>de </a:t>
            </a:r>
            <a:r>
              <a:rPr sz="1200" spc="-80" dirty="0" err="1">
                <a:solidFill>
                  <a:srgbClr val="4A4B14"/>
                </a:solidFill>
                <a:latin typeface="Century Gothic"/>
                <a:cs typeface="Century Gothic"/>
              </a:rPr>
              <a:t>données</a:t>
            </a:r>
            <a:r>
              <a:rPr sz="1200" spc="-80" dirty="0">
                <a:solidFill>
                  <a:srgbClr val="4A4B14"/>
                </a:solidFill>
                <a:latin typeface="Century Gothic"/>
                <a:cs typeface="Century Gothic"/>
              </a:rPr>
              <a:t>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90" dirty="0">
                <a:solidFill>
                  <a:srgbClr val="4A4B14"/>
                </a:solidFill>
                <a:latin typeface="Century Gothic"/>
                <a:cs typeface="Century Gothic"/>
              </a:rPr>
              <a:t>caractère</a:t>
            </a:r>
            <a:r>
              <a:rPr sz="1200" spc="-65" dirty="0">
                <a:solidFill>
                  <a:srgbClr val="4A4B14"/>
                </a:solidFill>
                <a:latin typeface="Century Gothic"/>
                <a:cs typeface="Century Gothic"/>
              </a:rPr>
              <a:t> </a:t>
            </a:r>
            <a:r>
              <a:rPr sz="1200" spc="-40" dirty="0">
                <a:solidFill>
                  <a:srgbClr val="4A4B14"/>
                </a:solidFill>
                <a:latin typeface="Century Gothic"/>
                <a:cs typeface="Century Gothic"/>
              </a:rPr>
              <a:t>personnel.</a:t>
            </a:r>
            <a:endParaRPr sz="1200" dirty="0">
              <a:latin typeface="Century Gothic"/>
              <a:cs typeface="Century Gothic"/>
            </a:endParaRPr>
          </a:p>
        </p:txBody>
      </p:sp>
      <p:sp>
        <p:nvSpPr>
          <p:cNvPr id="11" name="object 11"/>
          <p:cNvSpPr txBox="1"/>
          <p:nvPr/>
        </p:nvSpPr>
        <p:spPr>
          <a:xfrm>
            <a:off x="4174744" y="948283"/>
            <a:ext cx="4156710" cy="456535"/>
          </a:xfrm>
          <a:prstGeom prst="rect">
            <a:avLst/>
          </a:prstGeom>
        </p:spPr>
        <p:txBody>
          <a:bodyPr vert="horz" wrap="square" lIns="0" tIns="20320" rIns="0" bIns="0" rtlCol="0">
            <a:spAutoFit/>
          </a:bodyPr>
          <a:lstStyle/>
          <a:p>
            <a:pPr marL="12700" marR="5080">
              <a:lnSpc>
                <a:spcPts val="1670"/>
              </a:lnSpc>
              <a:spcBef>
                <a:spcPts val="160"/>
              </a:spcBef>
            </a:pPr>
            <a:r>
              <a:rPr sz="1350" spc="10" dirty="0">
                <a:solidFill>
                  <a:srgbClr val="FFFFFF"/>
                </a:solidFill>
                <a:latin typeface="Century Gothic"/>
                <a:cs typeface="Century Gothic"/>
              </a:rPr>
              <a:t>Le </a:t>
            </a:r>
            <a:r>
              <a:rPr sz="1350" spc="-10" dirty="0">
                <a:solidFill>
                  <a:srgbClr val="FFFFFF"/>
                </a:solidFill>
                <a:latin typeface="Century Gothic"/>
                <a:cs typeface="Century Gothic"/>
              </a:rPr>
              <a:t>principe </a:t>
            </a:r>
            <a:r>
              <a:rPr sz="1350" spc="-50" dirty="0">
                <a:solidFill>
                  <a:srgbClr val="FFFFFF"/>
                </a:solidFill>
                <a:latin typeface="Century Gothic"/>
                <a:cs typeface="Century Gothic"/>
              </a:rPr>
              <a:t>d’exactitude </a:t>
            </a:r>
            <a:r>
              <a:rPr sz="1350" spc="-30" dirty="0">
                <a:solidFill>
                  <a:srgbClr val="FFFFFF"/>
                </a:solidFill>
                <a:latin typeface="Century Gothic"/>
                <a:cs typeface="Century Gothic"/>
              </a:rPr>
              <a:t>des </a:t>
            </a:r>
            <a:r>
              <a:rPr sz="1350" spc="-50" dirty="0">
                <a:solidFill>
                  <a:srgbClr val="FFFFFF"/>
                </a:solidFill>
                <a:latin typeface="Century Gothic"/>
                <a:cs typeface="Century Gothic"/>
              </a:rPr>
              <a:t>données </a:t>
            </a:r>
            <a:r>
              <a:rPr sz="1350" spc="40" dirty="0">
                <a:solidFill>
                  <a:srgbClr val="FFFFFF"/>
                </a:solidFill>
                <a:latin typeface="Century Gothic"/>
                <a:cs typeface="Century Gothic"/>
              </a:rPr>
              <a:t>: </a:t>
            </a:r>
            <a:r>
              <a:rPr sz="1400" spc="5" dirty="0">
                <a:solidFill>
                  <a:srgbClr val="FFFFFF"/>
                </a:solidFill>
                <a:latin typeface="Century Gothic"/>
                <a:cs typeface="Century Gothic"/>
              </a:rPr>
              <a:t>les</a:t>
            </a:r>
            <a:r>
              <a:rPr sz="1400" spc="-120" dirty="0">
                <a:solidFill>
                  <a:srgbClr val="FFFFFF"/>
                </a:solidFill>
                <a:latin typeface="Century Gothic"/>
                <a:cs typeface="Century Gothic"/>
              </a:rPr>
              <a:t> </a:t>
            </a:r>
            <a:r>
              <a:rPr sz="1400" spc="-80" dirty="0">
                <a:solidFill>
                  <a:srgbClr val="FFFFFF"/>
                </a:solidFill>
                <a:latin typeface="Century Gothic"/>
                <a:cs typeface="Century Gothic"/>
              </a:rPr>
              <a:t>données  </a:t>
            </a:r>
            <a:r>
              <a:rPr sz="1400" spc="-20" dirty="0">
                <a:solidFill>
                  <a:srgbClr val="FFFFFF"/>
                </a:solidFill>
                <a:latin typeface="Century Gothic"/>
                <a:cs typeface="Century Gothic"/>
              </a:rPr>
              <a:t>traitées </a:t>
            </a:r>
            <a:r>
              <a:rPr sz="1400" spc="-55" dirty="0">
                <a:solidFill>
                  <a:srgbClr val="FFFFFF"/>
                </a:solidFill>
                <a:latin typeface="Century Gothic"/>
                <a:cs typeface="Century Gothic"/>
              </a:rPr>
              <a:t>doivent </a:t>
            </a:r>
            <a:r>
              <a:rPr sz="1400" spc="-40" dirty="0">
                <a:solidFill>
                  <a:srgbClr val="FFFFFF"/>
                </a:solidFill>
                <a:latin typeface="Century Gothic"/>
                <a:cs typeface="Century Gothic"/>
              </a:rPr>
              <a:t>être </a:t>
            </a:r>
            <a:r>
              <a:rPr sz="1400" spc="-75" dirty="0">
                <a:solidFill>
                  <a:srgbClr val="FFFFFF"/>
                </a:solidFill>
                <a:latin typeface="Century Gothic"/>
                <a:cs typeface="Century Gothic"/>
              </a:rPr>
              <a:t>exactes </a:t>
            </a:r>
            <a:r>
              <a:rPr sz="1400" spc="-60" dirty="0">
                <a:solidFill>
                  <a:srgbClr val="FFFFFF"/>
                </a:solidFill>
                <a:latin typeface="Century Gothic"/>
                <a:cs typeface="Century Gothic"/>
              </a:rPr>
              <a:t>et </a:t>
            </a:r>
            <a:r>
              <a:rPr sz="1400" spc="0" dirty="0" err="1">
                <a:solidFill>
                  <a:srgbClr val="FFFFFF"/>
                </a:solidFill>
                <a:latin typeface="Century Gothic"/>
                <a:cs typeface="Century Gothic"/>
              </a:rPr>
              <a:t>mises</a:t>
            </a:r>
            <a:r>
              <a:rPr sz="1400" spc="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0" dirty="0">
                <a:solidFill>
                  <a:srgbClr val="FFFFFF"/>
                </a:solidFill>
                <a:latin typeface="Century Gothic"/>
                <a:cs typeface="Century Gothic"/>
              </a:rPr>
              <a:t> </a:t>
            </a:r>
            <a:r>
              <a:rPr sz="1400" spc="10" dirty="0">
                <a:solidFill>
                  <a:srgbClr val="FFFFFF"/>
                </a:solidFill>
                <a:latin typeface="Century Gothic"/>
                <a:cs typeface="Century Gothic"/>
              </a:rPr>
              <a:t>jour.</a:t>
            </a:r>
            <a:endParaRPr sz="1400" dirty="0">
              <a:latin typeface="Century Gothic"/>
              <a:cs typeface="Century Gothic"/>
            </a:endParaRPr>
          </a:p>
        </p:txBody>
      </p:sp>
      <p:sp>
        <p:nvSpPr>
          <p:cNvPr id="12" name="object 12"/>
          <p:cNvSpPr/>
          <p:nvPr/>
        </p:nvSpPr>
        <p:spPr>
          <a:xfrm>
            <a:off x="3492500" y="923709"/>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5"/>
                </a:lnTo>
                <a:lnTo>
                  <a:pt x="5108" y="291152"/>
                </a:lnTo>
                <a:lnTo>
                  <a:pt x="19761" y="336638"/>
                </a:lnTo>
                <a:lnTo>
                  <a:pt x="42946" y="377799"/>
                </a:lnTo>
                <a:lnTo>
                  <a:pt x="73652" y="413661"/>
                </a:lnTo>
                <a:lnTo>
                  <a:pt x="110867" y="443249"/>
                </a:lnTo>
                <a:lnTo>
                  <a:pt x="153581" y="465590"/>
                </a:lnTo>
                <a:lnTo>
                  <a:pt x="200782" y="479709"/>
                </a:lnTo>
                <a:lnTo>
                  <a:pt x="251460" y="484631"/>
                </a:lnTo>
                <a:lnTo>
                  <a:pt x="302137" y="479709"/>
                </a:lnTo>
                <a:lnTo>
                  <a:pt x="349338" y="465590"/>
                </a:lnTo>
                <a:lnTo>
                  <a:pt x="392052" y="443249"/>
                </a:lnTo>
                <a:lnTo>
                  <a:pt x="429267" y="413661"/>
                </a:lnTo>
                <a:lnTo>
                  <a:pt x="459973" y="377799"/>
                </a:lnTo>
                <a:lnTo>
                  <a:pt x="483158" y="336638"/>
                </a:lnTo>
                <a:lnTo>
                  <a:pt x="497811" y="291152"/>
                </a:lnTo>
                <a:lnTo>
                  <a:pt x="502920" y="242315"/>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13" name="object 13"/>
          <p:cNvSpPr txBox="1"/>
          <p:nvPr/>
        </p:nvSpPr>
        <p:spPr>
          <a:xfrm>
            <a:off x="3682834" y="1026553"/>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5</a:t>
            </a:r>
            <a:endParaRPr sz="1500">
              <a:latin typeface="Calibri"/>
              <a:cs typeface="Calibri"/>
            </a:endParaRPr>
          </a:p>
        </p:txBody>
      </p:sp>
      <p:sp>
        <p:nvSpPr>
          <p:cNvPr id="14" name="object 14"/>
          <p:cNvSpPr txBox="1"/>
          <p:nvPr/>
        </p:nvSpPr>
        <p:spPr>
          <a:xfrm>
            <a:off x="322535" y="5437780"/>
            <a:ext cx="18605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40</a:t>
            </a:fld>
            <a:endParaRPr sz="900">
              <a:latin typeface="Century Gothic"/>
              <a:cs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txBox="1">
            <a:spLocks noGrp="1"/>
          </p:cNvSpPr>
          <p:nvPr>
            <p:ph type="title"/>
          </p:nvPr>
        </p:nvSpPr>
        <p:spPr>
          <a:prstGeom prst="rect">
            <a:avLst/>
          </a:prstGeom>
        </p:spPr>
        <p:txBody>
          <a:bodyPr vert="horz" wrap="square" lIns="0" tIns="40005" rIns="0" bIns="0" rtlCol="0">
            <a:spAutoFit/>
          </a:bodyPr>
          <a:lstStyle/>
          <a:p>
            <a:pPr marR="5080">
              <a:lnSpc>
                <a:spcPct val="89900"/>
              </a:lnSpc>
              <a:spcBef>
                <a:spcPts val="315"/>
              </a:spcBef>
            </a:pPr>
            <a:r>
              <a:rPr spc="0" dirty="0"/>
              <a:t>ENCADRER </a:t>
            </a:r>
            <a:r>
              <a:rPr spc="125" dirty="0"/>
              <a:t>LE  TRAITEMENT</a:t>
            </a:r>
            <a:r>
              <a:rPr spc="-140" dirty="0"/>
              <a:t> </a:t>
            </a:r>
            <a:r>
              <a:rPr spc="15" dirty="0"/>
              <a:t>DE  </a:t>
            </a:r>
            <a:r>
              <a:rPr spc="30" dirty="0"/>
              <a:t>DONNÉES </a:t>
            </a:r>
            <a:r>
              <a:rPr lang="fr-FR" spc="-55" dirty="0"/>
              <a:t>à </a:t>
            </a:r>
            <a:r>
              <a:rPr spc="-55" dirty="0"/>
              <a:t>  </a:t>
            </a:r>
            <a:r>
              <a:rPr spc="15" dirty="0"/>
              <a:t>CARACTÈRE  </a:t>
            </a:r>
            <a:r>
              <a:rPr spc="50" dirty="0"/>
              <a:t>PERSONNEL</a:t>
            </a:r>
          </a:p>
        </p:txBody>
      </p:sp>
      <p:sp>
        <p:nvSpPr>
          <p:cNvPr id="7" name="object 7"/>
          <p:cNvSpPr/>
          <p:nvPr/>
        </p:nvSpPr>
        <p:spPr>
          <a:xfrm>
            <a:off x="3492500" y="923709"/>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5"/>
                </a:lnTo>
                <a:lnTo>
                  <a:pt x="5108" y="291152"/>
                </a:lnTo>
                <a:lnTo>
                  <a:pt x="19761" y="336638"/>
                </a:lnTo>
                <a:lnTo>
                  <a:pt x="42946" y="377799"/>
                </a:lnTo>
                <a:lnTo>
                  <a:pt x="73652" y="413661"/>
                </a:lnTo>
                <a:lnTo>
                  <a:pt x="110867" y="443249"/>
                </a:lnTo>
                <a:lnTo>
                  <a:pt x="153581" y="465590"/>
                </a:lnTo>
                <a:lnTo>
                  <a:pt x="200782" y="479709"/>
                </a:lnTo>
                <a:lnTo>
                  <a:pt x="251460" y="484631"/>
                </a:lnTo>
                <a:lnTo>
                  <a:pt x="302137" y="479709"/>
                </a:lnTo>
                <a:lnTo>
                  <a:pt x="349338" y="465590"/>
                </a:lnTo>
                <a:lnTo>
                  <a:pt x="392052" y="443249"/>
                </a:lnTo>
                <a:lnTo>
                  <a:pt x="429267" y="413661"/>
                </a:lnTo>
                <a:lnTo>
                  <a:pt x="459973" y="377799"/>
                </a:lnTo>
                <a:lnTo>
                  <a:pt x="483158" y="336638"/>
                </a:lnTo>
                <a:lnTo>
                  <a:pt x="497811" y="291152"/>
                </a:lnTo>
                <a:lnTo>
                  <a:pt x="502920" y="242315"/>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8" name="object 8"/>
          <p:cNvSpPr txBox="1"/>
          <p:nvPr/>
        </p:nvSpPr>
        <p:spPr>
          <a:xfrm>
            <a:off x="3682834" y="1026553"/>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7</a:t>
            </a:r>
            <a:endParaRPr sz="1500">
              <a:latin typeface="Calibri"/>
              <a:cs typeface="Calibri"/>
            </a:endParaRPr>
          </a:p>
        </p:txBody>
      </p:sp>
      <p:sp>
        <p:nvSpPr>
          <p:cNvPr id="11" name="object 11"/>
          <p:cNvSpPr txBox="1"/>
          <p:nvPr/>
        </p:nvSpPr>
        <p:spPr>
          <a:xfrm>
            <a:off x="322535" y="5437780"/>
            <a:ext cx="18605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41</a:t>
            </a:fld>
            <a:endParaRPr sz="900">
              <a:latin typeface="Century Gothic"/>
              <a:cs typeface="Century Gothic"/>
            </a:endParaRPr>
          </a:p>
        </p:txBody>
      </p:sp>
      <p:sp>
        <p:nvSpPr>
          <p:cNvPr id="9" name="object 9"/>
          <p:cNvSpPr txBox="1"/>
          <p:nvPr/>
        </p:nvSpPr>
        <p:spPr>
          <a:xfrm>
            <a:off x="3991864" y="948283"/>
            <a:ext cx="4839970" cy="1449115"/>
          </a:xfrm>
          <a:prstGeom prst="rect">
            <a:avLst/>
          </a:prstGeom>
        </p:spPr>
        <p:txBody>
          <a:bodyPr vert="horz" wrap="square" lIns="0" tIns="20320" rIns="0" bIns="0" rtlCol="0">
            <a:spAutoFit/>
          </a:bodyPr>
          <a:lstStyle/>
          <a:p>
            <a:pPr marL="195580" marR="422275">
              <a:lnSpc>
                <a:spcPts val="1670"/>
              </a:lnSpc>
              <a:spcBef>
                <a:spcPts val="160"/>
              </a:spcBef>
            </a:pPr>
            <a:r>
              <a:rPr sz="1350" spc="10" dirty="0">
                <a:solidFill>
                  <a:srgbClr val="FFFFFF"/>
                </a:solidFill>
                <a:latin typeface="Century Gothic"/>
                <a:cs typeface="Century Gothic"/>
              </a:rPr>
              <a:t>Le </a:t>
            </a:r>
            <a:r>
              <a:rPr sz="1350" spc="-10" dirty="0">
                <a:solidFill>
                  <a:srgbClr val="FFFFFF"/>
                </a:solidFill>
                <a:latin typeface="Century Gothic"/>
                <a:cs typeface="Century Gothic"/>
              </a:rPr>
              <a:t>traitement </a:t>
            </a:r>
            <a:r>
              <a:rPr sz="1350" spc="-30" dirty="0">
                <a:solidFill>
                  <a:srgbClr val="FFFFFF"/>
                </a:solidFill>
                <a:latin typeface="Century Gothic"/>
                <a:cs typeface="Century Gothic"/>
              </a:rPr>
              <a:t>des </a:t>
            </a:r>
            <a:r>
              <a:rPr sz="1350" spc="-50" dirty="0">
                <a:solidFill>
                  <a:srgbClr val="FFFFFF"/>
                </a:solidFill>
                <a:latin typeface="Century Gothic"/>
                <a:cs typeface="Century Gothic"/>
              </a:rPr>
              <a:t>données </a:t>
            </a:r>
            <a:r>
              <a:rPr sz="1350" dirty="0">
                <a:solidFill>
                  <a:srgbClr val="FFFFFF"/>
                </a:solidFill>
                <a:latin typeface="Century Gothic"/>
                <a:cs typeface="Century Gothic"/>
              </a:rPr>
              <a:t>doit-être </a:t>
            </a:r>
            <a:r>
              <a:rPr sz="1350" spc="15" dirty="0">
                <a:solidFill>
                  <a:srgbClr val="FFFFFF"/>
                </a:solidFill>
                <a:latin typeface="Century Gothic"/>
                <a:cs typeface="Century Gothic"/>
              </a:rPr>
              <a:t>licite. </a:t>
            </a:r>
            <a:r>
              <a:rPr sz="1400" spc="-10" dirty="0">
                <a:solidFill>
                  <a:srgbClr val="FFFFFF"/>
                </a:solidFill>
                <a:latin typeface="Century Gothic"/>
                <a:cs typeface="Century Gothic"/>
              </a:rPr>
              <a:t>Pour</a:t>
            </a:r>
            <a:r>
              <a:rPr sz="1400" spc="-114" dirty="0">
                <a:solidFill>
                  <a:srgbClr val="FFFFFF"/>
                </a:solidFill>
                <a:latin typeface="Century Gothic"/>
                <a:cs typeface="Century Gothic"/>
              </a:rPr>
              <a:t> </a:t>
            </a:r>
            <a:r>
              <a:rPr sz="1400" spc="-40" dirty="0">
                <a:solidFill>
                  <a:srgbClr val="FFFFFF"/>
                </a:solidFill>
                <a:latin typeface="Century Gothic"/>
                <a:cs typeface="Century Gothic"/>
              </a:rPr>
              <a:t>être  </a:t>
            </a:r>
            <a:r>
              <a:rPr sz="1400" spc="0" dirty="0">
                <a:solidFill>
                  <a:srgbClr val="FFFFFF"/>
                </a:solidFill>
                <a:latin typeface="Century Gothic"/>
                <a:cs typeface="Century Gothic"/>
              </a:rPr>
              <a:t>licite, </a:t>
            </a:r>
            <a:r>
              <a:rPr sz="1400" spc="85" dirty="0">
                <a:solidFill>
                  <a:srgbClr val="FFFFFF"/>
                </a:solidFill>
                <a:latin typeface="Century Gothic"/>
                <a:cs typeface="Century Gothic"/>
              </a:rPr>
              <a:t>il </a:t>
            </a:r>
            <a:r>
              <a:rPr sz="1400" spc="-30" dirty="0">
                <a:solidFill>
                  <a:srgbClr val="FFFFFF"/>
                </a:solidFill>
                <a:latin typeface="Century Gothic"/>
                <a:cs typeface="Century Gothic"/>
              </a:rPr>
              <a:t>doit </a:t>
            </a:r>
            <a:r>
              <a:rPr sz="1400" spc="-60" dirty="0" err="1">
                <a:solidFill>
                  <a:srgbClr val="FFFFFF"/>
                </a:solidFill>
                <a:latin typeface="Century Gothic"/>
                <a:cs typeface="Century Gothic"/>
              </a:rPr>
              <a:t>répondre</a:t>
            </a:r>
            <a:r>
              <a:rPr sz="1400" spc="-6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50" dirty="0">
                <a:solidFill>
                  <a:srgbClr val="FFFFFF"/>
                </a:solidFill>
                <a:latin typeface="Century Gothic"/>
                <a:cs typeface="Century Gothic"/>
              </a:rPr>
              <a:t>un </a:t>
            </a:r>
            <a:r>
              <a:rPr sz="1400" spc="-60" dirty="0">
                <a:solidFill>
                  <a:srgbClr val="FFFFFF"/>
                </a:solidFill>
                <a:latin typeface="Century Gothic"/>
                <a:cs typeface="Century Gothic"/>
              </a:rPr>
              <a:t>des </a:t>
            </a:r>
            <a:r>
              <a:rPr sz="1400" dirty="0">
                <a:solidFill>
                  <a:srgbClr val="FFFFFF"/>
                </a:solidFill>
                <a:latin typeface="Century Gothic"/>
                <a:cs typeface="Century Gothic"/>
              </a:rPr>
              <a:t>critères </a:t>
            </a:r>
            <a:r>
              <a:rPr sz="1400" spc="-5" dirty="0">
                <a:solidFill>
                  <a:srgbClr val="FFFFFF"/>
                </a:solidFill>
                <a:latin typeface="Century Gothic"/>
                <a:cs typeface="Century Gothic"/>
              </a:rPr>
              <a:t>suivants</a:t>
            </a:r>
            <a:r>
              <a:rPr sz="1400" spc="-225" dirty="0">
                <a:solidFill>
                  <a:srgbClr val="FFFFFF"/>
                </a:solidFill>
                <a:latin typeface="Century Gothic"/>
                <a:cs typeface="Century Gothic"/>
              </a:rPr>
              <a:t> </a:t>
            </a:r>
            <a:r>
              <a:rPr sz="1400" spc="30" dirty="0">
                <a:solidFill>
                  <a:srgbClr val="FFFFFF"/>
                </a:solidFill>
                <a:latin typeface="Century Gothic"/>
                <a:cs typeface="Century Gothic"/>
              </a:rPr>
              <a:t>:</a:t>
            </a:r>
            <a:endParaRPr sz="1400" dirty="0">
              <a:latin typeface="Century Gothic"/>
              <a:cs typeface="Century Gothic"/>
            </a:endParaRPr>
          </a:p>
          <a:p>
            <a:pPr>
              <a:lnSpc>
                <a:spcPct val="100000"/>
              </a:lnSpc>
              <a:spcBef>
                <a:spcPts val="10"/>
              </a:spcBef>
            </a:pPr>
            <a:endParaRPr sz="1900" dirty="0">
              <a:latin typeface="Times New Roman"/>
              <a:cs typeface="Times New Roman"/>
            </a:endParaRPr>
          </a:p>
          <a:p>
            <a:pPr marL="424180" lvl="1" indent="-411480">
              <a:lnSpc>
                <a:spcPct val="100000"/>
              </a:lnSpc>
              <a:buClr>
                <a:srgbClr val="E1E109"/>
              </a:buClr>
              <a:buSzPct val="96428"/>
              <a:buAutoNum type="arabicPeriod"/>
              <a:tabLst>
                <a:tab pos="424180" algn="l"/>
                <a:tab pos="424815" algn="l"/>
              </a:tabLst>
            </a:pPr>
            <a:r>
              <a:rPr sz="1400" spc="-45" dirty="0">
                <a:solidFill>
                  <a:srgbClr val="FFFFFF"/>
                </a:solidFill>
                <a:latin typeface="Century Gothic"/>
                <a:cs typeface="Century Gothic"/>
              </a:rPr>
              <a:t>La </a:t>
            </a:r>
            <a:r>
              <a:rPr sz="1400" spc="-55" dirty="0">
                <a:solidFill>
                  <a:srgbClr val="FFFFFF"/>
                </a:solidFill>
                <a:latin typeface="Century Gothic"/>
                <a:cs typeface="Century Gothic"/>
              </a:rPr>
              <a:t>personne </a:t>
            </a:r>
            <a:r>
              <a:rPr sz="1400" spc="-95" dirty="0">
                <a:solidFill>
                  <a:srgbClr val="FFFFFF"/>
                </a:solidFill>
                <a:latin typeface="Century Gothic"/>
                <a:cs typeface="Century Gothic"/>
              </a:rPr>
              <a:t>concernée </a:t>
            </a:r>
            <a:r>
              <a:rPr sz="1400" spc="-215" dirty="0">
                <a:solidFill>
                  <a:srgbClr val="FFFFFF"/>
                </a:solidFill>
                <a:latin typeface="Century Gothic"/>
                <a:cs typeface="Century Gothic"/>
              </a:rPr>
              <a:t>a </a:t>
            </a:r>
            <a:r>
              <a:rPr sz="1400" spc="-40" dirty="0">
                <a:solidFill>
                  <a:srgbClr val="FFFFFF"/>
                </a:solidFill>
                <a:latin typeface="Century Gothic"/>
                <a:cs typeface="Century Gothic"/>
              </a:rPr>
              <a:t>consenti </a:t>
            </a:r>
            <a:r>
              <a:rPr sz="1400" spc="-130" dirty="0">
                <a:solidFill>
                  <a:srgbClr val="FFFFFF"/>
                </a:solidFill>
                <a:latin typeface="Century Gothic"/>
                <a:cs typeface="Century Gothic"/>
              </a:rPr>
              <a:t>au</a:t>
            </a:r>
            <a:r>
              <a:rPr sz="1400" spc="50" dirty="0">
                <a:solidFill>
                  <a:srgbClr val="FFFFFF"/>
                </a:solidFill>
                <a:latin typeface="Century Gothic"/>
                <a:cs typeface="Century Gothic"/>
              </a:rPr>
              <a:t> </a:t>
            </a:r>
            <a:r>
              <a:rPr sz="1400" spc="-35" dirty="0">
                <a:solidFill>
                  <a:srgbClr val="FFFFFF"/>
                </a:solidFill>
                <a:latin typeface="Century Gothic"/>
                <a:cs typeface="Century Gothic"/>
              </a:rPr>
              <a:t>traitement</a:t>
            </a:r>
            <a:endParaRPr sz="1400" dirty="0">
              <a:latin typeface="Century Gothic"/>
              <a:cs typeface="Century Gothic"/>
            </a:endParaRPr>
          </a:p>
          <a:p>
            <a:pPr lvl="1">
              <a:lnSpc>
                <a:spcPct val="100000"/>
              </a:lnSpc>
              <a:spcBef>
                <a:spcPts val="15"/>
              </a:spcBef>
              <a:buClr>
                <a:srgbClr val="E1E109"/>
              </a:buClr>
              <a:buFont typeface="Century Gothic"/>
              <a:buAutoNum type="arabicPeriod"/>
            </a:pPr>
            <a:endParaRPr sz="1750" dirty="0">
              <a:latin typeface="Times New Roman"/>
              <a:cs typeface="Times New Roman"/>
            </a:endParaRPr>
          </a:p>
          <a:p>
            <a:pPr marL="424180" lvl="1" indent="-411480">
              <a:lnSpc>
                <a:spcPct val="100000"/>
              </a:lnSpc>
              <a:spcBef>
                <a:spcPts val="5"/>
              </a:spcBef>
              <a:buClr>
                <a:srgbClr val="E1E109"/>
              </a:buClr>
              <a:buSzPct val="96428"/>
              <a:buAutoNum type="arabicPeriod"/>
              <a:tabLst>
                <a:tab pos="424180" algn="l"/>
                <a:tab pos="424815" algn="l"/>
              </a:tabLst>
            </a:pPr>
            <a:r>
              <a:rPr sz="1400" spc="-10" dirty="0">
                <a:solidFill>
                  <a:srgbClr val="FFFFFF"/>
                </a:solidFill>
                <a:latin typeface="Century Gothic"/>
                <a:cs typeface="Century Gothic"/>
              </a:rPr>
              <a:t>Le </a:t>
            </a:r>
            <a:r>
              <a:rPr sz="1400" spc="-35" dirty="0">
                <a:solidFill>
                  <a:srgbClr val="FFFFFF"/>
                </a:solidFill>
                <a:latin typeface="Century Gothic"/>
                <a:cs typeface="Century Gothic"/>
              </a:rPr>
              <a:t>traitement </a:t>
            </a:r>
            <a:r>
              <a:rPr sz="1400" spc="-10" dirty="0">
                <a:solidFill>
                  <a:srgbClr val="FFFFFF"/>
                </a:solidFill>
                <a:latin typeface="Century Gothic"/>
                <a:cs typeface="Century Gothic"/>
              </a:rPr>
              <a:t>est </a:t>
            </a:r>
            <a:r>
              <a:rPr sz="1400" spc="-50" dirty="0" err="1">
                <a:solidFill>
                  <a:srgbClr val="FFFFFF"/>
                </a:solidFill>
                <a:latin typeface="Century Gothic"/>
                <a:cs typeface="Century Gothic"/>
              </a:rPr>
              <a:t>nécessaire</a:t>
            </a:r>
            <a:r>
              <a:rPr sz="1400" spc="-5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55" dirty="0">
                <a:solidFill>
                  <a:srgbClr val="FFFFFF"/>
                </a:solidFill>
                <a:latin typeface="Century Gothic"/>
                <a:cs typeface="Century Gothic"/>
              </a:rPr>
              <a:t>l’exécution </a:t>
            </a:r>
            <a:r>
              <a:rPr sz="1400" spc="-100" dirty="0">
                <a:solidFill>
                  <a:srgbClr val="FFFFFF"/>
                </a:solidFill>
                <a:latin typeface="Century Gothic"/>
                <a:cs typeface="Century Gothic"/>
              </a:rPr>
              <a:t>d’un</a:t>
            </a:r>
            <a:r>
              <a:rPr sz="1400" spc="-15" dirty="0">
                <a:solidFill>
                  <a:srgbClr val="FFFFFF"/>
                </a:solidFill>
                <a:latin typeface="Century Gothic"/>
                <a:cs typeface="Century Gothic"/>
              </a:rPr>
              <a:t> </a:t>
            </a:r>
            <a:r>
              <a:rPr sz="1400" spc="-50" dirty="0">
                <a:solidFill>
                  <a:srgbClr val="FFFFFF"/>
                </a:solidFill>
                <a:latin typeface="Century Gothic"/>
                <a:cs typeface="Century Gothic"/>
              </a:rPr>
              <a:t>contrat</a:t>
            </a:r>
            <a:endParaRPr sz="1400" dirty="0">
              <a:latin typeface="Century Gothic"/>
              <a:cs typeface="Century Gothic"/>
            </a:endParaRPr>
          </a:p>
        </p:txBody>
      </p:sp>
      <p:sp>
        <p:nvSpPr>
          <p:cNvPr id="10" name="object 10"/>
          <p:cNvSpPr txBox="1"/>
          <p:nvPr/>
        </p:nvSpPr>
        <p:spPr>
          <a:xfrm>
            <a:off x="3991864" y="2695651"/>
            <a:ext cx="4997450" cy="2194832"/>
          </a:xfrm>
          <a:prstGeom prst="rect">
            <a:avLst/>
          </a:prstGeom>
        </p:spPr>
        <p:txBody>
          <a:bodyPr vert="horz" wrap="square" lIns="0" tIns="12065" rIns="0" bIns="0" rtlCol="0">
            <a:spAutoFit/>
          </a:bodyPr>
          <a:lstStyle/>
          <a:p>
            <a:pPr marL="424180" marR="10795" lvl="1" indent="-411480">
              <a:lnSpc>
                <a:spcPct val="100200"/>
              </a:lnSpc>
              <a:spcBef>
                <a:spcPts val="95"/>
              </a:spcBef>
              <a:buClr>
                <a:srgbClr val="E1E109"/>
              </a:buClr>
              <a:buSzPct val="96428"/>
              <a:buAutoNum type="arabicPeriod" startAt="3"/>
              <a:tabLst>
                <a:tab pos="424180" algn="l"/>
                <a:tab pos="424815" algn="l"/>
              </a:tabLst>
            </a:pPr>
            <a:r>
              <a:rPr sz="1400" spc="-10" dirty="0">
                <a:solidFill>
                  <a:srgbClr val="FFFFFF"/>
                </a:solidFill>
                <a:latin typeface="Century Gothic"/>
                <a:cs typeface="Century Gothic"/>
              </a:rPr>
              <a:t>Le </a:t>
            </a:r>
            <a:r>
              <a:rPr sz="1400" spc="-35" dirty="0">
                <a:solidFill>
                  <a:srgbClr val="FFFFFF"/>
                </a:solidFill>
                <a:latin typeface="Century Gothic"/>
                <a:cs typeface="Century Gothic"/>
              </a:rPr>
              <a:t>traitement </a:t>
            </a:r>
            <a:r>
              <a:rPr sz="1400" spc="-10" dirty="0">
                <a:solidFill>
                  <a:srgbClr val="FFFFFF"/>
                </a:solidFill>
                <a:latin typeface="Century Gothic"/>
                <a:cs typeface="Century Gothic"/>
              </a:rPr>
              <a:t>est </a:t>
            </a:r>
            <a:r>
              <a:rPr sz="1400" spc="-50" dirty="0">
                <a:solidFill>
                  <a:srgbClr val="FFFFFF"/>
                </a:solidFill>
                <a:latin typeface="Century Gothic"/>
                <a:cs typeface="Century Gothic"/>
              </a:rPr>
              <a:t>nécessaire </a:t>
            </a:r>
            <a:r>
              <a:rPr sz="1400" spc="-130" dirty="0">
                <a:solidFill>
                  <a:srgbClr val="FFFFFF"/>
                </a:solidFill>
                <a:latin typeface="Century Gothic"/>
                <a:cs typeface="Century Gothic"/>
              </a:rPr>
              <a:t>au </a:t>
            </a:r>
            <a:r>
              <a:rPr sz="1400" spc="-45" dirty="0">
                <a:solidFill>
                  <a:srgbClr val="FFFFFF"/>
                </a:solidFill>
                <a:latin typeface="Century Gothic"/>
                <a:cs typeface="Century Gothic"/>
              </a:rPr>
              <a:t>respect </a:t>
            </a:r>
            <a:r>
              <a:rPr sz="1400" spc="-110" dirty="0">
                <a:solidFill>
                  <a:srgbClr val="FFFFFF"/>
                </a:solidFill>
                <a:latin typeface="Century Gothic"/>
                <a:cs typeface="Century Gothic"/>
              </a:rPr>
              <a:t>d’une </a:t>
            </a:r>
            <a:r>
              <a:rPr sz="1400" spc="-40" dirty="0">
                <a:solidFill>
                  <a:srgbClr val="FFFFFF"/>
                </a:solidFill>
                <a:latin typeface="Century Gothic"/>
                <a:cs typeface="Century Gothic"/>
              </a:rPr>
              <a:t>obligation  </a:t>
            </a:r>
            <a:r>
              <a:rPr sz="1400" spc="-75" dirty="0" err="1">
                <a:solidFill>
                  <a:srgbClr val="FFFFFF"/>
                </a:solidFill>
                <a:latin typeface="Century Gothic"/>
                <a:cs typeface="Century Gothic"/>
              </a:rPr>
              <a:t>légale</a:t>
            </a:r>
            <a:r>
              <a:rPr sz="1400" spc="-75"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50" dirty="0">
                <a:solidFill>
                  <a:srgbClr val="FFFFFF"/>
                </a:solidFill>
                <a:latin typeface="Century Gothic"/>
                <a:cs typeface="Century Gothic"/>
              </a:rPr>
              <a:t>laquelle </a:t>
            </a:r>
            <a:r>
              <a:rPr sz="1400" spc="-30" dirty="0">
                <a:solidFill>
                  <a:srgbClr val="FFFFFF"/>
                </a:solidFill>
                <a:latin typeface="Century Gothic"/>
                <a:cs typeface="Century Gothic"/>
              </a:rPr>
              <a:t>le </a:t>
            </a:r>
            <a:r>
              <a:rPr sz="1400" spc="-50" dirty="0">
                <a:solidFill>
                  <a:srgbClr val="FFFFFF"/>
                </a:solidFill>
                <a:latin typeface="Century Gothic"/>
                <a:cs typeface="Century Gothic"/>
              </a:rPr>
              <a:t>responsable </a:t>
            </a:r>
            <a:r>
              <a:rPr sz="1400" spc="-85" dirty="0">
                <a:solidFill>
                  <a:srgbClr val="FFFFFF"/>
                </a:solidFill>
                <a:latin typeface="Century Gothic"/>
                <a:cs typeface="Century Gothic"/>
              </a:rPr>
              <a:t>du </a:t>
            </a:r>
            <a:r>
              <a:rPr sz="1400" spc="-35" dirty="0">
                <a:solidFill>
                  <a:srgbClr val="FFFFFF"/>
                </a:solidFill>
                <a:latin typeface="Century Gothic"/>
                <a:cs typeface="Century Gothic"/>
              </a:rPr>
              <a:t>traitement </a:t>
            </a:r>
            <a:r>
              <a:rPr sz="1400" spc="-10" dirty="0">
                <a:solidFill>
                  <a:srgbClr val="FFFFFF"/>
                </a:solidFill>
                <a:latin typeface="Century Gothic"/>
                <a:cs typeface="Century Gothic"/>
              </a:rPr>
              <a:t>est  </a:t>
            </a:r>
            <a:r>
              <a:rPr sz="1400" spc="5" dirty="0">
                <a:solidFill>
                  <a:srgbClr val="FFFFFF"/>
                </a:solidFill>
                <a:latin typeface="Century Gothic"/>
                <a:cs typeface="Century Gothic"/>
              </a:rPr>
              <a:t>soumis, </a:t>
            </a:r>
            <a:r>
              <a:rPr sz="1400" spc="-75" dirty="0" err="1">
                <a:solidFill>
                  <a:srgbClr val="FFFFFF"/>
                </a:solidFill>
                <a:latin typeface="Century Gothic"/>
                <a:cs typeface="Century Gothic"/>
              </a:rPr>
              <a:t>ou</a:t>
            </a:r>
            <a:r>
              <a:rPr sz="1400" spc="-75"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55" dirty="0">
                <a:solidFill>
                  <a:srgbClr val="FFFFFF"/>
                </a:solidFill>
                <a:latin typeface="Century Gothic"/>
                <a:cs typeface="Century Gothic"/>
              </a:rPr>
              <a:t>l’exécution </a:t>
            </a:r>
            <a:r>
              <a:rPr sz="1400" spc="-110" dirty="0">
                <a:solidFill>
                  <a:srgbClr val="FFFFFF"/>
                </a:solidFill>
                <a:latin typeface="Century Gothic"/>
                <a:cs typeface="Century Gothic"/>
              </a:rPr>
              <a:t>d’une </a:t>
            </a:r>
            <a:r>
              <a:rPr sz="1400" spc="10" dirty="0">
                <a:solidFill>
                  <a:srgbClr val="FFFFFF"/>
                </a:solidFill>
                <a:latin typeface="Century Gothic"/>
                <a:cs typeface="Century Gothic"/>
              </a:rPr>
              <a:t>mission </a:t>
            </a:r>
            <a:r>
              <a:rPr sz="1400" spc="-45" dirty="0">
                <a:solidFill>
                  <a:srgbClr val="FFFFFF"/>
                </a:solidFill>
                <a:latin typeface="Century Gothic"/>
                <a:cs typeface="Century Gothic"/>
              </a:rPr>
              <a:t>d’intérêt</a:t>
            </a:r>
            <a:r>
              <a:rPr sz="1400" spc="-25" dirty="0">
                <a:solidFill>
                  <a:srgbClr val="FFFFFF"/>
                </a:solidFill>
                <a:latin typeface="Century Gothic"/>
                <a:cs typeface="Century Gothic"/>
              </a:rPr>
              <a:t> </a:t>
            </a:r>
            <a:r>
              <a:rPr sz="1400" spc="-40" dirty="0">
                <a:solidFill>
                  <a:srgbClr val="FFFFFF"/>
                </a:solidFill>
                <a:latin typeface="Century Gothic"/>
                <a:cs typeface="Century Gothic"/>
              </a:rPr>
              <a:t>public</a:t>
            </a:r>
            <a:endParaRPr sz="1400" dirty="0">
              <a:latin typeface="Century Gothic"/>
              <a:cs typeface="Century Gothic"/>
            </a:endParaRPr>
          </a:p>
          <a:p>
            <a:pPr lvl="1">
              <a:lnSpc>
                <a:spcPct val="100000"/>
              </a:lnSpc>
              <a:spcBef>
                <a:spcPts val="5"/>
              </a:spcBef>
              <a:buClr>
                <a:srgbClr val="E1E109"/>
              </a:buClr>
              <a:buFont typeface="Century Gothic"/>
              <a:buAutoNum type="arabicPeriod" startAt="3"/>
            </a:pPr>
            <a:endParaRPr sz="1500" dirty="0">
              <a:latin typeface="Times New Roman"/>
              <a:cs typeface="Times New Roman"/>
            </a:endParaRPr>
          </a:p>
          <a:p>
            <a:pPr marL="424180" marR="631825" lvl="1" indent="-411480">
              <a:lnSpc>
                <a:spcPts val="1670"/>
              </a:lnSpc>
              <a:buClr>
                <a:srgbClr val="E1E109"/>
              </a:buClr>
              <a:buSzPct val="96428"/>
              <a:buAutoNum type="arabicPeriod" startAt="3"/>
              <a:tabLst>
                <a:tab pos="424180" algn="l"/>
                <a:tab pos="424815" algn="l"/>
              </a:tabLst>
            </a:pPr>
            <a:r>
              <a:rPr sz="1400" spc="-10" dirty="0">
                <a:solidFill>
                  <a:srgbClr val="FFFFFF"/>
                </a:solidFill>
                <a:latin typeface="Century Gothic"/>
                <a:cs typeface="Century Gothic"/>
              </a:rPr>
              <a:t>Le </a:t>
            </a:r>
            <a:r>
              <a:rPr sz="1400" spc="-35" dirty="0">
                <a:solidFill>
                  <a:srgbClr val="FFFFFF"/>
                </a:solidFill>
                <a:latin typeface="Century Gothic"/>
                <a:cs typeface="Century Gothic"/>
              </a:rPr>
              <a:t>traitement </a:t>
            </a:r>
            <a:r>
              <a:rPr sz="1400" spc="-10" dirty="0">
                <a:solidFill>
                  <a:srgbClr val="FFFFFF"/>
                </a:solidFill>
                <a:latin typeface="Century Gothic"/>
                <a:cs typeface="Century Gothic"/>
              </a:rPr>
              <a:t>est </a:t>
            </a:r>
            <a:r>
              <a:rPr sz="1400" spc="-50" dirty="0" err="1">
                <a:solidFill>
                  <a:srgbClr val="FFFFFF"/>
                </a:solidFill>
                <a:latin typeface="Century Gothic"/>
                <a:cs typeface="Century Gothic"/>
              </a:rPr>
              <a:t>nécessaire</a:t>
            </a:r>
            <a:r>
              <a:rPr sz="1400" spc="-5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60" dirty="0">
                <a:solidFill>
                  <a:srgbClr val="FFFFFF"/>
                </a:solidFill>
                <a:latin typeface="Century Gothic"/>
                <a:cs typeface="Century Gothic"/>
              </a:rPr>
              <a:t>la </a:t>
            </a:r>
            <a:r>
              <a:rPr sz="1400" spc="-85" dirty="0">
                <a:solidFill>
                  <a:srgbClr val="FFFFFF"/>
                </a:solidFill>
                <a:latin typeface="Century Gothic"/>
                <a:cs typeface="Century Gothic"/>
              </a:rPr>
              <a:t>sauvegarde </a:t>
            </a:r>
            <a:r>
              <a:rPr sz="1400" spc="-60" dirty="0">
                <a:solidFill>
                  <a:srgbClr val="FFFFFF"/>
                </a:solidFill>
                <a:latin typeface="Century Gothic"/>
                <a:cs typeface="Century Gothic"/>
              </a:rPr>
              <a:t>des  </a:t>
            </a:r>
            <a:r>
              <a:rPr sz="1400" dirty="0">
                <a:solidFill>
                  <a:srgbClr val="FFFFFF"/>
                </a:solidFill>
                <a:latin typeface="Century Gothic"/>
                <a:cs typeface="Century Gothic"/>
              </a:rPr>
              <a:t>intérêts </a:t>
            </a:r>
            <a:r>
              <a:rPr sz="1400" spc="-25" dirty="0">
                <a:solidFill>
                  <a:srgbClr val="FFFFFF"/>
                </a:solidFill>
                <a:latin typeface="Century Gothic"/>
                <a:cs typeface="Century Gothic"/>
              </a:rPr>
              <a:t>vitaux </a:t>
            </a:r>
            <a:r>
              <a:rPr sz="1400" spc="-110" dirty="0">
                <a:solidFill>
                  <a:srgbClr val="FFFFFF"/>
                </a:solidFill>
                <a:latin typeface="Century Gothic"/>
                <a:cs typeface="Century Gothic"/>
              </a:rPr>
              <a:t>d’une </a:t>
            </a:r>
            <a:r>
              <a:rPr sz="1400" spc="-55" dirty="0">
                <a:solidFill>
                  <a:srgbClr val="FFFFFF"/>
                </a:solidFill>
                <a:latin typeface="Century Gothic"/>
                <a:cs typeface="Century Gothic"/>
              </a:rPr>
              <a:t>personne</a:t>
            </a:r>
            <a:endParaRPr sz="1400" dirty="0">
              <a:latin typeface="Century Gothic"/>
              <a:cs typeface="Century Gothic"/>
            </a:endParaRPr>
          </a:p>
          <a:p>
            <a:pPr lvl="1">
              <a:lnSpc>
                <a:spcPct val="100000"/>
              </a:lnSpc>
              <a:spcBef>
                <a:spcPts val="10"/>
              </a:spcBef>
              <a:buClr>
                <a:srgbClr val="E1E109"/>
              </a:buClr>
              <a:buFont typeface="Century Gothic"/>
              <a:buAutoNum type="arabicPeriod" startAt="3"/>
            </a:pPr>
            <a:endParaRPr sz="1450" dirty="0">
              <a:latin typeface="Times New Roman"/>
              <a:cs typeface="Times New Roman"/>
            </a:endParaRPr>
          </a:p>
          <a:p>
            <a:pPr marL="424180" marR="5080" lvl="1" indent="-411480">
              <a:lnSpc>
                <a:spcPct val="100200"/>
              </a:lnSpc>
              <a:buClr>
                <a:srgbClr val="E1E109"/>
              </a:buClr>
              <a:buSzPct val="96428"/>
              <a:buAutoNum type="arabicPeriod" startAt="3"/>
              <a:tabLst>
                <a:tab pos="424180" algn="l"/>
                <a:tab pos="424815" algn="l"/>
              </a:tabLst>
            </a:pPr>
            <a:r>
              <a:rPr sz="1400" spc="-10" dirty="0">
                <a:solidFill>
                  <a:srgbClr val="FFFFFF"/>
                </a:solidFill>
                <a:latin typeface="Century Gothic"/>
                <a:cs typeface="Century Gothic"/>
              </a:rPr>
              <a:t>Le </a:t>
            </a:r>
            <a:r>
              <a:rPr sz="1400" spc="-35" dirty="0">
                <a:solidFill>
                  <a:srgbClr val="FFFFFF"/>
                </a:solidFill>
                <a:latin typeface="Century Gothic"/>
                <a:cs typeface="Century Gothic"/>
              </a:rPr>
              <a:t>traitement </a:t>
            </a:r>
            <a:r>
              <a:rPr sz="1400" spc="-10" dirty="0">
                <a:solidFill>
                  <a:srgbClr val="FFFFFF"/>
                </a:solidFill>
                <a:latin typeface="Century Gothic"/>
                <a:cs typeface="Century Gothic"/>
              </a:rPr>
              <a:t>est </a:t>
            </a:r>
            <a:r>
              <a:rPr sz="1400" spc="-50" dirty="0">
                <a:solidFill>
                  <a:srgbClr val="FFFFFF"/>
                </a:solidFill>
                <a:latin typeface="Century Gothic"/>
                <a:cs typeface="Century Gothic"/>
              </a:rPr>
              <a:t>nécessaire </a:t>
            </a:r>
            <a:r>
              <a:rPr sz="1400" spc="-70" dirty="0">
                <a:solidFill>
                  <a:srgbClr val="FFFFFF"/>
                </a:solidFill>
                <a:latin typeface="Century Gothic"/>
                <a:cs typeface="Century Gothic"/>
              </a:rPr>
              <a:t>aux </a:t>
            </a:r>
            <a:r>
              <a:rPr sz="1400" spc="35" dirty="0">
                <a:solidFill>
                  <a:srgbClr val="FFFFFF"/>
                </a:solidFill>
                <a:latin typeface="Century Gothic"/>
                <a:cs typeface="Century Gothic"/>
              </a:rPr>
              <a:t>fins </a:t>
            </a:r>
            <a:r>
              <a:rPr sz="1400" spc="-60" dirty="0">
                <a:solidFill>
                  <a:srgbClr val="FFFFFF"/>
                </a:solidFill>
                <a:latin typeface="Century Gothic"/>
                <a:cs typeface="Century Gothic"/>
              </a:rPr>
              <a:t>des </a:t>
            </a:r>
            <a:r>
              <a:rPr sz="1400" dirty="0">
                <a:solidFill>
                  <a:srgbClr val="FFFFFF"/>
                </a:solidFill>
                <a:latin typeface="Century Gothic"/>
                <a:cs typeface="Century Gothic"/>
              </a:rPr>
              <a:t>intérêts  </a:t>
            </a:r>
            <a:r>
              <a:rPr sz="1400" spc="-15" dirty="0">
                <a:solidFill>
                  <a:srgbClr val="FFFFFF"/>
                </a:solidFill>
                <a:latin typeface="Century Gothic"/>
                <a:cs typeface="Century Gothic"/>
              </a:rPr>
              <a:t>légitimes </a:t>
            </a:r>
            <a:r>
              <a:rPr sz="1400" spc="5" dirty="0">
                <a:solidFill>
                  <a:srgbClr val="FFFFFF"/>
                </a:solidFill>
                <a:latin typeface="Century Gothic"/>
                <a:cs typeface="Century Gothic"/>
              </a:rPr>
              <a:t>poursuivis </a:t>
            </a:r>
            <a:r>
              <a:rPr sz="1400" spc="-75" dirty="0">
                <a:solidFill>
                  <a:srgbClr val="FFFFFF"/>
                </a:solidFill>
                <a:latin typeface="Century Gothic"/>
                <a:cs typeface="Century Gothic"/>
              </a:rPr>
              <a:t>par </a:t>
            </a:r>
            <a:r>
              <a:rPr sz="1400" spc="-30" dirty="0">
                <a:solidFill>
                  <a:srgbClr val="FFFFFF"/>
                </a:solidFill>
                <a:latin typeface="Century Gothic"/>
                <a:cs typeface="Century Gothic"/>
              </a:rPr>
              <a:t>le </a:t>
            </a:r>
            <a:r>
              <a:rPr sz="1400" spc="-50" dirty="0">
                <a:solidFill>
                  <a:srgbClr val="FFFFFF"/>
                </a:solidFill>
                <a:latin typeface="Century Gothic"/>
                <a:cs typeface="Century Gothic"/>
              </a:rPr>
              <a:t>responsable </a:t>
            </a:r>
            <a:r>
              <a:rPr sz="1400" spc="-135" dirty="0">
                <a:solidFill>
                  <a:srgbClr val="FFFFFF"/>
                </a:solidFill>
                <a:latin typeface="Century Gothic"/>
                <a:cs typeface="Century Gothic"/>
              </a:rPr>
              <a:t>de </a:t>
            </a:r>
            <a:r>
              <a:rPr sz="1400" spc="-35" dirty="0">
                <a:solidFill>
                  <a:srgbClr val="FFFFFF"/>
                </a:solidFill>
                <a:latin typeface="Century Gothic"/>
                <a:cs typeface="Century Gothic"/>
              </a:rPr>
              <a:t>traitement </a:t>
            </a:r>
            <a:r>
              <a:rPr sz="1400" spc="-75" dirty="0">
                <a:solidFill>
                  <a:srgbClr val="FFFFFF"/>
                </a:solidFill>
                <a:latin typeface="Century Gothic"/>
                <a:cs typeface="Century Gothic"/>
              </a:rPr>
              <a:t>ou  </a:t>
            </a:r>
            <a:r>
              <a:rPr sz="1400" spc="-70" dirty="0">
                <a:solidFill>
                  <a:srgbClr val="FFFFFF"/>
                </a:solidFill>
                <a:latin typeface="Century Gothic"/>
                <a:cs typeface="Century Gothic"/>
              </a:rPr>
              <a:t>par </a:t>
            </a:r>
            <a:r>
              <a:rPr sz="1400" spc="-50" dirty="0">
                <a:solidFill>
                  <a:srgbClr val="FFFFFF"/>
                </a:solidFill>
                <a:latin typeface="Century Gothic"/>
                <a:cs typeface="Century Gothic"/>
              </a:rPr>
              <a:t>un</a:t>
            </a:r>
            <a:r>
              <a:rPr sz="1400" spc="-15" dirty="0">
                <a:solidFill>
                  <a:srgbClr val="FFFFFF"/>
                </a:solidFill>
                <a:latin typeface="Century Gothic"/>
                <a:cs typeface="Century Gothic"/>
              </a:rPr>
              <a:t> </a:t>
            </a:r>
            <a:r>
              <a:rPr sz="1400" spc="30" dirty="0">
                <a:solidFill>
                  <a:srgbClr val="FFFFFF"/>
                </a:solidFill>
                <a:latin typeface="Century Gothic"/>
                <a:cs typeface="Century Gothic"/>
              </a:rPr>
              <a:t>tiers</a:t>
            </a:r>
            <a:endParaRPr sz="1400" dirty="0">
              <a:latin typeface="Century Gothic"/>
              <a:cs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txBox="1">
            <a:spLocks noGrp="1"/>
          </p:cNvSpPr>
          <p:nvPr>
            <p:ph type="title"/>
          </p:nvPr>
        </p:nvSpPr>
        <p:spPr>
          <a:xfrm>
            <a:off x="812559" y="929957"/>
            <a:ext cx="1937385" cy="545465"/>
          </a:xfrm>
          <a:prstGeom prst="rect">
            <a:avLst/>
          </a:prstGeom>
        </p:spPr>
        <p:txBody>
          <a:bodyPr vert="horz" wrap="square" lIns="0" tIns="45085" rIns="0" bIns="0" rtlCol="0">
            <a:spAutoFit/>
          </a:bodyPr>
          <a:lstStyle/>
          <a:p>
            <a:pPr marL="12700" marR="5080">
              <a:lnSpc>
                <a:spcPts val="1930"/>
              </a:lnSpc>
              <a:spcBef>
                <a:spcPts val="355"/>
              </a:spcBef>
            </a:pPr>
            <a:r>
              <a:rPr spc="25" dirty="0"/>
              <a:t>ZOOM </a:t>
            </a:r>
            <a:r>
              <a:rPr spc="75" dirty="0"/>
              <a:t>SUR </a:t>
            </a:r>
            <a:r>
              <a:rPr spc="125" dirty="0"/>
              <a:t>LE  </a:t>
            </a:r>
            <a:r>
              <a:rPr spc="-110" dirty="0"/>
              <a:t>C</a:t>
            </a:r>
            <a:r>
              <a:rPr spc="-114" dirty="0"/>
              <a:t>O</a:t>
            </a:r>
            <a:r>
              <a:rPr spc="100" dirty="0"/>
              <a:t>NS</a:t>
            </a:r>
            <a:r>
              <a:rPr spc="75" dirty="0"/>
              <a:t>E</a:t>
            </a:r>
            <a:r>
              <a:rPr spc="225" dirty="0"/>
              <a:t>N</a:t>
            </a:r>
            <a:r>
              <a:rPr spc="125" dirty="0"/>
              <a:t>T</a:t>
            </a:r>
            <a:r>
              <a:rPr spc="75" dirty="0"/>
              <a:t>E</a:t>
            </a:r>
            <a:r>
              <a:rPr spc="50" dirty="0"/>
              <a:t>M</a:t>
            </a:r>
            <a:r>
              <a:rPr spc="75" dirty="0"/>
              <a:t>E</a:t>
            </a:r>
            <a:r>
              <a:rPr spc="175" dirty="0"/>
              <a:t>NT</a:t>
            </a:r>
          </a:p>
        </p:txBody>
      </p:sp>
      <p:sp>
        <p:nvSpPr>
          <p:cNvPr id="7" name="object 7"/>
          <p:cNvSpPr/>
          <p:nvPr/>
        </p:nvSpPr>
        <p:spPr>
          <a:xfrm>
            <a:off x="3492500" y="935037"/>
            <a:ext cx="502920" cy="485140"/>
          </a:xfrm>
          <a:custGeom>
            <a:avLst/>
            <a:gdLst/>
            <a:ahLst/>
            <a:cxnLst/>
            <a:rect l="l" t="t" r="r" b="b"/>
            <a:pathLst>
              <a:path w="502920" h="485140">
                <a:moveTo>
                  <a:pt x="251460" y="0"/>
                </a:moveTo>
                <a:lnTo>
                  <a:pt x="200782" y="4922"/>
                </a:lnTo>
                <a:lnTo>
                  <a:pt x="153581" y="19041"/>
                </a:lnTo>
                <a:lnTo>
                  <a:pt x="110867" y="41382"/>
                </a:lnTo>
                <a:lnTo>
                  <a:pt x="73652" y="70970"/>
                </a:lnTo>
                <a:lnTo>
                  <a:pt x="42946" y="106832"/>
                </a:lnTo>
                <a:lnTo>
                  <a:pt x="19761" y="147993"/>
                </a:lnTo>
                <a:lnTo>
                  <a:pt x="5108" y="193479"/>
                </a:lnTo>
                <a:lnTo>
                  <a:pt x="0" y="242315"/>
                </a:lnTo>
                <a:lnTo>
                  <a:pt x="5108" y="291152"/>
                </a:lnTo>
                <a:lnTo>
                  <a:pt x="19761" y="336638"/>
                </a:lnTo>
                <a:lnTo>
                  <a:pt x="42946" y="377799"/>
                </a:lnTo>
                <a:lnTo>
                  <a:pt x="73652" y="413661"/>
                </a:lnTo>
                <a:lnTo>
                  <a:pt x="110867" y="443249"/>
                </a:lnTo>
                <a:lnTo>
                  <a:pt x="153581" y="465590"/>
                </a:lnTo>
                <a:lnTo>
                  <a:pt x="200782" y="479709"/>
                </a:lnTo>
                <a:lnTo>
                  <a:pt x="251460" y="484632"/>
                </a:lnTo>
                <a:lnTo>
                  <a:pt x="302137" y="479709"/>
                </a:lnTo>
                <a:lnTo>
                  <a:pt x="349338" y="465590"/>
                </a:lnTo>
                <a:lnTo>
                  <a:pt x="392052" y="443249"/>
                </a:lnTo>
                <a:lnTo>
                  <a:pt x="429267" y="413661"/>
                </a:lnTo>
                <a:lnTo>
                  <a:pt x="459973" y="377799"/>
                </a:lnTo>
                <a:lnTo>
                  <a:pt x="483158" y="336638"/>
                </a:lnTo>
                <a:lnTo>
                  <a:pt x="497811" y="291152"/>
                </a:lnTo>
                <a:lnTo>
                  <a:pt x="502920" y="242315"/>
                </a:lnTo>
                <a:lnTo>
                  <a:pt x="497811" y="193479"/>
                </a:lnTo>
                <a:lnTo>
                  <a:pt x="483158" y="147993"/>
                </a:lnTo>
                <a:lnTo>
                  <a:pt x="459973" y="106832"/>
                </a:lnTo>
                <a:lnTo>
                  <a:pt x="429267" y="70970"/>
                </a:lnTo>
                <a:lnTo>
                  <a:pt x="392052" y="41382"/>
                </a:lnTo>
                <a:lnTo>
                  <a:pt x="349338" y="19041"/>
                </a:lnTo>
                <a:lnTo>
                  <a:pt x="302137" y="4922"/>
                </a:lnTo>
                <a:lnTo>
                  <a:pt x="251460" y="0"/>
                </a:lnTo>
                <a:close/>
              </a:path>
            </a:pathLst>
          </a:custGeom>
          <a:solidFill>
            <a:srgbClr val="E1E109"/>
          </a:solidFill>
        </p:spPr>
        <p:txBody>
          <a:bodyPr wrap="square" lIns="0" tIns="0" rIns="0" bIns="0" rtlCol="0"/>
          <a:lstStyle/>
          <a:p>
            <a:endParaRPr/>
          </a:p>
        </p:txBody>
      </p:sp>
      <p:sp>
        <p:nvSpPr>
          <p:cNvPr id="8" name="object 8"/>
          <p:cNvSpPr txBox="1"/>
          <p:nvPr/>
        </p:nvSpPr>
        <p:spPr>
          <a:xfrm>
            <a:off x="3682834" y="1037882"/>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7</a:t>
            </a:r>
            <a:endParaRPr sz="1500">
              <a:latin typeface="Calibri"/>
              <a:cs typeface="Calibri"/>
            </a:endParaRPr>
          </a:p>
        </p:txBody>
      </p:sp>
      <p:sp>
        <p:nvSpPr>
          <p:cNvPr id="11" name="object 11"/>
          <p:cNvSpPr txBox="1"/>
          <p:nvPr/>
        </p:nvSpPr>
        <p:spPr>
          <a:xfrm>
            <a:off x="322535" y="5437780"/>
            <a:ext cx="18605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42</a:t>
            </a:fld>
            <a:endParaRPr sz="900">
              <a:latin typeface="Century Gothic"/>
              <a:cs typeface="Century Gothic"/>
            </a:endParaRPr>
          </a:p>
        </p:txBody>
      </p:sp>
      <p:sp>
        <p:nvSpPr>
          <p:cNvPr id="9" name="object 9"/>
          <p:cNvSpPr txBox="1"/>
          <p:nvPr/>
        </p:nvSpPr>
        <p:spPr>
          <a:xfrm>
            <a:off x="3836314" y="3558628"/>
            <a:ext cx="5253355" cy="787400"/>
          </a:xfrm>
          <a:prstGeom prst="rect">
            <a:avLst/>
          </a:prstGeom>
          <a:solidFill>
            <a:srgbClr val="D0CECE"/>
          </a:solidFill>
        </p:spPr>
        <p:txBody>
          <a:bodyPr vert="horz" wrap="square" lIns="0" tIns="110489" rIns="0" bIns="0" rtlCol="0">
            <a:spAutoFit/>
          </a:bodyPr>
          <a:lstStyle/>
          <a:p>
            <a:pPr marL="90805" marR="260350">
              <a:lnSpc>
                <a:spcPct val="100000"/>
              </a:lnSpc>
              <a:spcBef>
                <a:spcPts val="869"/>
              </a:spcBef>
            </a:pPr>
            <a:r>
              <a:rPr sz="1150" spc="50" dirty="0">
                <a:solidFill>
                  <a:srgbClr val="4A4B14"/>
                </a:solidFill>
                <a:latin typeface="Century Gothic"/>
                <a:cs typeface="Century Gothic"/>
              </a:rPr>
              <a:t>Et </a:t>
            </a:r>
            <a:r>
              <a:rPr sz="1150" spc="-65" dirty="0">
                <a:solidFill>
                  <a:srgbClr val="4A4B14"/>
                </a:solidFill>
                <a:latin typeface="Century Gothic"/>
                <a:cs typeface="Century Gothic"/>
              </a:rPr>
              <a:t>en </a:t>
            </a:r>
            <a:r>
              <a:rPr sz="1150" spc="-35" dirty="0">
                <a:solidFill>
                  <a:srgbClr val="4A4B14"/>
                </a:solidFill>
                <a:latin typeface="Century Gothic"/>
                <a:cs typeface="Century Gothic"/>
              </a:rPr>
              <a:t>pratique </a:t>
            </a:r>
            <a:r>
              <a:rPr sz="1150" spc="-70" dirty="0">
                <a:solidFill>
                  <a:srgbClr val="4A4B14"/>
                </a:solidFill>
                <a:latin typeface="Century Gothic"/>
                <a:cs typeface="Century Gothic"/>
              </a:rPr>
              <a:t>? </a:t>
            </a:r>
            <a:r>
              <a:rPr sz="1200" spc="-45" dirty="0">
                <a:solidFill>
                  <a:srgbClr val="4A4B14"/>
                </a:solidFill>
                <a:latin typeface="Century Gothic"/>
                <a:cs typeface="Century Gothic"/>
              </a:rPr>
              <a:t>La question </a:t>
            </a:r>
            <a:r>
              <a:rPr sz="1200" spc="-90" dirty="0">
                <a:solidFill>
                  <a:srgbClr val="4A4B14"/>
                </a:solidFill>
                <a:latin typeface="Century Gothic"/>
                <a:cs typeface="Century Gothic"/>
              </a:rPr>
              <a:t>du </a:t>
            </a:r>
            <a:r>
              <a:rPr sz="1200" spc="-70" dirty="0">
                <a:solidFill>
                  <a:srgbClr val="4A4B14"/>
                </a:solidFill>
                <a:latin typeface="Century Gothic"/>
                <a:cs typeface="Century Gothic"/>
              </a:rPr>
              <a:t>consentement pose </a:t>
            </a:r>
            <a:r>
              <a:rPr sz="1200" spc="-75" dirty="0">
                <a:solidFill>
                  <a:srgbClr val="4A4B14"/>
                </a:solidFill>
                <a:latin typeface="Century Gothic"/>
                <a:cs typeface="Century Gothic"/>
              </a:rPr>
              <a:t>énormément </a:t>
            </a:r>
            <a:r>
              <a:rPr sz="1200" spc="-130" dirty="0">
                <a:solidFill>
                  <a:srgbClr val="4A4B14"/>
                </a:solidFill>
                <a:latin typeface="Century Gothic"/>
                <a:cs typeface="Century Gothic"/>
              </a:rPr>
              <a:t>de  </a:t>
            </a:r>
            <a:r>
              <a:rPr sz="1200" spc="-25" dirty="0">
                <a:solidFill>
                  <a:srgbClr val="4A4B14"/>
                </a:solidFill>
                <a:latin typeface="Century Gothic"/>
                <a:cs typeface="Century Gothic"/>
              </a:rPr>
              <a:t>questions, </a:t>
            </a:r>
            <a:r>
              <a:rPr sz="1200" spc="-80" dirty="0">
                <a:solidFill>
                  <a:srgbClr val="4A4B14"/>
                </a:solidFill>
                <a:latin typeface="Century Gothic"/>
                <a:cs typeface="Century Gothic"/>
              </a:rPr>
              <a:t>notamment </a:t>
            </a:r>
            <a:r>
              <a:rPr sz="1200" spc="-100" dirty="0">
                <a:solidFill>
                  <a:srgbClr val="4A4B14"/>
                </a:solidFill>
                <a:latin typeface="Century Gothic"/>
                <a:cs typeface="Century Gothic"/>
              </a:rPr>
              <a:t>en </a:t>
            </a:r>
            <a:r>
              <a:rPr sz="1200" spc="-35" dirty="0">
                <a:solidFill>
                  <a:srgbClr val="4A4B14"/>
                </a:solidFill>
                <a:latin typeface="Century Gothic"/>
                <a:cs typeface="Century Gothic"/>
              </a:rPr>
              <a:t>termes </a:t>
            </a:r>
            <a:r>
              <a:rPr sz="1200" spc="-55" dirty="0">
                <a:solidFill>
                  <a:srgbClr val="4A4B14"/>
                </a:solidFill>
                <a:latin typeface="Century Gothic"/>
                <a:cs typeface="Century Gothic"/>
              </a:rPr>
              <a:t>d’UX. </a:t>
            </a:r>
            <a:r>
              <a:rPr sz="1200" spc="-60" dirty="0">
                <a:solidFill>
                  <a:srgbClr val="4A4B14"/>
                </a:solidFill>
                <a:latin typeface="Century Gothic"/>
                <a:cs typeface="Century Gothic"/>
              </a:rPr>
              <a:t>Quelques </a:t>
            </a:r>
            <a:r>
              <a:rPr sz="1200" spc="-65" dirty="0">
                <a:solidFill>
                  <a:srgbClr val="4A4B14"/>
                </a:solidFill>
                <a:latin typeface="Century Gothic"/>
                <a:cs typeface="Century Gothic"/>
              </a:rPr>
              <a:t>bonnes </a:t>
            </a:r>
            <a:r>
              <a:rPr sz="1200" spc="-45" dirty="0">
                <a:solidFill>
                  <a:srgbClr val="4A4B14"/>
                </a:solidFill>
                <a:latin typeface="Century Gothic"/>
                <a:cs typeface="Century Gothic"/>
              </a:rPr>
              <a:t>pratiques </a:t>
            </a:r>
            <a:r>
              <a:rPr sz="1200" spc="-20" dirty="0">
                <a:solidFill>
                  <a:srgbClr val="4A4B14"/>
                </a:solidFill>
                <a:latin typeface="Century Gothic"/>
                <a:cs typeface="Century Gothic"/>
              </a:rPr>
              <a:t>sont  </a:t>
            </a:r>
            <a:r>
              <a:rPr sz="1200" spc="-40" dirty="0">
                <a:solidFill>
                  <a:srgbClr val="4A4B14"/>
                </a:solidFill>
                <a:latin typeface="Century Gothic"/>
                <a:cs typeface="Century Gothic"/>
              </a:rPr>
              <a:t>décrites </a:t>
            </a:r>
            <a:r>
              <a:rPr sz="1200" spc="-80" dirty="0">
                <a:solidFill>
                  <a:srgbClr val="4A4B14"/>
                </a:solidFill>
                <a:latin typeface="Century Gothic"/>
                <a:cs typeface="Century Gothic"/>
              </a:rPr>
              <a:t>dans </a:t>
            </a:r>
            <a:r>
              <a:rPr sz="1200" dirty="0">
                <a:solidFill>
                  <a:srgbClr val="4A4B14"/>
                </a:solidFill>
                <a:latin typeface="Century Gothic"/>
                <a:cs typeface="Century Gothic"/>
              </a:rPr>
              <a:t>les slides</a:t>
            </a:r>
            <a:r>
              <a:rPr sz="1200" spc="-45" dirty="0">
                <a:solidFill>
                  <a:srgbClr val="4A4B14"/>
                </a:solidFill>
                <a:latin typeface="Century Gothic"/>
                <a:cs typeface="Century Gothic"/>
              </a:rPr>
              <a:t> </a:t>
            </a:r>
            <a:r>
              <a:rPr sz="1200" spc="-35" dirty="0">
                <a:solidFill>
                  <a:srgbClr val="4A4B14"/>
                </a:solidFill>
                <a:latin typeface="Century Gothic"/>
                <a:cs typeface="Century Gothic"/>
              </a:rPr>
              <a:t>suivantes</a:t>
            </a:r>
            <a:endParaRPr sz="1200">
              <a:latin typeface="Century Gothic"/>
              <a:cs typeface="Century Gothic"/>
            </a:endParaRPr>
          </a:p>
        </p:txBody>
      </p:sp>
      <p:sp>
        <p:nvSpPr>
          <p:cNvPr id="10" name="object 10"/>
          <p:cNvSpPr txBox="1"/>
          <p:nvPr/>
        </p:nvSpPr>
        <p:spPr>
          <a:xfrm>
            <a:off x="3991864" y="959612"/>
            <a:ext cx="4518660" cy="2457083"/>
          </a:xfrm>
          <a:prstGeom prst="rect">
            <a:avLst/>
          </a:prstGeom>
        </p:spPr>
        <p:txBody>
          <a:bodyPr vert="horz" wrap="square" lIns="0" tIns="20320" rIns="0" bIns="0" rtlCol="0">
            <a:spAutoFit/>
          </a:bodyPr>
          <a:lstStyle/>
          <a:p>
            <a:pPr marL="195580" marR="100965">
              <a:lnSpc>
                <a:spcPts val="1670"/>
              </a:lnSpc>
              <a:spcBef>
                <a:spcPts val="160"/>
              </a:spcBef>
            </a:pPr>
            <a:r>
              <a:rPr sz="1350" spc="10" dirty="0">
                <a:solidFill>
                  <a:srgbClr val="FFFFFF"/>
                </a:solidFill>
                <a:latin typeface="Century Gothic"/>
                <a:cs typeface="Century Gothic"/>
              </a:rPr>
              <a:t>Le </a:t>
            </a:r>
            <a:r>
              <a:rPr sz="1350" spc="-10" dirty="0">
                <a:solidFill>
                  <a:srgbClr val="FFFFFF"/>
                </a:solidFill>
                <a:latin typeface="Century Gothic"/>
                <a:cs typeface="Century Gothic"/>
              </a:rPr>
              <a:t>traitement </a:t>
            </a:r>
            <a:r>
              <a:rPr sz="1350" spc="-30" dirty="0">
                <a:solidFill>
                  <a:srgbClr val="FFFFFF"/>
                </a:solidFill>
                <a:latin typeface="Century Gothic"/>
                <a:cs typeface="Century Gothic"/>
              </a:rPr>
              <a:t>des </a:t>
            </a:r>
            <a:r>
              <a:rPr sz="1350" spc="-50" dirty="0">
                <a:solidFill>
                  <a:srgbClr val="FFFFFF"/>
                </a:solidFill>
                <a:latin typeface="Century Gothic"/>
                <a:cs typeface="Century Gothic"/>
              </a:rPr>
              <a:t>données </a:t>
            </a:r>
            <a:r>
              <a:rPr sz="1350" dirty="0">
                <a:solidFill>
                  <a:srgbClr val="FFFFFF"/>
                </a:solidFill>
                <a:latin typeface="Century Gothic"/>
                <a:cs typeface="Century Gothic"/>
              </a:rPr>
              <a:t>doit-être </a:t>
            </a:r>
            <a:r>
              <a:rPr sz="1350" spc="15" dirty="0">
                <a:solidFill>
                  <a:srgbClr val="FFFFFF"/>
                </a:solidFill>
                <a:latin typeface="Century Gothic"/>
                <a:cs typeface="Century Gothic"/>
              </a:rPr>
              <a:t>licite. </a:t>
            </a:r>
            <a:r>
              <a:rPr sz="1400" spc="-10" dirty="0">
                <a:solidFill>
                  <a:srgbClr val="FFFFFF"/>
                </a:solidFill>
                <a:latin typeface="Century Gothic"/>
                <a:cs typeface="Century Gothic"/>
              </a:rPr>
              <a:t>Pour</a:t>
            </a:r>
            <a:r>
              <a:rPr sz="1400" spc="-114" dirty="0">
                <a:solidFill>
                  <a:srgbClr val="FFFFFF"/>
                </a:solidFill>
                <a:latin typeface="Century Gothic"/>
                <a:cs typeface="Century Gothic"/>
              </a:rPr>
              <a:t> </a:t>
            </a:r>
            <a:r>
              <a:rPr sz="1400" spc="-40" dirty="0">
                <a:solidFill>
                  <a:srgbClr val="FFFFFF"/>
                </a:solidFill>
                <a:latin typeface="Century Gothic"/>
                <a:cs typeface="Century Gothic"/>
              </a:rPr>
              <a:t>être  </a:t>
            </a:r>
            <a:r>
              <a:rPr sz="1400" spc="0" dirty="0">
                <a:solidFill>
                  <a:srgbClr val="FFFFFF"/>
                </a:solidFill>
                <a:latin typeface="Century Gothic"/>
                <a:cs typeface="Century Gothic"/>
              </a:rPr>
              <a:t>licite, </a:t>
            </a:r>
            <a:r>
              <a:rPr sz="1400" spc="85" dirty="0">
                <a:solidFill>
                  <a:srgbClr val="FFFFFF"/>
                </a:solidFill>
                <a:latin typeface="Century Gothic"/>
                <a:cs typeface="Century Gothic"/>
              </a:rPr>
              <a:t>il </a:t>
            </a:r>
            <a:r>
              <a:rPr sz="1400" spc="-30" dirty="0">
                <a:solidFill>
                  <a:srgbClr val="FFFFFF"/>
                </a:solidFill>
                <a:latin typeface="Century Gothic"/>
                <a:cs typeface="Century Gothic"/>
              </a:rPr>
              <a:t>doit </a:t>
            </a:r>
            <a:r>
              <a:rPr sz="1400" spc="-60" dirty="0" err="1">
                <a:solidFill>
                  <a:srgbClr val="FFFFFF"/>
                </a:solidFill>
                <a:latin typeface="Century Gothic"/>
                <a:cs typeface="Century Gothic"/>
              </a:rPr>
              <a:t>répondre</a:t>
            </a:r>
            <a:r>
              <a:rPr sz="1400" spc="-6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50" dirty="0">
                <a:solidFill>
                  <a:srgbClr val="FFFFFF"/>
                </a:solidFill>
                <a:latin typeface="Century Gothic"/>
                <a:cs typeface="Century Gothic"/>
              </a:rPr>
              <a:t>un </a:t>
            </a:r>
            <a:r>
              <a:rPr sz="1400" spc="-60" dirty="0">
                <a:solidFill>
                  <a:srgbClr val="FFFFFF"/>
                </a:solidFill>
                <a:latin typeface="Century Gothic"/>
                <a:cs typeface="Century Gothic"/>
              </a:rPr>
              <a:t>des </a:t>
            </a:r>
            <a:r>
              <a:rPr sz="1400" dirty="0">
                <a:solidFill>
                  <a:srgbClr val="FFFFFF"/>
                </a:solidFill>
                <a:latin typeface="Century Gothic"/>
                <a:cs typeface="Century Gothic"/>
              </a:rPr>
              <a:t>critères </a:t>
            </a:r>
            <a:r>
              <a:rPr sz="1400" spc="-5" dirty="0">
                <a:solidFill>
                  <a:srgbClr val="FFFFFF"/>
                </a:solidFill>
                <a:latin typeface="Century Gothic"/>
                <a:cs typeface="Century Gothic"/>
              </a:rPr>
              <a:t>suivants</a:t>
            </a:r>
            <a:r>
              <a:rPr sz="1400" spc="-225" dirty="0">
                <a:solidFill>
                  <a:srgbClr val="FFFFFF"/>
                </a:solidFill>
                <a:latin typeface="Century Gothic"/>
                <a:cs typeface="Century Gothic"/>
              </a:rPr>
              <a:t> </a:t>
            </a:r>
            <a:r>
              <a:rPr sz="1400" spc="30" dirty="0">
                <a:solidFill>
                  <a:srgbClr val="FFFFFF"/>
                </a:solidFill>
                <a:latin typeface="Century Gothic"/>
                <a:cs typeface="Century Gothic"/>
              </a:rPr>
              <a:t>:</a:t>
            </a:r>
            <a:endParaRPr sz="1400" dirty="0">
              <a:latin typeface="Century Gothic"/>
              <a:cs typeface="Century Gothic"/>
            </a:endParaRPr>
          </a:p>
          <a:p>
            <a:pPr>
              <a:lnSpc>
                <a:spcPct val="100000"/>
              </a:lnSpc>
              <a:spcBef>
                <a:spcPts val="40"/>
              </a:spcBef>
            </a:pPr>
            <a:endParaRPr sz="1800" dirty="0">
              <a:latin typeface="Times New Roman"/>
              <a:cs typeface="Times New Roman"/>
            </a:endParaRPr>
          </a:p>
          <a:p>
            <a:pPr marL="12700">
              <a:lnSpc>
                <a:spcPct val="100000"/>
              </a:lnSpc>
              <a:spcBef>
                <a:spcPts val="5"/>
              </a:spcBef>
              <a:tabLst>
                <a:tab pos="424180" algn="l"/>
              </a:tabLst>
            </a:pPr>
            <a:r>
              <a:rPr sz="1350" spc="-85" dirty="0">
                <a:solidFill>
                  <a:srgbClr val="E1E109"/>
                </a:solidFill>
                <a:latin typeface="Century Gothic"/>
                <a:cs typeface="Century Gothic"/>
              </a:rPr>
              <a:t>7.1	</a:t>
            </a:r>
            <a:r>
              <a:rPr sz="1350" spc="-15" dirty="0">
                <a:solidFill>
                  <a:srgbClr val="FFFFFF"/>
                </a:solidFill>
                <a:latin typeface="Century Gothic"/>
                <a:cs typeface="Century Gothic"/>
              </a:rPr>
              <a:t>La </a:t>
            </a:r>
            <a:r>
              <a:rPr sz="1350" spc="-25" dirty="0">
                <a:solidFill>
                  <a:srgbClr val="FFFFFF"/>
                </a:solidFill>
                <a:latin typeface="Century Gothic"/>
                <a:cs typeface="Century Gothic"/>
              </a:rPr>
              <a:t>personne </a:t>
            </a:r>
            <a:r>
              <a:rPr sz="1350" spc="-65" dirty="0">
                <a:solidFill>
                  <a:srgbClr val="FFFFFF"/>
                </a:solidFill>
                <a:latin typeface="Century Gothic"/>
                <a:cs typeface="Century Gothic"/>
              </a:rPr>
              <a:t>concernée </a:t>
            </a:r>
            <a:r>
              <a:rPr sz="1350" spc="-180" dirty="0">
                <a:solidFill>
                  <a:srgbClr val="FFFFFF"/>
                </a:solidFill>
                <a:latin typeface="Century Gothic"/>
                <a:cs typeface="Century Gothic"/>
              </a:rPr>
              <a:t>a </a:t>
            </a:r>
            <a:r>
              <a:rPr sz="1350" spc="-15" dirty="0">
                <a:solidFill>
                  <a:srgbClr val="FFFFFF"/>
                </a:solidFill>
                <a:latin typeface="Century Gothic"/>
                <a:cs typeface="Century Gothic"/>
              </a:rPr>
              <a:t>consenti </a:t>
            </a:r>
            <a:r>
              <a:rPr sz="1350" spc="-100" dirty="0">
                <a:solidFill>
                  <a:srgbClr val="FFFFFF"/>
                </a:solidFill>
                <a:latin typeface="Century Gothic"/>
                <a:cs typeface="Century Gothic"/>
              </a:rPr>
              <a:t>au</a:t>
            </a:r>
            <a:r>
              <a:rPr sz="1350" spc="-25" dirty="0">
                <a:solidFill>
                  <a:srgbClr val="FFFFFF"/>
                </a:solidFill>
                <a:latin typeface="Century Gothic"/>
                <a:cs typeface="Century Gothic"/>
              </a:rPr>
              <a:t> </a:t>
            </a:r>
            <a:r>
              <a:rPr sz="1350" spc="-10" dirty="0">
                <a:solidFill>
                  <a:srgbClr val="FFFFFF"/>
                </a:solidFill>
                <a:latin typeface="Century Gothic"/>
                <a:cs typeface="Century Gothic"/>
              </a:rPr>
              <a:t>traitement</a:t>
            </a:r>
            <a:endParaRPr sz="1350" dirty="0">
              <a:latin typeface="Century Gothic"/>
              <a:cs typeface="Century Gothic"/>
            </a:endParaRPr>
          </a:p>
          <a:p>
            <a:pPr>
              <a:lnSpc>
                <a:spcPct val="100000"/>
              </a:lnSpc>
              <a:spcBef>
                <a:spcPts val="25"/>
              </a:spcBef>
            </a:pPr>
            <a:endParaRPr sz="1450" dirty="0">
              <a:latin typeface="Times New Roman"/>
              <a:cs typeface="Times New Roman"/>
            </a:endParaRPr>
          </a:p>
          <a:p>
            <a:pPr marL="12700" marR="5080">
              <a:lnSpc>
                <a:spcPct val="100000"/>
              </a:lnSpc>
            </a:pPr>
            <a:r>
              <a:rPr sz="1400" spc="-10" dirty="0">
                <a:solidFill>
                  <a:srgbClr val="FFFFFF"/>
                </a:solidFill>
                <a:latin typeface="Century Gothic"/>
                <a:cs typeface="Century Gothic"/>
              </a:rPr>
              <a:t>Le </a:t>
            </a:r>
            <a:r>
              <a:rPr sz="1400" spc="-70" dirty="0">
                <a:solidFill>
                  <a:srgbClr val="FFFFFF"/>
                </a:solidFill>
                <a:latin typeface="Century Gothic"/>
                <a:cs typeface="Century Gothic"/>
              </a:rPr>
              <a:t>consentement </a:t>
            </a:r>
            <a:r>
              <a:rPr sz="1400" spc="-10" dirty="0">
                <a:solidFill>
                  <a:srgbClr val="FFFFFF"/>
                </a:solidFill>
                <a:latin typeface="Century Gothic"/>
                <a:cs typeface="Century Gothic"/>
              </a:rPr>
              <a:t>est </a:t>
            </a:r>
            <a:r>
              <a:rPr sz="1400" spc="-20" dirty="0">
                <a:solidFill>
                  <a:srgbClr val="FFFFFF"/>
                </a:solidFill>
                <a:latin typeface="Century Gothic"/>
                <a:cs typeface="Century Gothic"/>
              </a:rPr>
              <a:t>défini </a:t>
            </a:r>
            <a:r>
              <a:rPr sz="1400" spc="-120" dirty="0">
                <a:solidFill>
                  <a:srgbClr val="FFFFFF"/>
                </a:solidFill>
                <a:latin typeface="Century Gothic"/>
                <a:cs typeface="Century Gothic"/>
              </a:rPr>
              <a:t>comme </a:t>
            </a:r>
            <a:r>
              <a:rPr sz="1400" spc="35" dirty="0">
                <a:solidFill>
                  <a:srgbClr val="FFFFFF"/>
                </a:solidFill>
                <a:latin typeface="Century Gothic"/>
                <a:cs typeface="Century Gothic"/>
              </a:rPr>
              <a:t>suit </a:t>
            </a:r>
            <a:r>
              <a:rPr sz="1400" spc="30" dirty="0">
                <a:solidFill>
                  <a:srgbClr val="FFFFFF"/>
                </a:solidFill>
                <a:latin typeface="Century Gothic"/>
                <a:cs typeface="Century Gothic"/>
              </a:rPr>
              <a:t>: </a:t>
            </a:r>
            <a:r>
              <a:rPr sz="1400" spc="-45" dirty="0">
                <a:solidFill>
                  <a:srgbClr val="FFFFFF"/>
                </a:solidFill>
                <a:latin typeface="Century Gothic"/>
                <a:cs typeface="Century Gothic"/>
              </a:rPr>
              <a:t>toute  </a:t>
            </a:r>
            <a:r>
              <a:rPr sz="1400" spc="-40" dirty="0">
                <a:solidFill>
                  <a:srgbClr val="FFFFFF"/>
                </a:solidFill>
                <a:latin typeface="Century Gothic"/>
                <a:cs typeface="Century Gothic"/>
              </a:rPr>
              <a:t>manifestation </a:t>
            </a:r>
            <a:r>
              <a:rPr sz="1400" spc="-135" dirty="0">
                <a:solidFill>
                  <a:srgbClr val="FFFFFF"/>
                </a:solidFill>
                <a:latin typeface="Century Gothic"/>
                <a:cs typeface="Century Gothic"/>
              </a:rPr>
              <a:t>de </a:t>
            </a:r>
            <a:r>
              <a:rPr sz="1400" spc="-40" dirty="0">
                <a:solidFill>
                  <a:srgbClr val="FFFFFF"/>
                </a:solidFill>
                <a:latin typeface="Century Gothic"/>
                <a:cs typeface="Century Gothic"/>
              </a:rPr>
              <a:t>volonté, </a:t>
            </a:r>
            <a:r>
              <a:rPr sz="1400" spc="5" dirty="0">
                <a:solidFill>
                  <a:srgbClr val="FFFFFF"/>
                </a:solidFill>
                <a:latin typeface="Century Gothic"/>
                <a:cs typeface="Century Gothic"/>
              </a:rPr>
              <a:t>libre, </a:t>
            </a:r>
            <a:r>
              <a:rPr sz="1400" spc="-35" dirty="0">
                <a:solidFill>
                  <a:srgbClr val="FFFFFF"/>
                </a:solidFill>
                <a:latin typeface="Century Gothic"/>
                <a:cs typeface="Century Gothic"/>
              </a:rPr>
              <a:t>spécifique, </a:t>
            </a:r>
            <a:r>
              <a:rPr sz="1400" spc="-65" dirty="0">
                <a:solidFill>
                  <a:srgbClr val="FFFFFF"/>
                </a:solidFill>
                <a:latin typeface="Century Gothic"/>
                <a:cs typeface="Century Gothic"/>
              </a:rPr>
              <a:t>éclairée </a:t>
            </a:r>
            <a:r>
              <a:rPr sz="1400" spc="-60" dirty="0">
                <a:solidFill>
                  <a:srgbClr val="FFFFFF"/>
                </a:solidFill>
                <a:latin typeface="Century Gothic"/>
                <a:cs typeface="Century Gothic"/>
              </a:rPr>
              <a:t>et  univoque </a:t>
            </a:r>
            <a:r>
              <a:rPr sz="1400" spc="-75" dirty="0">
                <a:solidFill>
                  <a:srgbClr val="FFFFFF"/>
                </a:solidFill>
                <a:latin typeface="Century Gothic"/>
                <a:cs typeface="Century Gothic"/>
              </a:rPr>
              <a:t>par </a:t>
            </a:r>
            <a:r>
              <a:rPr sz="1400" spc="-50" dirty="0">
                <a:solidFill>
                  <a:srgbClr val="FFFFFF"/>
                </a:solidFill>
                <a:latin typeface="Century Gothic"/>
                <a:cs typeface="Century Gothic"/>
              </a:rPr>
              <a:t>laquelle </a:t>
            </a:r>
            <a:r>
              <a:rPr sz="1400" spc="-60" dirty="0">
                <a:solidFill>
                  <a:srgbClr val="FFFFFF"/>
                </a:solidFill>
                <a:latin typeface="Century Gothic"/>
                <a:cs typeface="Century Gothic"/>
              </a:rPr>
              <a:t>la </a:t>
            </a:r>
            <a:r>
              <a:rPr sz="1400" spc="-55" dirty="0">
                <a:solidFill>
                  <a:srgbClr val="FFFFFF"/>
                </a:solidFill>
                <a:latin typeface="Century Gothic"/>
                <a:cs typeface="Century Gothic"/>
              </a:rPr>
              <a:t>personne </a:t>
            </a:r>
            <a:r>
              <a:rPr sz="1400" spc="-95" dirty="0">
                <a:solidFill>
                  <a:srgbClr val="FFFFFF"/>
                </a:solidFill>
                <a:latin typeface="Century Gothic"/>
                <a:cs typeface="Century Gothic"/>
              </a:rPr>
              <a:t>concernée </a:t>
            </a:r>
            <a:r>
              <a:rPr sz="1400" spc="-110" dirty="0">
                <a:solidFill>
                  <a:srgbClr val="FFFFFF"/>
                </a:solidFill>
                <a:latin typeface="Century Gothic"/>
                <a:cs typeface="Century Gothic"/>
              </a:rPr>
              <a:t>accepte,  </a:t>
            </a:r>
            <a:r>
              <a:rPr sz="1400" spc="-70" dirty="0">
                <a:solidFill>
                  <a:srgbClr val="FFFFFF"/>
                </a:solidFill>
                <a:latin typeface="Century Gothic"/>
                <a:cs typeface="Century Gothic"/>
              </a:rPr>
              <a:t>par </a:t>
            </a:r>
            <a:r>
              <a:rPr sz="1400" spc="-85" dirty="0">
                <a:solidFill>
                  <a:srgbClr val="FFFFFF"/>
                </a:solidFill>
                <a:latin typeface="Century Gothic"/>
                <a:cs typeface="Century Gothic"/>
              </a:rPr>
              <a:t>une </a:t>
            </a:r>
            <a:r>
              <a:rPr sz="1400" spc="-65" dirty="0">
                <a:solidFill>
                  <a:srgbClr val="FFFFFF"/>
                </a:solidFill>
                <a:latin typeface="Century Gothic"/>
                <a:cs typeface="Century Gothic"/>
              </a:rPr>
              <a:t>déclaration </a:t>
            </a:r>
            <a:r>
              <a:rPr sz="1400" spc="-75" dirty="0">
                <a:solidFill>
                  <a:srgbClr val="FFFFFF"/>
                </a:solidFill>
                <a:latin typeface="Century Gothic"/>
                <a:cs typeface="Century Gothic"/>
              </a:rPr>
              <a:t>ou </a:t>
            </a:r>
            <a:r>
              <a:rPr sz="1400" spc="-70" dirty="0">
                <a:solidFill>
                  <a:srgbClr val="FFFFFF"/>
                </a:solidFill>
                <a:latin typeface="Century Gothic"/>
                <a:cs typeface="Century Gothic"/>
              </a:rPr>
              <a:t>par </a:t>
            </a:r>
            <a:r>
              <a:rPr sz="1400" spc="-50" dirty="0">
                <a:solidFill>
                  <a:srgbClr val="FFFFFF"/>
                </a:solidFill>
                <a:latin typeface="Century Gothic"/>
                <a:cs typeface="Century Gothic"/>
              </a:rPr>
              <a:t>un </a:t>
            </a:r>
            <a:r>
              <a:rPr sz="1400" spc="-120" dirty="0">
                <a:solidFill>
                  <a:srgbClr val="FFFFFF"/>
                </a:solidFill>
                <a:latin typeface="Century Gothic"/>
                <a:cs typeface="Century Gothic"/>
              </a:rPr>
              <a:t>acte </a:t>
            </a:r>
            <a:r>
              <a:rPr sz="1400" spc="15" dirty="0">
                <a:solidFill>
                  <a:srgbClr val="FFFFFF"/>
                </a:solidFill>
                <a:latin typeface="Century Gothic"/>
                <a:cs typeface="Century Gothic"/>
              </a:rPr>
              <a:t>positif </a:t>
            </a:r>
            <a:r>
              <a:rPr sz="1400" spc="-5" dirty="0">
                <a:solidFill>
                  <a:srgbClr val="FFFFFF"/>
                </a:solidFill>
                <a:latin typeface="Century Gothic"/>
                <a:cs typeface="Century Gothic"/>
              </a:rPr>
              <a:t>clair, </a:t>
            </a:r>
            <a:r>
              <a:rPr sz="1400" spc="-105" dirty="0">
                <a:solidFill>
                  <a:srgbClr val="FFFFFF"/>
                </a:solidFill>
                <a:latin typeface="Century Gothic"/>
                <a:cs typeface="Century Gothic"/>
              </a:rPr>
              <a:t>que </a:t>
            </a:r>
            <a:r>
              <a:rPr sz="1400" spc="-65" dirty="0">
                <a:solidFill>
                  <a:srgbClr val="FFFFFF"/>
                </a:solidFill>
                <a:latin typeface="Century Gothic"/>
                <a:cs typeface="Century Gothic"/>
              </a:rPr>
              <a:t>des  </a:t>
            </a:r>
            <a:r>
              <a:rPr sz="1400" spc="-80" dirty="0" err="1">
                <a:solidFill>
                  <a:srgbClr val="FFFFFF"/>
                </a:solidFill>
                <a:latin typeface="Century Gothic"/>
                <a:cs typeface="Century Gothic"/>
              </a:rPr>
              <a:t>données</a:t>
            </a:r>
            <a:r>
              <a:rPr sz="1400" spc="-8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85" dirty="0">
                <a:solidFill>
                  <a:srgbClr val="FFFFFF"/>
                </a:solidFill>
                <a:latin typeface="Century Gothic"/>
                <a:cs typeface="Century Gothic"/>
              </a:rPr>
              <a:t>caractère </a:t>
            </a:r>
            <a:r>
              <a:rPr sz="1400" spc="-40" dirty="0">
                <a:solidFill>
                  <a:srgbClr val="FFFFFF"/>
                </a:solidFill>
                <a:latin typeface="Century Gothic"/>
                <a:cs typeface="Century Gothic"/>
              </a:rPr>
              <a:t>personnel </a:t>
            </a:r>
            <a:r>
              <a:rPr sz="1400" spc="-60" dirty="0">
                <a:solidFill>
                  <a:srgbClr val="FFFFFF"/>
                </a:solidFill>
                <a:latin typeface="Century Gothic"/>
                <a:cs typeface="Century Gothic"/>
              </a:rPr>
              <a:t>la </a:t>
            </a:r>
            <a:r>
              <a:rPr sz="1400" spc="-80" dirty="0">
                <a:solidFill>
                  <a:srgbClr val="FFFFFF"/>
                </a:solidFill>
                <a:latin typeface="Century Gothic"/>
                <a:cs typeface="Century Gothic"/>
              </a:rPr>
              <a:t>concernant </a:t>
            </a:r>
            <a:r>
              <a:rPr sz="1400" spc="-25" dirty="0">
                <a:solidFill>
                  <a:srgbClr val="FFFFFF"/>
                </a:solidFill>
                <a:latin typeface="Century Gothic"/>
                <a:cs typeface="Century Gothic"/>
              </a:rPr>
              <a:t>fassent  </a:t>
            </a:r>
            <a:r>
              <a:rPr sz="1400" spc="-20" dirty="0">
                <a:solidFill>
                  <a:srgbClr val="FFFFFF"/>
                </a:solidFill>
                <a:latin typeface="Century Gothic"/>
                <a:cs typeface="Century Gothic"/>
              </a:rPr>
              <a:t>l'objet </a:t>
            </a:r>
            <a:r>
              <a:rPr sz="1400" spc="-55" dirty="0">
                <a:solidFill>
                  <a:srgbClr val="FFFFFF"/>
                </a:solidFill>
                <a:latin typeface="Century Gothic"/>
                <a:cs typeface="Century Gothic"/>
              </a:rPr>
              <a:t>d'un</a:t>
            </a:r>
            <a:r>
              <a:rPr sz="1400" spc="-65" dirty="0">
                <a:solidFill>
                  <a:srgbClr val="FFFFFF"/>
                </a:solidFill>
                <a:latin typeface="Century Gothic"/>
                <a:cs typeface="Century Gothic"/>
              </a:rPr>
              <a:t> </a:t>
            </a:r>
            <a:r>
              <a:rPr sz="1400" spc="-30" dirty="0">
                <a:solidFill>
                  <a:srgbClr val="FFFFFF"/>
                </a:solidFill>
                <a:latin typeface="Century Gothic"/>
                <a:cs typeface="Century Gothic"/>
              </a:rPr>
              <a:t>traitement.</a:t>
            </a:r>
            <a:endParaRPr sz="1400" dirty="0">
              <a:latin typeface="Century Gothic"/>
              <a:cs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5284342" y="2592921"/>
            <a:ext cx="3998595" cy="878205"/>
          </a:xfrm>
          <a:prstGeom prst="rect">
            <a:avLst/>
          </a:prstGeom>
        </p:spPr>
        <p:txBody>
          <a:bodyPr vert="horz" wrap="square" lIns="0" tIns="12700" rIns="0" bIns="0" rtlCol="0">
            <a:spAutoFit/>
          </a:bodyPr>
          <a:lstStyle/>
          <a:p>
            <a:pPr marL="12700">
              <a:lnSpc>
                <a:spcPct val="100000"/>
              </a:lnSpc>
              <a:spcBef>
                <a:spcPts val="100"/>
              </a:spcBef>
            </a:pPr>
            <a:r>
              <a:rPr sz="1400" spc="-20" dirty="0">
                <a:solidFill>
                  <a:srgbClr val="4A4B14"/>
                </a:solidFill>
                <a:latin typeface="Century Gothic"/>
                <a:cs typeface="Century Gothic"/>
              </a:rPr>
              <a:t>Le </a:t>
            </a:r>
            <a:r>
              <a:rPr sz="1400" spc="-55" dirty="0">
                <a:solidFill>
                  <a:srgbClr val="4A4B14"/>
                </a:solidFill>
                <a:latin typeface="Century Gothic"/>
                <a:cs typeface="Century Gothic"/>
              </a:rPr>
              <a:t>principe </a:t>
            </a:r>
            <a:r>
              <a:rPr sz="1400" spc="-145" dirty="0">
                <a:solidFill>
                  <a:srgbClr val="4A4B14"/>
                </a:solidFill>
                <a:latin typeface="Century Gothic"/>
                <a:cs typeface="Century Gothic"/>
              </a:rPr>
              <a:t>de </a:t>
            </a:r>
            <a:r>
              <a:rPr sz="1400" spc="-80" dirty="0">
                <a:solidFill>
                  <a:srgbClr val="4A4B14"/>
                </a:solidFill>
                <a:latin typeface="Century Gothic"/>
                <a:cs typeface="Century Gothic"/>
              </a:rPr>
              <a:t>consentement </a:t>
            </a:r>
            <a:r>
              <a:rPr sz="1400" spc="-30" dirty="0">
                <a:solidFill>
                  <a:srgbClr val="4A4B14"/>
                </a:solidFill>
                <a:latin typeface="Century Gothic"/>
                <a:cs typeface="Century Gothic"/>
              </a:rPr>
              <a:t>instaure </a:t>
            </a:r>
            <a:r>
              <a:rPr sz="1400" spc="-80" dirty="0">
                <a:solidFill>
                  <a:srgbClr val="4A4B14"/>
                </a:solidFill>
                <a:latin typeface="Century Gothic"/>
                <a:cs typeface="Century Gothic"/>
              </a:rPr>
              <a:t>la</a:t>
            </a:r>
            <a:r>
              <a:rPr sz="1400" spc="-135" dirty="0">
                <a:solidFill>
                  <a:srgbClr val="4A4B14"/>
                </a:solidFill>
                <a:latin typeface="Century Gothic"/>
                <a:cs typeface="Century Gothic"/>
              </a:rPr>
              <a:t> </a:t>
            </a:r>
            <a:r>
              <a:rPr sz="1400" spc="-50" dirty="0">
                <a:solidFill>
                  <a:srgbClr val="4A4B14"/>
                </a:solidFill>
                <a:latin typeface="Century Gothic"/>
                <a:cs typeface="Century Gothic"/>
              </a:rPr>
              <a:t>notion</a:t>
            </a:r>
            <a:endParaRPr sz="1400">
              <a:latin typeface="Century Gothic"/>
              <a:cs typeface="Century Gothic"/>
            </a:endParaRPr>
          </a:p>
          <a:p>
            <a:pPr marL="12700" marR="5080">
              <a:lnSpc>
                <a:spcPts val="1670"/>
              </a:lnSpc>
              <a:spcBef>
                <a:spcPts val="80"/>
              </a:spcBef>
            </a:pPr>
            <a:r>
              <a:rPr sz="1400" spc="55" dirty="0">
                <a:solidFill>
                  <a:srgbClr val="4A4B14"/>
                </a:solidFill>
                <a:latin typeface="Century Gothic"/>
                <a:cs typeface="Century Gothic"/>
              </a:rPr>
              <a:t>« </a:t>
            </a:r>
            <a:r>
              <a:rPr sz="1400" spc="-114" dirty="0">
                <a:solidFill>
                  <a:srgbClr val="4A4B14"/>
                </a:solidFill>
                <a:latin typeface="Century Gothic"/>
                <a:cs typeface="Century Gothic"/>
              </a:rPr>
              <a:t>d’un </a:t>
            </a:r>
            <a:r>
              <a:rPr sz="1350" spc="-105" dirty="0">
                <a:solidFill>
                  <a:srgbClr val="4A4B14"/>
                </a:solidFill>
                <a:latin typeface="Century Gothic"/>
                <a:cs typeface="Century Gothic"/>
              </a:rPr>
              <a:t>acte </a:t>
            </a:r>
            <a:r>
              <a:rPr sz="1350" spc="-114" dirty="0">
                <a:solidFill>
                  <a:srgbClr val="4A4B14"/>
                </a:solidFill>
                <a:latin typeface="Century Gothic"/>
                <a:cs typeface="Century Gothic"/>
              </a:rPr>
              <a:t>de </a:t>
            </a:r>
            <a:r>
              <a:rPr sz="1350" spc="-40" dirty="0">
                <a:solidFill>
                  <a:srgbClr val="4A4B14"/>
                </a:solidFill>
                <a:latin typeface="Century Gothic"/>
                <a:cs typeface="Century Gothic"/>
              </a:rPr>
              <a:t>volonté </a:t>
            </a:r>
            <a:r>
              <a:rPr sz="1350" spc="-15" dirty="0">
                <a:solidFill>
                  <a:srgbClr val="4A4B14"/>
                </a:solidFill>
                <a:latin typeface="Century Gothic"/>
                <a:cs typeface="Century Gothic"/>
              </a:rPr>
              <a:t>clair </a:t>
            </a:r>
            <a:r>
              <a:rPr sz="1350" spc="-40" dirty="0">
                <a:solidFill>
                  <a:srgbClr val="4A4B14"/>
                </a:solidFill>
                <a:latin typeface="Century Gothic"/>
                <a:cs typeface="Century Gothic"/>
              </a:rPr>
              <a:t>et </a:t>
            </a:r>
            <a:r>
              <a:rPr sz="1350" spc="15" dirty="0">
                <a:solidFill>
                  <a:srgbClr val="4A4B14"/>
                </a:solidFill>
                <a:latin typeface="Century Gothic"/>
                <a:cs typeface="Century Gothic"/>
              </a:rPr>
              <a:t>positif </a:t>
            </a:r>
            <a:r>
              <a:rPr sz="1400" spc="35" dirty="0">
                <a:solidFill>
                  <a:srgbClr val="4A4B14"/>
                </a:solidFill>
                <a:latin typeface="Century Gothic"/>
                <a:cs typeface="Century Gothic"/>
              </a:rPr>
              <a:t>», </a:t>
            </a:r>
            <a:r>
              <a:rPr sz="1400" spc="-110" dirty="0">
                <a:solidFill>
                  <a:srgbClr val="4A4B14"/>
                </a:solidFill>
                <a:latin typeface="Century Gothic"/>
                <a:cs typeface="Century Gothic"/>
              </a:rPr>
              <a:t>en  </a:t>
            </a:r>
            <a:r>
              <a:rPr sz="1400" spc="-90" dirty="0">
                <a:solidFill>
                  <a:srgbClr val="4A4B14"/>
                </a:solidFill>
                <a:latin typeface="Century Gothic"/>
                <a:cs typeface="Century Gothic"/>
              </a:rPr>
              <a:t>conséquences </a:t>
            </a:r>
            <a:r>
              <a:rPr sz="1400" dirty="0">
                <a:solidFill>
                  <a:srgbClr val="4A4B14"/>
                </a:solidFill>
                <a:latin typeface="Century Gothic"/>
                <a:cs typeface="Century Gothic"/>
              </a:rPr>
              <a:t>les </a:t>
            </a:r>
            <a:r>
              <a:rPr sz="1400" spc="-80" dirty="0">
                <a:solidFill>
                  <a:srgbClr val="4A4B14"/>
                </a:solidFill>
                <a:latin typeface="Century Gothic"/>
                <a:cs typeface="Century Gothic"/>
              </a:rPr>
              <a:t>méthodes </a:t>
            </a:r>
            <a:r>
              <a:rPr sz="1400" spc="-65" dirty="0">
                <a:solidFill>
                  <a:srgbClr val="4A4B14"/>
                </a:solidFill>
                <a:latin typeface="Century Gothic"/>
                <a:cs typeface="Century Gothic"/>
              </a:rPr>
              <a:t>d’opt-in </a:t>
            </a:r>
            <a:r>
              <a:rPr sz="1400" spc="-15" dirty="0">
                <a:solidFill>
                  <a:srgbClr val="4A4B14"/>
                </a:solidFill>
                <a:latin typeface="Century Gothic"/>
                <a:cs typeface="Century Gothic"/>
              </a:rPr>
              <a:t>passif </a:t>
            </a:r>
            <a:r>
              <a:rPr sz="1400" spc="-80" dirty="0">
                <a:solidFill>
                  <a:srgbClr val="4A4B14"/>
                </a:solidFill>
                <a:latin typeface="Century Gothic"/>
                <a:cs typeface="Century Gothic"/>
              </a:rPr>
              <a:t>(cases  </a:t>
            </a:r>
            <a:r>
              <a:rPr sz="1400" spc="-95" dirty="0">
                <a:solidFill>
                  <a:srgbClr val="4A4B14"/>
                </a:solidFill>
                <a:latin typeface="Century Gothic"/>
                <a:cs typeface="Century Gothic"/>
              </a:rPr>
              <a:t>précochées) </a:t>
            </a:r>
            <a:r>
              <a:rPr sz="1400" spc="-110" dirty="0">
                <a:solidFill>
                  <a:srgbClr val="4A4B14"/>
                </a:solidFill>
                <a:latin typeface="Century Gothic"/>
                <a:cs typeface="Century Gothic"/>
              </a:rPr>
              <a:t>ne </a:t>
            </a:r>
            <a:r>
              <a:rPr sz="1400" spc="-20" dirty="0">
                <a:solidFill>
                  <a:srgbClr val="4A4B14"/>
                </a:solidFill>
                <a:latin typeface="Century Gothic"/>
                <a:cs typeface="Century Gothic"/>
              </a:rPr>
              <a:t>sont </a:t>
            </a:r>
            <a:r>
              <a:rPr sz="1400" spc="-90" dirty="0">
                <a:solidFill>
                  <a:srgbClr val="4A4B14"/>
                </a:solidFill>
                <a:latin typeface="Century Gothic"/>
                <a:cs typeface="Century Gothic"/>
              </a:rPr>
              <a:t>pas </a:t>
            </a:r>
            <a:r>
              <a:rPr sz="1400" spc="-60" dirty="0">
                <a:solidFill>
                  <a:srgbClr val="4A4B14"/>
                </a:solidFill>
                <a:latin typeface="Century Gothic"/>
                <a:cs typeface="Century Gothic"/>
              </a:rPr>
              <a:t>conformes </a:t>
            </a:r>
            <a:r>
              <a:rPr sz="1400" spc="-145" dirty="0">
                <a:solidFill>
                  <a:srgbClr val="4A4B14"/>
                </a:solidFill>
                <a:latin typeface="Century Gothic"/>
                <a:cs typeface="Century Gothic"/>
              </a:rPr>
              <a:t>au</a:t>
            </a:r>
            <a:r>
              <a:rPr sz="1400" spc="-114" dirty="0">
                <a:solidFill>
                  <a:srgbClr val="4A4B14"/>
                </a:solidFill>
                <a:latin typeface="Century Gothic"/>
                <a:cs typeface="Century Gothic"/>
              </a:rPr>
              <a:t> </a:t>
            </a:r>
            <a:r>
              <a:rPr sz="1400" spc="-35" dirty="0">
                <a:solidFill>
                  <a:srgbClr val="4A4B14"/>
                </a:solidFill>
                <a:latin typeface="Century Gothic"/>
                <a:cs typeface="Century Gothic"/>
              </a:rPr>
              <a:t>RGPD.</a:t>
            </a:r>
            <a:endParaRPr sz="1400">
              <a:latin typeface="Century Gothic"/>
              <a:cs typeface="Century Gothic"/>
            </a:endParaRPr>
          </a:p>
        </p:txBody>
      </p:sp>
      <p:sp>
        <p:nvSpPr>
          <p:cNvPr id="5" name="object 5"/>
          <p:cNvSpPr/>
          <p:nvPr/>
        </p:nvSpPr>
        <p:spPr>
          <a:xfrm>
            <a:off x="467585" y="538284"/>
            <a:ext cx="4367945" cy="484651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92608" y="3355847"/>
            <a:ext cx="4543425" cy="302260"/>
          </a:xfrm>
          <a:custGeom>
            <a:avLst/>
            <a:gdLst/>
            <a:ahLst/>
            <a:cxnLst/>
            <a:rect l="l" t="t" r="r" b="b"/>
            <a:pathLst>
              <a:path w="4543425" h="302260">
                <a:moveTo>
                  <a:pt x="0" y="0"/>
                </a:moveTo>
                <a:lnTo>
                  <a:pt x="4542922" y="0"/>
                </a:lnTo>
                <a:lnTo>
                  <a:pt x="4542922" y="301752"/>
                </a:lnTo>
                <a:lnTo>
                  <a:pt x="0" y="301752"/>
                </a:lnTo>
                <a:lnTo>
                  <a:pt x="0" y="0"/>
                </a:lnTo>
                <a:close/>
              </a:path>
            </a:pathLst>
          </a:custGeom>
          <a:ln w="38100">
            <a:solidFill>
              <a:srgbClr val="C33F0C"/>
            </a:solidFill>
          </a:ln>
        </p:spPr>
        <p:txBody>
          <a:bodyPr wrap="square" lIns="0" tIns="0" rIns="0" bIns="0" rtlCol="0"/>
          <a:lstStyle/>
          <a:p>
            <a:endParaRPr/>
          </a:p>
        </p:txBody>
      </p:sp>
      <p:sp>
        <p:nvSpPr>
          <p:cNvPr id="7" name="object 7"/>
          <p:cNvSpPr/>
          <p:nvPr/>
        </p:nvSpPr>
        <p:spPr>
          <a:xfrm>
            <a:off x="88772" y="3099054"/>
            <a:ext cx="407670" cy="407669"/>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7717028" y="4761166"/>
            <a:ext cx="1669414" cy="330200"/>
          </a:xfrm>
          <a:prstGeom prst="rect">
            <a:avLst/>
          </a:prstGeom>
        </p:spPr>
        <p:txBody>
          <a:bodyPr vert="horz" wrap="square" lIns="0" tIns="12700" rIns="0" bIns="0" rtlCol="0">
            <a:spAutoFit/>
          </a:bodyPr>
          <a:lstStyle/>
          <a:p>
            <a:pPr marL="12700" marR="5080">
              <a:lnSpc>
                <a:spcPct val="100000"/>
              </a:lnSpc>
              <a:spcBef>
                <a:spcPts val="100"/>
              </a:spcBef>
            </a:pPr>
            <a:r>
              <a:rPr sz="1000" spc="-25" dirty="0">
                <a:solidFill>
                  <a:srgbClr val="4A4B14"/>
                </a:solidFill>
                <a:latin typeface="Century Gothic"/>
                <a:cs typeface="Century Gothic"/>
              </a:rPr>
              <a:t>Sources </a:t>
            </a:r>
            <a:r>
              <a:rPr sz="1000" spc="5" dirty="0">
                <a:solidFill>
                  <a:srgbClr val="4A4B14"/>
                </a:solidFill>
                <a:latin typeface="Century Gothic"/>
                <a:cs typeface="Century Gothic"/>
              </a:rPr>
              <a:t>: </a:t>
            </a:r>
            <a:r>
              <a:rPr sz="1000" u="sng" spc="-30" dirty="0">
                <a:solidFill>
                  <a:srgbClr val="0563C1"/>
                </a:solidFill>
                <a:uFill>
                  <a:solidFill>
                    <a:srgbClr val="0563C1"/>
                  </a:solidFill>
                </a:uFill>
                <a:latin typeface="Century Gothic"/>
                <a:cs typeface="Century Gothic"/>
              </a:rPr>
              <a:t>Avistem </a:t>
            </a:r>
            <a:r>
              <a:rPr sz="1000" spc="25" dirty="0">
                <a:solidFill>
                  <a:srgbClr val="4A4B14"/>
                </a:solidFill>
                <a:latin typeface="Century Gothic"/>
                <a:cs typeface="Century Gothic"/>
              </a:rPr>
              <a:t>- </a:t>
            </a:r>
            <a:r>
              <a:rPr sz="1000" spc="-15" dirty="0">
                <a:solidFill>
                  <a:srgbClr val="4A4B14"/>
                </a:solidFill>
                <a:latin typeface="Century Gothic"/>
                <a:cs typeface="Century Gothic"/>
              </a:rPr>
              <a:t>Le</a:t>
            </a:r>
            <a:r>
              <a:rPr sz="1000" spc="-155" dirty="0">
                <a:solidFill>
                  <a:srgbClr val="4A4B14"/>
                </a:solidFill>
                <a:latin typeface="Century Gothic"/>
                <a:cs typeface="Century Gothic"/>
              </a:rPr>
              <a:t> </a:t>
            </a:r>
            <a:r>
              <a:rPr sz="1000" spc="-30" dirty="0">
                <a:solidFill>
                  <a:srgbClr val="4A4B14"/>
                </a:solidFill>
                <a:latin typeface="Century Gothic"/>
                <a:cs typeface="Century Gothic"/>
              </a:rPr>
              <a:t>RGPD  </a:t>
            </a:r>
            <a:r>
              <a:rPr sz="1000" spc="-85" dirty="0">
                <a:solidFill>
                  <a:srgbClr val="4A4B14"/>
                </a:solidFill>
                <a:latin typeface="Century Gothic"/>
                <a:cs typeface="Century Gothic"/>
              </a:rPr>
              <a:t>en </a:t>
            </a:r>
            <a:r>
              <a:rPr sz="1000" spc="-30" dirty="0">
                <a:solidFill>
                  <a:srgbClr val="4A4B14"/>
                </a:solidFill>
                <a:latin typeface="Century Gothic"/>
                <a:cs typeface="Century Gothic"/>
              </a:rPr>
              <a:t>focus,</a:t>
            </a:r>
            <a:r>
              <a:rPr sz="1000" spc="0" dirty="0">
                <a:solidFill>
                  <a:srgbClr val="4A4B14"/>
                </a:solidFill>
                <a:latin typeface="Century Gothic"/>
                <a:cs typeface="Century Gothic"/>
              </a:rPr>
              <a:t> </a:t>
            </a:r>
            <a:r>
              <a:rPr sz="1000" u="sng" spc="-55" dirty="0">
                <a:solidFill>
                  <a:srgbClr val="0563C1"/>
                </a:solidFill>
                <a:uFill>
                  <a:solidFill>
                    <a:srgbClr val="0563C1"/>
                  </a:solidFill>
                </a:uFill>
                <a:latin typeface="Century Gothic"/>
                <a:cs typeface="Century Gothic"/>
              </a:rPr>
              <a:t>e-consultancy.com</a:t>
            </a:r>
            <a:endParaRPr sz="1000">
              <a:latin typeface="Century Gothic"/>
              <a:cs typeface="Century Gothic"/>
            </a:endParaRPr>
          </a:p>
        </p:txBody>
      </p:sp>
      <p:sp>
        <p:nvSpPr>
          <p:cNvPr id="9" name="object 9"/>
          <p:cNvSpPr txBox="1"/>
          <p:nvPr/>
        </p:nvSpPr>
        <p:spPr>
          <a:xfrm>
            <a:off x="322535" y="5437780"/>
            <a:ext cx="18605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43</a:t>
            </a:fld>
            <a:endParaRPr sz="900">
              <a:latin typeface="Century Gothic"/>
              <a:cs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284342" y="1526120"/>
            <a:ext cx="4141470" cy="878205"/>
          </a:xfrm>
          <a:prstGeom prst="rect">
            <a:avLst/>
          </a:prstGeom>
        </p:spPr>
        <p:txBody>
          <a:bodyPr vert="horz" wrap="square" lIns="0" tIns="12700" rIns="0" bIns="0" rtlCol="0">
            <a:spAutoFit/>
          </a:bodyPr>
          <a:lstStyle/>
          <a:p>
            <a:pPr marL="12700" marR="5080">
              <a:lnSpc>
                <a:spcPct val="99900"/>
              </a:lnSpc>
              <a:spcBef>
                <a:spcPts val="100"/>
              </a:spcBef>
            </a:pPr>
            <a:r>
              <a:rPr sz="1400" spc="-25" dirty="0">
                <a:solidFill>
                  <a:srgbClr val="4A4B14"/>
                </a:solidFill>
              </a:rPr>
              <a:t>Pour </a:t>
            </a:r>
            <a:r>
              <a:rPr sz="1400" spc="-125" dirty="0">
                <a:solidFill>
                  <a:srgbClr val="4A4B14"/>
                </a:solidFill>
              </a:rPr>
              <a:t>que </a:t>
            </a:r>
            <a:r>
              <a:rPr sz="1400" spc="-45" dirty="0">
                <a:solidFill>
                  <a:srgbClr val="4A4B14"/>
                </a:solidFill>
              </a:rPr>
              <a:t>le </a:t>
            </a:r>
            <a:r>
              <a:rPr sz="1400" spc="-80" dirty="0">
                <a:solidFill>
                  <a:srgbClr val="4A4B14"/>
                </a:solidFill>
              </a:rPr>
              <a:t>consentement </a:t>
            </a:r>
            <a:r>
              <a:rPr sz="1400" spc="5" dirty="0">
                <a:solidFill>
                  <a:srgbClr val="4A4B14"/>
                </a:solidFill>
              </a:rPr>
              <a:t>soit </a:t>
            </a:r>
            <a:r>
              <a:rPr sz="1400" spc="55" dirty="0">
                <a:solidFill>
                  <a:srgbClr val="4A4B14"/>
                </a:solidFill>
              </a:rPr>
              <a:t>« </a:t>
            </a:r>
            <a:r>
              <a:rPr sz="1350" spc="-45" dirty="0">
                <a:solidFill>
                  <a:srgbClr val="4A4B14"/>
                </a:solidFill>
              </a:rPr>
              <a:t>éclairé </a:t>
            </a:r>
            <a:r>
              <a:rPr sz="1400" spc="55" dirty="0">
                <a:solidFill>
                  <a:srgbClr val="4A4B14"/>
                </a:solidFill>
              </a:rPr>
              <a:t>» </a:t>
            </a:r>
            <a:r>
              <a:rPr sz="1400" spc="10" dirty="0">
                <a:solidFill>
                  <a:srgbClr val="4A4B14"/>
                </a:solidFill>
              </a:rPr>
              <a:t>: </a:t>
            </a:r>
            <a:r>
              <a:rPr sz="1400" spc="-95" dirty="0">
                <a:solidFill>
                  <a:srgbClr val="4A4B14"/>
                </a:solidFill>
              </a:rPr>
              <a:t>une  </a:t>
            </a:r>
            <a:r>
              <a:rPr sz="1400" spc="-40" dirty="0">
                <a:solidFill>
                  <a:srgbClr val="4A4B14"/>
                </a:solidFill>
              </a:rPr>
              <a:t>information </a:t>
            </a:r>
            <a:r>
              <a:rPr sz="1400" spc="-45" dirty="0">
                <a:solidFill>
                  <a:srgbClr val="4A4B14"/>
                </a:solidFill>
              </a:rPr>
              <a:t>claire, </a:t>
            </a:r>
            <a:r>
              <a:rPr sz="1400" spc="-65" dirty="0">
                <a:solidFill>
                  <a:srgbClr val="4A4B14"/>
                </a:solidFill>
              </a:rPr>
              <a:t>compréhensible, </a:t>
            </a:r>
            <a:r>
              <a:rPr sz="1400" spc="-95" dirty="0">
                <a:solidFill>
                  <a:srgbClr val="4A4B14"/>
                </a:solidFill>
              </a:rPr>
              <a:t>complète </a:t>
            </a:r>
            <a:r>
              <a:rPr sz="1400" spc="30" dirty="0">
                <a:solidFill>
                  <a:srgbClr val="4A4B14"/>
                </a:solidFill>
              </a:rPr>
              <a:t>sur </a:t>
            </a:r>
            <a:r>
              <a:rPr sz="1400" spc="-45" dirty="0">
                <a:solidFill>
                  <a:srgbClr val="4A4B14"/>
                </a:solidFill>
              </a:rPr>
              <a:t>le  </a:t>
            </a:r>
            <a:r>
              <a:rPr sz="1400" spc="-50" dirty="0">
                <a:solidFill>
                  <a:srgbClr val="4A4B14"/>
                </a:solidFill>
              </a:rPr>
              <a:t>traitement </a:t>
            </a:r>
            <a:r>
              <a:rPr sz="1400" spc="-45" dirty="0">
                <a:solidFill>
                  <a:srgbClr val="4A4B14"/>
                </a:solidFill>
              </a:rPr>
              <a:t>doit </a:t>
            </a:r>
            <a:r>
              <a:rPr sz="1400" spc="-50" dirty="0">
                <a:solidFill>
                  <a:srgbClr val="4A4B14"/>
                </a:solidFill>
              </a:rPr>
              <a:t>être </a:t>
            </a:r>
            <a:r>
              <a:rPr sz="1400" spc="-25" dirty="0" err="1">
                <a:solidFill>
                  <a:srgbClr val="4A4B14"/>
                </a:solidFill>
              </a:rPr>
              <a:t>transmise</a:t>
            </a:r>
            <a:r>
              <a:rPr sz="1400" spc="-25" dirty="0">
                <a:solidFill>
                  <a:srgbClr val="4A4B14"/>
                </a:solidFill>
              </a:rPr>
              <a:t> </a:t>
            </a:r>
            <a:r>
              <a:rPr lang="fr-FR" sz="1400" spc="-225" dirty="0">
                <a:solidFill>
                  <a:srgbClr val="4A4B14"/>
                </a:solidFill>
              </a:rPr>
              <a:t>à </a:t>
            </a:r>
            <a:r>
              <a:rPr sz="1400" spc="-225" dirty="0">
                <a:solidFill>
                  <a:srgbClr val="4A4B14"/>
                </a:solidFill>
              </a:rPr>
              <a:t> </a:t>
            </a:r>
            <a:r>
              <a:rPr sz="1400" spc="-80" dirty="0">
                <a:solidFill>
                  <a:srgbClr val="4A4B14"/>
                </a:solidFill>
              </a:rPr>
              <a:t>la </a:t>
            </a:r>
            <a:r>
              <a:rPr sz="1400" spc="-65" dirty="0">
                <a:solidFill>
                  <a:srgbClr val="4A4B14"/>
                </a:solidFill>
              </a:rPr>
              <a:t>personne  </a:t>
            </a:r>
            <a:r>
              <a:rPr sz="1400" spc="-100" dirty="0">
                <a:solidFill>
                  <a:srgbClr val="4A4B14"/>
                </a:solidFill>
              </a:rPr>
              <a:t>concernée.</a:t>
            </a:r>
            <a:endParaRPr sz="1400" dirty="0"/>
          </a:p>
        </p:txBody>
      </p:sp>
      <p:sp>
        <p:nvSpPr>
          <p:cNvPr id="5" name="object 5"/>
          <p:cNvSpPr txBox="1"/>
          <p:nvPr/>
        </p:nvSpPr>
        <p:spPr>
          <a:xfrm>
            <a:off x="5284342" y="2592921"/>
            <a:ext cx="2526665" cy="238760"/>
          </a:xfrm>
          <a:prstGeom prst="rect">
            <a:avLst/>
          </a:prstGeom>
        </p:spPr>
        <p:txBody>
          <a:bodyPr vert="horz" wrap="square" lIns="0" tIns="12700" rIns="0" bIns="0" rtlCol="0">
            <a:spAutoFit/>
          </a:bodyPr>
          <a:lstStyle/>
          <a:p>
            <a:pPr marL="12700">
              <a:lnSpc>
                <a:spcPct val="100000"/>
              </a:lnSpc>
              <a:spcBef>
                <a:spcPts val="100"/>
              </a:spcBef>
            </a:pPr>
            <a:r>
              <a:rPr sz="1400" spc="-55" dirty="0">
                <a:solidFill>
                  <a:srgbClr val="4A4B14"/>
                </a:solidFill>
                <a:latin typeface="Century Gothic"/>
                <a:cs typeface="Century Gothic"/>
              </a:rPr>
              <a:t>Doivent </a:t>
            </a:r>
            <a:r>
              <a:rPr sz="1400" spc="-20" dirty="0">
                <a:solidFill>
                  <a:srgbClr val="4A4B14"/>
                </a:solidFill>
                <a:latin typeface="Century Gothic"/>
                <a:cs typeface="Century Gothic"/>
              </a:rPr>
              <a:t>y </a:t>
            </a:r>
            <a:r>
              <a:rPr sz="1400" spc="-10" dirty="0">
                <a:solidFill>
                  <a:srgbClr val="4A4B14"/>
                </a:solidFill>
                <a:latin typeface="Century Gothic"/>
                <a:cs typeface="Century Gothic"/>
              </a:rPr>
              <a:t>figurer, </a:t>
            </a:r>
            <a:r>
              <a:rPr sz="1400" spc="-55" dirty="0">
                <a:solidFill>
                  <a:srgbClr val="4A4B14"/>
                </a:solidFill>
                <a:latin typeface="Century Gothic"/>
                <a:cs typeface="Century Gothic"/>
              </a:rPr>
              <a:t>entre </a:t>
            </a:r>
            <a:r>
              <a:rPr sz="1400" spc="-40" dirty="0">
                <a:solidFill>
                  <a:srgbClr val="4A4B14"/>
                </a:solidFill>
                <a:latin typeface="Century Gothic"/>
                <a:cs typeface="Century Gothic"/>
              </a:rPr>
              <a:t>autres</a:t>
            </a:r>
            <a:r>
              <a:rPr sz="1400" spc="-55" dirty="0">
                <a:solidFill>
                  <a:srgbClr val="4A4B14"/>
                </a:solidFill>
                <a:latin typeface="Century Gothic"/>
                <a:cs typeface="Century Gothic"/>
              </a:rPr>
              <a:t> </a:t>
            </a:r>
            <a:r>
              <a:rPr sz="1400" spc="10" dirty="0">
                <a:solidFill>
                  <a:srgbClr val="4A4B14"/>
                </a:solidFill>
                <a:latin typeface="Century Gothic"/>
                <a:cs typeface="Century Gothic"/>
              </a:rPr>
              <a:t>:</a:t>
            </a:r>
            <a:endParaRPr sz="1400">
              <a:latin typeface="Century Gothic"/>
              <a:cs typeface="Century Gothic"/>
            </a:endParaRPr>
          </a:p>
        </p:txBody>
      </p:sp>
      <p:sp>
        <p:nvSpPr>
          <p:cNvPr id="6" name="object 6"/>
          <p:cNvSpPr txBox="1"/>
          <p:nvPr/>
        </p:nvSpPr>
        <p:spPr>
          <a:xfrm>
            <a:off x="5284342" y="2808821"/>
            <a:ext cx="4134485" cy="1517650"/>
          </a:xfrm>
          <a:prstGeom prst="rect">
            <a:avLst/>
          </a:prstGeom>
        </p:spPr>
        <p:txBody>
          <a:bodyPr vert="horz" wrap="square" lIns="0" tIns="20320" rIns="0" bIns="0" rtlCol="0">
            <a:spAutoFit/>
          </a:bodyPr>
          <a:lstStyle/>
          <a:p>
            <a:pPr marL="298450" marR="5080" indent="-285750">
              <a:lnSpc>
                <a:spcPts val="1670"/>
              </a:lnSpc>
              <a:spcBef>
                <a:spcPts val="160"/>
              </a:spcBef>
              <a:buChar char="-"/>
              <a:tabLst>
                <a:tab pos="297815" algn="l"/>
                <a:tab pos="298450" algn="l"/>
              </a:tabLst>
            </a:pPr>
            <a:r>
              <a:rPr sz="1400" spc="-40" dirty="0">
                <a:solidFill>
                  <a:srgbClr val="4A4B14"/>
                </a:solidFill>
                <a:latin typeface="Century Gothic"/>
                <a:cs typeface="Century Gothic"/>
              </a:rPr>
              <a:t>L’identité </a:t>
            </a:r>
            <a:r>
              <a:rPr sz="1400" spc="-65" dirty="0">
                <a:solidFill>
                  <a:srgbClr val="4A4B14"/>
                </a:solidFill>
                <a:latin typeface="Century Gothic"/>
                <a:cs typeface="Century Gothic"/>
              </a:rPr>
              <a:t>et </a:t>
            </a:r>
            <a:r>
              <a:rPr sz="1400" dirty="0">
                <a:solidFill>
                  <a:srgbClr val="4A4B14"/>
                </a:solidFill>
                <a:latin typeface="Century Gothic"/>
                <a:cs typeface="Century Gothic"/>
              </a:rPr>
              <a:t>les </a:t>
            </a:r>
            <a:r>
              <a:rPr sz="1400" spc="-85" dirty="0">
                <a:solidFill>
                  <a:srgbClr val="4A4B14"/>
                </a:solidFill>
                <a:latin typeface="Century Gothic"/>
                <a:cs typeface="Century Gothic"/>
              </a:rPr>
              <a:t>coordonnées </a:t>
            </a:r>
            <a:r>
              <a:rPr sz="1400" spc="-100" dirty="0">
                <a:solidFill>
                  <a:srgbClr val="4A4B14"/>
                </a:solidFill>
                <a:latin typeface="Century Gothic"/>
                <a:cs typeface="Century Gothic"/>
              </a:rPr>
              <a:t>du </a:t>
            </a:r>
            <a:r>
              <a:rPr sz="1400" spc="-60" dirty="0">
                <a:solidFill>
                  <a:srgbClr val="4A4B14"/>
                </a:solidFill>
                <a:latin typeface="Century Gothic"/>
                <a:cs typeface="Century Gothic"/>
              </a:rPr>
              <a:t>responsable </a:t>
            </a:r>
            <a:r>
              <a:rPr sz="1400" spc="-100" dirty="0">
                <a:solidFill>
                  <a:srgbClr val="4A4B14"/>
                </a:solidFill>
                <a:latin typeface="Century Gothic"/>
                <a:cs typeface="Century Gothic"/>
              </a:rPr>
              <a:t>du  </a:t>
            </a:r>
            <a:r>
              <a:rPr sz="1400" spc="-50" dirty="0">
                <a:solidFill>
                  <a:srgbClr val="4A4B14"/>
                </a:solidFill>
                <a:latin typeface="Century Gothic"/>
                <a:cs typeface="Century Gothic"/>
              </a:rPr>
              <a:t>traitement</a:t>
            </a:r>
            <a:endParaRPr sz="1400">
              <a:latin typeface="Century Gothic"/>
              <a:cs typeface="Century Gothic"/>
            </a:endParaRPr>
          </a:p>
          <a:p>
            <a:pPr marL="298450" indent="-285750">
              <a:lnSpc>
                <a:spcPts val="1610"/>
              </a:lnSpc>
              <a:buChar char="-"/>
              <a:tabLst>
                <a:tab pos="297815" algn="l"/>
                <a:tab pos="298450" algn="l"/>
              </a:tabLst>
            </a:pPr>
            <a:r>
              <a:rPr sz="1400" spc="10" dirty="0">
                <a:solidFill>
                  <a:srgbClr val="4A4B14"/>
                </a:solidFill>
                <a:latin typeface="Century Gothic"/>
                <a:cs typeface="Century Gothic"/>
              </a:rPr>
              <a:t>Les </a:t>
            </a:r>
            <a:r>
              <a:rPr sz="1400" spc="-15" dirty="0">
                <a:solidFill>
                  <a:srgbClr val="4A4B14"/>
                </a:solidFill>
                <a:latin typeface="Century Gothic"/>
                <a:cs typeface="Century Gothic"/>
              </a:rPr>
              <a:t>finalités </a:t>
            </a:r>
            <a:r>
              <a:rPr sz="1400" spc="-65" dirty="0">
                <a:solidFill>
                  <a:srgbClr val="4A4B14"/>
                </a:solidFill>
                <a:latin typeface="Century Gothic"/>
                <a:cs typeface="Century Gothic"/>
              </a:rPr>
              <a:t>et </a:t>
            </a:r>
            <a:r>
              <a:rPr sz="1400" spc="-70" dirty="0">
                <a:solidFill>
                  <a:srgbClr val="4A4B14"/>
                </a:solidFill>
                <a:latin typeface="Century Gothic"/>
                <a:cs typeface="Century Gothic"/>
              </a:rPr>
              <a:t>fondements </a:t>
            </a:r>
            <a:r>
              <a:rPr sz="1400" spc="-20" dirty="0">
                <a:solidFill>
                  <a:srgbClr val="4A4B14"/>
                </a:solidFill>
                <a:latin typeface="Century Gothic"/>
                <a:cs typeface="Century Gothic"/>
              </a:rPr>
              <a:t>juridiques</a:t>
            </a:r>
            <a:r>
              <a:rPr sz="1400" spc="-40" dirty="0">
                <a:solidFill>
                  <a:srgbClr val="4A4B14"/>
                </a:solidFill>
                <a:latin typeface="Century Gothic"/>
                <a:cs typeface="Century Gothic"/>
              </a:rPr>
              <a:t> </a:t>
            </a:r>
            <a:r>
              <a:rPr sz="1400" spc="-100" dirty="0">
                <a:solidFill>
                  <a:srgbClr val="4A4B14"/>
                </a:solidFill>
                <a:latin typeface="Century Gothic"/>
                <a:cs typeface="Century Gothic"/>
              </a:rPr>
              <a:t>du</a:t>
            </a:r>
            <a:endParaRPr sz="1400">
              <a:latin typeface="Century Gothic"/>
              <a:cs typeface="Century Gothic"/>
            </a:endParaRPr>
          </a:p>
          <a:p>
            <a:pPr marL="298450">
              <a:lnSpc>
                <a:spcPts val="1675"/>
              </a:lnSpc>
              <a:spcBef>
                <a:spcPts val="25"/>
              </a:spcBef>
            </a:pPr>
            <a:r>
              <a:rPr sz="1400" spc="-50" dirty="0">
                <a:solidFill>
                  <a:srgbClr val="4A4B14"/>
                </a:solidFill>
                <a:latin typeface="Century Gothic"/>
                <a:cs typeface="Century Gothic"/>
              </a:rPr>
              <a:t>traitement</a:t>
            </a:r>
            <a:endParaRPr sz="1400">
              <a:latin typeface="Century Gothic"/>
              <a:cs typeface="Century Gothic"/>
            </a:endParaRPr>
          </a:p>
          <a:p>
            <a:pPr marL="298450" indent="-285750">
              <a:lnSpc>
                <a:spcPts val="1675"/>
              </a:lnSpc>
              <a:buChar char="-"/>
              <a:tabLst>
                <a:tab pos="297815" algn="l"/>
                <a:tab pos="298450" algn="l"/>
              </a:tabLst>
            </a:pPr>
            <a:r>
              <a:rPr sz="1400" spc="30" dirty="0">
                <a:solidFill>
                  <a:srgbClr val="4A4B14"/>
                </a:solidFill>
                <a:latin typeface="Century Gothic"/>
                <a:cs typeface="Century Gothic"/>
              </a:rPr>
              <a:t>Listes </a:t>
            </a:r>
            <a:r>
              <a:rPr sz="1400" spc="-70" dirty="0">
                <a:solidFill>
                  <a:srgbClr val="4A4B14"/>
                </a:solidFill>
                <a:latin typeface="Century Gothic"/>
                <a:cs typeface="Century Gothic"/>
              </a:rPr>
              <a:t>des </a:t>
            </a:r>
            <a:r>
              <a:rPr sz="1400" dirty="0">
                <a:solidFill>
                  <a:srgbClr val="4A4B14"/>
                </a:solidFill>
                <a:latin typeface="Century Gothic"/>
                <a:cs typeface="Century Gothic"/>
              </a:rPr>
              <a:t>droits </a:t>
            </a:r>
            <a:r>
              <a:rPr sz="1400" spc="-70" dirty="0">
                <a:solidFill>
                  <a:srgbClr val="4A4B14"/>
                </a:solidFill>
                <a:latin typeface="Century Gothic"/>
                <a:cs typeface="Century Gothic"/>
              </a:rPr>
              <a:t>des</a:t>
            </a:r>
            <a:r>
              <a:rPr sz="1400" spc="-110" dirty="0">
                <a:solidFill>
                  <a:srgbClr val="4A4B14"/>
                </a:solidFill>
                <a:latin typeface="Century Gothic"/>
                <a:cs typeface="Century Gothic"/>
              </a:rPr>
              <a:t> </a:t>
            </a:r>
            <a:r>
              <a:rPr sz="1400" dirty="0">
                <a:solidFill>
                  <a:srgbClr val="4A4B14"/>
                </a:solidFill>
                <a:latin typeface="Century Gothic"/>
                <a:cs typeface="Century Gothic"/>
              </a:rPr>
              <a:t>utilisateurs</a:t>
            </a:r>
            <a:endParaRPr sz="1400">
              <a:latin typeface="Century Gothic"/>
              <a:cs typeface="Century Gothic"/>
            </a:endParaRPr>
          </a:p>
          <a:p>
            <a:pPr marL="298450" indent="-285750">
              <a:lnSpc>
                <a:spcPts val="1675"/>
              </a:lnSpc>
              <a:spcBef>
                <a:spcPts val="20"/>
              </a:spcBef>
              <a:buChar char="-"/>
              <a:tabLst>
                <a:tab pos="297815" algn="l"/>
                <a:tab pos="298450" algn="l"/>
              </a:tabLst>
            </a:pPr>
            <a:r>
              <a:rPr sz="1400" spc="-20" dirty="0">
                <a:solidFill>
                  <a:srgbClr val="4A4B14"/>
                </a:solidFill>
                <a:latin typeface="Century Gothic"/>
                <a:cs typeface="Century Gothic"/>
              </a:rPr>
              <a:t>Le </a:t>
            </a:r>
            <a:r>
              <a:rPr sz="1400" spc="-50" dirty="0">
                <a:solidFill>
                  <a:srgbClr val="4A4B14"/>
                </a:solidFill>
                <a:latin typeface="Century Gothic"/>
                <a:cs typeface="Century Gothic"/>
              </a:rPr>
              <a:t>destinataire </a:t>
            </a:r>
            <a:r>
              <a:rPr sz="1400" spc="-70" dirty="0">
                <a:solidFill>
                  <a:srgbClr val="4A4B14"/>
                </a:solidFill>
                <a:latin typeface="Century Gothic"/>
                <a:cs typeface="Century Gothic"/>
              </a:rPr>
              <a:t>des</a:t>
            </a:r>
            <a:r>
              <a:rPr sz="1400" spc="-40" dirty="0">
                <a:solidFill>
                  <a:srgbClr val="4A4B14"/>
                </a:solidFill>
                <a:latin typeface="Century Gothic"/>
                <a:cs typeface="Century Gothic"/>
              </a:rPr>
              <a:t> </a:t>
            </a:r>
            <a:r>
              <a:rPr sz="1400" spc="-90" dirty="0">
                <a:solidFill>
                  <a:srgbClr val="4A4B14"/>
                </a:solidFill>
                <a:latin typeface="Century Gothic"/>
                <a:cs typeface="Century Gothic"/>
              </a:rPr>
              <a:t>données</a:t>
            </a:r>
            <a:endParaRPr sz="1400">
              <a:latin typeface="Century Gothic"/>
              <a:cs typeface="Century Gothic"/>
            </a:endParaRPr>
          </a:p>
          <a:p>
            <a:pPr marL="298450" indent="-285750">
              <a:lnSpc>
                <a:spcPts val="1675"/>
              </a:lnSpc>
              <a:buChar char="-"/>
              <a:tabLst>
                <a:tab pos="297815" algn="l"/>
                <a:tab pos="298450" algn="l"/>
              </a:tabLst>
            </a:pPr>
            <a:r>
              <a:rPr sz="1400" spc="-65" dirty="0">
                <a:solidFill>
                  <a:srgbClr val="4A4B14"/>
                </a:solidFill>
                <a:latin typeface="Century Gothic"/>
                <a:cs typeface="Century Gothic"/>
              </a:rPr>
              <a:t>Durée </a:t>
            </a:r>
            <a:r>
              <a:rPr sz="1400" spc="-145" dirty="0">
                <a:solidFill>
                  <a:srgbClr val="4A4B14"/>
                </a:solidFill>
                <a:latin typeface="Century Gothic"/>
                <a:cs typeface="Century Gothic"/>
              </a:rPr>
              <a:t>de </a:t>
            </a:r>
            <a:r>
              <a:rPr sz="1400" spc="-65" dirty="0">
                <a:solidFill>
                  <a:srgbClr val="4A4B14"/>
                </a:solidFill>
                <a:latin typeface="Century Gothic"/>
                <a:cs typeface="Century Gothic"/>
              </a:rPr>
              <a:t>conservation </a:t>
            </a:r>
            <a:r>
              <a:rPr sz="1400" spc="-70" dirty="0">
                <a:solidFill>
                  <a:srgbClr val="4A4B14"/>
                </a:solidFill>
                <a:latin typeface="Century Gothic"/>
                <a:cs typeface="Century Gothic"/>
              </a:rPr>
              <a:t>des</a:t>
            </a:r>
            <a:r>
              <a:rPr sz="1400" spc="-114" dirty="0">
                <a:solidFill>
                  <a:srgbClr val="4A4B14"/>
                </a:solidFill>
                <a:latin typeface="Century Gothic"/>
                <a:cs typeface="Century Gothic"/>
              </a:rPr>
              <a:t> </a:t>
            </a:r>
            <a:r>
              <a:rPr sz="1400" spc="-90" dirty="0">
                <a:solidFill>
                  <a:srgbClr val="4A4B14"/>
                </a:solidFill>
                <a:latin typeface="Century Gothic"/>
                <a:cs typeface="Century Gothic"/>
              </a:rPr>
              <a:t>données</a:t>
            </a:r>
            <a:endParaRPr sz="1400">
              <a:latin typeface="Century Gothic"/>
              <a:cs typeface="Century Gothic"/>
            </a:endParaRPr>
          </a:p>
        </p:txBody>
      </p:sp>
      <p:sp>
        <p:nvSpPr>
          <p:cNvPr id="7" name="object 7"/>
          <p:cNvSpPr/>
          <p:nvPr/>
        </p:nvSpPr>
        <p:spPr>
          <a:xfrm>
            <a:off x="391159" y="1782572"/>
            <a:ext cx="4337764" cy="2259076"/>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3349752" y="3153773"/>
            <a:ext cx="394098" cy="394098"/>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2724911" y="3246120"/>
            <a:ext cx="585470" cy="302260"/>
          </a:xfrm>
          <a:custGeom>
            <a:avLst/>
            <a:gdLst/>
            <a:ahLst/>
            <a:cxnLst/>
            <a:rect l="l" t="t" r="r" b="b"/>
            <a:pathLst>
              <a:path w="585470" h="302260">
                <a:moveTo>
                  <a:pt x="0" y="0"/>
                </a:moveTo>
                <a:lnTo>
                  <a:pt x="585216" y="0"/>
                </a:lnTo>
                <a:lnTo>
                  <a:pt x="585216" y="301752"/>
                </a:lnTo>
                <a:lnTo>
                  <a:pt x="0" y="301752"/>
                </a:lnTo>
                <a:lnTo>
                  <a:pt x="0" y="0"/>
                </a:lnTo>
                <a:close/>
              </a:path>
            </a:pathLst>
          </a:custGeom>
          <a:ln w="38100">
            <a:solidFill>
              <a:srgbClr val="92D050"/>
            </a:solidFill>
          </a:ln>
        </p:spPr>
        <p:txBody>
          <a:bodyPr wrap="square" lIns="0" tIns="0" rIns="0" bIns="0" rtlCol="0"/>
          <a:lstStyle/>
          <a:p>
            <a:endParaRPr/>
          </a:p>
        </p:txBody>
      </p:sp>
      <p:sp>
        <p:nvSpPr>
          <p:cNvPr id="10" name="object 10"/>
          <p:cNvSpPr/>
          <p:nvPr/>
        </p:nvSpPr>
        <p:spPr>
          <a:xfrm>
            <a:off x="2048255" y="2286000"/>
            <a:ext cx="805180" cy="210820"/>
          </a:xfrm>
          <a:custGeom>
            <a:avLst/>
            <a:gdLst/>
            <a:ahLst/>
            <a:cxnLst/>
            <a:rect l="l" t="t" r="r" b="b"/>
            <a:pathLst>
              <a:path w="805180" h="210819">
                <a:moveTo>
                  <a:pt x="0" y="0"/>
                </a:moveTo>
                <a:lnTo>
                  <a:pt x="804672" y="0"/>
                </a:lnTo>
                <a:lnTo>
                  <a:pt x="804672" y="210312"/>
                </a:lnTo>
                <a:lnTo>
                  <a:pt x="0" y="210312"/>
                </a:lnTo>
                <a:lnTo>
                  <a:pt x="0" y="0"/>
                </a:lnTo>
                <a:close/>
              </a:path>
            </a:pathLst>
          </a:custGeom>
          <a:ln w="38100">
            <a:solidFill>
              <a:srgbClr val="92D050"/>
            </a:solidFill>
          </a:ln>
        </p:spPr>
        <p:txBody>
          <a:bodyPr wrap="square" lIns="0" tIns="0" rIns="0" bIns="0" rtlCol="0"/>
          <a:lstStyle/>
          <a:p>
            <a:endParaRPr/>
          </a:p>
        </p:txBody>
      </p:sp>
      <p:sp>
        <p:nvSpPr>
          <p:cNvPr id="11" name="object 11"/>
          <p:cNvSpPr/>
          <p:nvPr/>
        </p:nvSpPr>
        <p:spPr>
          <a:xfrm>
            <a:off x="2901695" y="2194110"/>
            <a:ext cx="394098" cy="394098"/>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919480" y="3049066"/>
            <a:ext cx="1000760" cy="764540"/>
          </a:xfrm>
          <a:custGeom>
            <a:avLst/>
            <a:gdLst/>
            <a:ahLst/>
            <a:cxnLst/>
            <a:rect l="l" t="t" r="r" b="b"/>
            <a:pathLst>
              <a:path w="1000760" h="764539">
                <a:moveTo>
                  <a:pt x="0" y="0"/>
                </a:moveTo>
                <a:lnTo>
                  <a:pt x="1000760" y="0"/>
                </a:lnTo>
                <a:lnTo>
                  <a:pt x="1000760" y="763978"/>
                </a:lnTo>
                <a:lnTo>
                  <a:pt x="0" y="763978"/>
                </a:lnTo>
                <a:lnTo>
                  <a:pt x="0" y="0"/>
                </a:lnTo>
                <a:close/>
              </a:path>
            </a:pathLst>
          </a:custGeom>
          <a:ln w="38100">
            <a:solidFill>
              <a:srgbClr val="FFC000"/>
            </a:solidFill>
          </a:ln>
        </p:spPr>
        <p:txBody>
          <a:bodyPr wrap="square" lIns="0" tIns="0" rIns="0" bIns="0" rtlCol="0"/>
          <a:lstStyle/>
          <a:p>
            <a:endParaRPr/>
          </a:p>
        </p:txBody>
      </p:sp>
      <p:sp>
        <p:nvSpPr>
          <p:cNvPr id="13" name="object 13"/>
          <p:cNvSpPr/>
          <p:nvPr/>
        </p:nvSpPr>
        <p:spPr>
          <a:xfrm>
            <a:off x="391159" y="3153778"/>
            <a:ext cx="421640" cy="421640"/>
          </a:xfrm>
          <a:custGeom>
            <a:avLst/>
            <a:gdLst/>
            <a:ahLst/>
            <a:cxnLst/>
            <a:rect l="l" t="t" r="r" b="b"/>
            <a:pathLst>
              <a:path w="421640" h="421639">
                <a:moveTo>
                  <a:pt x="210566" y="0"/>
                </a:moveTo>
                <a:lnTo>
                  <a:pt x="162285" y="5561"/>
                </a:lnTo>
                <a:lnTo>
                  <a:pt x="117964" y="21404"/>
                </a:lnTo>
                <a:lnTo>
                  <a:pt x="78867" y="46264"/>
                </a:lnTo>
                <a:lnTo>
                  <a:pt x="46258" y="78877"/>
                </a:lnTo>
                <a:lnTo>
                  <a:pt x="21402" y="117978"/>
                </a:lnTo>
                <a:lnTo>
                  <a:pt x="5561" y="162304"/>
                </a:lnTo>
                <a:lnTo>
                  <a:pt x="0" y="210591"/>
                </a:lnTo>
                <a:lnTo>
                  <a:pt x="5561" y="258882"/>
                </a:lnTo>
                <a:lnTo>
                  <a:pt x="21402" y="303212"/>
                </a:lnTo>
                <a:lnTo>
                  <a:pt x="46258" y="342315"/>
                </a:lnTo>
                <a:lnTo>
                  <a:pt x="78867" y="374929"/>
                </a:lnTo>
                <a:lnTo>
                  <a:pt x="117964" y="399790"/>
                </a:lnTo>
                <a:lnTo>
                  <a:pt x="162285" y="415633"/>
                </a:lnTo>
                <a:lnTo>
                  <a:pt x="210566" y="421195"/>
                </a:lnTo>
                <a:lnTo>
                  <a:pt x="258846" y="415633"/>
                </a:lnTo>
                <a:lnTo>
                  <a:pt x="303167" y="399790"/>
                </a:lnTo>
                <a:lnTo>
                  <a:pt x="342264" y="374929"/>
                </a:lnTo>
                <a:lnTo>
                  <a:pt x="374873" y="342315"/>
                </a:lnTo>
                <a:lnTo>
                  <a:pt x="399729" y="303212"/>
                </a:lnTo>
                <a:lnTo>
                  <a:pt x="415570" y="258882"/>
                </a:lnTo>
                <a:lnTo>
                  <a:pt x="421131" y="210591"/>
                </a:lnTo>
                <a:lnTo>
                  <a:pt x="415570" y="162304"/>
                </a:lnTo>
                <a:lnTo>
                  <a:pt x="399729" y="117978"/>
                </a:lnTo>
                <a:lnTo>
                  <a:pt x="374873" y="78877"/>
                </a:lnTo>
                <a:lnTo>
                  <a:pt x="342264" y="46264"/>
                </a:lnTo>
                <a:lnTo>
                  <a:pt x="303167" y="21404"/>
                </a:lnTo>
                <a:lnTo>
                  <a:pt x="258846" y="5561"/>
                </a:lnTo>
                <a:lnTo>
                  <a:pt x="210566" y="0"/>
                </a:lnTo>
                <a:close/>
              </a:path>
            </a:pathLst>
          </a:custGeom>
          <a:solidFill>
            <a:srgbClr val="FFC000"/>
          </a:solidFill>
        </p:spPr>
        <p:txBody>
          <a:bodyPr wrap="square" lIns="0" tIns="0" rIns="0" bIns="0" rtlCol="0"/>
          <a:lstStyle/>
          <a:p>
            <a:endParaRPr/>
          </a:p>
        </p:txBody>
      </p:sp>
      <p:sp>
        <p:nvSpPr>
          <p:cNvPr id="14" name="object 14"/>
          <p:cNvSpPr/>
          <p:nvPr/>
        </p:nvSpPr>
        <p:spPr>
          <a:xfrm>
            <a:off x="391159" y="3153778"/>
            <a:ext cx="421640" cy="421640"/>
          </a:xfrm>
          <a:custGeom>
            <a:avLst/>
            <a:gdLst/>
            <a:ahLst/>
            <a:cxnLst/>
            <a:rect l="l" t="t" r="r" b="b"/>
            <a:pathLst>
              <a:path w="421640" h="421639">
                <a:moveTo>
                  <a:pt x="0" y="210600"/>
                </a:moveTo>
                <a:lnTo>
                  <a:pt x="5561" y="162311"/>
                </a:lnTo>
                <a:lnTo>
                  <a:pt x="21402" y="117983"/>
                </a:lnTo>
                <a:lnTo>
                  <a:pt x="46259" y="78880"/>
                </a:lnTo>
                <a:lnTo>
                  <a:pt x="78867" y="46266"/>
                </a:lnTo>
                <a:lnTo>
                  <a:pt x="117964" y="21405"/>
                </a:lnTo>
                <a:lnTo>
                  <a:pt x="162285" y="5562"/>
                </a:lnTo>
                <a:lnTo>
                  <a:pt x="210566" y="0"/>
                </a:lnTo>
                <a:lnTo>
                  <a:pt x="258846" y="5562"/>
                </a:lnTo>
                <a:lnTo>
                  <a:pt x="303167" y="21405"/>
                </a:lnTo>
                <a:lnTo>
                  <a:pt x="342264" y="46266"/>
                </a:lnTo>
                <a:lnTo>
                  <a:pt x="374873" y="78880"/>
                </a:lnTo>
                <a:lnTo>
                  <a:pt x="399729" y="117983"/>
                </a:lnTo>
                <a:lnTo>
                  <a:pt x="415571" y="162311"/>
                </a:lnTo>
                <a:lnTo>
                  <a:pt x="421132" y="210600"/>
                </a:lnTo>
                <a:lnTo>
                  <a:pt x="415571" y="258888"/>
                </a:lnTo>
                <a:lnTo>
                  <a:pt x="399729" y="303216"/>
                </a:lnTo>
                <a:lnTo>
                  <a:pt x="374873" y="342319"/>
                </a:lnTo>
                <a:lnTo>
                  <a:pt x="342264" y="374933"/>
                </a:lnTo>
                <a:lnTo>
                  <a:pt x="303167" y="399794"/>
                </a:lnTo>
                <a:lnTo>
                  <a:pt x="258846" y="415638"/>
                </a:lnTo>
                <a:lnTo>
                  <a:pt x="210566" y="421200"/>
                </a:lnTo>
                <a:lnTo>
                  <a:pt x="162285" y="415638"/>
                </a:lnTo>
                <a:lnTo>
                  <a:pt x="117964" y="399794"/>
                </a:lnTo>
                <a:lnTo>
                  <a:pt x="78867" y="374933"/>
                </a:lnTo>
                <a:lnTo>
                  <a:pt x="46259" y="342319"/>
                </a:lnTo>
                <a:lnTo>
                  <a:pt x="21402" y="303216"/>
                </a:lnTo>
                <a:lnTo>
                  <a:pt x="5561" y="258888"/>
                </a:lnTo>
                <a:lnTo>
                  <a:pt x="0" y="210600"/>
                </a:lnTo>
                <a:close/>
              </a:path>
            </a:pathLst>
          </a:custGeom>
          <a:ln w="12700">
            <a:solidFill>
              <a:srgbClr val="FFC000"/>
            </a:solidFill>
          </a:ln>
        </p:spPr>
        <p:txBody>
          <a:bodyPr wrap="square" lIns="0" tIns="0" rIns="0" bIns="0" rtlCol="0"/>
          <a:lstStyle/>
          <a:p>
            <a:endParaRPr/>
          </a:p>
        </p:txBody>
      </p:sp>
      <p:sp>
        <p:nvSpPr>
          <p:cNvPr id="15" name="object 15"/>
          <p:cNvSpPr txBox="1"/>
          <p:nvPr/>
        </p:nvSpPr>
        <p:spPr>
          <a:xfrm>
            <a:off x="505425" y="3064434"/>
            <a:ext cx="227965" cy="513080"/>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FFFFFF"/>
                </a:solidFill>
                <a:latin typeface="Calibri"/>
                <a:cs typeface="Calibri"/>
              </a:rPr>
              <a:t>×</a:t>
            </a:r>
            <a:endParaRPr sz="3200">
              <a:latin typeface="Calibri"/>
              <a:cs typeface="Calibri"/>
            </a:endParaRPr>
          </a:p>
        </p:txBody>
      </p:sp>
      <p:sp>
        <p:nvSpPr>
          <p:cNvPr id="17" name="object 17"/>
          <p:cNvSpPr txBox="1"/>
          <p:nvPr/>
        </p:nvSpPr>
        <p:spPr>
          <a:xfrm>
            <a:off x="322535" y="5437780"/>
            <a:ext cx="18605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44</a:t>
            </a:fld>
            <a:endParaRPr sz="900">
              <a:latin typeface="Century Gothic"/>
              <a:cs typeface="Century Gothic"/>
            </a:endParaRPr>
          </a:p>
        </p:txBody>
      </p:sp>
      <p:sp>
        <p:nvSpPr>
          <p:cNvPr id="16" name="object 16"/>
          <p:cNvSpPr txBox="1"/>
          <p:nvPr/>
        </p:nvSpPr>
        <p:spPr>
          <a:xfrm>
            <a:off x="7717028" y="4761166"/>
            <a:ext cx="1669414" cy="330200"/>
          </a:xfrm>
          <a:prstGeom prst="rect">
            <a:avLst/>
          </a:prstGeom>
        </p:spPr>
        <p:txBody>
          <a:bodyPr vert="horz" wrap="square" lIns="0" tIns="12700" rIns="0" bIns="0" rtlCol="0">
            <a:spAutoFit/>
          </a:bodyPr>
          <a:lstStyle/>
          <a:p>
            <a:pPr marL="12700" marR="5080">
              <a:lnSpc>
                <a:spcPct val="100000"/>
              </a:lnSpc>
              <a:spcBef>
                <a:spcPts val="100"/>
              </a:spcBef>
            </a:pPr>
            <a:r>
              <a:rPr sz="1000" spc="-25" dirty="0">
                <a:solidFill>
                  <a:srgbClr val="4A4B14"/>
                </a:solidFill>
                <a:latin typeface="Century Gothic"/>
                <a:cs typeface="Century Gothic"/>
              </a:rPr>
              <a:t>Sources </a:t>
            </a:r>
            <a:r>
              <a:rPr sz="1000" spc="5" dirty="0">
                <a:solidFill>
                  <a:srgbClr val="4A4B14"/>
                </a:solidFill>
                <a:latin typeface="Century Gothic"/>
                <a:cs typeface="Century Gothic"/>
              </a:rPr>
              <a:t>: </a:t>
            </a:r>
            <a:r>
              <a:rPr sz="1000" u="sng" spc="-30" dirty="0">
                <a:solidFill>
                  <a:srgbClr val="0563C1"/>
                </a:solidFill>
                <a:uFill>
                  <a:solidFill>
                    <a:srgbClr val="0563C1"/>
                  </a:solidFill>
                </a:uFill>
                <a:latin typeface="Century Gothic"/>
                <a:cs typeface="Century Gothic"/>
              </a:rPr>
              <a:t>Avistem </a:t>
            </a:r>
            <a:r>
              <a:rPr sz="1000" spc="25" dirty="0">
                <a:solidFill>
                  <a:srgbClr val="4A4B14"/>
                </a:solidFill>
                <a:latin typeface="Century Gothic"/>
                <a:cs typeface="Century Gothic"/>
              </a:rPr>
              <a:t>- </a:t>
            </a:r>
            <a:r>
              <a:rPr sz="1000" spc="-15" dirty="0">
                <a:solidFill>
                  <a:srgbClr val="4A4B14"/>
                </a:solidFill>
                <a:latin typeface="Century Gothic"/>
                <a:cs typeface="Century Gothic"/>
              </a:rPr>
              <a:t>Le</a:t>
            </a:r>
            <a:r>
              <a:rPr sz="1000" spc="-155" dirty="0">
                <a:solidFill>
                  <a:srgbClr val="4A4B14"/>
                </a:solidFill>
                <a:latin typeface="Century Gothic"/>
                <a:cs typeface="Century Gothic"/>
              </a:rPr>
              <a:t> </a:t>
            </a:r>
            <a:r>
              <a:rPr sz="1000" spc="-30" dirty="0">
                <a:solidFill>
                  <a:srgbClr val="4A4B14"/>
                </a:solidFill>
                <a:latin typeface="Century Gothic"/>
                <a:cs typeface="Century Gothic"/>
              </a:rPr>
              <a:t>RGPD  </a:t>
            </a:r>
            <a:r>
              <a:rPr sz="1000" spc="-85" dirty="0">
                <a:solidFill>
                  <a:srgbClr val="4A4B14"/>
                </a:solidFill>
                <a:latin typeface="Century Gothic"/>
                <a:cs typeface="Century Gothic"/>
              </a:rPr>
              <a:t>en </a:t>
            </a:r>
            <a:r>
              <a:rPr sz="1000" spc="-30" dirty="0">
                <a:solidFill>
                  <a:srgbClr val="4A4B14"/>
                </a:solidFill>
                <a:latin typeface="Century Gothic"/>
                <a:cs typeface="Century Gothic"/>
              </a:rPr>
              <a:t>focus,</a:t>
            </a:r>
            <a:r>
              <a:rPr sz="1000" spc="0" dirty="0">
                <a:solidFill>
                  <a:srgbClr val="4A4B14"/>
                </a:solidFill>
                <a:latin typeface="Century Gothic"/>
                <a:cs typeface="Century Gothic"/>
              </a:rPr>
              <a:t> </a:t>
            </a:r>
            <a:r>
              <a:rPr sz="1000" u="sng" spc="-55" dirty="0">
                <a:solidFill>
                  <a:srgbClr val="0563C1"/>
                </a:solidFill>
                <a:uFill>
                  <a:solidFill>
                    <a:srgbClr val="0563C1"/>
                  </a:solidFill>
                </a:uFill>
                <a:latin typeface="Century Gothic"/>
                <a:cs typeface="Century Gothic"/>
              </a:rPr>
              <a:t>e-consultancy.com</a:t>
            </a:r>
            <a:endParaRPr sz="1000">
              <a:latin typeface="Century Gothic"/>
              <a:cs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5284342" y="2059520"/>
            <a:ext cx="4260850" cy="1761380"/>
          </a:xfrm>
          <a:prstGeom prst="rect">
            <a:avLst/>
          </a:prstGeom>
        </p:spPr>
        <p:txBody>
          <a:bodyPr vert="horz" wrap="square" lIns="0" tIns="12065" rIns="0" bIns="0" rtlCol="0">
            <a:spAutoFit/>
          </a:bodyPr>
          <a:lstStyle/>
          <a:p>
            <a:pPr marL="12700" marR="5080">
              <a:lnSpc>
                <a:spcPct val="100200"/>
              </a:lnSpc>
              <a:spcBef>
                <a:spcPts val="95"/>
              </a:spcBef>
            </a:pPr>
            <a:r>
              <a:rPr sz="1400" spc="-25" dirty="0">
                <a:solidFill>
                  <a:srgbClr val="4A4B14"/>
                </a:solidFill>
                <a:latin typeface="Century Gothic"/>
                <a:cs typeface="Century Gothic"/>
              </a:rPr>
              <a:t>Pour </a:t>
            </a:r>
            <a:r>
              <a:rPr sz="1400" spc="-125" dirty="0">
                <a:solidFill>
                  <a:srgbClr val="4A4B14"/>
                </a:solidFill>
                <a:latin typeface="Century Gothic"/>
                <a:cs typeface="Century Gothic"/>
              </a:rPr>
              <a:t>que </a:t>
            </a:r>
            <a:r>
              <a:rPr sz="1400" spc="-45" dirty="0">
                <a:solidFill>
                  <a:srgbClr val="4A4B14"/>
                </a:solidFill>
                <a:latin typeface="Century Gothic"/>
                <a:cs typeface="Century Gothic"/>
              </a:rPr>
              <a:t>le </a:t>
            </a:r>
            <a:r>
              <a:rPr sz="1400" spc="-80" dirty="0">
                <a:solidFill>
                  <a:srgbClr val="4A4B14"/>
                </a:solidFill>
                <a:latin typeface="Century Gothic"/>
                <a:cs typeface="Century Gothic"/>
              </a:rPr>
              <a:t>consentement </a:t>
            </a:r>
            <a:r>
              <a:rPr sz="1400" spc="5" dirty="0">
                <a:solidFill>
                  <a:srgbClr val="4A4B14"/>
                </a:solidFill>
                <a:latin typeface="Century Gothic"/>
                <a:cs typeface="Century Gothic"/>
              </a:rPr>
              <a:t>soit </a:t>
            </a:r>
            <a:r>
              <a:rPr sz="1400" spc="-10" dirty="0">
                <a:solidFill>
                  <a:srgbClr val="4A4B14"/>
                </a:solidFill>
                <a:latin typeface="Century Gothic"/>
                <a:cs typeface="Century Gothic"/>
              </a:rPr>
              <a:t>licite, </a:t>
            </a:r>
            <a:r>
              <a:rPr sz="1400" spc="-80" dirty="0">
                <a:solidFill>
                  <a:srgbClr val="4A4B14"/>
                </a:solidFill>
                <a:latin typeface="Century Gothic"/>
                <a:cs typeface="Century Gothic"/>
              </a:rPr>
              <a:t>la </a:t>
            </a:r>
            <a:r>
              <a:rPr sz="1400" spc="-55" dirty="0">
                <a:solidFill>
                  <a:srgbClr val="4A4B14"/>
                </a:solidFill>
                <a:latin typeface="Century Gothic"/>
                <a:cs typeface="Century Gothic"/>
              </a:rPr>
              <a:t>manifestation  </a:t>
            </a:r>
            <a:r>
              <a:rPr sz="1400" spc="-145" dirty="0">
                <a:solidFill>
                  <a:srgbClr val="4A4B14"/>
                </a:solidFill>
                <a:latin typeface="Century Gothic"/>
                <a:cs typeface="Century Gothic"/>
              </a:rPr>
              <a:t>de </a:t>
            </a:r>
            <a:r>
              <a:rPr sz="1400" spc="-80" dirty="0">
                <a:solidFill>
                  <a:srgbClr val="4A4B14"/>
                </a:solidFill>
                <a:latin typeface="Century Gothic"/>
                <a:cs typeface="Century Gothic"/>
              </a:rPr>
              <a:t>la </a:t>
            </a:r>
            <a:r>
              <a:rPr sz="1400" spc="-65" dirty="0">
                <a:solidFill>
                  <a:srgbClr val="4A4B14"/>
                </a:solidFill>
                <a:latin typeface="Century Gothic"/>
                <a:cs typeface="Century Gothic"/>
              </a:rPr>
              <a:t>volonté </a:t>
            </a:r>
            <a:r>
              <a:rPr sz="1400" spc="-145" dirty="0">
                <a:solidFill>
                  <a:srgbClr val="4A4B14"/>
                </a:solidFill>
                <a:latin typeface="Century Gothic"/>
                <a:cs typeface="Century Gothic"/>
              </a:rPr>
              <a:t>de </a:t>
            </a:r>
            <a:r>
              <a:rPr sz="1400" spc="-80" dirty="0">
                <a:solidFill>
                  <a:srgbClr val="4A4B14"/>
                </a:solidFill>
                <a:latin typeface="Century Gothic"/>
                <a:cs typeface="Century Gothic"/>
              </a:rPr>
              <a:t>la </a:t>
            </a:r>
            <a:r>
              <a:rPr sz="1400" spc="-65" dirty="0">
                <a:solidFill>
                  <a:srgbClr val="4A4B14"/>
                </a:solidFill>
                <a:latin typeface="Century Gothic"/>
                <a:cs typeface="Century Gothic"/>
              </a:rPr>
              <a:t>personne </a:t>
            </a:r>
            <a:r>
              <a:rPr sz="1400" spc="-45" dirty="0">
                <a:solidFill>
                  <a:srgbClr val="4A4B14"/>
                </a:solidFill>
                <a:latin typeface="Century Gothic"/>
                <a:cs typeface="Century Gothic"/>
              </a:rPr>
              <a:t>doit </a:t>
            </a:r>
            <a:r>
              <a:rPr sz="1400" spc="-50" dirty="0">
                <a:solidFill>
                  <a:srgbClr val="4A4B14"/>
                </a:solidFill>
                <a:latin typeface="Century Gothic"/>
                <a:cs typeface="Century Gothic"/>
              </a:rPr>
              <a:t>être </a:t>
            </a:r>
            <a:r>
              <a:rPr sz="1400" spc="55" dirty="0">
                <a:solidFill>
                  <a:srgbClr val="4A4B14"/>
                </a:solidFill>
                <a:latin typeface="Century Gothic"/>
                <a:cs typeface="Century Gothic"/>
              </a:rPr>
              <a:t>« </a:t>
            </a:r>
            <a:r>
              <a:rPr sz="1350" spc="-35" dirty="0">
                <a:solidFill>
                  <a:srgbClr val="4A4B14"/>
                </a:solidFill>
                <a:latin typeface="Century Gothic"/>
                <a:cs typeface="Century Gothic"/>
              </a:rPr>
              <a:t>spécifique </a:t>
            </a:r>
            <a:r>
              <a:rPr sz="1400" spc="55" dirty="0">
                <a:solidFill>
                  <a:srgbClr val="4A4B14"/>
                </a:solidFill>
                <a:latin typeface="Century Gothic"/>
                <a:cs typeface="Century Gothic"/>
              </a:rPr>
              <a:t>»  </a:t>
            </a:r>
            <a:r>
              <a:rPr sz="1400" spc="-60" dirty="0" err="1">
                <a:solidFill>
                  <a:srgbClr val="4A4B14"/>
                </a:solidFill>
                <a:latin typeface="Century Gothic"/>
                <a:cs typeface="Century Gothic"/>
              </a:rPr>
              <a:t>c’est</a:t>
            </a:r>
            <a:r>
              <a:rPr sz="1400" spc="-60" dirty="0">
                <a:solidFill>
                  <a:srgbClr val="4A4B14"/>
                </a:solidFill>
                <a:latin typeface="Century Gothic"/>
                <a:cs typeface="Century Gothic"/>
              </a:rPr>
              <a:t>-</a:t>
            </a:r>
            <a:r>
              <a:rPr lang="fr-FR" sz="1400" spc="-60" dirty="0">
                <a:solidFill>
                  <a:srgbClr val="4A4B14"/>
                </a:solidFill>
                <a:latin typeface="Century Gothic"/>
                <a:cs typeface="Century Gothic"/>
              </a:rPr>
              <a:t>à </a:t>
            </a:r>
            <a:r>
              <a:rPr sz="1400" spc="-60" dirty="0">
                <a:solidFill>
                  <a:srgbClr val="4A4B14"/>
                </a:solidFill>
                <a:latin typeface="Century Gothic"/>
                <a:cs typeface="Century Gothic"/>
              </a:rPr>
              <a:t>-dire</a:t>
            </a:r>
            <a:r>
              <a:rPr sz="1400" spc="-40" dirty="0">
                <a:solidFill>
                  <a:srgbClr val="4A4B14"/>
                </a:solidFill>
                <a:latin typeface="Century Gothic"/>
                <a:cs typeface="Century Gothic"/>
              </a:rPr>
              <a:t> </a:t>
            </a:r>
            <a:r>
              <a:rPr sz="1400" spc="10" dirty="0">
                <a:solidFill>
                  <a:srgbClr val="4A4B14"/>
                </a:solidFill>
                <a:latin typeface="Century Gothic"/>
                <a:cs typeface="Century Gothic"/>
              </a:rPr>
              <a:t>:</a:t>
            </a:r>
            <a:endParaRPr sz="1400" dirty="0">
              <a:latin typeface="Century Gothic"/>
              <a:cs typeface="Century Gothic"/>
            </a:endParaRPr>
          </a:p>
          <a:p>
            <a:pPr marL="12700">
              <a:lnSpc>
                <a:spcPts val="1664"/>
              </a:lnSpc>
            </a:pPr>
            <a:r>
              <a:rPr sz="1400" spc="-130" dirty="0">
                <a:solidFill>
                  <a:srgbClr val="4A4B14"/>
                </a:solidFill>
                <a:latin typeface="Century Gothic"/>
                <a:cs typeface="Century Gothic"/>
              </a:rPr>
              <a:t>quand </a:t>
            </a:r>
            <a:r>
              <a:rPr sz="1400" spc="-45" dirty="0">
                <a:solidFill>
                  <a:srgbClr val="4A4B14"/>
                </a:solidFill>
                <a:latin typeface="Century Gothic"/>
                <a:cs typeface="Century Gothic"/>
              </a:rPr>
              <a:t>le </a:t>
            </a:r>
            <a:r>
              <a:rPr sz="1400" spc="-80" dirty="0">
                <a:solidFill>
                  <a:srgbClr val="4A4B14"/>
                </a:solidFill>
                <a:latin typeface="Century Gothic"/>
                <a:cs typeface="Century Gothic"/>
              </a:rPr>
              <a:t>consentement </a:t>
            </a:r>
            <a:r>
              <a:rPr sz="1400" spc="-15" dirty="0">
                <a:solidFill>
                  <a:srgbClr val="4A4B14"/>
                </a:solidFill>
                <a:latin typeface="Century Gothic"/>
                <a:cs typeface="Century Gothic"/>
              </a:rPr>
              <a:t>est </a:t>
            </a:r>
            <a:r>
              <a:rPr sz="1400" spc="-110" dirty="0">
                <a:solidFill>
                  <a:srgbClr val="4A4B14"/>
                </a:solidFill>
                <a:latin typeface="Century Gothic"/>
                <a:cs typeface="Century Gothic"/>
              </a:rPr>
              <a:t>donné </a:t>
            </a:r>
            <a:r>
              <a:rPr sz="1400" spc="-85" dirty="0">
                <a:solidFill>
                  <a:srgbClr val="4A4B14"/>
                </a:solidFill>
                <a:latin typeface="Century Gothic"/>
                <a:cs typeface="Century Gothic"/>
              </a:rPr>
              <a:t>dans </a:t>
            </a:r>
            <a:r>
              <a:rPr sz="1400" spc="-45" dirty="0">
                <a:solidFill>
                  <a:srgbClr val="4A4B14"/>
                </a:solidFill>
                <a:latin typeface="Century Gothic"/>
                <a:cs typeface="Century Gothic"/>
              </a:rPr>
              <a:t>le </a:t>
            </a:r>
            <a:r>
              <a:rPr sz="1400" spc="-120" dirty="0">
                <a:solidFill>
                  <a:srgbClr val="4A4B14"/>
                </a:solidFill>
                <a:latin typeface="Century Gothic"/>
                <a:cs typeface="Century Gothic"/>
              </a:rPr>
              <a:t>cadre</a:t>
            </a:r>
            <a:endParaRPr sz="1400" dirty="0">
              <a:latin typeface="Century Gothic"/>
              <a:cs typeface="Century Gothic"/>
            </a:endParaRPr>
          </a:p>
          <a:p>
            <a:pPr marL="12700" marR="78105">
              <a:lnSpc>
                <a:spcPts val="1670"/>
              </a:lnSpc>
              <a:spcBef>
                <a:spcPts val="85"/>
              </a:spcBef>
            </a:pPr>
            <a:r>
              <a:rPr sz="1400" spc="-125" dirty="0">
                <a:solidFill>
                  <a:srgbClr val="4A4B14"/>
                </a:solidFill>
                <a:latin typeface="Century Gothic"/>
                <a:cs typeface="Century Gothic"/>
              </a:rPr>
              <a:t>d’une </a:t>
            </a:r>
            <a:r>
              <a:rPr sz="1400" spc="-80" dirty="0">
                <a:solidFill>
                  <a:srgbClr val="4A4B14"/>
                </a:solidFill>
                <a:latin typeface="Century Gothic"/>
                <a:cs typeface="Century Gothic"/>
              </a:rPr>
              <a:t>déclaration </a:t>
            </a:r>
            <a:r>
              <a:rPr sz="1400" spc="-50" dirty="0">
                <a:solidFill>
                  <a:srgbClr val="4A4B14"/>
                </a:solidFill>
                <a:latin typeface="Century Gothic"/>
                <a:cs typeface="Century Gothic"/>
              </a:rPr>
              <a:t>écrite qui </a:t>
            </a:r>
            <a:r>
              <a:rPr sz="1400" spc="-105" dirty="0">
                <a:solidFill>
                  <a:srgbClr val="4A4B14"/>
                </a:solidFill>
                <a:latin typeface="Century Gothic"/>
                <a:cs typeface="Century Gothic"/>
              </a:rPr>
              <a:t>concerne également  </a:t>
            </a:r>
            <a:r>
              <a:rPr sz="1400" spc="-70" dirty="0">
                <a:solidFill>
                  <a:srgbClr val="4A4B14"/>
                </a:solidFill>
                <a:latin typeface="Century Gothic"/>
                <a:cs typeface="Century Gothic"/>
              </a:rPr>
              <a:t>d’autres </a:t>
            </a:r>
            <a:r>
              <a:rPr sz="1400" spc="-25" dirty="0">
                <a:solidFill>
                  <a:srgbClr val="4A4B14"/>
                </a:solidFill>
                <a:latin typeface="Century Gothic"/>
                <a:cs typeface="Century Gothic"/>
              </a:rPr>
              <a:t>informations, </a:t>
            </a:r>
            <a:r>
              <a:rPr sz="1350" spc="-60" dirty="0">
                <a:solidFill>
                  <a:srgbClr val="4A4B14"/>
                </a:solidFill>
                <a:latin typeface="Century Gothic"/>
                <a:cs typeface="Century Gothic"/>
              </a:rPr>
              <a:t>la </a:t>
            </a:r>
            <a:r>
              <a:rPr sz="1350" spc="-105" dirty="0">
                <a:solidFill>
                  <a:srgbClr val="4A4B14"/>
                </a:solidFill>
                <a:latin typeface="Century Gothic"/>
                <a:cs typeface="Century Gothic"/>
              </a:rPr>
              <a:t>demande </a:t>
            </a:r>
            <a:r>
              <a:rPr sz="1350" spc="-114" dirty="0">
                <a:solidFill>
                  <a:srgbClr val="4A4B14"/>
                </a:solidFill>
                <a:latin typeface="Century Gothic"/>
                <a:cs typeface="Century Gothic"/>
              </a:rPr>
              <a:t>de</a:t>
            </a:r>
            <a:r>
              <a:rPr sz="1350" spc="80" dirty="0">
                <a:solidFill>
                  <a:srgbClr val="4A4B14"/>
                </a:solidFill>
                <a:latin typeface="Century Gothic"/>
                <a:cs typeface="Century Gothic"/>
              </a:rPr>
              <a:t> </a:t>
            </a:r>
            <a:r>
              <a:rPr sz="1350" spc="-50" dirty="0">
                <a:solidFill>
                  <a:srgbClr val="4A4B14"/>
                </a:solidFill>
                <a:latin typeface="Century Gothic"/>
                <a:cs typeface="Century Gothic"/>
              </a:rPr>
              <a:t>consentement</a:t>
            </a:r>
            <a:endParaRPr sz="1350" dirty="0">
              <a:latin typeface="Century Gothic"/>
              <a:cs typeface="Century Gothic"/>
            </a:endParaRPr>
          </a:p>
          <a:p>
            <a:pPr marL="12700" marR="186055">
              <a:lnSpc>
                <a:spcPts val="1670"/>
              </a:lnSpc>
              <a:spcBef>
                <a:spcPts val="5"/>
              </a:spcBef>
            </a:pPr>
            <a:r>
              <a:rPr sz="1350" spc="-20" dirty="0">
                <a:solidFill>
                  <a:srgbClr val="4A4B14"/>
                </a:solidFill>
                <a:latin typeface="Century Gothic"/>
                <a:cs typeface="Century Gothic"/>
              </a:rPr>
              <a:t>doit </a:t>
            </a:r>
            <a:r>
              <a:rPr sz="1350" spc="-25" dirty="0">
                <a:solidFill>
                  <a:srgbClr val="4A4B14"/>
                </a:solidFill>
                <a:latin typeface="Century Gothic"/>
                <a:cs typeface="Century Gothic"/>
              </a:rPr>
              <a:t>être </a:t>
            </a:r>
            <a:r>
              <a:rPr sz="1350" spc="-45" dirty="0">
                <a:solidFill>
                  <a:srgbClr val="4A4B14"/>
                </a:solidFill>
                <a:latin typeface="Century Gothic"/>
                <a:cs typeface="Century Gothic"/>
              </a:rPr>
              <a:t>présentée </a:t>
            </a:r>
            <a:r>
              <a:rPr sz="1350" spc="15" dirty="0">
                <a:solidFill>
                  <a:srgbClr val="4A4B14"/>
                </a:solidFill>
                <a:latin typeface="Century Gothic"/>
                <a:cs typeface="Century Gothic"/>
              </a:rPr>
              <a:t>sous </a:t>
            </a:r>
            <a:r>
              <a:rPr sz="1350" spc="-65" dirty="0">
                <a:solidFill>
                  <a:srgbClr val="4A4B14"/>
                </a:solidFill>
                <a:latin typeface="Century Gothic"/>
                <a:cs typeface="Century Gothic"/>
              </a:rPr>
              <a:t>une </a:t>
            </a:r>
            <a:r>
              <a:rPr sz="1350" spc="-25" dirty="0">
                <a:solidFill>
                  <a:srgbClr val="4A4B14"/>
                </a:solidFill>
                <a:latin typeface="Century Gothic"/>
                <a:cs typeface="Century Gothic"/>
              </a:rPr>
              <a:t>forme qui </a:t>
            </a:r>
            <a:r>
              <a:rPr sz="1350" spc="-60" dirty="0">
                <a:solidFill>
                  <a:srgbClr val="4A4B14"/>
                </a:solidFill>
                <a:latin typeface="Century Gothic"/>
                <a:cs typeface="Century Gothic"/>
              </a:rPr>
              <a:t>la </a:t>
            </a:r>
            <a:r>
              <a:rPr sz="1350" spc="-10" dirty="0">
                <a:solidFill>
                  <a:srgbClr val="4A4B14"/>
                </a:solidFill>
                <a:latin typeface="Century Gothic"/>
                <a:cs typeface="Century Gothic"/>
              </a:rPr>
              <a:t>distingue  </a:t>
            </a:r>
            <a:r>
              <a:rPr sz="1350" spc="-40" dirty="0">
                <a:solidFill>
                  <a:srgbClr val="4A4B14"/>
                </a:solidFill>
                <a:latin typeface="Century Gothic"/>
                <a:cs typeface="Century Gothic"/>
              </a:rPr>
              <a:t>clairement </a:t>
            </a:r>
            <a:r>
              <a:rPr sz="1350" spc="-114" dirty="0">
                <a:solidFill>
                  <a:srgbClr val="4A4B14"/>
                </a:solidFill>
                <a:latin typeface="Century Gothic"/>
                <a:cs typeface="Century Gothic"/>
              </a:rPr>
              <a:t>de </a:t>
            </a:r>
            <a:r>
              <a:rPr sz="1350" spc="-50" dirty="0">
                <a:solidFill>
                  <a:srgbClr val="4A4B14"/>
                </a:solidFill>
                <a:latin typeface="Century Gothic"/>
                <a:cs typeface="Century Gothic"/>
              </a:rPr>
              <a:t>ces </a:t>
            </a:r>
            <a:r>
              <a:rPr sz="1350" spc="-20" dirty="0">
                <a:solidFill>
                  <a:srgbClr val="4A4B14"/>
                </a:solidFill>
                <a:latin typeface="Century Gothic"/>
                <a:cs typeface="Century Gothic"/>
              </a:rPr>
              <a:t>autres</a:t>
            </a:r>
            <a:r>
              <a:rPr sz="1350" spc="-145" dirty="0">
                <a:solidFill>
                  <a:srgbClr val="4A4B14"/>
                </a:solidFill>
                <a:latin typeface="Century Gothic"/>
                <a:cs typeface="Century Gothic"/>
              </a:rPr>
              <a:t> </a:t>
            </a:r>
            <a:r>
              <a:rPr sz="1350" spc="-5" dirty="0">
                <a:solidFill>
                  <a:srgbClr val="4A4B14"/>
                </a:solidFill>
                <a:latin typeface="Century Gothic"/>
                <a:cs typeface="Century Gothic"/>
              </a:rPr>
              <a:t>questions.</a:t>
            </a:r>
            <a:endParaRPr sz="1350" dirty="0">
              <a:latin typeface="Century Gothic"/>
              <a:cs typeface="Century Gothic"/>
            </a:endParaRPr>
          </a:p>
        </p:txBody>
      </p:sp>
      <p:sp>
        <p:nvSpPr>
          <p:cNvPr id="5" name="object 5"/>
          <p:cNvSpPr/>
          <p:nvPr/>
        </p:nvSpPr>
        <p:spPr>
          <a:xfrm>
            <a:off x="429578" y="1346517"/>
            <a:ext cx="4276031" cy="293977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66344" y="3319271"/>
            <a:ext cx="4105910" cy="640080"/>
          </a:xfrm>
          <a:custGeom>
            <a:avLst/>
            <a:gdLst/>
            <a:ahLst/>
            <a:cxnLst/>
            <a:rect l="l" t="t" r="r" b="b"/>
            <a:pathLst>
              <a:path w="4105910" h="640079">
                <a:moveTo>
                  <a:pt x="0" y="0"/>
                </a:moveTo>
                <a:lnTo>
                  <a:pt x="4105662" y="0"/>
                </a:lnTo>
                <a:lnTo>
                  <a:pt x="4105662" y="640080"/>
                </a:lnTo>
                <a:lnTo>
                  <a:pt x="0" y="640080"/>
                </a:lnTo>
                <a:lnTo>
                  <a:pt x="0" y="0"/>
                </a:lnTo>
                <a:close/>
              </a:path>
            </a:pathLst>
          </a:custGeom>
          <a:ln w="38100">
            <a:solidFill>
              <a:srgbClr val="92D050"/>
            </a:solidFill>
          </a:ln>
        </p:spPr>
        <p:txBody>
          <a:bodyPr wrap="square" lIns="0" tIns="0" rIns="0" bIns="0" rtlCol="0"/>
          <a:lstStyle/>
          <a:p>
            <a:endParaRPr/>
          </a:p>
        </p:txBody>
      </p:sp>
      <p:sp>
        <p:nvSpPr>
          <p:cNvPr id="7" name="object 7"/>
          <p:cNvSpPr/>
          <p:nvPr/>
        </p:nvSpPr>
        <p:spPr>
          <a:xfrm>
            <a:off x="4402137" y="3839573"/>
            <a:ext cx="394098" cy="394098"/>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7717028" y="4761166"/>
            <a:ext cx="1669414" cy="330200"/>
          </a:xfrm>
          <a:prstGeom prst="rect">
            <a:avLst/>
          </a:prstGeom>
        </p:spPr>
        <p:txBody>
          <a:bodyPr vert="horz" wrap="square" lIns="0" tIns="12700" rIns="0" bIns="0" rtlCol="0">
            <a:spAutoFit/>
          </a:bodyPr>
          <a:lstStyle/>
          <a:p>
            <a:pPr marL="12700" marR="5080">
              <a:lnSpc>
                <a:spcPct val="100000"/>
              </a:lnSpc>
              <a:spcBef>
                <a:spcPts val="100"/>
              </a:spcBef>
            </a:pPr>
            <a:r>
              <a:rPr sz="1000" spc="-25" dirty="0">
                <a:solidFill>
                  <a:srgbClr val="4A4B14"/>
                </a:solidFill>
                <a:latin typeface="Century Gothic"/>
                <a:cs typeface="Century Gothic"/>
              </a:rPr>
              <a:t>Sources </a:t>
            </a:r>
            <a:r>
              <a:rPr sz="1000" spc="5" dirty="0">
                <a:solidFill>
                  <a:srgbClr val="4A4B14"/>
                </a:solidFill>
                <a:latin typeface="Century Gothic"/>
                <a:cs typeface="Century Gothic"/>
              </a:rPr>
              <a:t>: </a:t>
            </a:r>
            <a:r>
              <a:rPr sz="1000" u="sng" spc="-30" dirty="0">
                <a:solidFill>
                  <a:srgbClr val="0563C1"/>
                </a:solidFill>
                <a:uFill>
                  <a:solidFill>
                    <a:srgbClr val="0563C1"/>
                  </a:solidFill>
                </a:uFill>
                <a:latin typeface="Century Gothic"/>
                <a:cs typeface="Century Gothic"/>
              </a:rPr>
              <a:t>Avistem </a:t>
            </a:r>
            <a:r>
              <a:rPr sz="1000" spc="25" dirty="0">
                <a:solidFill>
                  <a:srgbClr val="4A4B14"/>
                </a:solidFill>
                <a:latin typeface="Century Gothic"/>
                <a:cs typeface="Century Gothic"/>
              </a:rPr>
              <a:t>- </a:t>
            </a:r>
            <a:r>
              <a:rPr sz="1000" spc="-15" dirty="0">
                <a:solidFill>
                  <a:srgbClr val="4A4B14"/>
                </a:solidFill>
                <a:latin typeface="Century Gothic"/>
                <a:cs typeface="Century Gothic"/>
              </a:rPr>
              <a:t>Le</a:t>
            </a:r>
            <a:r>
              <a:rPr sz="1000" spc="-155" dirty="0">
                <a:solidFill>
                  <a:srgbClr val="4A4B14"/>
                </a:solidFill>
                <a:latin typeface="Century Gothic"/>
                <a:cs typeface="Century Gothic"/>
              </a:rPr>
              <a:t> </a:t>
            </a:r>
            <a:r>
              <a:rPr sz="1000" spc="-30" dirty="0">
                <a:solidFill>
                  <a:srgbClr val="4A4B14"/>
                </a:solidFill>
                <a:latin typeface="Century Gothic"/>
                <a:cs typeface="Century Gothic"/>
              </a:rPr>
              <a:t>RGPD  </a:t>
            </a:r>
            <a:r>
              <a:rPr sz="1000" spc="-85" dirty="0">
                <a:solidFill>
                  <a:srgbClr val="4A4B14"/>
                </a:solidFill>
                <a:latin typeface="Century Gothic"/>
                <a:cs typeface="Century Gothic"/>
              </a:rPr>
              <a:t>en </a:t>
            </a:r>
            <a:r>
              <a:rPr sz="1000" spc="-30" dirty="0">
                <a:solidFill>
                  <a:srgbClr val="4A4B14"/>
                </a:solidFill>
                <a:latin typeface="Century Gothic"/>
                <a:cs typeface="Century Gothic"/>
              </a:rPr>
              <a:t>focus,</a:t>
            </a:r>
            <a:r>
              <a:rPr sz="1000" spc="0" dirty="0">
                <a:solidFill>
                  <a:srgbClr val="4A4B14"/>
                </a:solidFill>
                <a:latin typeface="Century Gothic"/>
                <a:cs typeface="Century Gothic"/>
              </a:rPr>
              <a:t> </a:t>
            </a:r>
            <a:r>
              <a:rPr sz="1000" u="sng" spc="-55" dirty="0">
                <a:solidFill>
                  <a:srgbClr val="0563C1"/>
                </a:solidFill>
                <a:uFill>
                  <a:solidFill>
                    <a:srgbClr val="0563C1"/>
                  </a:solidFill>
                </a:uFill>
                <a:latin typeface="Century Gothic"/>
                <a:cs typeface="Century Gothic"/>
              </a:rPr>
              <a:t>e-consultancy.com</a:t>
            </a:r>
            <a:endParaRPr sz="1000">
              <a:latin typeface="Century Gothic"/>
              <a:cs typeface="Century Gothic"/>
            </a:endParaRPr>
          </a:p>
        </p:txBody>
      </p:sp>
      <p:sp>
        <p:nvSpPr>
          <p:cNvPr id="9" name="object 9"/>
          <p:cNvSpPr txBox="1"/>
          <p:nvPr/>
        </p:nvSpPr>
        <p:spPr>
          <a:xfrm>
            <a:off x="322535" y="5437780"/>
            <a:ext cx="18605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45</a:t>
            </a:fld>
            <a:endParaRPr sz="900">
              <a:latin typeface="Century Gothic"/>
              <a:cs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5284342" y="2166200"/>
            <a:ext cx="4244975" cy="1521460"/>
          </a:xfrm>
          <a:prstGeom prst="rect">
            <a:avLst/>
          </a:prstGeom>
        </p:spPr>
        <p:txBody>
          <a:bodyPr vert="horz" wrap="square" lIns="0" tIns="12700" rIns="0" bIns="0" rtlCol="0">
            <a:spAutoFit/>
          </a:bodyPr>
          <a:lstStyle/>
          <a:p>
            <a:pPr marL="12700">
              <a:lnSpc>
                <a:spcPct val="100000"/>
              </a:lnSpc>
              <a:spcBef>
                <a:spcPts val="100"/>
              </a:spcBef>
            </a:pPr>
            <a:r>
              <a:rPr sz="1400" spc="-20" dirty="0">
                <a:solidFill>
                  <a:srgbClr val="4A4B14"/>
                </a:solidFill>
                <a:latin typeface="Century Gothic"/>
                <a:cs typeface="Century Gothic"/>
              </a:rPr>
              <a:t>Le </a:t>
            </a:r>
            <a:r>
              <a:rPr sz="1400" spc="-80" dirty="0">
                <a:solidFill>
                  <a:srgbClr val="4A4B14"/>
                </a:solidFill>
                <a:latin typeface="Century Gothic"/>
                <a:cs typeface="Century Gothic"/>
              </a:rPr>
              <a:t>consentement </a:t>
            </a:r>
            <a:r>
              <a:rPr sz="1400" spc="-110" dirty="0">
                <a:solidFill>
                  <a:srgbClr val="4A4B14"/>
                </a:solidFill>
                <a:latin typeface="Century Gothic"/>
                <a:cs typeface="Century Gothic"/>
              </a:rPr>
              <a:t>ne </a:t>
            </a:r>
            <a:r>
              <a:rPr sz="1400" spc="-85" dirty="0">
                <a:solidFill>
                  <a:srgbClr val="4A4B14"/>
                </a:solidFill>
                <a:latin typeface="Century Gothic"/>
                <a:cs typeface="Century Gothic"/>
              </a:rPr>
              <a:t>peux </a:t>
            </a:r>
            <a:r>
              <a:rPr sz="1400" spc="-90" dirty="0">
                <a:solidFill>
                  <a:srgbClr val="4A4B14"/>
                </a:solidFill>
                <a:latin typeface="Century Gothic"/>
                <a:cs typeface="Century Gothic"/>
              </a:rPr>
              <a:t>pas </a:t>
            </a:r>
            <a:r>
              <a:rPr sz="1400" spc="-50" dirty="0">
                <a:solidFill>
                  <a:srgbClr val="4A4B14"/>
                </a:solidFill>
                <a:latin typeface="Century Gothic"/>
                <a:cs typeface="Century Gothic"/>
              </a:rPr>
              <a:t>être </a:t>
            </a:r>
            <a:r>
              <a:rPr sz="1400" spc="-65" dirty="0">
                <a:solidFill>
                  <a:srgbClr val="4A4B14"/>
                </a:solidFill>
                <a:latin typeface="Century Gothic"/>
                <a:cs typeface="Century Gothic"/>
              </a:rPr>
              <a:t>considéré</a:t>
            </a:r>
            <a:r>
              <a:rPr sz="1400" spc="185" dirty="0">
                <a:solidFill>
                  <a:srgbClr val="4A4B14"/>
                </a:solidFill>
                <a:latin typeface="Century Gothic"/>
                <a:cs typeface="Century Gothic"/>
              </a:rPr>
              <a:t> </a:t>
            </a:r>
            <a:r>
              <a:rPr sz="1400" spc="-135" dirty="0">
                <a:solidFill>
                  <a:srgbClr val="4A4B14"/>
                </a:solidFill>
                <a:latin typeface="Century Gothic"/>
                <a:cs typeface="Century Gothic"/>
              </a:rPr>
              <a:t>comme</a:t>
            </a:r>
            <a:endParaRPr sz="1400">
              <a:latin typeface="Century Gothic"/>
              <a:cs typeface="Century Gothic"/>
            </a:endParaRPr>
          </a:p>
          <a:p>
            <a:pPr marL="12700" marR="292735">
              <a:lnSpc>
                <a:spcPts val="1670"/>
              </a:lnSpc>
              <a:spcBef>
                <a:spcPts val="85"/>
              </a:spcBef>
            </a:pPr>
            <a:r>
              <a:rPr sz="1350" spc="80" dirty="0">
                <a:solidFill>
                  <a:srgbClr val="4A4B14"/>
                </a:solidFill>
                <a:latin typeface="Century Gothic"/>
                <a:cs typeface="Century Gothic"/>
              </a:rPr>
              <a:t>« </a:t>
            </a:r>
            <a:r>
              <a:rPr sz="1350" spc="0" dirty="0">
                <a:solidFill>
                  <a:srgbClr val="4A4B14"/>
                </a:solidFill>
                <a:latin typeface="Century Gothic"/>
                <a:cs typeface="Century Gothic"/>
              </a:rPr>
              <a:t>libre </a:t>
            </a:r>
            <a:r>
              <a:rPr sz="1350" spc="80" dirty="0">
                <a:solidFill>
                  <a:srgbClr val="4A4B14"/>
                </a:solidFill>
                <a:latin typeface="Century Gothic"/>
                <a:cs typeface="Century Gothic"/>
              </a:rPr>
              <a:t>» </a:t>
            </a:r>
            <a:r>
              <a:rPr sz="1400" spc="-35" dirty="0">
                <a:solidFill>
                  <a:srgbClr val="4A4B14"/>
                </a:solidFill>
                <a:latin typeface="Century Gothic"/>
                <a:cs typeface="Century Gothic"/>
              </a:rPr>
              <a:t>lorsque </a:t>
            </a:r>
            <a:r>
              <a:rPr sz="1400" spc="-80" dirty="0">
                <a:solidFill>
                  <a:srgbClr val="4A4B14"/>
                </a:solidFill>
                <a:latin typeface="Century Gothic"/>
                <a:cs typeface="Century Gothic"/>
              </a:rPr>
              <a:t>la </a:t>
            </a:r>
            <a:r>
              <a:rPr sz="1400" spc="-65" dirty="0">
                <a:solidFill>
                  <a:srgbClr val="4A4B14"/>
                </a:solidFill>
                <a:latin typeface="Century Gothic"/>
                <a:cs typeface="Century Gothic"/>
              </a:rPr>
              <a:t>personne </a:t>
            </a:r>
            <a:r>
              <a:rPr sz="1400" spc="-160" dirty="0">
                <a:solidFill>
                  <a:srgbClr val="4A4B14"/>
                </a:solidFill>
                <a:latin typeface="Century Gothic"/>
                <a:cs typeface="Century Gothic"/>
              </a:rPr>
              <a:t>n’a </a:t>
            </a:r>
            <a:r>
              <a:rPr sz="1400" spc="-90" dirty="0">
                <a:solidFill>
                  <a:srgbClr val="4A4B14"/>
                </a:solidFill>
                <a:latin typeface="Century Gothic"/>
                <a:cs typeface="Century Gothic"/>
              </a:rPr>
              <a:t>pas </a:t>
            </a:r>
            <a:r>
              <a:rPr sz="1400" spc="-100" dirty="0">
                <a:solidFill>
                  <a:srgbClr val="4A4B14"/>
                </a:solidFill>
                <a:latin typeface="Century Gothic"/>
                <a:cs typeface="Century Gothic"/>
              </a:rPr>
              <a:t>pu </a:t>
            </a:r>
            <a:r>
              <a:rPr sz="1400" spc="-75" dirty="0">
                <a:solidFill>
                  <a:srgbClr val="4A4B14"/>
                </a:solidFill>
                <a:latin typeface="Century Gothic"/>
                <a:cs typeface="Century Gothic"/>
              </a:rPr>
              <a:t>donner </a:t>
            </a:r>
            <a:r>
              <a:rPr sz="1400" spc="-70" dirty="0">
                <a:solidFill>
                  <a:srgbClr val="4A4B14"/>
                </a:solidFill>
                <a:latin typeface="Century Gothic"/>
                <a:cs typeface="Century Gothic"/>
              </a:rPr>
              <a:t>un  </a:t>
            </a:r>
            <a:r>
              <a:rPr sz="1400" spc="-80" dirty="0">
                <a:solidFill>
                  <a:srgbClr val="4A4B14"/>
                </a:solidFill>
                <a:latin typeface="Century Gothic"/>
                <a:cs typeface="Century Gothic"/>
              </a:rPr>
              <a:t>consentement </a:t>
            </a:r>
            <a:r>
              <a:rPr sz="1400" spc="-15" dirty="0">
                <a:solidFill>
                  <a:srgbClr val="4A4B14"/>
                </a:solidFill>
                <a:latin typeface="Century Gothic"/>
                <a:cs typeface="Century Gothic"/>
              </a:rPr>
              <a:t>distinct </a:t>
            </a:r>
            <a:r>
              <a:rPr sz="1400" spc="-60" dirty="0">
                <a:solidFill>
                  <a:srgbClr val="4A4B14"/>
                </a:solidFill>
                <a:latin typeface="Century Gothic"/>
                <a:cs typeface="Century Gothic"/>
              </a:rPr>
              <a:t>pour </a:t>
            </a:r>
            <a:r>
              <a:rPr sz="1400" dirty="0">
                <a:solidFill>
                  <a:srgbClr val="4A4B14"/>
                </a:solidFill>
                <a:latin typeface="Century Gothic"/>
                <a:cs typeface="Century Gothic"/>
              </a:rPr>
              <a:t>les </a:t>
            </a:r>
            <a:r>
              <a:rPr sz="1400" spc="-30" dirty="0">
                <a:solidFill>
                  <a:srgbClr val="4A4B14"/>
                </a:solidFill>
                <a:latin typeface="Century Gothic"/>
                <a:cs typeface="Century Gothic"/>
              </a:rPr>
              <a:t>différentes  </a:t>
            </a:r>
            <a:r>
              <a:rPr sz="1400" spc="-60" dirty="0">
                <a:solidFill>
                  <a:srgbClr val="4A4B14"/>
                </a:solidFill>
                <a:latin typeface="Century Gothic"/>
                <a:cs typeface="Century Gothic"/>
              </a:rPr>
              <a:t>opérations </a:t>
            </a:r>
            <a:r>
              <a:rPr sz="1400" spc="-145" dirty="0">
                <a:solidFill>
                  <a:srgbClr val="4A4B14"/>
                </a:solidFill>
                <a:latin typeface="Century Gothic"/>
                <a:cs typeface="Century Gothic"/>
              </a:rPr>
              <a:t>de </a:t>
            </a:r>
            <a:r>
              <a:rPr sz="1400" spc="-50" dirty="0">
                <a:solidFill>
                  <a:srgbClr val="4A4B14"/>
                </a:solidFill>
                <a:latin typeface="Century Gothic"/>
                <a:cs typeface="Century Gothic"/>
              </a:rPr>
              <a:t>traitement </a:t>
            </a:r>
            <a:r>
              <a:rPr sz="1400" spc="-145" dirty="0">
                <a:solidFill>
                  <a:srgbClr val="4A4B14"/>
                </a:solidFill>
                <a:latin typeface="Century Gothic"/>
                <a:cs typeface="Century Gothic"/>
              </a:rPr>
              <a:t>de </a:t>
            </a:r>
            <a:r>
              <a:rPr sz="1400" spc="-90" dirty="0">
                <a:solidFill>
                  <a:srgbClr val="4A4B14"/>
                </a:solidFill>
                <a:latin typeface="Century Gothic"/>
                <a:cs typeface="Century Gothic"/>
              </a:rPr>
              <a:t>données</a:t>
            </a:r>
            <a:r>
              <a:rPr sz="1400" spc="-220" dirty="0">
                <a:solidFill>
                  <a:srgbClr val="4A4B14"/>
                </a:solidFill>
                <a:latin typeface="Century Gothic"/>
                <a:cs typeface="Century Gothic"/>
              </a:rPr>
              <a:t> </a:t>
            </a:r>
            <a:r>
              <a:rPr sz="1400" spc="-50" dirty="0">
                <a:solidFill>
                  <a:srgbClr val="4A4B14"/>
                </a:solidFill>
                <a:latin typeface="Century Gothic"/>
                <a:cs typeface="Century Gothic"/>
              </a:rPr>
              <a:t>présentées.</a:t>
            </a:r>
            <a:endParaRPr sz="1400">
              <a:latin typeface="Century Gothic"/>
              <a:cs typeface="Century Gothic"/>
            </a:endParaRPr>
          </a:p>
          <a:p>
            <a:pPr>
              <a:lnSpc>
                <a:spcPct val="100000"/>
              </a:lnSpc>
              <a:spcBef>
                <a:spcPts val="50"/>
              </a:spcBef>
            </a:pPr>
            <a:endParaRPr sz="1350">
              <a:latin typeface="Times New Roman"/>
              <a:cs typeface="Times New Roman"/>
            </a:endParaRPr>
          </a:p>
          <a:p>
            <a:pPr marL="12700" marR="82550">
              <a:lnSpc>
                <a:spcPct val="101200"/>
              </a:lnSpc>
            </a:pPr>
            <a:r>
              <a:rPr sz="1400" spc="-80" dirty="0">
                <a:solidFill>
                  <a:srgbClr val="4A4B14"/>
                </a:solidFill>
                <a:latin typeface="Century Gothic"/>
                <a:cs typeface="Century Gothic"/>
              </a:rPr>
              <a:t>Bonne </a:t>
            </a:r>
            <a:r>
              <a:rPr sz="1400" spc="-70" dirty="0">
                <a:solidFill>
                  <a:srgbClr val="4A4B14"/>
                </a:solidFill>
                <a:latin typeface="Century Gothic"/>
                <a:cs typeface="Century Gothic"/>
              </a:rPr>
              <a:t>pratique </a:t>
            </a:r>
            <a:r>
              <a:rPr sz="1400" spc="10" dirty="0">
                <a:solidFill>
                  <a:srgbClr val="4A4B14"/>
                </a:solidFill>
                <a:latin typeface="Century Gothic"/>
                <a:cs typeface="Century Gothic"/>
              </a:rPr>
              <a:t>: </a:t>
            </a:r>
            <a:r>
              <a:rPr sz="1400" spc="65" dirty="0">
                <a:solidFill>
                  <a:srgbClr val="4A4B14"/>
                </a:solidFill>
                <a:latin typeface="Century Gothic"/>
                <a:cs typeface="Century Gothic"/>
              </a:rPr>
              <a:t>il </a:t>
            </a:r>
            <a:r>
              <a:rPr sz="1400" spc="-60" dirty="0">
                <a:solidFill>
                  <a:srgbClr val="4A4B14"/>
                </a:solidFill>
                <a:latin typeface="Century Gothic"/>
                <a:cs typeface="Century Gothic"/>
              </a:rPr>
              <a:t>s’agit </a:t>
            </a:r>
            <a:r>
              <a:rPr sz="1400" spc="-145" dirty="0">
                <a:solidFill>
                  <a:srgbClr val="4A4B14"/>
                </a:solidFill>
                <a:latin typeface="Century Gothic"/>
                <a:cs typeface="Century Gothic"/>
              </a:rPr>
              <a:t>de </a:t>
            </a:r>
            <a:r>
              <a:rPr sz="1400" spc="-35" dirty="0">
                <a:solidFill>
                  <a:srgbClr val="4A4B14"/>
                </a:solidFill>
                <a:latin typeface="Century Gothic"/>
                <a:cs typeface="Century Gothic"/>
              </a:rPr>
              <a:t>trouver </a:t>
            </a:r>
            <a:r>
              <a:rPr sz="1400" spc="-45" dirty="0">
                <a:solidFill>
                  <a:srgbClr val="4A4B14"/>
                </a:solidFill>
                <a:latin typeface="Century Gothic"/>
                <a:cs typeface="Century Gothic"/>
              </a:rPr>
              <a:t>le </a:t>
            </a:r>
            <a:r>
              <a:rPr sz="1400" spc="-110" dirty="0">
                <a:solidFill>
                  <a:srgbClr val="4A4B14"/>
                </a:solidFill>
                <a:latin typeface="Century Gothic"/>
                <a:cs typeface="Century Gothic"/>
              </a:rPr>
              <a:t>bon </a:t>
            </a:r>
            <a:r>
              <a:rPr sz="1400" spc="-90" dirty="0">
                <a:solidFill>
                  <a:srgbClr val="4A4B14"/>
                </a:solidFill>
                <a:latin typeface="Century Gothic"/>
                <a:cs typeface="Century Gothic"/>
              </a:rPr>
              <a:t>niveau </a:t>
            </a:r>
            <a:r>
              <a:rPr sz="1400" spc="-145" dirty="0">
                <a:solidFill>
                  <a:srgbClr val="4A4B14"/>
                </a:solidFill>
                <a:latin typeface="Century Gothic"/>
                <a:cs typeface="Century Gothic"/>
              </a:rPr>
              <a:t>de  </a:t>
            </a:r>
            <a:r>
              <a:rPr sz="1400" spc="-45" dirty="0">
                <a:solidFill>
                  <a:srgbClr val="4A4B14"/>
                </a:solidFill>
                <a:latin typeface="Century Gothic"/>
                <a:cs typeface="Century Gothic"/>
              </a:rPr>
              <a:t>granularité.</a:t>
            </a:r>
            <a:endParaRPr sz="1400">
              <a:latin typeface="Century Gothic"/>
              <a:cs typeface="Century Gothic"/>
            </a:endParaRPr>
          </a:p>
        </p:txBody>
      </p:sp>
      <p:sp>
        <p:nvSpPr>
          <p:cNvPr id="5" name="object 5"/>
          <p:cNvSpPr/>
          <p:nvPr/>
        </p:nvSpPr>
        <p:spPr>
          <a:xfrm>
            <a:off x="411372" y="2119998"/>
            <a:ext cx="3597402" cy="1454403"/>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93537" y="2688335"/>
            <a:ext cx="2999105" cy="466725"/>
          </a:xfrm>
          <a:custGeom>
            <a:avLst/>
            <a:gdLst/>
            <a:ahLst/>
            <a:cxnLst/>
            <a:rect l="l" t="t" r="r" b="b"/>
            <a:pathLst>
              <a:path w="2999104" h="466725">
                <a:moveTo>
                  <a:pt x="0" y="0"/>
                </a:moveTo>
                <a:lnTo>
                  <a:pt x="2998961" y="0"/>
                </a:lnTo>
                <a:lnTo>
                  <a:pt x="2998961" y="466344"/>
                </a:lnTo>
                <a:lnTo>
                  <a:pt x="0" y="466344"/>
                </a:lnTo>
                <a:lnTo>
                  <a:pt x="0" y="0"/>
                </a:lnTo>
                <a:close/>
              </a:path>
            </a:pathLst>
          </a:custGeom>
          <a:ln w="38100">
            <a:solidFill>
              <a:srgbClr val="92D050"/>
            </a:solidFill>
          </a:ln>
        </p:spPr>
        <p:txBody>
          <a:bodyPr wrap="square" lIns="0" tIns="0" rIns="0" bIns="0" rtlCol="0"/>
          <a:lstStyle/>
          <a:p>
            <a:endParaRPr/>
          </a:p>
        </p:txBody>
      </p:sp>
      <p:sp>
        <p:nvSpPr>
          <p:cNvPr id="7" name="object 7"/>
          <p:cNvSpPr/>
          <p:nvPr/>
        </p:nvSpPr>
        <p:spPr>
          <a:xfrm>
            <a:off x="3574669" y="2688330"/>
            <a:ext cx="394098" cy="394098"/>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7717028" y="4761166"/>
            <a:ext cx="1669414" cy="330200"/>
          </a:xfrm>
          <a:prstGeom prst="rect">
            <a:avLst/>
          </a:prstGeom>
        </p:spPr>
        <p:txBody>
          <a:bodyPr vert="horz" wrap="square" lIns="0" tIns="12700" rIns="0" bIns="0" rtlCol="0">
            <a:spAutoFit/>
          </a:bodyPr>
          <a:lstStyle/>
          <a:p>
            <a:pPr marL="12700" marR="5080">
              <a:lnSpc>
                <a:spcPct val="100000"/>
              </a:lnSpc>
              <a:spcBef>
                <a:spcPts val="100"/>
              </a:spcBef>
            </a:pPr>
            <a:r>
              <a:rPr sz="1000" spc="-25" dirty="0">
                <a:solidFill>
                  <a:srgbClr val="4A4B14"/>
                </a:solidFill>
                <a:latin typeface="Century Gothic"/>
                <a:cs typeface="Century Gothic"/>
              </a:rPr>
              <a:t>Sources </a:t>
            </a:r>
            <a:r>
              <a:rPr sz="1000" spc="5" dirty="0">
                <a:solidFill>
                  <a:srgbClr val="4A4B14"/>
                </a:solidFill>
                <a:latin typeface="Century Gothic"/>
                <a:cs typeface="Century Gothic"/>
              </a:rPr>
              <a:t>: </a:t>
            </a:r>
            <a:r>
              <a:rPr sz="1000" u="sng" spc="-30" dirty="0">
                <a:solidFill>
                  <a:srgbClr val="0563C1"/>
                </a:solidFill>
                <a:uFill>
                  <a:solidFill>
                    <a:srgbClr val="0563C1"/>
                  </a:solidFill>
                </a:uFill>
                <a:latin typeface="Century Gothic"/>
                <a:cs typeface="Century Gothic"/>
              </a:rPr>
              <a:t>Avistem </a:t>
            </a:r>
            <a:r>
              <a:rPr sz="1000" spc="25" dirty="0">
                <a:solidFill>
                  <a:srgbClr val="4A4B14"/>
                </a:solidFill>
                <a:latin typeface="Century Gothic"/>
                <a:cs typeface="Century Gothic"/>
              </a:rPr>
              <a:t>- </a:t>
            </a:r>
            <a:r>
              <a:rPr sz="1000" spc="-15" dirty="0">
                <a:solidFill>
                  <a:srgbClr val="4A4B14"/>
                </a:solidFill>
                <a:latin typeface="Century Gothic"/>
                <a:cs typeface="Century Gothic"/>
              </a:rPr>
              <a:t>Le</a:t>
            </a:r>
            <a:r>
              <a:rPr sz="1000" spc="-155" dirty="0">
                <a:solidFill>
                  <a:srgbClr val="4A4B14"/>
                </a:solidFill>
                <a:latin typeface="Century Gothic"/>
                <a:cs typeface="Century Gothic"/>
              </a:rPr>
              <a:t> </a:t>
            </a:r>
            <a:r>
              <a:rPr sz="1000" spc="-30" dirty="0">
                <a:solidFill>
                  <a:srgbClr val="4A4B14"/>
                </a:solidFill>
                <a:latin typeface="Century Gothic"/>
                <a:cs typeface="Century Gothic"/>
              </a:rPr>
              <a:t>RGPD  </a:t>
            </a:r>
            <a:r>
              <a:rPr sz="1000" spc="-85" dirty="0">
                <a:solidFill>
                  <a:srgbClr val="4A4B14"/>
                </a:solidFill>
                <a:latin typeface="Century Gothic"/>
                <a:cs typeface="Century Gothic"/>
              </a:rPr>
              <a:t>en </a:t>
            </a:r>
            <a:r>
              <a:rPr sz="1000" spc="-30" dirty="0">
                <a:solidFill>
                  <a:srgbClr val="4A4B14"/>
                </a:solidFill>
                <a:latin typeface="Century Gothic"/>
                <a:cs typeface="Century Gothic"/>
              </a:rPr>
              <a:t>focus,</a:t>
            </a:r>
            <a:r>
              <a:rPr sz="1000" spc="0" dirty="0">
                <a:solidFill>
                  <a:srgbClr val="4A4B14"/>
                </a:solidFill>
                <a:latin typeface="Century Gothic"/>
                <a:cs typeface="Century Gothic"/>
              </a:rPr>
              <a:t> </a:t>
            </a:r>
            <a:r>
              <a:rPr sz="1000" u="sng" spc="-55" dirty="0">
                <a:solidFill>
                  <a:srgbClr val="0563C1"/>
                </a:solidFill>
                <a:uFill>
                  <a:solidFill>
                    <a:srgbClr val="0563C1"/>
                  </a:solidFill>
                </a:uFill>
                <a:latin typeface="Century Gothic"/>
                <a:cs typeface="Century Gothic"/>
              </a:rPr>
              <a:t>e-consultancy.com</a:t>
            </a:r>
            <a:endParaRPr sz="1000">
              <a:latin typeface="Century Gothic"/>
              <a:cs typeface="Century Gothic"/>
            </a:endParaRPr>
          </a:p>
        </p:txBody>
      </p:sp>
      <p:sp>
        <p:nvSpPr>
          <p:cNvPr id="9" name="object 9"/>
          <p:cNvSpPr txBox="1"/>
          <p:nvPr/>
        </p:nvSpPr>
        <p:spPr>
          <a:xfrm>
            <a:off x="322535" y="5437780"/>
            <a:ext cx="18605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46</a:t>
            </a:fld>
            <a:endParaRPr sz="900">
              <a:latin typeface="Century Gothic"/>
              <a:cs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30936" y="1664868"/>
            <a:ext cx="4023360" cy="2350211"/>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5284342" y="2486241"/>
            <a:ext cx="4145915" cy="878205"/>
          </a:xfrm>
          <a:prstGeom prst="rect">
            <a:avLst/>
          </a:prstGeom>
        </p:spPr>
        <p:txBody>
          <a:bodyPr vert="horz" wrap="square" lIns="0" tIns="12700" rIns="0" bIns="0" rtlCol="0">
            <a:spAutoFit/>
          </a:bodyPr>
          <a:lstStyle/>
          <a:p>
            <a:pPr marL="12700" marR="5080">
              <a:lnSpc>
                <a:spcPct val="99900"/>
              </a:lnSpc>
              <a:spcBef>
                <a:spcPts val="100"/>
              </a:spcBef>
            </a:pPr>
            <a:r>
              <a:rPr sz="1400" spc="-20" dirty="0">
                <a:solidFill>
                  <a:srgbClr val="4A4B14"/>
                </a:solidFill>
                <a:latin typeface="Century Gothic"/>
                <a:cs typeface="Century Gothic"/>
              </a:rPr>
              <a:t>Le </a:t>
            </a:r>
            <a:r>
              <a:rPr sz="1400" spc="-80" dirty="0">
                <a:solidFill>
                  <a:srgbClr val="4A4B14"/>
                </a:solidFill>
                <a:latin typeface="Century Gothic"/>
                <a:cs typeface="Century Gothic"/>
              </a:rPr>
              <a:t>consentement </a:t>
            </a:r>
            <a:r>
              <a:rPr sz="1400" spc="-15" dirty="0">
                <a:solidFill>
                  <a:srgbClr val="4A4B14"/>
                </a:solidFill>
                <a:latin typeface="Century Gothic"/>
                <a:cs typeface="Century Gothic"/>
              </a:rPr>
              <a:t>est </a:t>
            </a:r>
            <a:r>
              <a:rPr sz="1400" spc="-65" dirty="0">
                <a:solidFill>
                  <a:srgbClr val="4A4B14"/>
                </a:solidFill>
                <a:latin typeface="Century Gothic"/>
                <a:cs typeface="Century Gothic"/>
              </a:rPr>
              <a:t>considéré </a:t>
            </a:r>
            <a:r>
              <a:rPr sz="1400" spc="-135" dirty="0">
                <a:solidFill>
                  <a:srgbClr val="4A4B14"/>
                </a:solidFill>
                <a:latin typeface="Century Gothic"/>
                <a:cs typeface="Century Gothic"/>
              </a:rPr>
              <a:t>comme </a:t>
            </a:r>
            <a:r>
              <a:rPr sz="1400" spc="55" dirty="0">
                <a:solidFill>
                  <a:srgbClr val="4A4B14"/>
                </a:solidFill>
                <a:latin typeface="Century Gothic"/>
                <a:cs typeface="Century Gothic"/>
              </a:rPr>
              <a:t>« </a:t>
            </a:r>
            <a:r>
              <a:rPr sz="1400" spc="-15" dirty="0">
                <a:solidFill>
                  <a:srgbClr val="4A4B14"/>
                </a:solidFill>
                <a:latin typeface="Century Gothic"/>
                <a:cs typeface="Century Gothic"/>
              </a:rPr>
              <a:t>libre </a:t>
            </a:r>
            <a:r>
              <a:rPr sz="1400" spc="35" dirty="0">
                <a:solidFill>
                  <a:srgbClr val="4A4B14"/>
                </a:solidFill>
                <a:latin typeface="Century Gothic"/>
                <a:cs typeface="Century Gothic"/>
              </a:rPr>
              <a:t>»,  </a:t>
            </a:r>
            <a:r>
              <a:rPr sz="1400" spc="-35" dirty="0">
                <a:solidFill>
                  <a:srgbClr val="4A4B14"/>
                </a:solidFill>
                <a:latin typeface="Century Gothic"/>
                <a:cs typeface="Century Gothic"/>
              </a:rPr>
              <a:t>lorsque </a:t>
            </a:r>
            <a:r>
              <a:rPr sz="1400" spc="-80" dirty="0">
                <a:solidFill>
                  <a:srgbClr val="4A4B14"/>
                </a:solidFill>
                <a:latin typeface="Century Gothic"/>
                <a:cs typeface="Century Gothic"/>
              </a:rPr>
              <a:t>la </a:t>
            </a:r>
            <a:r>
              <a:rPr sz="1400" spc="-65" dirty="0">
                <a:solidFill>
                  <a:srgbClr val="4A4B14"/>
                </a:solidFill>
                <a:latin typeface="Century Gothic"/>
                <a:cs typeface="Century Gothic"/>
              </a:rPr>
              <a:t>personne </a:t>
            </a:r>
            <a:r>
              <a:rPr sz="1400" spc="-225" dirty="0">
                <a:solidFill>
                  <a:srgbClr val="4A4B14"/>
                </a:solidFill>
                <a:latin typeface="Century Gothic"/>
                <a:cs typeface="Century Gothic"/>
              </a:rPr>
              <a:t>a </a:t>
            </a:r>
            <a:r>
              <a:rPr sz="1400" spc="-45" dirty="0">
                <a:solidFill>
                  <a:srgbClr val="4A4B14"/>
                </a:solidFill>
                <a:latin typeface="Century Gothic"/>
                <a:cs typeface="Century Gothic"/>
              </a:rPr>
              <a:t>le </a:t>
            </a:r>
            <a:r>
              <a:rPr sz="1400" spc="-20" dirty="0">
                <a:solidFill>
                  <a:srgbClr val="4A4B14"/>
                </a:solidFill>
                <a:latin typeface="Century Gothic"/>
                <a:cs typeface="Century Gothic"/>
              </a:rPr>
              <a:t>droit </a:t>
            </a:r>
            <a:r>
              <a:rPr sz="1400" spc="-145" dirty="0">
                <a:solidFill>
                  <a:srgbClr val="4A4B14"/>
                </a:solidFill>
                <a:latin typeface="Century Gothic"/>
                <a:cs typeface="Century Gothic"/>
              </a:rPr>
              <a:t>de </a:t>
            </a:r>
            <a:r>
              <a:rPr sz="1400" spc="0" dirty="0">
                <a:solidFill>
                  <a:srgbClr val="4A4B14"/>
                </a:solidFill>
                <a:latin typeface="Century Gothic"/>
                <a:cs typeface="Century Gothic"/>
              </a:rPr>
              <a:t>retirer </a:t>
            </a:r>
            <a:r>
              <a:rPr sz="1400" spc="-35" dirty="0">
                <a:solidFill>
                  <a:srgbClr val="4A4B14"/>
                </a:solidFill>
                <a:latin typeface="Century Gothic"/>
                <a:cs typeface="Century Gothic"/>
              </a:rPr>
              <a:t>son  </a:t>
            </a:r>
            <a:r>
              <a:rPr sz="1400" spc="-80" dirty="0" err="1">
                <a:solidFill>
                  <a:srgbClr val="4A4B14"/>
                </a:solidFill>
                <a:latin typeface="Century Gothic"/>
                <a:cs typeface="Century Gothic"/>
              </a:rPr>
              <a:t>consentement</a:t>
            </a:r>
            <a:r>
              <a:rPr sz="1400" spc="-80" dirty="0">
                <a:solidFill>
                  <a:srgbClr val="4A4B14"/>
                </a:solidFill>
                <a:latin typeface="Century Gothic"/>
                <a:cs typeface="Century Gothic"/>
              </a:rPr>
              <a:t> </a:t>
            </a:r>
            <a:r>
              <a:rPr lang="fr-FR" sz="1400" spc="-225" dirty="0">
                <a:solidFill>
                  <a:srgbClr val="4A4B14"/>
                </a:solidFill>
                <a:latin typeface="Century Gothic"/>
                <a:cs typeface="Century Gothic"/>
              </a:rPr>
              <a:t>à </a:t>
            </a:r>
            <a:r>
              <a:rPr sz="1400" spc="-225" dirty="0">
                <a:solidFill>
                  <a:srgbClr val="4A4B14"/>
                </a:solidFill>
                <a:latin typeface="Century Gothic"/>
                <a:cs typeface="Century Gothic"/>
              </a:rPr>
              <a:t> </a:t>
            </a:r>
            <a:r>
              <a:rPr sz="1400" spc="-35" dirty="0">
                <a:solidFill>
                  <a:srgbClr val="4A4B14"/>
                </a:solidFill>
                <a:latin typeface="Century Gothic"/>
                <a:cs typeface="Century Gothic"/>
              </a:rPr>
              <a:t>tout </a:t>
            </a:r>
            <a:r>
              <a:rPr sz="1400" spc="-80" dirty="0">
                <a:solidFill>
                  <a:srgbClr val="4A4B14"/>
                </a:solidFill>
                <a:latin typeface="Century Gothic"/>
                <a:cs typeface="Century Gothic"/>
              </a:rPr>
              <a:t>moment. </a:t>
            </a:r>
            <a:r>
              <a:rPr sz="1400" spc="-20" dirty="0">
                <a:solidFill>
                  <a:srgbClr val="4A4B14"/>
                </a:solidFill>
                <a:latin typeface="Century Gothic"/>
                <a:cs typeface="Century Gothic"/>
              </a:rPr>
              <a:t>Le </a:t>
            </a:r>
            <a:r>
              <a:rPr sz="1400" spc="-15" dirty="0">
                <a:solidFill>
                  <a:srgbClr val="4A4B14"/>
                </a:solidFill>
                <a:latin typeface="Century Gothic"/>
                <a:cs typeface="Century Gothic"/>
              </a:rPr>
              <a:t>retrait </a:t>
            </a:r>
            <a:r>
              <a:rPr sz="1400" spc="-100" dirty="0">
                <a:solidFill>
                  <a:srgbClr val="4A4B14"/>
                </a:solidFill>
                <a:latin typeface="Century Gothic"/>
                <a:cs typeface="Century Gothic"/>
              </a:rPr>
              <a:t>du  </a:t>
            </a:r>
            <a:r>
              <a:rPr sz="1400" spc="-80" dirty="0">
                <a:solidFill>
                  <a:srgbClr val="4A4B14"/>
                </a:solidFill>
                <a:latin typeface="Century Gothic"/>
                <a:cs typeface="Century Gothic"/>
              </a:rPr>
              <a:t>consentement </a:t>
            </a:r>
            <a:r>
              <a:rPr sz="1400" spc="-45" dirty="0">
                <a:solidFill>
                  <a:srgbClr val="4A4B14"/>
                </a:solidFill>
                <a:latin typeface="Century Gothic"/>
                <a:cs typeface="Century Gothic"/>
              </a:rPr>
              <a:t>doit </a:t>
            </a:r>
            <a:r>
              <a:rPr sz="1400" spc="-50" dirty="0">
                <a:solidFill>
                  <a:srgbClr val="4A4B14"/>
                </a:solidFill>
                <a:latin typeface="Century Gothic"/>
                <a:cs typeface="Century Gothic"/>
              </a:rPr>
              <a:t>être </a:t>
            </a:r>
            <a:r>
              <a:rPr sz="1400" spc="-10" dirty="0">
                <a:solidFill>
                  <a:srgbClr val="4A4B14"/>
                </a:solidFill>
                <a:latin typeface="Century Gothic"/>
                <a:cs typeface="Century Gothic"/>
              </a:rPr>
              <a:t>aussi </a:t>
            </a:r>
            <a:r>
              <a:rPr sz="1400" spc="-30" dirty="0">
                <a:solidFill>
                  <a:srgbClr val="4A4B14"/>
                </a:solidFill>
                <a:latin typeface="Century Gothic"/>
                <a:cs typeface="Century Gothic"/>
              </a:rPr>
              <a:t>simple </a:t>
            </a:r>
            <a:r>
              <a:rPr sz="1400" spc="-125" dirty="0">
                <a:solidFill>
                  <a:srgbClr val="4A4B14"/>
                </a:solidFill>
                <a:latin typeface="Century Gothic"/>
                <a:cs typeface="Century Gothic"/>
              </a:rPr>
              <a:t>que </a:t>
            </a:r>
            <a:r>
              <a:rPr sz="1400" spc="-35" dirty="0">
                <a:solidFill>
                  <a:srgbClr val="4A4B14"/>
                </a:solidFill>
                <a:latin typeface="Century Gothic"/>
                <a:cs typeface="Century Gothic"/>
              </a:rPr>
              <a:t>son</a:t>
            </a:r>
            <a:r>
              <a:rPr sz="1400" spc="-165" dirty="0">
                <a:solidFill>
                  <a:srgbClr val="4A4B14"/>
                </a:solidFill>
                <a:latin typeface="Century Gothic"/>
                <a:cs typeface="Century Gothic"/>
              </a:rPr>
              <a:t> </a:t>
            </a:r>
            <a:r>
              <a:rPr sz="1400" spc="-35" dirty="0">
                <a:solidFill>
                  <a:srgbClr val="4A4B14"/>
                </a:solidFill>
                <a:latin typeface="Century Gothic"/>
                <a:cs typeface="Century Gothic"/>
              </a:rPr>
              <a:t>octroi.</a:t>
            </a:r>
            <a:endParaRPr sz="1400" dirty="0">
              <a:latin typeface="Century Gothic"/>
              <a:cs typeface="Century Gothic"/>
            </a:endParaRPr>
          </a:p>
        </p:txBody>
      </p:sp>
      <p:sp>
        <p:nvSpPr>
          <p:cNvPr id="6" name="object 6"/>
          <p:cNvSpPr txBox="1"/>
          <p:nvPr/>
        </p:nvSpPr>
        <p:spPr>
          <a:xfrm>
            <a:off x="7717028" y="4761166"/>
            <a:ext cx="1669414" cy="330200"/>
          </a:xfrm>
          <a:prstGeom prst="rect">
            <a:avLst/>
          </a:prstGeom>
        </p:spPr>
        <p:txBody>
          <a:bodyPr vert="horz" wrap="square" lIns="0" tIns="12700" rIns="0" bIns="0" rtlCol="0">
            <a:spAutoFit/>
          </a:bodyPr>
          <a:lstStyle/>
          <a:p>
            <a:pPr marL="12700" marR="5080">
              <a:lnSpc>
                <a:spcPct val="100000"/>
              </a:lnSpc>
              <a:spcBef>
                <a:spcPts val="100"/>
              </a:spcBef>
            </a:pPr>
            <a:r>
              <a:rPr sz="1000" spc="-25" dirty="0">
                <a:solidFill>
                  <a:srgbClr val="4A4B14"/>
                </a:solidFill>
                <a:latin typeface="Century Gothic"/>
                <a:cs typeface="Century Gothic"/>
              </a:rPr>
              <a:t>Sources </a:t>
            </a:r>
            <a:r>
              <a:rPr sz="1000" spc="5" dirty="0">
                <a:solidFill>
                  <a:srgbClr val="4A4B14"/>
                </a:solidFill>
                <a:latin typeface="Century Gothic"/>
                <a:cs typeface="Century Gothic"/>
              </a:rPr>
              <a:t>: </a:t>
            </a:r>
            <a:r>
              <a:rPr sz="1000" u="sng" spc="-30" dirty="0">
                <a:solidFill>
                  <a:srgbClr val="0563C1"/>
                </a:solidFill>
                <a:uFill>
                  <a:solidFill>
                    <a:srgbClr val="0563C1"/>
                  </a:solidFill>
                </a:uFill>
                <a:latin typeface="Century Gothic"/>
                <a:cs typeface="Century Gothic"/>
              </a:rPr>
              <a:t>Avistem </a:t>
            </a:r>
            <a:r>
              <a:rPr sz="1000" spc="25" dirty="0">
                <a:solidFill>
                  <a:srgbClr val="4A4B14"/>
                </a:solidFill>
                <a:latin typeface="Century Gothic"/>
                <a:cs typeface="Century Gothic"/>
              </a:rPr>
              <a:t>- </a:t>
            </a:r>
            <a:r>
              <a:rPr sz="1000" spc="-15" dirty="0">
                <a:solidFill>
                  <a:srgbClr val="4A4B14"/>
                </a:solidFill>
                <a:latin typeface="Century Gothic"/>
                <a:cs typeface="Century Gothic"/>
              </a:rPr>
              <a:t>Le</a:t>
            </a:r>
            <a:r>
              <a:rPr sz="1000" spc="-155" dirty="0">
                <a:solidFill>
                  <a:srgbClr val="4A4B14"/>
                </a:solidFill>
                <a:latin typeface="Century Gothic"/>
                <a:cs typeface="Century Gothic"/>
              </a:rPr>
              <a:t> </a:t>
            </a:r>
            <a:r>
              <a:rPr sz="1000" spc="-30" dirty="0">
                <a:solidFill>
                  <a:srgbClr val="4A4B14"/>
                </a:solidFill>
                <a:latin typeface="Century Gothic"/>
                <a:cs typeface="Century Gothic"/>
              </a:rPr>
              <a:t>RGPD  </a:t>
            </a:r>
            <a:r>
              <a:rPr sz="1000" spc="-85" dirty="0">
                <a:solidFill>
                  <a:srgbClr val="4A4B14"/>
                </a:solidFill>
                <a:latin typeface="Century Gothic"/>
                <a:cs typeface="Century Gothic"/>
              </a:rPr>
              <a:t>en </a:t>
            </a:r>
            <a:r>
              <a:rPr sz="1000" spc="-30" dirty="0">
                <a:solidFill>
                  <a:srgbClr val="4A4B14"/>
                </a:solidFill>
                <a:latin typeface="Century Gothic"/>
                <a:cs typeface="Century Gothic"/>
              </a:rPr>
              <a:t>focus,</a:t>
            </a:r>
            <a:r>
              <a:rPr sz="1000" spc="0" dirty="0">
                <a:solidFill>
                  <a:srgbClr val="4A4B14"/>
                </a:solidFill>
                <a:latin typeface="Century Gothic"/>
                <a:cs typeface="Century Gothic"/>
              </a:rPr>
              <a:t> </a:t>
            </a:r>
            <a:r>
              <a:rPr sz="1000" u="sng" spc="-55" dirty="0">
                <a:solidFill>
                  <a:srgbClr val="0563C1"/>
                </a:solidFill>
                <a:uFill>
                  <a:solidFill>
                    <a:srgbClr val="0563C1"/>
                  </a:solidFill>
                </a:uFill>
                <a:latin typeface="Century Gothic"/>
                <a:cs typeface="Century Gothic"/>
              </a:rPr>
              <a:t>e-consultancy.com</a:t>
            </a:r>
            <a:endParaRPr sz="1000">
              <a:latin typeface="Century Gothic"/>
              <a:cs typeface="Century Gothic"/>
            </a:endParaRPr>
          </a:p>
        </p:txBody>
      </p:sp>
      <p:sp>
        <p:nvSpPr>
          <p:cNvPr id="7" name="object 7"/>
          <p:cNvSpPr/>
          <p:nvPr/>
        </p:nvSpPr>
        <p:spPr>
          <a:xfrm>
            <a:off x="4457242" y="3738989"/>
            <a:ext cx="394098" cy="394098"/>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322535" y="5437780"/>
            <a:ext cx="18605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47</a:t>
            </a:fld>
            <a:endParaRPr sz="900">
              <a:latin typeface="Century Gothic"/>
              <a:cs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txBox="1">
            <a:spLocks noGrp="1"/>
          </p:cNvSpPr>
          <p:nvPr>
            <p:ph type="title"/>
          </p:nvPr>
        </p:nvSpPr>
        <p:spPr>
          <a:prstGeom prst="rect">
            <a:avLst/>
          </a:prstGeom>
        </p:spPr>
        <p:txBody>
          <a:bodyPr vert="horz" wrap="square" lIns="0" tIns="45085" rIns="0" bIns="0" rtlCol="0">
            <a:spAutoFit/>
          </a:bodyPr>
          <a:lstStyle/>
          <a:p>
            <a:pPr marR="5080">
              <a:lnSpc>
                <a:spcPts val="1930"/>
              </a:lnSpc>
              <a:spcBef>
                <a:spcPts val="355"/>
              </a:spcBef>
            </a:pPr>
            <a:r>
              <a:rPr spc="25" dirty="0"/>
              <a:t>ZOOM </a:t>
            </a:r>
            <a:r>
              <a:rPr spc="75" dirty="0"/>
              <a:t>SUR</a:t>
            </a:r>
            <a:r>
              <a:rPr spc="-200" dirty="0"/>
              <a:t> </a:t>
            </a:r>
            <a:r>
              <a:rPr spc="125" dirty="0"/>
              <a:t>LE  </a:t>
            </a:r>
            <a:r>
              <a:rPr spc="55" dirty="0"/>
              <a:t>CONTRAT</a:t>
            </a:r>
          </a:p>
        </p:txBody>
      </p:sp>
      <p:sp>
        <p:nvSpPr>
          <p:cNvPr id="7" name="object 7"/>
          <p:cNvSpPr/>
          <p:nvPr/>
        </p:nvSpPr>
        <p:spPr>
          <a:xfrm>
            <a:off x="3492500" y="923709"/>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5"/>
                </a:lnTo>
                <a:lnTo>
                  <a:pt x="5108" y="291152"/>
                </a:lnTo>
                <a:lnTo>
                  <a:pt x="19761" y="336638"/>
                </a:lnTo>
                <a:lnTo>
                  <a:pt x="42946" y="377799"/>
                </a:lnTo>
                <a:lnTo>
                  <a:pt x="73652" y="413661"/>
                </a:lnTo>
                <a:lnTo>
                  <a:pt x="110867" y="443249"/>
                </a:lnTo>
                <a:lnTo>
                  <a:pt x="153581" y="465590"/>
                </a:lnTo>
                <a:lnTo>
                  <a:pt x="200782" y="479709"/>
                </a:lnTo>
                <a:lnTo>
                  <a:pt x="251460" y="484631"/>
                </a:lnTo>
                <a:lnTo>
                  <a:pt x="302137" y="479709"/>
                </a:lnTo>
                <a:lnTo>
                  <a:pt x="349338" y="465590"/>
                </a:lnTo>
                <a:lnTo>
                  <a:pt x="392052" y="443249"/>
                </a:lnTo>
                <a:lnTo>
                  <a:pt x="429267" y="413661"/>
                </a:lnTo>
                <a:lnTo>
                  <a:pt x="459973" y="377799"/>
                </a:lnTo>
                <a:lnTo>
                  <a:pt x="483158" y="336638"/>
                </a:lnTo>
                <a:lnTo>
                  <a:pt x="497811" y="291152"/>
                </a:lnTo>
                <a:lnTo>
                  <a:pt x="502920" y="242315"/>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8" name="object 8"/>
          <p:cNvSpPr txBox="1"/>
          <p:nvPr/>
        </p:nvSpPr>
        <p:spPr>
          <a:xfrm>
            <a:off x="3682834" y="1026553"/>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7</a:t>
            </a:r>
            <a:endParaRPr sz="1500">
              <a:latin typeface="Calibri"/>
              <a:cs typeface="Calibri"/>
            </a:endParaRPr>
          </a:p>
        </p:txBody>
      </p:sp>
      <p:sp>
        <p:nvSpPr>
          <p:cNvPr id="11" name="object 11"/>
          <p:cNvSpPr txBox="1"/>
          <p:nvPr/>
        </p:nvSpPr>
        <p:spPr>
          <a:xfrm>
            <a:off x="322535" y="5437780"/>
            <a:ext cx="18605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48</a:t>
            </a:fld>
            <a:endParaRPr sz="900">
              <a:latin typeface="Century Gothic"/>
              <a:cs typeface="Century Gothic"/>
            </a:endParaRPr>
          </a:p>
        </p:txBody>
      </p:sp>
      <p:sp>
        <p:nvSpPr>
          <p:cNvPr id="9" name="object 9"/>
          <p:cNvSpPr txBox="1"/>
          <p:nvPr/>
        </p:nvSpPr>
        <p:spPr>
          <a:xfrm>
            <a:off x="3991864" y="948283"/>
            <a:ext cx="4839970" cy="956672"/>
          </a:xfrm>
          <a:prstGeom prst="rect">
            <a:avLst/>
          </a:prstGeom>
        </p:spPr>
        <p:txBody>
          <a:bodyPr vert="horz" wrap="square" lIns="0" tIns="20320" rIns="0" bIns="0" rtlCol="0">
            <a:spAutoFit/>
          </a:bodyPr>
          <a:lstStyle/>
          <a:p>
            <a:pPr marL="195580" marR="422275">
              <a:lnSpc>
                <a:spcPts val="1670"/>
              </a:lnSpc>
              <a:spcBef>
                <a:spcPts val="160"/>
              </a:spcBef>
            </a:pPr>
            <a:r>
              <a:rPr sz="1350" spc="10" dirty="0">
                <a:solidFill>
                  <a:srgbClr val="FFFFFF"/>
                </a:solidFill>
                <a:latin typeface="Century Gothic"/>
                <a:cs typeface="Century Gothic"/>
              </a:rPr>
              <a:t>Le </a:t>
            </a:r>
            <a:r>
              <a:rPr sz="1350" spc="-10" dirty="0">
                <a:solidFill>
                  <a:srgbClr val="FFFFFF"/>
                </a:solidFill>
                <a:latin typeface="Century Gothic"/>
                <a:cs typeface="Century Gothic"/>
              </a:rPr>
              <a:t>traitement </a:t>
            </a:r>
            <a:r>
              <a:rPr sz="1350" spc="-30" dirty="0">
                <a:solidFill>
                  <a:srgbClr val="FFFFFF"/>
                </a:solidFill>
                <a:latin typeface="Century Gothic"/>
                <a:cs typeface="Century Gothic"/>
              </a:rPr>
              <a:t>des </a:t>
            </a:r>
            <a:r>
              <a:rPr sz="1350" spc="-50" dirty="0">
                <a:solidFill>
                  <a:srgbClr val="FFFFFF"/>
                </a:solidFill>
                <a:latin typeface="Century Gothic"/>
                <a:cs typeface="Century Gothic"/>
              </a:rPr>
              <a:t>données </a:t>
            </a:r>
            <a:r>
              <a:rPr sz="1350" dirty="0">
                <a:solidFill>
                  <a:srgbClr val="FFFFFF"/>
                </a:solidFill>
                <a:latin typeface="Century Gothic"/>
                <a:cs typeface="Century Gothic"/>
              </a:rPr>
              <a:t>doit-être </a:t>
            </a:r>
            <a:r>
              <a:rPr sz="1350" spc="15" dirty="0">
                <a:solidFill>
                  <a:srgbClr val="FFFFFF"/>
                </a:solidFill>
                <a:latin typeface="Century Gothic"/>
                <a:cs typeface="Century Gothic"/>
              </a:rPr>
              <a:t>licite. </a:t>
            </a:r>
            <a:r>
              <a:rPr sz="1400" spc="-10" dirty="0">
                <a:solidFill>
                  <a:srgbClr val="FFFFFF"/>
                </a:solidFill>
                <a:latin typeface="Century Gothic"/>
                <a:cs typeface="Century Gothic"/>
              </a:rPr>
              <a:t>Pour</a:t>
            </a:r>
            <a:r>
              <a:rPr sz="1400" spc="-114" dirty="0">
                <a:solidFill>
                  <a:srgbClr val="FFFFFF"/>
                </a:solidFill>
                <a:latin typeface="Century Gothic"/>
                <a:cs typeface="Century Gothic"/>
              </a:rPr>
              <a:t> </a:t>
            </a:r>
            <a:r>
              <a:rPr sz="1400" spc="-40" dirty="0">
                <a:solidFill>
                  <a:srgbClr val="FFFFFF"/>
                </a:solidFill>
                <a:latin typeface="Century Gothic"/>
                <a:cs typeface="Century Gothic"/>
              </a:rPr>
              <a:t>être  </a:t>
            </a:r>
            <a:r>
              <a:rPr sz="1400" spc="0" dirty="0">
                <a:solidFill>
                  <a:srgbClr val="FFFFFF"/>
                </a:solidFill>
                <a:latin typeface="Century Gothic"/>
                <a:cs typeface="Century Gothic"/>
              </a:rPr>
              <a:t>licite, </a:t>
            </a:r>
            <a:r>
              <a:rPr sz="1400" spc="85" dirty="0">
                <a:solidFill>
                  <a:srgbClr val="FFFFFF"/>
                </a:solidFill>
                <a:latin typeface="Century Gothic"/>
                <a:cs typeface="Century Gothic"/>
              </a:rPr>
              <a:t>il </a:t>
            </a:r>
            <a:r>
              <a:rPr sz="1400" spc="-30" dirty="0">
                <a:solidFill>
                  <a:srgbClr val="FFFFFF"/>
                </a:solidFill>
                <a:latin typeface="Century Gothic"/>
                <a:cs typeface="Century Gothic"/>
              </a:rPr>
              <a:t>doit </a:t>
            </a:r>
            <a:r>
              <a:rPr sz="1400" spc="-60" dirty="0" err="1">
                <a:solidFill>
                  <a:srgbClr val="FFFFFF"/>
                </a:solidFill>
                <a:latin typeface="Century Gothic"/>
                <a:cs typeface="Century Gothic"/>
              </a:rPr>
              <a:t>répondre</a:t>
            </a:r>
            <a:r>
              <a:rPr sz="1400" spc="-6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50" dirty="0">
                <a:solidFill>
                  <a:srgbClr val="FFFFFF"/>
                </a:solidFill>
                <a:latin typeface="Century Gothic"/>
                <a:cs typeface="Century Gothic"/>
              </a:rPr>
              <a:t>un </a:t>
            </a:r>
            <a:r>
              <a:rPr sz="1400" spc="-60" dirty="0">
                <a:solidFill>
                  <a:srgbClr val="FFFFFF"/>
                </a:solidFill>
                <a:latin typeface="Century Gothic"/>
                <a:cs typeface="Century Gothic"/>
              </a:rPr>
              <a:t>des </a:t>
            </a:r>
            <a:r>
              <a:rPr sz="1400" dirty="0">
                <a:solidFill>
                  <a:srgbClr val="FFFFFF"/>
                </a:solidFill>
                <a:latin typeface="Century Gothic"/>
                <a:cs typeface="Century Gothic"/>
              </a:rPr>
              <a:t>critères </a:t>
            </a:r>
            <a:r>
              <a:rPr sz="1400" spc="-5" dirty="0">
                <a:solidFill>
                  <a:srgbClr val="FFFFFF"/>
                </a:solidFill>
                <a:latin typeface="Century Gothic"/>
                <a:cs typeface="Century Gothic"/>
              </a:rPr>
              <a:t>suivants</a:t>
            </a:r>
            <a:r>
              <a:rPr sz="1400" spc="-225" dirty="0">
                <a:solidFill>
                  <a:srgbClr val="FFFFFF"/>
                </a:solidFill>
                <a:latin typeface="Century Gothic"/>
                <a:cs typeface="Century Gothic"/>
              </a:rPr>
              <a:t> </a:t>
            </a:r>
            <a:r>
              <a:rPr sz="1400" spc="30" dirty="0">
                <a:solidFill>
                  <a:srgbClr val="FFFFFF"/>
                </a:solidFill>
                <a:latin typeface="Century Gothic"/>
                <a:cs typeface="Century Gothic"/>
              </a:rPr>
              <a:t>:</a:t>
            </a:r>
            <a:endParaRPr sz="1400" dirty="0">
              <a:latin typeface="Century Gothic"/>
              <a:cs typeface="Century Gothic"/>
            </a:endParaRPr>
          </a:p>
          <a:p>
            <a:pPr>
              <a:lnSpc>
                <a:spcPct val="100000"/>
              </a:lnSpc>
              <a:spcBef>
                <a:spcPts val="10"/>
              </a:spcBef>
            </a:pPr>
            <a:endParaRPr sz="1900" dirty="0">
              <a:latin typeface="Times New Roman"/>
              <a:cs typeface="Times New Roman"/>
            </a:endParaRPr>
          </a:p>
          <a:p>
            <a:pPr marL="12700">
              <a:lnSpc>
                <a:spcPct val="100000"/>
              </a:lnSpc>
              <a:tabLst>
                <a:tab pos="424180" algn="l"/>
              </a:tabLst>
            </a:pPr>
            <a:r>
              <a:rPr sz="1350" spc="-10" dirty="0">
                <a:solidFill>
                  <a:srgbClr val="E1E109"/>
                </a:solidFill>
                <a:latin typeface="Century Gothic"/>
                <a:cs typeface="Century Gothic"/>
              </a:rPr>
              <a:t>7.2	</a:t>
            </a:r>
            <a:r>
              <a:rPr sz="1350" spc="10" dirty="0">
                <a:solidFill>
                  <a:srgbClr val="FFFFFF"/>
                </a:solidFill>
                <a:latin typeface="Century Gothic"/>
                <a:cs typeface="Century Gothic"/>
              </a:rPr>
              <a:t>Le </a:t>
            </a:r>
            <a:r>
              <a:rPr sz="1350" spc="-10" dirty="0">
                <a:solidFill>
                  <a:srgbClr val="FFFFFF"/>
                </a:solidFill>
                <a:latin typeface="Century Gothic"/>
                <a:cs typeface="Century Gothic"/>
              </a:rPr>
              <a:t>traitement </a:t>
            </a:r>
            <a:r>
              <a:rPr sz="1350" spc="10" dirty="0">
                <a:solidFill>
                  <a:srgbClr val="FFFFFF"/>
                </a:solidFill>
                <a:latin typeface="Century Gothic"/>
                <a:cs typeface="Century Gothic"/>
              </a:rPr>
              <a:t>est </a:t>
            </a:r>
            <a:r>
              <a:rPr sz="1350" spc="-25" dirty="0" err="1">
                <a:solidFill>
                  <a:srgbClr val="FFFFFF"/>
                </a:solidFill>
                <a:latin typeface="Century Gothic"/>
                <a:cs typeface="Century Gothic"/>
              </a:rPr>
              <a:t>nécessaire</a:t>
            </a:r>
            <a:r>
              <a:rPr sz="1350" spc="-25" dirty="0">
                <a:solidFill>
                  <a:srgbClr val="FFFFFF"/>
                </a:solidFill>
                <a:latin typeface="Century Gothic"/>
                <a:cs typeface="Century Gothic"/>
              </a:rPr>
              <a:t> </a:t>
            </a:r>
            <a:r>
              <a:rPr lang="fr-FR" sz="1350" spc="-180" dirty="0">
                <a:solidFill>
                  <a:srgbClr val="FFFFFF"/>
                </a:solidFill>
                <a:latin typeface="Century Gothic"/>
                <a:cs typeface="Century Gothic"/>
              </a:rPr>
              <a:t>à </a:t>
            </a:r>
            <a:r>
              <a:rPr sz="1350" spc="-180" dirty="0">
                <a:solidFill>
                  <a:srgbClr val="FFFFFF"/>
                </a:solidFill>
                <a:latin typeface="Century Gothic"/>
                <a:cs typeface="Century Gothic"/>
              </a:rPr>
              <a:t> </a:t>
            </a:r>
            <a:r>
              <a:rPr sz="1350" spc="-30" dirty="0">
                <a:solidFill>
                  <a:srgbClr val="FFFFFF"/>
                </a:solidFill>
                <a:latin typeface="Century Gothic"/>
                <a:cs typeface="Century Gothic"/>
              </a:rPr>
              <a:t>l’exécution </a:t>
            </a:r>
            <a:r>
              <a:rPr sz="1350" spc="-70" dirty="0">
                <a:solidFill>
                  <a:srgbClr val="FFFFFF"/>
                </a:solidFill>
                <a:latin typeface="Century Gothic"/>
                <a:cs typeface="Century Gothic"/>
              </a:rPr>
              <a:t>d’un</a:t>
            </a:r>
            <a:r>
              <a:rPr sz="1350" spc="-90" dirty="0">
                <a:solidFill>
                  <a:srgbClr val="FFFFFF"/>
                </a:solidFill>
                <a:latin typeface="Century Gothic"/>
                <a:cs typeface="Century Gothic"/>
              </a:rPr>
              <a:t> </a:t>
            </a:r>
            <a:r>
              <a:rPr sz="1350" spc="-25" dirty="0">
                <a:solidFill>
                  <a:srgbClr val="FFFFFF"/>
                </a:solidFill>
                <a:latin typeface="Century Gothic"/>
                <a:cs typeface="Century Gothic"/>
              </a:rPr>
              <a:t>contrat</a:t>
            </a:r>
            <a:endParaRPr sz="1350" dirty="0">
              <a:latin typeface="Century Gothic"/>
              <a:cs typeface="Century Gothic"/>
            </a:endParaRPr>
          </a:p>
        </p:txBody>
      </p:sp>
      <p:sp>
        <p:nvSpPr>
          <p:cNvPr id="10" name="object 10"/>
          <p:cNvSpPr txBox="1"/>
          <p:nvPr/>
        </p:nvSpPr>
        <p:spPr>
          <a:xfrm>
            <a:off x="3836314" y="2115362"/>
            <a:ext cx="5253355" cy="1933222"/>
          </a:xfrm>
          <a:prstGeom prst="rect">
            <a:avLst/>
          </a:prstGeom>
          <a:solidFill>
            <a:srgbClr val="D0CECE"/>
          </a:solidFill>
        </p:spPr>
        <p:txBody>
          <a:bodyPr vert="horz" wrap="square" lIns="0" tIns="98425" rIns="0" bIns="0" rtlCol="0">
            <a:spAutoFit/>
          </a:bodyPr>
          <a:lstStyle/>
          <a:p>
            <a:pPr marL="90805" marR="107950">
              <a:lnSpc>
                <a:spcPct val="100099"/>
              </a:lnSpc>
              <a:spcBef>
                <a:spcPts val="775"/>
              </a:spcBef>
            </a:pPr>
            <a:r>
              <a:rPr sz="1150" spc="50" dirty="0">
                <a:solidFill>
                  <a:srgbClr val="4A4B14"/>
                </a:solidFill>
                <a:latin typeface="Century Gothic"/>
                <a:cs typeface="Century Gothic"/>
              </a:rPr>
              <a:t>Et </a:t>
            </a:r>
            <a:r>
              <a:rPr sz="1150" spc="-65" dirty="0">
                <a:solidFill>
                  <a:srgbClr val="4A4B14"/>
                </a:solidFill>
                <a:latin typeface="Century Gothic"/>
                <a:cs typeface="Century Gothic"/>
              </a:rPr>
              <a:t>en </a:t>
            </a:r>
            <a:r>
              <a:rPr sz="1150" spc="-35" dirty="0">
                <a:solidFill>
                  <a:srgbClr val="4A4B14"/>
                </a:solidFill>
                <a:latin typeface="Century Gothic"/>
                <a:cs typeface="Century Gothic"/>
              </a:rPr>
              <a:t>pratique </a:t>
            </a:r>
            <a:r>
              <a:rPr sz="1150" spc="-70" dirty="0">
                <a:solidFill>
                  <a:srgbClr val="4A4B14"/>
                </a:solidFill>
                <a:latin typeface="Century Gothic"/>
                <a:cs typeface="Century Gothic"/>
              </a:rPr>
              <a:t>? </a:t>
            </a:r>
            <a:r>
              <a:rPr sz="1200" spc="-5" dirty="0">
                <a:solidFill>
                  <a:srgbClr val="4A4B14"/>
                </a:solidFill>
                <a:latin typeface="Century Gothic"/>
                <a:cs typeface="Century Gothic"/>
              </a:rPr>
              <a:t>En </a:t>
            </a:r>
            <a:r>
              <a:rPr sz="1200" spc="-30" dirty="0" err="1">
                <a:solidFill>
                  <a:srgbClr val="4A4B14"/>
                </a:solidFill>
                <a:latin typeface="Century Gothic"/>
                <a:cs typeface="Century Gothic"/>
              </a:rPr>
              <a:t>souscrivant</a:t>
            </a:r>
            <a:r>
              <a:rPr sz="1200" spc="-30" dirty="0">
                <a:solidFill>
                  <a:srgbClr val="4A4B14"/>
                </a:solidFill>
                <a:latin typeface="Century Gothic"/>
                <a:cs typeface="Century Gothic"/>
              </a:rPr>
              <a:t>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85" dirty="0">
                <a:solidFill>
                  <a:srgbClr val="4A4B14"/>
                </a:solidFill>
                <a:latin typeface="Century Gothic"/>
                <a:cs typeface="Century Gothic"/>
              </a:rPr>
              <a:t>une </a:t>
            </a:r>
            <a:r>
              <a:rPr sz="1200" spc="-15" dirty="0">
                <a:solidFill>
                  <a:srgbClr val="4A4B14"/>
                </a:solidFill>
                <a:latin typeface="Century Gothic"/>
                <a:cs typeface="Century Gothic"/>
              </a:rPr>
              <a:t>offre, </a:t>
            </a:r>
            <a:r>
              <a:rPr sz="1200" spc="-100" dirty="0">
                <a:solidFill>
                  <a:srgbClr val="4A4B14"/>
                </a:solidFill>
                <a:latin typeface="Century Gothic"/>
                <a:cs typeface="Century Gothic"/>
              </a:rPr>
              <a:t>payante </a:t>
            </a:r>
            <a:r>
              <a:rPr sz="1200" spc="-75" dirty="0">
                <a:solidFill>
                  <a:srgbClr val="4A4B14"/>
                </a:solidFill>
                <a:latin typeface="Century Gothic"/>
                <a:cs typeface="Century Gothic"/>
              </a:rPr>
              <a:t>ou </a:t>
            </a:r>
            <a:r>
              <a:rPr sz="1200" spc="-50" dirty="0">
                <a:solidFill>
                  <a:srgbClr val="4A4B14"/>
                </a:solidFill>
                <a:latin typeface="Century Gothic"/>
                <a:cs typeface="Century Gothic"/>
              </a:rPr>
              <a:t>non, </a:t>
            </a:r>
            <a:r>
              <a:rPr sz="1200" spc="-100" dirty="0">
                <a:solidFill>
                  <a:srgbClr val="4A4B14"/>
                </a:solidFill>
                <a:latin typeface="Century Gothic"/>
                <a:cs typeface="Century Gothic"/>
              </a:rPr>
              <a:t>en </a:t>
            </a:r>
            <a:r>
              <a:rPr sz="1200" spc="-40" dirty="0">
                <a:solidFill>
                  <a:srgbClr val="4A4B14"/>
                </a:solidFill>
                <a:latin typeface="Century Gothic"/>
                <a:cs typeface="Century Gothic"/>
              </a:rPr>
              <a:t>ligne </a:t>
            </a:r>
            <a:r>
              <a:rPr sz="1200" spc="-75" dirty="0">
                <a:solidFill>
                  <a:srgbClr val="4A4B14"/>
                </a:solidFill>
                <a:latin typeface="Century Gothic"/>
                <a:cs typeface="Century Gothic"/>
              </a:rPr>
              <a:t>ou  </a:t>
            </a:r>
            <a:r>
              <a:rPr sz="1200" spc="-50" dirty="0">
                <a:solidFill>
                  <a:srgbClr val="4A4B14"/>
                </a:solidFill>
                <a:latin typeface="Century Gothic"/>
                <a:cs typeface="Century Gothic"/>
              </a:rPr>
              <a:t>non, </a:t>
            </a:r>
            <a:r>
              <a:rPr sz="1200" spc="-70" dirty="0">
                <a:solidFill>
                  <a:srgbClr val="4A4B14"/>
                </a:solidFill>
                <a:latin typeface="Century Gothic"/>
                <a:cs typeface="Century Gothic"/>
              </a:rPr>
              <a:t>la </a:t>
            </a:r>
            <a:r>
              <a:rPr sz="1200" spc="-55" dirty="0">
                <a:solidFill>
                  <a:srgbClr val="4A4B14"/>
                </a:solidFill>
                <a:latin typeface="Century Gothic"/>
                <a:cs typeface="Century Gothic"/>
              </a:rPr>
              <a:t>personne </a:t>
            </a:r>
            <a:r>
              <a:rPr sz="1200" spc="-50" dirty="0">
                <a:solidFill>
                  <a:srgbClr val="4A4B14"/>
                </a:solidFill>
                <a:latin typeface="Century Gothic"/>
                <a:cs typeface="Century Gothic"/>
              </a:rPr>
              <a:t>physique </a:t>
            </a:r>
            <a:r>
              <a:rPr sz="1200" spc="-40" dirty="0">
                <a:solidFill>
                  <a:srgbClr val="4A4B14"/>
                </a:solidFill>
                <a:latin typeface="Century Gothic"/>
                <a:cs typeface="Century Gothic"/>
              </a:rPr>
              <a:t>signe </a:t>
            </a:r>
            <a:r>
              <a:rPr sz="1200" spc="-60" dirty="0">
                <a:solidFill>
                  <a:srgbClr val="4A4B14"/>
                </a:solidFill>
                <a:latin typeface="Century Gothic"/>
                <a:cs typeface="Century Gothic"/>
              </a:rPr>
              <a:t>un contrat </a:t>
            </a:r>
            <a:r>
              <a:rPr sz="1200" spc="-75" dirty="0">
                <a:solidFill>
                  <a:srgbClr val="4A4B14"/>
                </a:solidFill>
                <a:latin typeface="Century Gothic"/>
                <a:cs typeface="Century Gothic"/>
              </a:rPr>
              <a:t>ou </a:t>
            </a:r>
            <a:r>
              <a:rPr sz="1200" spc="-70" dirty="0">
                <a:solidFill>
                  <a:srgbClr val="4A4B14"/>
                </a:solidFill>
                <a:latin typeface="Century Gothic"/>
                <a:cs typeface="Century Gothic"/>
              </a:rPr>
              <a:t>valide </a:t>
            </a:r>
            <a:r>
              <a:rPr sz="1200" spc="-65" dirty="0">
                <a:solidFill>
                  <a:srgbClr val="4A4B14"/>
                </a:solidFill>
                <a:latin typeface="Century Gothic"/>
                <a:cs typeface="Century Gothic"/>
              </a:rPr>
              <a:t>des </a:t>
            </a:r>
            <a:r>
              <a:rPr sz="1200" spc="-40" dirty="0">
                <a:solidFill>
                  <a:srgbClr val="4A4B14"/>
                </a:solidFill>
                <a:latin typeface="Century Gothic"/>
                <a:cs typeface="Century Gothic"/>
              </a:rPr>
              <a:t>conditions  </a:t>
            </a:r>
            <a:r>
              <a:rPr sz="1200" spc="-65" dirty="0">
                <a:solidFill>
                  <a:srgbClr val="4A4B14"/>
                </a:solidFill>
                <a:latin typeface="Century Gothic"/>
                <a:cs typeface="Century Gothic"/>
              </a:rPr>
              <a:t>générales </a:t>
            </a:r>
            <a:r>
              <a:rPr sz="1200" spc="-30" dirty="0">
                <a:solidFill>
                  <a:srgbClr val="4A4B14"/>
                </a:solidFill>
                <a:latin typeface="Century Gothic"/>
                <a:cs typeface="Century Gothic"/>
              </a:rPr>
              <a:t>d’utilisation </a:t>
            </a:r>
            <a:r>
              <a:rPr sz="1200" spc="-40" dirty="0">
                <a:solidFill>
                  <a:srgbClr val="4A4B14"/>
                </a:solidFill>
                <a:latin typeface="Century Gothic"/>
                <a:cs typeface="Century Gothic"/>
              </a:rPr>
              <a:t>qui </a:t>
            </a:r>
            <a:r>
              <a:rPr sz="1200" spc="-35" dirty="0">
                <a:solidFill>
                  <a:srgbClr val="4A4B14"/>
                </a:solidFill>
                <a:latin typeface="Century Gothic"/>
                <a:cs typeface="Century Gothic"/>
              </a:rPr>
              <a:t>autorise le </a:t>
            </a:r>
            <a:r>
              <a:rPr sz="1200" spc="-45" dirty="0">
                <a:solidFill>
                  <a:srgbClr val="4A4B14"/>
                </a:solidFill>
                <a:latin typeface="Century Gothic"/>
                <a:cs typeface="Century Gothic"/>
              </a:rPr>
              <a:t>traitement </a:t>
            </a:r>
            <a:r>
              <a:rPr sz="1200" spc="-130" dirty="0">
                <a:solidFill>
                  <a:srgbClr val="4A4B14"/>
                </a:solidFill>
                <a:latin typeface="Century Gothic"/>
                <a:cs typeface="Century Gothic"/>
              </a:rPr>
              <a:t>de </a:t>
            </a:r>
            <a:r>
              <a:rPr sz="1200" spc="-80" dirty="0">
                <a:solidFill>
                  <a:srgbClr val="4A4B14"/>
                </a:solidFill>
                <a:latin typeface="Century Gothic"/>
                <a:cs typeface="Century Gothic"/>
              </a:rPr>
              <a:t>données (par </a:t>
            </a:r>
            <a:r>
              <a:rPr sz="1200" spc="-70" dirty="0">
                <a:solidFill>
                  <a:srgbClr val="4A4B14"/>
                </a:solidFill>
                <a:latin typeface="Century Gothic"/>
                <a:cs typeface="Century Gothic"/>
              </a:rPr>
              <a:t>exemple,  </a:t>
            </a:r>
            <a:r>
              <a:rPr sz="1200" spc="-35" dirty="0">
                <a:solidFill>
                  <a:srgbClr val="4A4B14"/>
                </a:solidFill>
                <a:latin typeface="Century Gothic"/>
                <a:cs typeface="Century Gothic"/>
              </a:rPr>
              <a:t>le </a:t>
            </a:r>
            <a:r>
              <a:rPr sz="1200" spc="-45" dirty="0">
                <a:solidFill>
                  <a:srgbClr val="4A4B14"/>
                </a:solidFill>
                <a:latin typeface="Century Gothic"/>
                <a:cs typeface="Century Gothic"/>
              </a:rPr>
              <a:t>traitement </a:t>
            </a:r>
            <a:r>
              <a:rPr sz="1200" spc="-130" dirty="0">
                <a:solidFill>
                  <a:srgbClr val="4A4B14"/>
                </a:solidFill>
                <a:latin typeface="Century Gothic"/>
                <a:cs typeface="Century Gothic"/>
              </a:rPr>
              <a:t>de </a:t>
            </a:r>
            <a:r>
              <a:rPr sz="1200" spc="-40" dirty="0">
                <a:solidFill>
                  <a:srgbClr val="4A4B14"/>
                </a:solidFill>
                <a:latin typeface="Century Gothic"/>
                <a:cs typeface="Century Gothic"/>
              </a:rPr>
              <a:t>l’identité </a:t>
            </a:r>
            <a:r>
              <a:rPr sz="1200" spc="-60" dirty="0">
                <a:solidFill>
                  <a:srgbClr val="4A4B14"/>
                </a:solidFill>
                <a:latin typeface="Century Gothic"/>
                <a:cs typeface="Century Gothic"/>
              </a:rPr>
              <a:t>et </a:t>
            </a:r>
            <a:r>
              <a:rPr sz="1200" spc="-130" dirty="0">
                <a:solidFill>
                  <a:srgbClr val="4A4B14"/>
                </a:solidFill>
                <a:latin typeface="Century Gothic"/>
                <a:cs typeface="Century Gothic"/>
              </a:rPr>
              <a:t>de </a:t>
            </a:r>
            <a:r>
              <a:rPr sz="1200" spc="-55" dirty="0">
                <a:solidFill>
                  <a:srgbClr val="4A4B14"/>
                </a:solidFill>
                <a:latin typeface="Century Gothic"/>
                <a:cs typeface="Century Gothic"/>
              </a:rPr>
              <a:t>l’adresse </a:t>
            </a:r>
            <a:r>
              <a:rPr sz="1200" spc="-50" dirty="0">
                <a:solidFill>
                  <a:srgbClr val="4A4B14"/>
                </a:solidFill>
                <a:latin typeface="Century Gothic"/>
                <a:cs typeface="Century Gothic"/>
              </a:rPr>
              <a:t>pour </a:t>
            </a:r>
            <a:r>
              <a:rPr sz="1200" spc="-65" dirty="0">
                <a:solidFill>
                  <a:srgbClr val="4A4B14"/>
                </a:solidFill>
                <a:latin typeface="Century Gothic"/>
                <a:cs typeface="Century Gothic"/>
              </a:rPr>
              <a:t>expédier des </a:t>
            </a:r>
            <a:r>
              <a:rPr sz="1200" spc="-25" dirty="0">
                <a:solidFill>
                  <a:srgbClr val="4A4B14"/>
                </a:solidFill>
                <a:latin typeface="Century Gothic"/>
                <a:cs typeface="Century Gothic"/>
              </a:rPr>
              <a:t>produits  </a:t>
            </a:r>
            <a:r>
              <a:rPr sz="1200" spc="-85" dirty="0">
                <a:solidFill>
                  <a:srgbClr val="4A4B14"/>
                </a:solidFill>
                <a:latin typeface="Century Gothic"/>
                <a:cs typeface="Century Gothic"/>
              </a:rPr>
              <a:t>achetés </a:t>
            </a:r>
            <a:r>
              <a:rPr sz="1200" spc="-100" dirty="0">
                <a:solidFill>
                  <a:srgbClr val="4A4B14"/>
                </a:solidFill>
                <a:latin typeface="Century Gothic"/>
                <a:cs typeface="Century Gothic"/>
              </a:rPr>
              <a:t>en</a:t>
            </a:r>
            <a:r>
              <a:rPr sz="1200" spc="0" dirty="0">
                <a:solidFill>
                  <a:srgbClr val="4A4B14"/>
                </a:solidFill>
                <a:latin typeface="Century Gothic"/>
                <a:cs typeface="Century Gothic"/>
              </a:rPr>
              <a:t> </a:t>
            </a:r>
            <a:r>
              <a:rPr sz="1200" spc="-40" dirty="0">
                <a:solidFill>
                  <a:srgbClr val="4A4B14"/>
                </a:solidFill>
                <a:latin typeface="Century Gothic"/>
                <a:cs typeface="Century Gothic"/>
              </a:rPr>
              <a:t>ligne).</a:t>
            </a:r>
            <a:endParaRPr sz="1200" dirty="0">
              <a:latin typeface="Century Gothic"/>
              <a:cs typeface="Century Gothic"/>
            </a:endParaRPr>
          </a:p>
          <a:p>
            <a:pPr marL="90805" marR="115570">
              <a:lnSpc>
                <a:spcPts val="1430"/>
              </a:lnSpc>
              <a:spcBef>
                <a:spcPts val="50"/>
              </a:spcBef>
            </a:pPr>
            <a:r>
              <a:rPr sz="1200" spc="-20" dirty="0">
                <a:solidFill>
                  <a:srgbClr val="4A4B14"/>
                </a:solidFill>
                <a:latin typeface="Century Gothic"/>
                <a:cs typeface="Century Gothic"/>
              </a:rPr>
              <a:t>Pour </a:t>
            </a:r>
            <a:r>
              <a:rPr sz="1200" spc="-70" dirty="0">
                <a:solidFill>
                  <a:srgbClr val="4A4B14"/>
                </a:solidFill>
                <a:latin typeface="Century Gothic"/>
                <a:cs typeface="Century Gothic"/>
              </a:rPr>
              <a:t>autant, </a:t>
            </a:r>
            <a:r>
              <a:rPr sz="1200" spc="-35" dirty="0">
                <a:solidFill>
                  <a:srgbClr val="4A4B14"/>
                </a:solidFill>
                <a:latin typeface="Century Gothic"/>
                <a:cs typeface="Century Gothic"/>
              </a:rPr>
              <a:t>le </a:t>
            </a:r>
            <a:r>
              <a:rPr sz="1200" spc="-45" dirty="0">
                <a:solidFill>
                  <a:srgbClr val="4A4B14"/>
                </a:solidFill>
                <a:latin typeface="Century Gothic"/>
                <a:cs typeface="Century Gothic"/>
              </a:rPr>
              <a:t>principe </a:t>
            </a:r>
            <a:r>
              <a:rPr sz="1200" spc="-130" dirty="0">
                <a:solidFill>
                  <a:srgbClr val="4A4B14"/>
                </a:solidFill>
                <a:latin typeface="Century Gothic"/>
                <a:cs typeface="Century Gothic"/>
              </a:rPr>
              <a:t>de </a:t>
            </a:r>
            <a:r>
              <a:rPr sz="1200" spc="-70" dirty="0">
                <a:solidFill>
                  <a:srgbClr val="4A4B14"/>
                </a:solidFill>
                <a:latin typeface="Century Gothic"/>
                <a:cs typeface="Century Gothic"/>
              </a:rPr>
              <a:t>transparence </a:t>
            </a:r>
            <a:r>
              <a:rPr sz="1200" spc="-40" dirty="0">
                <a:solidFill>
                  <a:srgbClr val="4A4B14"/>
                </a:solidFill>
                <a:latin typeface="Century Gothic"/>
                <a:cs typeface="Century Gothic"/>
              </a:rPr>
              <a:t>doit </a:t>
            </a:r>
            <a:r>
              <a:rPr sz="1200" spc="-45" dirty="0">
                <a:solidFill>
                  <a:srgbClr val="4A4B14"/>
                </a:solidFill>
                <a:latin typeface="Century Gothic"/>
                <a:cs typeface="Century Gothic"/>
              </a:rPr>
              <a:t>être </a:t>
            </a:r>
            <a:r>
              <a:rPr sz="1200" spc="-65" dirty="0">
                <a:solidFill>
                  <a:srgbClr val="4A4B14"/>
                </a:solidFill>
                <a:latin typeface="Century Gothic"/>
                <a:cs typeface="Century Gothic"/>
              </a:rPr>
              <a:t>respecté </a:t>
            </a:r>
            <a:r>
              <a:rPr sz="1200" spc="-100" dirty="0">
                <a:solidFill>
                  <a:srgbClr val="4A4B14"/>
                </a:solidFill>
                <a:latin typeface="Century Gothic"/>
                <a:cs typeface="Century Gothic"/>
              </a:rPr>
              <a:t>en </a:t>
            </a:r>
            <a:r>
              <a:rPr sz="1200" spc="-55" dirty="0">
                <a:solidFill>
                  <a:srgbClr val="4A4B14"/>
                </a:solidFill>
                <a:latin typeface="Century Gothic"/>
                <a:cs typeface="Century Gothic"/>
              </a:rPr>
              <a:t>détaillant  l’objet </a:t>
            </a:r>
            <a:r>
              <a:rPr sz="1200" spc="-90" dirty="0">
                <a:solidFill>
                  <a:srgbClr val="4A4B14"/>
                </a:solidFill>
                <a:latin typeface="Century Gothic"/>
                <a:cs typeface="Century Gothic"/>
              </a:rPr>
              <a:t>du </a:t>
            </a:r>
            <a:r>
              <a:rPr sz="1200" spc="-45" dirty="0">
                <a:solidFill>
                  <a:srgbClr val="4A4B14"/>
                </a:solidFill>
                <a:latin typeface="Century Gothic"/>
                <a:cs typeface="Century Gothic"/>
              </a:rPr>
              <a:t>traitement </a:t>
            </a:r>
            <a:r>
              <a:rPr sz="1200" spc="-80" dirty="0">
                <a:solidFill>
                  <a:srgbClr val="4A4B14"/>
                </a:solidFill>
                <a:latin typeface="Century Gothic"/>
                <a:cs typeface="Century Gothic"/>
              </a:rPr>
              <a:t>dans </a:t>
            </a:r>
            <a:r>
              <a:rPr sz="1200" spc="-35" dirty="0">
                <a:solidFill>
                  <a:srgbClr val="4A4B14"/>
                </a:solidFill>
                <a:latin typeface="Century Gothic"/>
                <a:cs typeface="Century Gothic"/>
              </a:rPr>
              <a:t>le </a:t>
            </a:r>
            <a:r>
              <a:rPr sz="1200" spc="-60" dirty="0">
                <a:solidFill>
                  <a:srgbClr val="4A4B14"/>
                </a:solidFill>
                <a:latin typeface="Century Gothic"/>
                <a:cs typeface="Century Gothic"/>
              </a:rPr>
              <a:t>contrat et </a:t>
            </a:r>
            <a:r>
              <a:rPr sz="1200" spc="-100" dirty="0">
                <a:solidFill>
                  <a:srgbClr val="4A4B14"/>
                </a:solidFill>
                <a:latin typeface="Century Gothic"/>
                <a:cs typeface="Century Gothic"/>
              </a:rPr>
              <a:t>en </a:t>
            </a:r>
            <a:r>
              <a:rPr sz="1200" spc="-20" dirty="0">
                <a:solidFill>
                  <a:srgbClr val="4A4B14"/>
                </a:solidFill>
                <a:latin typeface="Century Gothic"/>
                <a:cs typeface="Century Gothic"/>
              </a:rPr>
              <a:t>limitant </a:t>
            </a:r>
            <a:r>
              <a:rPr sz="1200" spc="-35" dirty="0">
                <a:solidFill>
                  <a:srgbClr val="4A4B14"/>
                </a:solidFill>
                <a:latin typeface="Century Gothic"/>
                <a:cs typeface="Century Gothic"/>
              </a:rPr>
              <a:t>le </a:t>
            </a:r>
            <a:r>
              <a:rPr sz="1200" spc="-45" dirty="0">
                <a:solidFill>
                  <a:srgbClr val="4A4B14"/>
                </a:solidFill>
                <a:latin typeface="Century Gothic"/>
                <a:cs typeface="Century Gothic"/>
              </a:rPr>
              <a:t>traitement </a:t>
            </a:r>
            <a:r>
              <a:rPr sz="1200" spc="-80" dirty="0">
                <a:solidFill>
                  <a:srgbClr val="4A4B14"/>
                </a:solidFill>
                <a:latin typeface="Century Gothic"/>
                <a:cs typeface="Century Gothic"/>
              </a:rPr>
              <a:t>aux </a:t>
            </a:r>
            <a:r>
              <a:rPr sz="1200" spc="-20" dirty="0">
                <a:solidFill>
                  <a:srgbClr val="4A4B14"/>
                </a:solidFill>
                <a:latin typeface="Century Gothic"/>
                <a:cs typeface="Century Gothic"/>
              </a:rPr>
              <a:t>seules  </a:t>
            </a:r>
            <a:r>
              <a:rPr sz="1200" spc="-80" dirty="0">
                <a:solidFill>
                  <a:srgbClr val="4A4B14"/>
                </a:solidFill>
                <a:latin typeface="Century Gothic"/>
                <a:cs typeface="Century Gothic"/>
              </a:rPr>
              <a:t>données </a:t>
            </a:r>
            <a:r>
              <a:rPr sz="1200" spc="-45" dirty="0" err="1">
                <a:solidFill>
                  <a:srgbClr val="4A4B14"/>
                </a:solidFill>
                <a:latin typeface="Century Gothic"/>
                <a:cs typeface="Century Gothic"/>
              </a:rPr>
              <a:t>nécessaires</a:t>
            </a:r>
            <a:r>
              <a:rPr sz="1200" spc="-45" dirty="0">
                <a:solidFill>
                  <a:srgbClr val="4A4B14"/>
                </a:solidFill>
                <a:latin typeface="Century Gothic"/>
                <a:cs typeface="Century Gothic"/>
              </a:rPr>
              <a:t>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60" dirty="0">
                <a:solidFill>
                  <a:srgbClr val="4A4B14"/>
                </a:solidFill>
                <a:latin typeface="Century Gothic"/>
                <a:cs typeface="Century Gothic"/>
              </a:rPr>
              <a:t>l’exécution </a:t>
            </a:r>
            <a:r>
              <a:rPr sz="1200" spc="-90" dirty="0">
                <a:solidFill>
                  <a:srgbClr val="4A4B14"/>
                </a:solidFill>
                <a:latin typeface="Century Gothic"/>
                <a:cs typeface="Century Gothic"/>
              </a:rPr>
              <a:t>du </a:t>
            </a:r>
            <a:r>
              <a:rPr sz="1200" spc="-50" dirty="0">
                <a:solidFill>
                  <a:srgbClr val="4A4B14"/>
                </a:solidFill>
                <a:latin typeface="Century Gothic"/>
                <a:cs typeface="Century Gothic"/>
              </a:rPr>
              <a:t>contrat. </a:t>
            </a:r>
            <a:r>
              <a:rPr sz="1200" spc="10" dirty="0">
                <a:solidFill>
                  <a:srgbClr val="4A4B14"/>
                </a:solidFill>
                <a:latin typeface="Century Gothic"/>
                <a:cs typeface="Century Gothic"/>
              </a:rPr>
              <a:t>Tout </a:t>
            </a:r>
            <a:r>
              <a:rPr sz="1200" spc="-60" dirty="0">
                <a:solidFill>
                  <a:srgbClr val="4A4B14"/>
                </a:solidFill>
                <a:latin typeface="Century Gothic"/>
                <a:cs typeface="Century Gothic"/>
              </a:rPr>
              <a:t>autre </a:t>
            </a:r>
            <a:r>
              <a:rPr sz="1200" spc="-45" dirty="0">
                <a:solidFill>
                  <a:srgbClr val="4A4B14"/>
                </a:solidFill>
                <a:latin typeface="Century Gothic"/>
                <a:cs typeface="Century Gothic"/>
              </a:rPr>
              <a:t>traitement</a:t>
            </a:r>
            <a:r>
              <a:rPr sz="1200" spc="125" dirty="0">
                <a:solidFill>
                  <a:srgbClr val="4A4B14"/>
                </a:solidFill>
                <a:latin typeface="Century Gothic"/>
                <a:cs typeface="Century Gothic"/>
              </a:rPr>
              <a:t> </a:t>
            </a:r>
            <a:r>
              <a:rPr sz="1200" spc="-130" dirty="0">
                <a:solidFill>
                  <a:srgbClr val="4A4B14"/>
                </a:solidFill>
                <a:latin typeface="Century Gothic"/>
                <a:cs typeface="Century Gothic"/>
              </a:rPr>
              <a:t>de</a:t>
            </a:r>
            <a:endParaRPr sz="1200" dirty="0">
              <a:latin typeface="Century Gothic"/>
              <a:cs typeface="Century Gothic"/>
            </a:endParaRPr>
          </a:p>
          <a:p>
            <a:pPr marL="90805" marR="122555">
              <a:lnSpc>
                <a:spcPts val="1430"/>
              </a:lnSpc>
              <a:spcBef>
                <a:spcPts val="45"/>
              </a:spcBef>
            </a:pPr>
            <a:r>
              <a:rPr sz="1200" spc="-80" dirty="0">
                <a:solidFill>
                  <a:srgbClr val="4A4B14"/>
                </a:solidFill>
                <a:latin typeface="Century Gothic"/>
                <a:cs typeface="Century Gothic"/>
              </a:rPr>
              <a:t>données (par </a:t>
            </a:r>
            <a:r>
              <a:rPr sz="1200" spc="-70" dirty="0">
                <a:solidFill>
                  <a:srgbClr val="4A4B14"/>
                </a:solidFill>
                <a:latin typeface="Century Gothic"/>
                <a:cs typeface="Century Gothic"/>
              </a:rPr>
              <a:t>exemple, </a:t>
            </a:r>
            <a:r>
              <a:rPr sz="1200" spc="-90" dirty="0" err="1">
                <a:solidFill>
                  <a:srgbClr val="4A4B14"/>
                </a:solidFill>
                <a:latin typeface="Century Gothic"/>
                <a:cs typeface="Century Gothic"/>
              </a:rPr>
              <a:t>l’abonnement</a:t>
            </a:r>
            <a:r>
              <a:rPr sz="1200" spc="-90" dirty="0">
                <a:solidFill>
                  <a:srgbClr val="4A4B14"/>
                </a:solidFill>
                <a:latin typeface="Century Gothic"/>
                <a:cs typeface="Century Gothic"/>
              </a:rPr>
              <a:t>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70" dirty="0">
                <a:solidFill>
                  <a:srgbClr val="4A4B14"/>
                </a:solidFill>
                <a:latin typeface="Century Gothic"/>
                <a:cs typeface="Century Gothic"/>
              </a:rPr>
              <a:t>la </a:t>
            </a:r>
            <a:r>
              <a:rPr sz="1200" spc="-35" dirty="0">
                <a:solidFill>
                  <a:srgbClr val="4A4B14"/>
                </a:solidFill>
                <a:latin typeface="Century Gothic"/>
                <a:cs typeface="Century Gothic"/>
              </a:rPr>
              <a:t>newsletter) </a:t>
            </a:r>
            <a:r>
              <a:rPr sz="1200" spc="-40" dirty="0">
                <a:solidFill>
                  <a:srgbClr val="4A4B14"/>
                </a:solidFill>
                <a:latin typeface="Century Gothic"/>
                <a:cs typeface="Century Gothic"/>
              </a:rPr>
              <a:t>doit </a:t>
            </a:r>
            <a:r>
              <a:rPr sz="1200" spc="-60" dirty="0">
                <a:solidFill>
                  <a:srgbClr val="4A4B14"/>
                </a:solidFill>
                <a:latin typeface="Century Gothic"/>
                <a:cs typeface="Century Gothic"/>
              </a:rPr>
              <a:t>nécessairement  </a:t>
            </a:r>
            <a:r>
              <a:rPr sz="1200" spc="-35" dirty="0">
                <a:solidFill>
                  <a:srgbClr val="4A4B14"/>
                </a:solidFill>
                <a:latin typeface="Century Gothic"/>
                <a:cs typeface="Century Gothic"/>
              </a:rPr>
              <a:t>faire </a:t>
            </a:r>
            <a:r>
              <a:rPr sz="1200" spc="-55" dirty="0">
                <a:solidFill>
                  <a:srgbClr val="4A4B14"/>
                </a:solidFill>
                <a:latin typeface="Century Gothic"/>
                <a:cs typeface="Century Gothic"/>
              </a:rPr>
              <a:t>l’objet </a:t>
            </a:r>
            <a:r>
              <a:rPr sz="1200" spc="-100" dirty="0">
                <a:solidFill>
                  <a:srgbClr val="4A4B14"/>
                </a:solidFill>
                <a:latin typeface="Century Gothic"/>
                <a:cs typeface="Century Gothic"/>
              </a:rPr>
              <a:t>d’un </a:t>
            </a:r>
            <a:r>
              <a:rPr sz="1200" spc="-70" dirty="0">
                <a:solidFill>
                  <a:srgbClr val="4A4B14"/>
                </a:solidFill>
                <a:latin typeface="Century Gothic"/>
                <a:cs typeface="Century Gothic"/>
              </a:rPr>
              <a:t>consentement</a:t>
            </a:r>
            <a:r>
              <a:rPr sz="1200" spc="50" dirty="0">
                <a:solidFill>
                  <a:srgbClr val="4A4B14"/>
                </a:solidFill>
                <a:latin typeface="Century Gothic"/>
                <a:cs typeface="Century Gothic"/>
              </a:rPr>
              <a:t> </a:t>
            </a:r>
            <a:r>
              <a:rPr sz="1200" spc="-45" dirty="0">
                <a:solidFill>
                  <a:srgbClr val="4A4B14"/>
                </a:solidFill>
                <a:latin typeface="Century Gothic"/>
                <a:cs typeface="Century Gothic"/>
              </a:rPr>
              <a:t>spécifique.</a:t>
            </a:r>
            <a:endParaRPr sz="1200" dirty="0">
              <a:latin typeface="Century Gothic"/>
              <a:cs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txBox="1">
            <a:spLocks noGrp="1"/>
          </p:cNvSpPr>
          <p:nvPr>
            <p:ph type="title"/>
          </p:nvPr>
        </p:nvSpPr>
        <p:spPr>
          <a:xfrm>
            <a:off x="791918" y="918629"/>
            <a:ext cx="1623695" cy="791210"/>
          </a:xfrm>
          <a:prstGeom prst="rect">
            <a:avLst/>
          </a:prstGeom>
        </p:spPr>
        <p:txBody>
          <a:bodyPr vert="horz" wrap="square" lIns="0" tIns="45085" rIns="0" bIns="0" rtlCol="0">
            <a:spAutoFit/>
          </a:bodyPr>
          <a:lstStyle/>
          <a:p>
            <a:pPr marL="12700" marR="5080">
              <a:lnSpc>
                <a:spcPts val="1930"/>
              </a:lnSpc>
              <a:spcBef>
                <a:spcPts val="355"/>
              </a:spcBef>
            </a:pPr>
            <a:r>
              <a:rPr spc="25" dirty="0"/>
              <a:t>ZOOM </a:t>
            </a:r>
            <a:r>
              <a:rPr spc="75" dirty="0"/>
              <a:t>SUR  </a:t>
            </a:r>
            <a:r>
              <a:rPr spc="-30" dirty="0"/>
              <a:t>L’</a:t>
            </a:r>
            <a:r>
              <a:rPr spc="-35" dirty="0"/>
              <a:t>O</a:t>
            </a:r>
            <a:r>
              <a:rPr spc="-30" dirty="0"/>
              <a:t>B</a:t>
            </a:r>
            <a:r>
              <a:rPr spc="185" dirty="0"/>
              <a:t>L</a:t>
            </a:r>
            <a:r>
              <a:rPr spc="80" dirty="0"/>
              <a:t>I</a:t>
            </a:r>
            <a:r>
              <a:rPr spc="-190" dirty="0"/>
              <a:t>G</a:t>
            </a:r>
            <a:r>
              <a:rPr spc="-60" dirty="0"/>
              <a:t>A</a:t>
            </a:r>
            <a:r>
              <a:rPr spc="320" dirty="0"/>
              <a:t>T</a:t>
            </a:r>
            <a:r>
              <a:rPr spc="105" dirty="0"/>
              <a:t>I</a:t>
            </a:r>
            <a:r>
              <a:rPr spc="-25" dirty="0"/>
              <a:t>ON  </a:t>
            </a:r>
            <a:r>
              <a:rPr spc="35" dirty="0"/>
              <a:t>LÉGALE</a:t>
            </a:r>
          </a:p>
        </p:txBody>
      </p:sp>
      <p:sp>
        <p:nvSpPr>
          <p:cNvPr id="7" name="object 7"/>
          <p:cNvSpPr txBox="1"/>
          <p:nvPr/>
        </p:nvSpPr>
        <p:spPr>
          <a:xfrm>
            <a:off x="4174744" y="948283"/>
            <a:ext cx="4239260" cy="456535"/>
          </a:xfrm>
          <a:prstGeom prst="rect">
            <a:avLst/>
          </a:prstGeom>
        </p:spPr>
        <p:txBody>
          <a:bodyPr vert="horz" wrap="square" lIns="0" tIns="20320" rIns="0" bIns="0" rtlCol="0">
            <a:spAutoFit/>
          </a:bodyPr>
          <a:lstStyle/>
          <a:p>
            <a:pPr marL="12700" marR="5080">
              <a:lnSpc>
                <a:spcPts val="1670"/>
              </a:lnSpc>
              <a:spcBef>
                <a:spcPts val="160"/>
              </a:spcBef>
            </a:pPr>
            <a:r>
              <a:rPr sz="1350" spc="10" dirty="0">
                <a:solidFill>
                  <a:srgbClr val="FFFFFF"/>
                </a:solidFill>
                <a:latin typeface="Century Gothic"/>
                <a:cs typeface="Century Gothic"/>
              </a:rPr>
              <a:t>Le </a:t>
            </a:r>
            <a:r>
              <a:rPr sz="1350" spc="-10" dirty="0">
                <a:solidFill>
                  <a:srgbClr val="FFFFFF"/>
                </a:solidFill>
                <a:latin typeface="Century Gothic"/>
                <a:cs typeface="Century Gothic"/>
              </a:rPr>
              <a:t>traitement </a:t>
            </a:r>
            <a:r>
              <a:rPr sz="1350" spc="-30" dirty="0">
                <a:solidFill>
                  <a:srgbClr val="FFFFFF"/>
                </a:solidFill>
                <a:latin typeface="Century Gothic"/>
                <a:cs typeface="Century Gothic"/>
              </a:rPr>
              <a:t>des </a:t>
            </a:r>
            <a:r>
              <a:rPr sz="1350" spc="-50" dirty="0">
                <a:solidFill>
                  <a:srgbClr val="FFFFFF"/>
                </a:solidFill>
                <a:latin typeface="Century Gothic"/>
                <a:cs typeface="Century Gothic"/>
              </a:rPr>
              <a:t>données </a:t>
            </a:r>
            <a:r>
              <a:rPr sz="1350" dirty="0">
                <a:solidFill>
                  <a:srgbClr val="FFFFFF"/>
                </a:solidFill>
                <a:latin typeface="Century Gothic"/>
                <a:cs typeface="Century Gothic"/>
              </a:rPr>
              <a:t>doit-être </a:t>
            </a:r>
            <a:r>
              <a:rPr sz="1350" spc="15" dirty="0">
                <a:solidFill>
                  <a:srgbClr val="FFFFFF"/>
                </a:solidFill>
                <a:latin typeface="Century Gothic"/>
                <a:cs typeface="Century Gothic"/>
              </a:rPr>
              <a:t>licite. </a:t>
            </a:r>
            <a:r>
              <a:rPr sz="1400" spc="-10" dirty="0">
                <a:solidFill>
                  <a:srgbClr val="FFFFFF"/>
                </a:solidFill>
                <a:latin typeface="Century Gothic"/>
                <a:cs typeface="Century Gothic"/>
              </a:rPr>
              <a:t>Pour</a:t>
            </a:r>
            <a:r>
              <a:rPr sz="1400" spc="-114" dirty="0">
                <a:solidFill>
                  <a:srgbClr val="FFFFFF"/>
                </a:solidFill>
                <a:latin typeface="Century Gothic"/>
                <a:cs typeface="Century Gothic"/>
              </a:rPr>
              <a:t> </a:t>
            </a:r>
            <a:r>
              <a:rPr sz="1400" spc="-40" dirty="0">
                <a:solidFill>
                  <a:srgbClr val="FFFFFF"/>
                </a:solidFill>
                <a:latin typeface="Century Gothic"/>
                <a:cs typeface="Century Gothic"/>
              </a:rPr>
              <a:t>être  </a:t>
            </a:r>
            <a:r>
              <a:rPr sz="1400" spc="0" dirty="0">
                <a:solidFill>
                  <a:srgbClr val="FFFFFF"/>
                </a:solidFill>
                <a:latin typeface="Century Gothic"/>
                <a:cs typeface="Century Gothic"/>
              </a:rPr>
              <a:t>licite, </a:t>
            </a:r>
            <a:r>
              <a:rPr sz="1400" spc="85" dirty="0">
                <a:solidFill>
                  <a:srgbClr val="FFFFFF"/>
                </a:solidFill>
                <a:latin typeface="Century Gothic"/>
                <a:cs typeface="Century Gothic"/>
              </a:rPr>
              <a:t>il </a:t>
            </a:r>
            <a:r>
              <a:rPr sz="1400" spc="-30" dirty="0">
                <a:solidFill>
                  <a:srgbClr val="FFFFFF"/>
                </a:solidFill>
                <a:latin typeface="Century Gothic"/>
                <a:cs typeface="Century Gothic"/>
              </a:rPr>
              <a:t>doit </a:t>
            </a:r>
            <a:r>
              <a:rPr sz="1400" spc="-60" dirty="0" err="1">
                <a:solidFill>
                  <a:srgbClr val="FFFFFF"/>
                </a:solidFill>
                <a:latin typeface="Century Gothic"/>
                <a:cs typeface="Century Gothic"/>
              </a:rPr>
              <a:t>répondre</a:t>
            </a:r>
            <a:r>
              <a:rPr sz="1400" spc="-6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50" dirty="0">
                <a:solidFill>
                  <a:srgbClr val="FFFFFF"/>
                </a:solidFill>
                <a:latin typeface="Century Gothic"/>
                <a:cs typeface="Century Gothic"/>
              </a:rPr>
              <a:t>un </a:t>
            </a:r>
            <a:r>
              <a:rPr sz="1400" spc="-60" dirty="0">
                <a:solidFill>
                  <a:srgbClr val="FFFFFF"/>
                </a:solidFill>
                <a:latin typeface="Century Gothic"/>
                <a:cs typeface="Century Gothic"/>
              </a:rPr>
              <a:t>des </a:t>
            </a:r>
            <a:r>
              <a:rPr sz="1400" dirty="0">
                <a:solidFill>
                  <a:srgbClr val="FFFFFF"/>
                </a:solidFill>
                <a:latin typeface="Century Gothic"/>
                <a:cs typeface="Century Gothic"/>
              </a:rPr>
              <a:t>critères </a:t>
            </a:r>
            <a:r>
              <a:rPr sz="1400" spc="-5" dirty="0">
                <a:solidFill>
                  <a:srgbClr val="FFFFFF"/>
                </a:solidFill>
                <a:latin typeface="Century Gothic"/>
                <a:cs typeface="Century Gothic"/>
              </a:rPr>
              <a:t>suivants</a:t>
            </a:r>
            <a:r>
              <a:rPr sz="1400" spc="-225" dirty="0">
                <a:solidFill>
                  <a:srgbClr val="FFFFFF"/>
                </a:solidFill>
                <a:latin typeface="Century Gothic"/>
                <a:cs typeface="Century Gothic"/>
              </a:rPr>
              <a:t> </a:t>
            </a:r>
            <a:r>
              <a:rPr sz="1400" spc="30" dirty="0">
                <a:solidFill>
                  <a:srgbClr val="FFFFFF"/>
                </a:solidFill>
                <a:latin typeface="Century Gothic"/>
                <a:cs typeface="Century Gothic"/>
              </a:rPr>
              <a:t>:</a:t>
            </a:r>
            <a:endParaRPr sz="1400" dirty="0">
              <a:latin typeface="Century Gothic"/>
              <a:cs typeface="Century Gothic"/>
            </a:endParaRPr>
          </a:p>
        </p:txBody>
      </p:sp>
      <p:sp>
        <p:nvSpPr>
          <p:cNvPr id="8" name="object 8"/>
          <p:cNvSpPr/>
          <p:nvPr/>
        </p:nvSpPr>
        <p:spPr>
          <a:xfrm>
            <a:off x="3492500" y="923709"/>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5"/>
                </a:lnTo>
                <a:lnTo>
                  <a:pt x="5108" y="291152"/>
                </a:lnTo>
                <a:lnTo>
                  <a:pt x="19761" y="336638"/>
                </a:lnTo>
                <a:lnTo>
                  <a:pt x="42946" y="377799"/>
                </a:lnTo>
                <a:lnTo>
                  <a:pt x="73652" y="413661"/>
                </a:lnTo>
                <a:lnTo>
                  <a:pt x="110867" y="443249"/>
                </a:lnTo>
                <a:lnTo>
                  <a:pt x="153581" y="465590"/>
                </a:lnTo>
                <a:lnTo>
                  <a:pt x="200782" y="479709"/>
                </a:lnTo>
                <a:lnTo>
                  <a:pt x="251460" y="484631"/>
                </a:lnTo>
                <a:lnTo>
                  <a:pt x="302137" y="479709"/>
                </a:lnTo>
                <a:lnTo>
                  <a:pt x="349338" y="465590"/>
                </a:lnTo>
                <a:lnTo>
                  <a:pt x="392052" y="443249"/>
                </a:lnTo>
                <a:lnTo>
                  <a:pt x="429267" y="413661"/>
                </a:lnTo>
                <a:lnTo>
                  <a:pt x="459973" y="377799"/>
                </a:lnTo>
                <a:lnTo>
                  <a:pt x="483158" y="336638"/>
                </a:lnTo>
                <a:lnTo>
                  <a:pt x="497811" y="291152"/>
                </a:lnTo>
                <a:lnTo>
                  <a:pt x="502920" y="242315"/>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9" name="object 9"/>
          <p:cNvSpPr txBox="1"/>
          <p:nvPr/>
        </p:nvSpPr>
        <p:spPr>
          <a:xfrm>
            <a:off x="3682834" y="1026553"/>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7</a:t>
            </a:r>
            <a:endParaRPr sz="1500">
              <a:latin typeface="Calibri"/>
              <a:cs typeface="Calibri"/>
            </a:endParaRPr>
          </a:p>
        </p:txBody>
      </p:sp>
      <p:sp>
        <p:nvSpPr>
          <p:cNvPr id="12" name="object 12"/>
          <p:cNvSpPr txBox="1"/>
          <p:nvPr/>
        </p:nvSpPr>
        <p:spPr>
          <a:xfrm>
            <a:off x="322535" y="5437780"/>
            <a:ext cx="18605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49</a:t>
            </a:fld>
            <a:endParaRPr sz="900">
              <a:latin typeface="Century Gothic"/>
              <a:cs typeface="Century Gothic"/>
            </a:endParaRPr>
          </a:p>
        </p:txBody>
      </p:sp>
      <p:sp>
        <p:nvSpPr>
          <p:cNvPr id="10" name="object 10"/>
          <p:cNvSpPr txBox="1"/>
          <p:nvPr/>
        </p:nvSpPr>
        <p:spPr>
          <a:xfrm>
            <a:off x="3991864" y="1657784"/>
            <a:ext cx="4991100" cy="661035"/>
          </a:xfrm>
          <a:prstGeom prst="rect">
            <a:avLst/>
          </a:prstGeom>
        </p:spPr>
        <p:txBody>
          <a:bodyPr vert="horz" wrap="square" lIns="0" tIns="5715" rIns="0" bIns="0" rtlCol="0">
            <a:spAutoFit/>
          </a:bodyPr>
          <a:lstStyle/>
          <a:p>
            <a:pPr marL="424180" marR="5080" indent="-412115">
              <a:lnSpc>
                <a:spcPct val="103899"/>
              </a:lnSpc>
              <a:spcBef>
                <a:spcPts val="45"/>
              </a:spcBef>
              <a:tabLst>
                <a:tab pos="424180" algn="l"/>
              </a:tabLst>
            </a:pPr>
            <a:r>
              <a:rPr sz="1350" spc="-5" dirty="0">
                <a:solidFill>
                  <a:srgbClr val="E1E109"/>
                </a:solidFill>
                <a:latin typeface="Century Gothic"/>
                <a:cs typeface="Century Gothic"/>
              </a:rPr>
              <a:t>7.3	</a:t>
            </a:r>
            <a:r>
              <a:rPr sz="1350" spc="10" dirty="0">
                <a:solidFill>
                  <a:srgbClr val="FFFFFF"/>
                </a:solidFill>
                <a:latin typeface="Century Gothic"/>
                <a:cs typeface="Century Gothic"/>
              </a:rPr>
              <a:t>Le </a:t>
            </a:r>
            <a:r>
              <a:rPr sz="1350" spc="-10" dirty="0">
                <a:solidFill>
                  <a:srgbClr val="FFFFFF"/>
                </a:solidFill>
                <a:latin typeface="Century Gothic"/>
                <a:cs typeface="Century Gothic"/>
              </a:rPr>
              <a:t>traitement </a:t>
            </a:r>
            <a:r>
              <a:rPr sz="1350" spc="10" dirty="0">
                <a:solidFill>
                  <a:srgbClr val="FFFFFF"/>
                </a:solidFill>
                <a:latin typeface="Century Gothic"/>
                <a:cs typeface="Century Gothic"/>
              </a:rPr>
              <a:t>est </a:t>
            </a:r>
            <a:r>
              <a:rPr sz="1350" spc="-25" dirty="0">
                <a:solidFill>
                  <a:srgbClr val="FFFFFF"/>
                </a:solidFill>
                <a:latin typeface="Century Gothic"/>
                <a:cs typeface="Century Gothic"/>
              </a:rPr>
              <a:t>nécessaire </a:t>
            </a:r>
            <a:r>
              <a:rPr sz="1350" spc="-100" dirty="0">
                <a:solidFill>
                  <a:srgbClr val="FFFFFF"/>
                </a:solidFill>
                <a:latin typeface="Century Gothic"/>
                <a:cs typeface="Century Gothic"/>
              </a:rPr>
              <a:t>au </a:t>
            </a:r>
            <a:r>
              <a:rPr sz="1350" spc="-20" dirty="0">
                <a:solidFill>
                  <a:srgbClr val="FFFFFF"/>
                </a:solidFill>
                <a:latin typeface="Century Gothic"/>
                <a:cs typeface="Century Gothic"/>
              </a:rPr>
              <a:t>respect </a:t>
            </a:r>
            <a:r>
              <a:rPr sz="1350" spc="-80" dirty="0">
                <a:solidFill>
                  <a:srgbClr val="FFFFFF"/>
                </a:solidFill>
                <a:latin typeface="Century Gothic"/>
                <a:cs typeface="Century Gothic"/>
              </a:rPr>
              <a:t>d’une </a:t>
            </a:r>
            <a:r>
              <a:rPr sz="1350" spc="-15" dirty="0">
                <a:solidFill>
                  <a:srgbClr val="FFFFFF"/>
                </a:solidFill>
                <a:latin typeface="Century Gothic"/>
                <a:cs typeface="Century Gothic"/>
              </a:rPr>
              <a:t>obligation  </a:t>
            </a:r>
            <a:r>
              <a:rPr sz="1350" spc="-50" dirty="0" err="1">
                <a:solidFill>
                  <a:srgbClr val="FFFFFF"/>
                </a:solidFill>
                <a:latin typeface="Century Gothic"/>
                <a:cs typeface="Century Gothic"/>
              </a:rPr>
              <a:t>légale</a:t>
            </a:r>
            <a:r>
              <a:rPr sz="1350" spc="-50" dirty="0">
                <a:solidFill>
                  <a:srgbClr val="FFFFFF"/>
                </a:solidFill>
                <a:latin typeface="Century Gothic"/>
                <a:cs typeface="Century Gothic"/>
              </a:rPr>
              <a:t> </a:t>
            </a:r>
            <a:r>
              <a:rPr lang="fr-FR" sz="1350" spc="-180" dirty="0">
                <a:solidFill>
                  <a:srgbClr val="FFFFFF"/>
                </a:solidFill>
                <a:latin typeface="Century Gothic"/>
                <a:cs typeface="Century Gothic"/>
              </a:rPr>
              <a:t>à </a:t>
            </a:r>
            <a:r>
              <a:rPr sz="1350" spc="-180" dirty="0">
                <a:solidFill>
                  <a:srgbClr val="FFFFFF"/>
                </a:solidFill>
                <a:latin typeface="Century Gothic"/>
                <a:cs typeface="Century Gothic"/>
              </a:rPr>
              <a:t> </a:t>
            </a:r>
            <a:r>
              <a:rPr sz="1350" spc="-25" dirty="0">
                <a:solidFill>
                  <a:srgbClr val="FFFFFF"/>
                </a:solidFill>
                <a:latin typeface="Century Gothic"/>
                <a:cs typeface="Century Gothic"/>
              </a:rPr>
              <a:t>laquelle </a:t>
            </a:r>
            <a:r>
              <a:rPr sz="1350" spc="-5" dirty="0">
                <a:solidFill>
                  <a:srgbClr val="FFFFFF"/>
                </a:solidFill>
                <a:latin typeface="Century Gothic"/>
                <a:cs typeface="Century Gothic"/>
              </a:rPr>
              <a:t>le </a:t>
            </a:r>
            <a:r>
              <a:rPr sz="1350" spc="-20" dirty="0">
                <a:solidFill>
                  <a:srgbClr val="FFFFFF"/>
                </a:solidFill>
                <a:latin typeface="Century Gothic"/>
                <a:cs typeface="Century Gothic"/>
              </a:rPr>
              <a:t>responsable </a:t>
            </a:r>
            <a:r>
              <a:rPr sz="1350" spc="-55" dirty="0">
                <a:solidFill>
                  <a:srgbClr val="FFFFFF"/>
                </a:solidFill>
                <a:latin typeface="Century Gothic"/>
                <a:cs typeface="Century Gothic"/>
              </a:rPr>
              <a:t>du </a:t>
            </a:r>
            <a:r>
              <a:rPr sz="1350" spc="-10" dirty="0">
                <a:solidFill>
                  <a:srgbClr val="FFFFFF"/>
                </a:solidFill>
                <a:latin typeface="Century Gothic"/>
                <a:cs typeface="Century Gothic"/>
              </a:rPr>
              <a:t>traitement </a:t>
            </a:r>
            <a:r>
              <a:rPr sz="1350" spc="10" dirty="0">
                <a:solidFill>
                  <a:srgbClr val="FFFFFF"/>
                </a:solidFill>
                <a:latin typeface="Century Gothic"/>
                <a:cs typeface="Century Gothic"/>
              </a:rPr>
              <a:t>est  </a:t>
            </a:r>
            <a:r>
              <a:rPr sz="1350" spc="25" dirty="0">
                <a:solidFill>
                  <a:srgbClr val="FFFFFF"/>
                </a:solidFill>
                <a:latin typeface="Century Gothic"/>
                <a:cs typeface="Century Gothic"/>
              </a:rPr>
              <a:t>soumis, </a:t>
            </a:r>
            <a:r>
              <a:rPr sz="1350" spc="-45" dirty="0" err="1">
                <a:solidFill>
                  <a:srgbClr val="FFFFFF"/>
                </a:solidFill>
                <a:latin typeface="Century Gothic"/>
                <a:cs typeface="Century Gothic"/>
              </a:rPr>
              <a:t>ou</a:t>
            </a:r>
            <a:r>
              <a:rPr sz="1350" spc="-45" dirty="0">
                <a:solidFill>
                  <a:srgbClr val="FFFFFF"/>
                </a:solidFill>
                <a:latin typeface="Century Gothic"/>
                <a:cs typeface="Century Gothic"/>
              </a:rPr>
              <a:t> </a:t>
            </a:r>
            <a:r>
              <a:rPr lang="fr-FR" sz="1350" spc="-180" dirty="0">
                <a:solidFill>
                  <a:srgbClr val="FFFFFF"/>
                </a:solidFill>
                <a:latin typeface="Century Gothic"/>
                <a:cs typeface="Century Gothic"/>
              </a:rPr>
              <a:t>à </a:t>
            </a:r>
            <a:r>
              <a:rPr sz="1350" spc="-180" dirty="0">
                <a:solidFill>
                  <a:srgbClr val="FFFFFF"/>
                </a:solidFill>
                <a:latin typeface="Century Gothic"/>
                <a:cs typeface="Century Gothic"/>
              </a:rPr>
              <a:t> </a:t>
            </a:r>
            <a:r>
              <a:rPr sz="1350" spc="-30" dirty="0">
                <a:solidFill>
                  <a:srgbClr val="FFFFFF"/>
                </a:solidFill>
                <a:latin typeface="Century Gothic"/>
                <a:cs typeface="Century Gothic"/>
              </a:rPr>
              <a:t>l’exécution </a:t>
            </a:r>
            <a:r>
              <a:rPr sz="1350" spc="-80" dirty="0">
                <a:solidFill>
                  <a:srgbClr val="FFFFFF"/>
                </a:solidFill>
                <a:latin typeface="Century Gothic"/>
                <a:cs typeface="Century Gothic"/>
              </a:rPr>
              <a:t>d’une </a:t>
            </a:r>
            <a:r>
              <a:rPr sz="1350" spc="35" dirty="0">
                <a:solidFill>
                  <a:srgbClr val="FFFFFF"/>
                </a:solidFill>
                <a:latin typeface="Century Gothic"/>
                <a:cs typeface="Century Gothic"/>
              </a:rPr>
              <a:t>mission </a:t>
            </a:r>
            <a:r>
              <a:rPr sz="1350" spc="-20" dirty="0">
                <a:solidFill>
                  <a:srgbClr val="FFFFFF"/>
                </a:solidFill>
                <a:latin typeface="Century Gothic"/>
                <a:cs typeface="Century Gothic"/>
              </a:rPr>
              <a:t>d’intérêt</a:t>
            </a:r>
            <a:r>
              <a:rPr sz="1350" spc="-105" dirty="0">
                <a:solidFill>
                  <a:srgbClr val="FFFFFF"/>
                </a:solidFill>
                <a:latin typeface="Century Gothic"/>
                <a:cs typeface="Century Gothic"/>
              </a:rPr>
              <a:t> </a:t>
            </a:r>
            <a:r>
              <a:rPr sz="1350" spc="-15" dirty="0">
                <a:solidFill>
                  <a:srgbClr val="FFFFFF"/>
                </a:solidFill>
                <a:latin typeface="Century Gothic"/>
                <a:cs typeface="Century Gothic"/>
              </a:rPr>
              <a:t>public</a:t>
            </a:r>
            <a:endParaRPr sz="1350" dirty="0">
              <a:latin typeface="Century Gothic"/>
              <a:cs typeface="Century Gothic"/>
            </a:endParaRPr>
          </a:p>
        </p:txBody>
      </p:sp>
      <p:sp>
        <p:nvSpPr>
          <p:cNvPr id="11" name="object 11"/>
          <p:cNvSpPr txBox="1"/>
          <p:nvPr/>
        </p:nvSpPr>
        <p:spPr>
          <a:xfrm>
            <a:off x="3836314" y="2546248"/>
            <a:ext cx="5253355" cy="1733167"/>
          </a:xfrm>
          <a:prstGeom prst="rect">
            <a:avLst/>
          </a:prstGeom>
          <a:solidFill>
            <a:srgbClr val="D0CECE"/>
          </a:solidFill>
        </p:spPr>
        <p:txBody>
          <a:bodyPr vert="horz" wrap="square" lIns="0" tIns="73025" rIns="0" bIns="0" rtlCol="0">
            <a:spAutoFit/>
          </a:bodyPr>
          <a:lstStyle/>
          <a:p>
            <a:pPr marL="90805" marR="163830">
              <a:lnSpc>
                <a:spcPct val="100000"/>
              </a:lnSpc>
              <a:spcBef>
                <a:spcPts val="575"/>
              </a:spcBef>
            </a:pPr>
            <a:r>
              <a:rPr sz="1150" spc="50" dirty="0">
                <a:solidFill>
                  <a:srgbClr val="4A4B14"/>
                </a:solidFill>
                <a:latin typeface="Century Gothic"/>
                <a:cs typeface="Century Gothic"/>
              </a:rPr>
              <a:t>Et </a:t>
            </a:r>
            <a:r>
              <a:rPr sz="1150" spc="-65" dirty="0">
                <a:solidFill>
                  <a:srgbClr val="4A4B14"/>
                </a:solidFill>
                <a:latin typeface="Century Gothic"/>
                <a:cs typeface="Century Gothic"/>
              </a:rPr>
              <a:t>en </a:t>
            </a:r>
            <a:r>
              <a:rPr sz="1150" spc="-35" dirty="0">
                <a:solidFill>
                  <a:srgbClr val="4A4B14"/>
                </a:solidFill>
                <a:latin typeface="Century Gothic"/>
                <a:cs typeface="Century Gothic"/>
              </a:rPr>
              <a:t>pratique </a:t>
            </a:r>
            <a:r>
              <a:rPr sz="1150" spc="-70" dirty="0">
                <a:solidFill>
                  <a:srgbClr val="4A4B14"/>
                </a:solidFill>
                <a:latin typeface="Century Gothic"/>
                <a:cs typeface="Century Gothic"/>
              </a:rPr>
              <a:t>? </a:t>
            </a:r>
            <a:r>
              <a:rPr sz="1200" spc="-5" dirty="0">
                <a:solidFill>
                  <a:srgbClr val="4A4B14"/>
                </a:solidFill>
                <a:latin typeface="Century Gothic"/>
                <a:cs typeface="Century Gothic"/>
              </a:rPr>
              <a:t>En </a:t>
            </a:r>
            <a:r>
              <a:rPr sz="1200" spc="-60" dirty="0">
                <a:solidFill>
                  <a:srgbClr val="4A4B14"/>
                </a:solidFill>
                <a:latin typeface="Century Gothic"/>
                <a:cs typeface="Century Gothic"/>
              </a:rPr>
              <a:t>tant </a:t>
            </a:r>
            <a:r>
              <a:rPr sz="1200" spc="-65" dirty="0">
                <a:solidFill>
                  <a:srgbClr val="4A4B14"/>
                </a:solidFill>
                <a:latin typeface="Century Gothic"/>
                <a:cs typeface="Century Gothic"/>
              </a:rPr>
              <a:t>qu’employeur, </a:t>
            </a:r>
            <a:r>
              <a:rPr sz="1200" spc="-85" dirty="0">
                <a:solidFill>
                  <a:srgbClr val="4A4B14"/>
                </a:solidFill>
                <a:latin typeface="Century Gothic"/>
                <a:cs typeface="Century Gothic"/>
              </a:rPr>
              <a:t>une </a:t>
            </a:r>
            <a:r>
              <a:rPr sz="1200" spc="-30" dirty="0">
                <a:solidFill>
                  <a:srgbClr val="4A4B14"/>
                </a:solidFill>
                <a:latin typeface="Century Gothic"/>
                <a:cs typeface="Century Gothic"/>
              </a:rPr>
              <a:t>entreprise </a:t>
            </a:r>
            <a:r>
              <a:rPr sz="1200" spc="-40" dirty="0">
                <a:solidFill>
                  <a:srgbClr val="4A4B14"/>
                </a:solidFill>
                <a:latin typeface="Century Gothic"/>
                <a:cs typeface="Century Gothic"/>
              </a:rPr>
              <a:t>doit  </a:t>
            </a:r>
            <a:r>
              <a:rPr sz="1200" spc="-60" dirty="0">
                <a:solidFill>
                  <a:srgbClr val="4A4B14"/>
                </a:solidFill>
                <a:latin typeface="Century Gothic"/>
                <a:cs typeface="Century Gothic"/>
              </a:rPr>
              <a:t>nécessairement </a:t>
            </a:r>
            <a:r>
              <a:rPr sz="1200" spc="-15" dirty="0">
                <a:solidFill>
                  <a:srgbClr val="4A4B14"/>
                </a:solidFill>
                <a:latin typeface="Century Gothic"/>
                <a:cs typeface="Century Gothic"/>
              </a:rPr>
              <a:t>traiter </a:t>
            </a:r>
            <a:r>
              <a:rPr sz="1200" dirty="0">
                <a:solidFill>
                  <a:srgbClr val="4A4B14"/>
                </a:solidFill>
                <a:latin typeface="Century Gothic"/>
                <a:cs typeface="Century Gothic"/>
              </a:rPr>
              <a:t>les </a:t>
            </a:r>
            <a:r>
              <a:rPr sz="1200" spc="-80" dirty="0">
                <a:solidFill>
                  <a:srgbClr val="4A4B14"/>
                </a:solidFill>
                <a:latin typeface="Century Gothic"/>
                <a:cs typeface="Century Gothic"/>
              </a:rPr>
              <a:t>données concernant </a:t>
            </a:r>
            <a:r>
              <a:rPr sz="1200" dirty="0">
                <a:solidFill>
                  <a:srgbClr val="4A4B14"/>
                </a:solidFill>
                <a:latin typeface="Century Gothic"/>
                <a:cs typeface="Century Gothic"/>
              </a:rPr>
              <a:t>ses </a:t>
            </a:r>
            <a:r>
              <a:rPr sz="1200" spc="-25" dirty="0">
                <a:solidFill>
                  <a:srgbClr val="4A4B14"/>
                </a:solidFill>
                <a:latin typeface="Century Gothic"/>
                <a:cs typeface="Century Gothic"/>
              </a:rPr>
              <a:t>salariés </a:t>
            </a:r>
            <a:r>
              <a:rPr sz="1200" spc="-55" dirty="0">
                <a:solidFill>
                  <a:srgbClr val="4A4B14"/>
                </a:solidFill>
                <a:latin typeface="Century Gothic"/>
                <a:cs typeface="Century Gothic"/>
              </a:rPr>
              <a:t>(pour </a:t>
            </a:r>
            <a:r>
              <a:rPr sz="1200" dirty="0">
                <a:solidFill>
                  <a:srgbClr val="4A4B14"/>
                </a:solidFill>
                <a:latin typeface="Century Gothic"/>
                <a:cs typeface="Century Gothic"/>
              </a:rPr>
              <a:t>les  </a:t>
            </a:r>
            <a:r>
              <a:rPr sz="1200" spc="-70" dirty="0">
                <a:solidFill>
                  <a:srgbClr val="4A4B14"/>
                </a:solidFill>
                <a:latin typeface="Century Gothic"/>
                <a:cs typeface="Century Gothic"/>
              </a:rPr>
              <a:t>communiqués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40" dirty="0">
                <a:solidFill>
                  <a:srgbClr val="4A4B14"/>
                </a:solidFill>
                <a:latin typeface="Century Gothic"/>
                <a:cs typeface="Century Gothic"/>
              </a:rPr>
              <a:t>l’administration </a:t>
            </a:r>
            <a:r>
              <a:rPr sz="1200" spc="-35" dirty="0">
                <a:solidFill>
                  <a:srgbClr val="4A4B14"/>
                </a:solidFill>
                <a:latin typeface="Century Gothic"/>
                <a:cs typeface="Century Gothic"/>
              </a:rPr>
              <a:t>fiscale </a:t>
            </a:r>
            <a:r>
              <a:rPr sz="1200" spc="-75" dirty="0">
                <a:solidFill>
                  <a:srgbClr val="4A4B14"/>
                </a:solidFill>
                <a:latin typeface="Century Gothic"/>
                <a:cs typeface="Century Gothic"/>
              </a:rPr>
              <a:t>par </a:t>
            </a:r>
            <a:r>
              <a:rPr sz="1200" spc="-70" dirty="0">
                <a:solidFill>
                  <a:srgbClr val="4A4B14"/>
                </a:solidFill>
                <a:latin typeface="Century Gothic"/>
                <a:cs typeface="Century Gothic"/>
              </a:rPr>
              <a:t>exemple). </a:t>
            </a:r>
            <a:r>
              <a:rPr sz="1200" spc="-105" dirty="0">
                <a:solidFill>
                  <a:srgbClr val="4A4B14"/>
                </a:solidFill>
                <a:latin typeface="Century Gothic"/>
                <a:cs typeface="Century Gothic"/>
              </a:rPr>
              <a:t>Comme </a:t>
            </a:r>
            <a:r>
              <a:rPr sz="1200" spc="-80" dirty="0">
                <a:solidFill>
                  <a:srgbClr val="4A4B14"/>
                </a:solidFill>
                <a:latin typeface="Century Gothic"/>
                <a:cs typeface="Century Gothic"/>
              </a:rPr>
              <a:t>dans </a:t>
            </a:r>
            <a:r>
              <a:rPr sz="1200" dirty="0">
                <a:solidFill>
                  <a:srgbClr val="4A4B14"/>
                </a:solidFill>
                <a:latin typeface="Century Gothic"/>
                <a:cs typeface="Century Gothic"/>
              </a:rPr>
              <a:t>les  </a:t>
            </a:r>
            <a:r>
              <a:rPr sz="1200" spc="-40" dirty="0">
                <a:solidFill>
                  <a:srgbClr val="4A4B14"/>
                </a:solidFill>
                <a:latin typeface="Century Gothic"/>
                <a:cs typeface="Century Gothic"/>
              </a:rPr>
              <a:t>autres </a:t>
            </a:r>
            <a:r>
              <a:rPr sz="1200" spc="-65" dirty="0">
                <a:solidFill>
                  <a:srgbClr val="4A4B14"/>
                </a:solidFill>
                <a:latin typeface="Century Gothic"/>
                <a:cs typeface="Century Gothic"/>
              </a:rPr>
              <a:t>cas, </a:t>
            </a:r>
            <a:r>
              <a:rPr sz="1200" dirty="0">
                <a:solidFill>
                  <a:srgbClr val="4A4B14"/>
                </a:solidFill>
                <a:latin typeface="Century Gothic"/>
                <a:cs typeface="Century Gothic"/>
              </a:rPr>
              <a:t>les </a:t>
            </a:r>
            <a:r>
              <a:rPr sz="1200" spc="-40" dirty="0">
                <a:solidFill>
                  <a:srgbClr val="4A4B14"/>
                </a:solidFill>
                <a:latin typeface="Century Gothic"/>
                <a:cs typeface="Century Gothic"/>
              </a:rPr>
              <a:t>autres </a:t>
            </a:r>
            <a:r>
              <a:rPr sz="1200" spc="-35" dirty="0">
                <a:solidFill>
                  <a:srgbClr val="4A4B14"/>
                </a:solidFill>
                <a:latin typeface="Century Gothic"/>
                <a:cs typeface="Century Gothic"/>
              </a:rPr>
              <a:t>principes </a:t>
            </a:r>
            <a:r>
              <a:rPr sz="1200" spc="-60" dirty="0">
                <a:solidFill>
                  <a:srgbClr val="4A4B14"/>
                </a:solidFill>
                <a:latin typeface="Century Gothic"/>
                <a:cs typeface="Century Gothic"/>
              </a:rPr>
              <a:t>doivent </a:t>
            </a:r>
            <a:r>
              <a:rPr sz="1200" spc="-45" dirty="0">
                <a:solidFill>
                  <a:srgbClr val="4A4B14"/>
                </a:solidFill>
                <a:latin typeface="Century Gothic"/>
                <a:cs typeface="Century Gothic"/>
              </a:rPr>
              <a:t>être </a:t>
            </a:r>
            <a:r>
              <a:rPr sz="1200" spc="-50" dirty="0">
                <a:solidFill>
                  <a:srgbClr val="4A4B14"/>
                </a:solidFill>
                <a:latin typeface="Century Gothic"/>
                <a:cs typeface="Century Gothic"/>
              </a:rPr>
              <a:t>respectés </a:t>
            </a:r>
            <a:r>
              <a:rPr sz="1200" spc="10" dirty="0">
                <a:solidFill>
                  <a:srgbClr val="4A4B14"/>
                </a:solidFill>
                <a:latin typeface="Century Gothic"/>
                <a:cs typeface="Century Gothic"/>
              </a:rPr>
              <a:t>: </a:t>
            </a:r>
            <a:r>
              <a:rPr sz="1200" spc="-60" dirty="0">
                <a:solidFill>
                  <a:srgbClr val="4A4B14"/>
                </a:solidFill>
                <a:latin typeface="Century Gothic"/>
                <a:cs typeface="Century Gothic"/>
              </a:rPr>
              <a:t>transparence,  </a:t>
            </a:r>
            <a:r>
              <a:rPr sz="1200" spc="-15" dirty="0">
                <a:solidFill>
                  <a:srgbClr val="4A4B14"/>
                </a:solidFill>
                <a:latin typeface="Century Gothic"/>
                <a:cs typeface="Century Gothic"/>
              </a:rPr>
              <a:t>droit </a:t>
            </a:r>
            <a:r>
              <a:rPr sz="1200" spc="-120" dirty="0">
                <a:solidFill>
                  <a:srgbClr val="4A4B14"/>
                </a:solidFill>
                <a:latin typeface="Century Gothic"/>
                <a:cs typeface="Century Gothic"/>
              </a:rPr>
              <a:t>d’accès </a:t>
            </a:r>
            <a:r>
              <a:rPr sz="1200" spc="-5" dirty="0">
                <a:solidFill>
                  <a:srgbClr val="4A4B14"/>
                </a:solidFill>
                <a:latin typeface="Century Gothic"/>
                <a:cs typeface="Century Gothic"/>
              </a:rPr>
              <a:t>/ </a:t>
            </a:r>
            <a:r>
              <a:rPr sz="1200" spc="-35" dirty="0">
                <a:solidFill>
                  <a:srgbClr val="4A4B14"/>
                </a:solidFill>
                <a:latin typeface="Century Gothic"/>
                <a:cs typeface="Century Gothic"/>
              </a:rPr>
              <a:t>rectification, </a:t>
            </a:r>
            <a:r>
              <a:rPr sz="1200" spc="-40" dirty="0">
                <a:solidFill>
                  <a:srgbClr val="4A4B14"/>
                </a:solidFill>
                <a:latin typeface="Century Gothic"/>
                <a:cs typeface="Century Gothic"/>
              </a:rPr>
              <a:t>sécurité… </a:t>
            </a:r>
            <a:r>
              <a:rPr sz="1200" spc="-135" dirty="0">
                <a:solidFill>
                  <a:srgbClr val="4A4B14"/>
                </a:solidFill>
                <a:latin typeface="Century Gothic"/>
                <a:cs typeface="Century Gothic"/>
              </a:rPr>
              <a:t>ce </a:t>
            </a:r>
            <a:r>
              <a:rPr sz="1200" spc="-40" dirty="0">
                <a:solidFill>
                  <a:srgbClr val="4A4B14"/>
                </a:solidFill>
                <a:latin typeface="Century Gothic"/>
                <a:cs typeface="Century Gothic"/>
              </a:rPr>
              <a:t>qui </a:t>
            </a:r>
            <a:r>
              <a:rPr sz="1200" spc="-45" dirty="0">
                <a:solidFill>
                  <a:srgbClr val="4A4B14"/>
                </a:solidFill>
                <a:latin typeface="Century Gothic"/>
                <a:cs typeface="Century Gothic"/>
              </a:rPr>
              <a:t>nécessite </a:t>
            </a:r>
            <a:r>
              <a:rPr sz="1200" spc="-110" dirty="0">
                <a:solidFill>
                  <a:srgbClr val="4A4B14"/>
                </a:solidFill>
                <a:latin typeface="Century Gothic"/>
                <a:cs typeface="Century Gothic"/>
              </a:rPr>
              <a:t>donc </a:t>
            </a:r>
            <a:r>
              <a:rPr sz="1200" spc="-85" dirty="0">
                <a:solidFill>
                  <a:srgbClr val="4A4B14"/>
                </a:solidFill>
                <a:latin typeface="Century Gothic"/>
                <a:cs typeface="Century Gothic"/>
              </a:rPr>
              <a:t>une </a:t>
            </a:r>
            <a:r>
              <a:rPr sz="1200" spc="-30" dirty="0">
                <a:solidFill>
                  <a:srgbClr val="4A4B14"/>
                </a:solidFill>
                <a:latin typeface="Century Gothic"/>
                <a:cs typeface="Century Gothic"/>
              </a:rPr>
              <a:t>mise </a:t>
            </a:r>
            <a:r>
              <a:rPr sz="1200" spc="-100" dirty="0">
                <a:solidFill>
                  <a:srgbClr val="4A4B14"/>
                </a:solidFill>
                <a:latin typeface="Century Gothic"/>
                <a:cs typeface="Century Gothic"/>
              </a:rPr>
              <a:t>en  </a:t>
            </a:r>
            <a:r>
              <a:rPr sz="1200" spc="-45" dirty="0">
                <a:solidFill>
                  <a:srgbClr val="4A4B14"/>
                </a:solidFill>
                <a:latin typeface="Century Gothic"/>
                <a:cs typeface="Century Gothic"/>
              </a:rPr>
              <a:t>conformité </a:t>
            </a:r>
            <a:r>
              <a:rPr sz="1200" spc="-65" dirty="0">
                <a:solidFill>
                  <a:srgbClr val="4A4B14"/>
                </a:solidFill>
                <a:latin typeface="Century Gothic"/>
                <a:cs typeface="Century Gothic"/>
              </a:rPr>
              <a:t>des</a:t>
            </a:r>
            <a:r>
              <a:rPr sz="1200" spc="-35" dirty="0">
                <a:solidFill>
                  <a:srgbClr val="4A4B14"/>
                </a:solidFill>
                <a:latin typeface="Century Gothic"/>
                <a:cs typeface="Century Gothic"/>
              </a:rPr>
              <a:t> </a:t>
            </a:r>
            <a:r>
              <a:rPr sz="1200" spc="-40" dirty="0">
                <a:solidFill>
                  <a:srgbClr val="4A4B14"/>
                </a:solidFill>
                <a:latin typeface="Century Gothic"/>
                <a:cs typeface="Century Gothic"/>
              </a:rPr>
              <a:t>contrats.</a:t>
            </a:r>
            <a:endParaRPr sz="1200" dirty="0">
              <a:latin typeface="Century Gothic"/>
              <a:cs typeface="Century Gothic"/>
            </a:endParaRPr>
          </a:p>
          <a:p>
            <a:pPr marL="90805" marR="189230">
              <a:lnSpc>
                <a:spcPts val="1430"/>
              </a:lnSpc>
              <a:spcBef>
                <a:spcPts val="50"/>
              </a:spcBef>
            </a:pPr>
            <a:r>
              <a:rPr sz="1200" spc="-5" dirty="0">
                <a:solidFill>
                  <a:srgbClr val="4A4B14"/>
                </a:solidFill>
                <a:latin typeface="Century Gothic"/>
                <a:cs typeface="Century Gothic"/>
              </a:rPr>
              <a:t>En </a:t>
            </a:r>
            <a:r>
              <a:rPr sz="1200" spc="-80" dirty="0">
                <a:solidFill>
                  <a:srgbClr val="4A4B14"/>
                </a:solidFill>
                <a:latin typeface="Century Gothic"/>
                <a:cs typeface="Century Gothic"/>
              </a:rPr>
              <a:t>revanche, </a:t>
            </a:r>
            <a:r>
              <a:rPr sz="1200" dirty="0">
                <a:solidFill>
                  <a:srgbClr val="4A4B14"/>
                </a:solidFill>
                <a:latin typeface="Century Gothic"/>
                <a:cs typeface="Century Gothic"/>
              </a:rPr>
              <a:t>les </a:t>
            </a:r>
            <a:r>
              <a:rPr sz="1200" spc="-35" dirty="0">
                <a:solidFill>
                  <a:srgbClr val="4A4B14"/>
                </a:solidFill>
                <a:latin typeface="Century Gothic"/>
                <a:cs typeface="Century Gothic"/>
              </a:rPr>
              <a:t>traitements </a:t>
            </a:r>
            <a:r>
              <a:rPr sz="1200" spc="-130" dirty="0">
                <a:solidFill>
                  <a:srgbClr val="4A4B14"/>
                </a:solidFill>
                <a:latin typeface="Century Gothic"/>
                <a:cs typeface="Century Gothic"/>
              </a:rPr>
              <a:t>de </a:t>
            </a:r>
            <a:r>
              <a:rPr sz="1200" spc="-80" dirty="0" err="1">
                <a:solidFill>
                  <a:srgbClr val="4A4B14"/>
                </a:solidFill>
                <a:latin typeface="Century Gothic"/>
                <a:cs typeface="Century Gothic"/>
              </a:rPr>
              <a:t>données</a:t>
            </a:r>
            <a:r>
              <a:rPr sz="1200" spc="-80" dirty="0">
                <a:solidFill>
                  <a:srgbClr val="4A4B14"/>
                </a:solidFill>
                <a:latin typeface="Century Gothic"/>
                <a:cs typeface="Century Gothic"/>
              </a:rPr>
              <a:t>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90" dirty="0">
                <a:solidFill>
                  <a:srgbClr val="4A4B14"/>
                </a:solidFill>
                <a:latin typeface="Century Gothic"/>
                <a:cs typeface="Century Gothic"/>
              </a:rPr>
              <a:t>caractère </a:t>
            </a:r>
            <a:r>
              <a:rPr sz="1200" spc="-45" dirty="0">
                <a:solidFill>
                  <a:srgbClr val="4A4B14"/>
                </a:solidFill>
                <a:latin typeface="Century Gothic"/>
                <a:cs typeface="Century Gothic"/>
              </a:rPr>
              <a:t>personnel </a:t>
            </a:r>
            <a:r>
              <a:rPr sz="1200" spc="-65" dirty="0">
                <a:solidFill>
                  <a:srgbClr val="4A4B14"/>
                </a:solidFill>
                <a:latin typeface="Century Gothic"/>
                <a:cs typeface="Century Gothic"/>
              </a:rPr>
              <a:t>des  </a:t>
            </a:r>
            <a:r>
              <a:rPr sz="1200" spc="-25" dirty="0">
                <a:solidFill>
                  <a:srgbClr val="4A4B14"/>
                </a:solidFill>
                <a:latin typeface="Century Gothic"/>
                <a:cs typeface="Century Gothic"/>
              </a:rPr>
              <a:t>salariés </a:t>
            </a:r>
            <a:r>
              <a:rPr sz="1200" spc="-95" dirty="0">
                <a:solidFill>
                  <a:srgbClr val="4A4B14"/>
                </a:solidFill>
                <a:latin typeface="Century Gothic"/>
                <a:cs typeface="Century Gothic"/>
              </a:rPr>
              <a:t>ne </a:t>
            </a:r>
            <a:r>
              <a:rPr sz="1200" spc="-55" dirty="0">
                <a:solidFill>
                  <a:srgbClr val="4A4B14"/>
                </a:solidFill>
                <a:latin typeface="Century Gothic"/>
                <a:cs typeface="Century Gothic"/>
              </a:rPr>
              <a:t>relevant </a:t>
            </a:r>
            <a:r>
              <a:rPr sz="1200" spc="-80" dirty="0">
                <a:solidFill>
                  <a:srgbClr val="4A4B14"/>
                </a:solidFill>
                <a:latin typeface="Century Gothic"/>
                <a:cs typeface="Century Gothic"/>
              </a:rPr>
              <a:t>pas </a:t>
            </a:r>
            <a:r>
              <a:rPr sz="1200" spc="-105" dirty="0">
                <a:solidFill>
                  <a:srgbClr val="4A4B14"/>
                </a:solidFill>
                <a:latin typeface="Century Gothic"/>
                <a:cs typeface="Century Gothic"/>
              </a:rPr>
              <a:t>d’une </a:t>
            </a:r>
            <a:r>
              <a:rPr sz="1200" spc="-50" dirty="0">
                <a:solidFill>
                  <a:srgbClr val="4A4B14"/>
                </a:solidFill>
                <a:latin typeface="Century Gothic"/>
                <a:cs typeface="Century Gothic"/>
              </a:rPr>
              <a:t>obligation </a:t>
            </a:r>
            <a:r>
              <a:rPr sz="1200" spc="-80" dirty="0">
                <a:solidFill>
                  <a:srgbClr val="4A4B14"/>
                </a:solidFill>
                <a:latin typeface="Century Gothic"/>
                <a:cs typeface="Century Gothic"/>
              </a:rPr>
              <a:t>légale </a:t>
            </a:r>
            <a:r>
              <a:rPr sz="1200" spc="-60" dirty="0">
                <a:solidFill>
                  <a:srgbClr val="4A4B14"/>
                </a:solidFill>
                <a:latin typeface="Century Gothic"/>
                <a:cs typeface="Century Gothic"/>
              </a:rPr>
              <a:t>devront </a:t>
            </a:r>
            <a:r>
              <a:rPr sz="1200" spc="-35" dirty="0">
                <a:solidFill>
                  <a:srgbClr val="4A4B14"/>
                </a:solidFill>
                <a:latin typeface="Century Gothic"/>
                <a:cs typeface="Century Gothic"/>
              </a:rPr>
              <a:t>faire </a:t>
            </a:r>
            <a:r>
              <a:rPr sz="1200" spc="-55" dirty="0">
                <a:solidFill>
                  <a:srgbClr val="4A4B14"/>
                </a:solidFill>
                <a:latin typeface="Century Gothic"/>
                <a:cs typeface="Century Gothic"/>
              </a:rPr>
              <a:t>l’objet</a:t>
            </a:r>
            <a:r>
              <a:rPr sz="1200" spc="35" dirty="0">
                <a:solidFill>
                  <a:srgbClr val="4A4B14"/>
                </a:solidFill>
                <a:latin typeface="Century Gothic"/>
                <a:cs typeface="Century Gothic"/>
              </a:rPr>
              <a:t> </a:t>
            </a:r>
            <a:r>
              <a:rPr sz="1200" spc="-105" dirty="0">
                <a:solidFill>
                  <a:srgbClr val="4A4B14"/>
                </a:solidFill>
                <a:latin typeface="Century Gothic"/>
                <a:cs typeface="Century Gothic"/>
              </a:rPr>
              <a:t>d’une</a:t>
            </a:r>
            <a:endParaRPr sz="1200" dirty="0">
              <a:latin typeface="Century Gothic"/>
              <a:cs typeface="Century Gothic"/>
            </a:endParaRPr>
          </a:p>
          <a:p>
            <a:pPr marL="90805">
              <a:lnSpc>
                <a:spcPts val="1425"/>
              </a:lnSpc>
            </a:pPr>
            <a:r>
              <a:rPr sz="1200" spc="-125" dirty="0">
                <a:solidFill>
                  <a:srgbClr val="4A4B14"/>
                </a:solidFill>
                <a:latin typeface="Century Gothic"/>
                <a:cs typeface="Century Gothic"/>
              </a:rPr>
              <a:t>demande </a:t>
            </a:r>
            <a:r>
              <a:rPr sz="1200" spc="-130" dirty="0">
                <a:solidFill>
                  <a:srgbClr val="4A4B14"/>
                </a:solidFill>
                <a:latin typeface="Century Gothic"/>
                <a:cs typeface="Century Gothic"/>
              </a:rPr>
              <a:t>de</a:t>
            </a:r>
            <a:r>
              <a:rPr sz="1200" spc="-155" dirty="0">
                <a:solidFill>
                  <a:srgbClr val="4A4B14"/>
                </a:solidFill>
                <a:latin typeface="Century Gothic"/>
                <a:cs typeface="Century Gothic"/>
              </a:rPr>
              <a:t> </a:t>
            </a:r>
            <a:r>
              <a:rPr sz="1200" spc="-65" dirty="0">
                <a:solidFill>
                  <a:srgbClr val="4A4B14"/>
                </a:solidFill>
                <a:latin typeface="Century Gothic"/>
                <a:cs typeface="Century Gothic"/>
              </a:rPr>
              <a:t>consentement.</a:t>
            </a:r>
            <a:endParaRPr sz="1200" dirty="0">
              <a:latin typeface="Century Gothic"/>
              <a:cs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5" name="object 5"/>
          <p:cNvSpPr txBox="1">
            <a:spLocks noGrp="1"/>
          </p:cNvSpPr>
          <p:nvPr>
            <p:ph type="title"/>
          </p:nvPr>
        </p:nvSpPr>
        <p:spPr>
          <a:xfrm>
            <a:off x="791918" y="918629"/>
            <a:ext cx="1443990" cy="776495"/>
          </a:xfrm>
          <a:prstGeom prst="rect">
            <a:avLst/>
          </a:prstGeom>
        </p:spPr>
        <p:txBody>
          <a:bodyPr vert="horz" wrap="square" lIns="0" tIns="45085" rIns="0" bIns="0" rtlCol="0">
            <a:spAutoFit/>
          </a:bodyPr>
          <a:lstStyle/>
          <a:p>
            <a:pPr marL="12700" marR="5080">
              <a:lnSpc>
                <a:spcPts val="1930"/>
              </a:lnSpc>
              <a:spcBef>
                <a:spcPts val="355"/>
              </a:spcBef>
            </a:pPr>
            <a:r>
              <a:rPr lang="fr-FR" spc="-55" dirty="0"/>
              <a:t>à </a:t>
            </a:r>
            <a:r>
              <a:rPr spc="-55" dirty="0"/>
              <a:t> </a:t>
            </a:r>
            <a:r>
              <a:rPr spc="-20" dirty="0"/>
              <a:t>QUOI</a:t>
            </a:r>
            <a:r>
              <a:rPr spc="-125" dirty="0"/>
              <a:t> </a:t>
            </a:r>
            <a:r>
              <a:rPr spc="150" dirty="0"/>
              <a:t>SERT  </a:t>
            </a:r>
            <a:r>
              <a:rPr spc="125" dirty="0"/>
              <a:t>LE </a:t>
            </a:r>
            <a:r>
              <a:rPr spc="-50" dirty="0"/>
              <a:t>RGPD</a:t>
            </a:r>
            <a:r>
              <a:rPr spc="-250" dirty="0"/>
              <a:t> </a:t>
            </a:r>
            <a:r>
              <a:rPr spc="-130" dirty="0"/>
              <a:t>?</a:t>
            </a:r>
          </a:p>
        </p:txBody>
      </p:sp>
      <p:sp>
        <p:nvSpPr>
          <p:cNvPr id="6" name="object 6"/>
          <p:cNvSpPr/>
          <p:nvPr/>
        </p:nvSpPr>
        <p:spPr>
          <a:xfrm>
            <a:off x="3511296" y="1925192"/>
            <a:ext cx="502920" cy="485140"/>
          </a:xfrm>
          <a:custGeom>
            <a:avLst/>
            <a:gdLst/>
            <a:ahLst/>
            <a:cxnLst/>
            <a:rect l="l" t="t" r="r" b="b"/>
            <a:pathLst>
              <a:path w="502920" h="485139">
                <a:moveTo>
                  <a:pt x="251459" y="0"/>
                </a:moveTo>
                <a:lnTo>
                  <a:pt x="200782" y="4922"/>
                </a:lnTo>
                <a:lnTo>
                  <a:pt x="153581" y="19041"/>
                </a:lnTo>
                <a:lnTo>
                  <a:pt x="110867" y="41382"/>
                </a:lnTo>
                <a:lnTo>
                  <a:pt x="73652" y="70970"/>
                </a:lnTo>
                <a:lnTo>
                  <a:pt x="42946" y="106832"/>
                </a:lnTo>
                <a:lnTo>
                  <a:pt x="19761" y="147993"/>
                </a:lnTo>
                <a:lnTo>
                  <a:pt x="5108" y="193479"/>
                </a:lnTo>
                <a:lnTo>
                  <a:pt x="0" y="242316"/>
                </a:lnTo>
                <a:lnTo>
                  <a:pt x="5108" y="291148"/>
                </a:lnTo>
                <a:lnTo>
                  <a:pt x="19761" y="336633"/>
                </a:lnTo>
                <a:lnTo>
                  <a:pt x="42946" y="377793"/>
                </a:lnTo>
                <a:lnTo>
                  <a:pt x="73652" y="413656"/>
                </a:lnTo>
                <a:lnTo>
                  <a:pt x="110867" y="443246"/>
                </a:lnTo>
                <a:lnTo>
                  <a:pt x="153581" y="465588"/>
                </a:lnTo>
                <a:lnTo>
                  <a:pt x="200782" y="479708"/>
                </a:lnTo>
                <a:lnTo>
                  <a:pt x="251459" y="484632"/>
                </a:lnTo>
                <a:lnTo>
                  <a:pt x="302137" y="479708"/>
                </a:lnTo>
                <a:lnTo>
                  <a:pt x="349338" y="465588"/>
                </a:lnTo>
                <a:lnTo>
                  <a:pt x="392052" y="443246"/>
                </a:lnTo>
                <a:lnTo>
                  <a:pt x="429267" y="413656"/>
                </a:lnTo>
                <a:lnTo>
                  <a:pt x="459973" y="377793"/>
                </a:lnTo>
                <a:lnTo>
                  <a:pt x="483158" y="336633"/>
                </a:lnTo>
                <a:lnTo>
                  <a:pt x="497811" y="291148"/>
                </a:lnTo>
                <a:lnTo>
                  <a:pt x="502919" y="242316"/>
                </a:lnTo>
                <a:lnTo>
                  <a:pt x="497811" y="193479"/>
                </a:lnTo>
                <a:lnTo>
                  <a:pt x="483158" y="147993"/>
                </a:lnTo>
                <a:lnTo>
                  <a:pt x="459973" y="106832"/>
                </a:lnTo>
                <a:lnTo>
                  <a:pt x="429267" y="70970"/>
                </a:lnTo>
                <a:lnTo>
                  <a:pt x="392052" y="41382"/>
                </a:lnTo>
                <a:lnTo>
                  <a:pt x="349338" y="19041"/>
                </a:lnTo>
                <a:lnTo>
                  <a:pt x="302137" y="4922"/>
                </a:lnTo>
                <a:lnTo>
                  <a:pt x="251459" y="0"/>
                </a:lnTo>
                <a:close/>
              </a:path>
            </a:pathLst>
          </a:custGeom>
          <a:solidFill>
            <a:srgbClr val="41DDF9"/>
          </a:solidFill>
        </p:spPr>
        <p:txBody>
          <a:bodyPr wrap="square" lIns="0" tIns="0" rIns="0" bIns="0" rtlCol="0"/>
          <a:lstStyle/>
          <a:p>
            <a:endParaRPr/>
          </a:p>
        </p:txBody>
      </p:sp>
      <p:sp>
        <p:nvSpPr>
          <p:cNvPr id="7" name="object 7"/>
          <p:cNvSpPr txBox="1"/>
          <p:nvPr/>
        </p:nvSpPr>
        <p:spPr>
          <a:xfrm>
            <a:off x="3701631" y="2028025"/>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1</a:t>
            </a:r>
            <a:endParaRPr sz="1500">
              <a:latin typeface="Calibri"/>
              <a:cs typeface="Calibri"/>
            </a:endParaRPr>
          </a:p>
        </p:txBody>
      </p:sp>
      <p:sp>
        <p:nvSpPr>
          <p:cNvPr id="8" name="object 8"/>
          <p:cNvSpPr txBox="1"/>
          <p:nvPr/>
        </p:nvSpPr>
        <p:spPr>
          <a:xfrm>
            <a:off x="4193540" y="1949767"/>
            <a:ext cx="4520565" cy="666750"/>
          </a:xfrm>
          <a:prstGeom prst="rect">
            <a:avLst/>
          </a:prstGeom>
        </p:spPr>
        <p:txBody>
          <a:bodyPr vert="horz" wrap="square" lIns="0" tIns="12065" rIns="0" bIns="0" rtlCol="0">
            <a:spAutoFit/>
          </a:bodyPr>
          <a:lstStyle/>
          <a:p>
            <a:pPr marL="12700" marR="5080">
              <a:lnSpc>
                <a:spcPct val="100200"/>
              </a:lnSpc>
              <a:spcBef>
                <a:spcPts val="95"/>
              </a:spcBef>
            </a:pPr>
            <a:r>
              <a:rPr lang="fr-FR" sz="1400" spc="-45" dirty="0">
                <a:solidFill>
                  <a:srgbClr val="FFFFFF"/>
                </a:solidFill>
                <a:latin typeface="Century Gothic"/>
                <a:cs typeface="Century Gothic"/>
              </a:rPr>
              <a:t>à </a:t>
            </a:r>
            <a:r>
              <a:rPr sz="1400" spc="-45" dirty="0">
                <a:solidFill>
                  <a:srgbClr val="FFFFFF"/>
                </a:solidFill>
                <a:latin typeface="Century Gothic"/>
                <a:cs typeface="Century Gothic"/>
              </a:rPr>
              <a:t> </a:t>
            </a:r>
            <a:r>
              <a:rPr sz="1400" spc="-30" dirty="0">
                <a:solidFill>
                  <a:srgbClr val="FFFFFF"/>
                </a:solidFill>
                <a:latin typeface="Century Gothic"/>
                <a:cs typeface="Century Gothic"/>
              </a:rPr>
              <a:t>harmoniser </a:t>
            </a:r>
            <a:r>
              <a:rPr sz="1400" spc="-60" dirty="0">
                <a:solidFill>
                  <a:srgbClr val="FFFFFF"/>
                </a:solidFill>
                <a:latin typeface="Century Gothic"/>
                <a:cs typeface="Century Gothic"/>
              </a:rPr>
              <a:t>et </a:t>
            </a:r>
            <a:r>
              <a:rPr sz="1400" spc="25" dirty="0">
                <a:solidFill>
                  <a:srgbClr val="FFFFFF"/>
                </a:solidFill>
                <a:latin typeface="Century Gothic"/>
                <a:cs typeface="Century Gothic"/>
              </a:rPr>
              <a:t>simplifier </a:t>
            </a:r>
            <a:r>
              <a:rPr sz="1400" spc="-60" dirty="0">
                <a:solidFill>
                  <a:srgbClr val="FFFFFF"/>
                </a:solidFill>
                <a:latin typeface="Century Gothic"/>
                <a:cs typeface="Century Gothic"/>
              </a:rPr>
              <a:t>la </a:t>
            </a:r>
            <a:r>
              <a:rPr sz="1400" spc="-55" dirty="0">
                <a:solidFill>
                  <a:srgbClr val="FFFFFF"/>
                </a:solidFill>
                <a:latin typeface="Century Gothic"/>
                <a:cs typeface="Century Gothic"/>
              </a:rPr>
              <a:t>réglementation </a:t>
            </a:r>
            <a:r>
              <a:rPr sz="1400" spc="-100" dirty="0">
                <a:solidFill>
                  <a:srgbClr val="FFFFFF"/>
                </a:solidFill>
                <a:latin typeface="Century Gothic"/>
                <a:cs typeface="Century Gothic"/>
              </a:rPr>
              <a:t>en </a:t>
            </a:r>
            <a:r>
              <a:rPr sz="1400" spc="-55" dirty="0">
                <a:solidFill>
                  <a:srgbClr val="FFFFFF"/>
                </a:solidFill>
                <a:latin typeface="Century Gothic"/>
                <a:cs typeface="Century Gothic"/>
              </a:rPr>
              <a:t>matière  </a:t>
            </a:r>
            <a:r>
              <a:rPr sz="1400" spc="-135" dirty="0">
                <a:solidFill>
                  <a:srgbClr val="FFFFFF"/>
                </a:solidFill>
                <a:latin typeface="Century Gothic"/>
                <a:cs typeface="Century Gothic"/>
              </a:rPr>
              <a:t>de </a:t>
            </a:r>
            <a:r>
              <a:rPr sz="1400" spc="-40" dirty="0">
                <a:solidFill>
                  <a:srgbClr val="FFFFFF"/>
                </a:solidFill>
                <a:latin typeface="Century Gothic"/>
                <a:cs typeface="Century Gothic"/>
              </a:rPr>
              <a:t>protection </a:t>
            </a:r>
            <a:r>
              <a:rPr sz="1400" spc="-65" dirty="0">
                <a:solidFill>
                  <a:srgbClr val="FFFFFF"/>
                </a:solidFill>
                <a:latin typeface="Century Gothic"/>
                <a:cs typeface="Century Gothic"/>
              </a:rPr>
              <a:t>des </a:t>
            </a:r>
            <a:r>
              <a:rPr sz="1400" spc="-80" dirty="0" err="1">
                <a:solidFill>
                  <a:srgbClr val="FFFFFF"/>
                </a:solidFill>
                <a:latin typeface="Century Gothic"/>
                <a:cs typeface="Century Gothic"/>
              </a:rPr>
              <a:t>données</a:t>
            </a:r>
            <a:r>
              <a:rPr sz="1400" spc="-8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85" dirty="0">
                <a:solidFill>
                  <a:srgbClr val="FFFFFF"/>
                </a:solidFill>
                <a:latin typeface="Century Gothic"/>
                <a:cs typeface="Century Gothic"/>
              </a:rPr>
              <a:t>caractère </a:t>
            </a:r>
            <a:r>
              <a:rPr sz="1400" spc="-40" dirty="0">
                <a:solidFill>
                  <a:srgbClr val="FFFFFF"/>
                </a:solidFill>
                <a:latin typeface="Century Gothic"/>
                <a:cs typeface="Century Gothic"/>
              </a:rPr>
              <a:t>personnel </a:t>
            </a:r>
            <a:r>
              <a:rPr sz="1400" spc="-130" dirty="0">
                <a:solidFill>
                  <a:srgbClr val="FFFFFF"/>
                </a:solidFill>
                <a:latin typeface="Century Gothic"/>
                <a:cs typeface="Century Gothic"/>
              </a:rPr>
              <a:t>au  </a:t>
            </a:r>
            <a:r>
              <a:rPr sz="1400" spc="-70" dirty="0">
                <a:solidFill>
                  <a:srgbClr val="FFFFFF"/>
                </a:solidFill>
                <a:latin typeface="Century Gothic"/>
                <a:cs typeface="Century Gothic"/>
              </a:rPr>
              <a:t>niveau</a:t>
            </a:r>
            <a:r>
              <a:rPr sz="1400" spc="-40" dirty="0">
                <a:solidFill>
                  <a:srgbClr val="FFFFFF"/>
                </a:solidFill>
                <a:latin typeface="Century Gothic"/>
                <a:cs typeface="Century Gothic"/>
              </a:rPr>
              <a:t> </a:t>
            </a:r>
            <a:r>
              <a:rPr sz="1400" spc="-85" dirty="0">
                <a:solidFill>
                  <a:srgbClr val="FFFFFF"/>
                </a:solidFill>
                <a:latin typeface="Century Gothic"/>
                <a:cs typeface="Century Gothic"/>
              </a:rPr>
              <a:t>européen</a:t>
            </a:r>
            <a:endParaRPr sz="1400" dirty="0">
              <a:latin typeface="Century Gothic"/>
              <a:cs typeface="Century Gothic"/>
            </a:endParaRPr>
          </a:p>
        </p:txBody>
      </p:sp>
      <p:sp>
        <p:nvSpPr>
          <p:cNvPr id="9" name="object 9"/>
          <p:cNvSpPr/>
          <p:nvPr/>
        </p:nvSpPr>
        <p:spPr>
          <a:xfrm>
            <a:off x="3511296" y="2872092"/>
            <a:ext cx="502920" cy="485140"/>
          </a:xfrm>
          <a:custGeom>
            <a:avLst/>
            <a:gdLst/>
            <a:ahLst/>
            <a:cxnLst/>
            <a:rect l="l" t="t" r="r" b="b"/>
            <a:pathLst>
              <a:path w="502920" h="485139">
                <a:moveTo>
                  <a:pt x="251459" y="0"/>
                </a:moveTo>
                <a:lnTo>
                  <a:pt x="200782" y="4922"/>
                </a:lnTo>
                <a:lnTo>
                  <a:pt x="153581" y="19041"/>
                </a:lnTo>
                <a:lnTo>
                  <a:pt x="110867" y="41382"/>
                </a:lnTo>
                <a:lnTo>
                  <a:pt x="73652" y="70970"/>
                </a:lnTo>
                <a:lnTo>
                  <a:pt x="42946" y="106832"/>
                </a:lnTo>
                <a:lnTo>
                  <a:pt x="19761" y="147993"/>
                </a:lnTo>
                <a:lnTo>
                  <a:pt x="5108" y="193479"/>
                </a:lnTo>
                <a:lnTo>
                  <a:pt x="0" y="242316"/>
                </a:lnTo>
                <a:lnTo>
                  <a:pt x="5108" y="291152"/>
                </a:lnTo>
                <a:lnTo>
                  <a:pt x="19761" y="336638"/>
                </a:lnTo>
                <a:lnTo>
                  <a:pt x="42946" y="377799"/>
                </a:lnTo>
                <a:lnTo>
                  <a:pt x="73652" y="413661"/>
                </a:lnTo>
                <a:lnTo>
                  <a:pt x="110867" y="443249"/>
                </a:lnTo>
                <a:lnTo>
                  <a:pt x="153581" y="465590"/>
                </a:lnTo>
                <a:lnTo>
                  <a:pt x="200782" y="479709"/>
                </a:lnTo>
                <a:lnTo>
                  <a:pt x="251459" y="484631"/>
                </a:lnTo>
                <a:lnTo>
                  <a:pt x="302137" y="479709"/>
                </a:lnTo>
                <a:lnTo>
                  <a:pt x="349338" y="465590"/>
                </a:lnTo>
                <a:lnTo>
                  <a:pt x="392052" y="443249"/>
                </a:lnTo>
                <a:lnTo>
                  <a:pt x="429267" y="413661"/>
                </a:lnTo>
                <a:lnTo>
                  <a:pt x="459973" y="377799"/>
                </a:lnTo>
                <a:lnTo>
                  <a:pt x="483158" y="336638"/>
                </a:lnTo>
                <a:lnTo>
                  <a:pt x="497811" y="291152"/>
                </a:lnTo>
                <a:lnTo>
                  <a:pt x="502919" y="242316"/>
                </a:lnTo>
                <a:lnTo>
                  <a:pt x="497811" y="193479"/>
                </a:lnTo>
                <a:lnTo>
                  <a:pt x="483158" y="147993"/>
                </a:lnTo>
                <a:lnTo>
                  <a:pt x="459973" y="106832"/>
                </a:lnTo>
                <a:lnTo>
                  <a:pt x="429267" y="70970"/>
                </a:lnTo>
                <a:lnTo>
                  <a:pt x="392052" y="41382"/>
                </a:lnTo>
                <a:lnTo>
                  <a:pt x="349338" y="19041"/>
                </a:lnTo>
                <a:lnTo>
                  <a:pt x="302137" y="4922"/>
                </a:lnTo>
                <a:lnTo>
                  <a:pt x="251459" y="0"/>
                </a:lnTo>
                <a:close/>
              </a:path>
            </a:pathLst>
          </a:custGeom>
          <a:solidFill>
            <a:srgbClr val="41DDF9"/>
          </a:solidFill>
        </p:spPr>
        <p:txBody>
          <a:bodyPr wrap="square" lIns="0" tIns="0" rIns="0" bIns="0" rtlCol="0"/>
          <a:lstStyle/>
          <a:p>
            <a:endParaRPr/>
          </a:p>
        </p:txBody>
      </p:sp>
      <p:sp>
        <p:nvSpPr>
          <p:cNvPr id="10" name="object 10"/>
          <p:cNvSpPr txBox="1"/>
          <p:nvPr/>
        </p:nvSpPr>
        <p:spPr>
          <a:xfrm>
            <a:off x="3701631" y="2974937"/>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2</a:t>
            </a:r>
            <a:endParaRPr sz="1500">
              <a:latin typeface="Calibri"/>
              <a:cs typeface="Calibri"/>
            </a:endParaRPr>
          </a:p>
        </p:txBody>
      </p:sp>
      <p:sp>
        <p:nvSpPr>
          <p:cNvPr id="11" name="object 11"/>
          <p:cNvSpPr txBox="1"/>
          <p:nvPr/>
        </p:nvSpPr>
        <p:spPr>
          <a:xfrm>
            <a:off x="4193540" y="2896666"/>
            <a:ext cx="4478655" cy="456535"/>
          </a:xfrm>
          <a:prstGeom prst="rect">
            <a:avLst/>
          </a:prstGeom>
        </p:spPr>
        <p:txBody>
          <a:bodyPr vert="horz" wrap="square" lIns="0" tIns="20320" rIns="0" bIns="0" rtlCol="0">
            <a:spAutoFit/>
          </a:bodyPr>
          <a:lstStyle/>
          <a:p>
            <a:pPr marL="12700" marR="5080">
              <a:lnSpc>
                <a:spcPts val="1670"/>
              </a:lnSpc>
              <a:spcBef>
                <a:spcPts val="160"/>
              </a:spcBef>
            </a:pPr>
            <a:r>
              <a:rPr lang="fr-FR" sz="1400" spc="-45" dirty="0">
                <a:solidFill>
                  <a:srgbClr val="FFFFFF"/>
                </a:solidFill>
                <a:latin typeface="Century Gothic"/>
                <a:cs typeface="Century Gothic"/>
              </a:rPr>
              <a:t>à </a:t>
            </a:r>
            <a:r>
              <a:rPr sz="1400" spc="-45" dirty="0">
                <a:solidFill>
                  <a:srgbClr val="FFFFFF"/>
                </a:solidFill>
                <a:latin typeface="Century Gothic"/>
                <a:cs typeface="Century Gothic"/>
              </a:rPr>
              <a:t> </a:t>
            </a:r>
            <a:r>
              <a:rPr sz="1400" spc="-30" dirty="0">
                <a:solidFill>
                  <a:srgbClr val="FFFFFF"/>
                </a:solidFill>
                <a:latin typeface="Century Gothic"/>
                <a:cs typeface="Century Gothic"/>
              </a:rPr>
              <a:t>renforcer </a:t>
            </a:r>
            <a:r>
              <a:rPr sz="1400" spc="-60" dirty="0">
                <a:solidFill>
                  <a:srgbClr val="FFFFFF"/>
                </a:solidFill>
                <a:latin typeface="Century Gothic"/>
                <a:cs typeface="Century Gothic"/>
              </a:rPr>
              <a:t>la </a:t>
            </a:r>
            <a:r>
              <a:rPr sz="1400" spc="-20" dirty="0">
                <a:solidFill>
                  <a:srgbClr val="FFFFFF"/>
                </a:solidFill>
                <a:latin typeface="Century Gothic"/>
                <a:cs typeface="Century Gothic"/>
              </a:rPr>
              <a:t>responsabilité </a:t>
            </a:r>
            <a:r>
              <a:rPr sz="1400" spc="-60" dirty="0">
                <a:solidFill>
                  <a:srgbClr val="FFFFFF"/>
                </a:solidFill>
                <a:latin typeface="Century Gothic"/>
                <a:cs typeface="Century Gothic"/>
              </a:rPr>
              <a:t>des </a:t>
            </a:r>
            <a:r>
              <a:rPr sz="1400" spc="-45" dirty="0">
                <a:solidFill>
                  <a:srgbClr val="FFFFFF"/>
                </a:solidFill>
                <a:latin typeface="Century Gothic"/>
                <a:cs typeface="Century Gothic"/>
              </a:rPr>
              <a:t>acteurs </a:t>
            </a:r>
            <a:r>
              <a:rPr sz="1400" spc="-100" dirty="0">
                <a:solidFill>
                  <a:srgbClr val="FFFFFF"/>
                </a:solidFill>
                <a:latin typeface="Century Gothic"/>
                <a:cs typeface="Century Gothic"/>
              </a:rPr>
              <a:t>en </a:t>
            </a:r>
            <a:r>
              <a:rPr sz="1400" spc="-55" dirty="0">
                <a:solidFill>
                  <a:srgbClr val="FFFFFF"/>
                </a:solidFill>
                <a:latin typeface="Century Gothic"/>
                <a:cs typeface="Century Gothic"/>
              </a:rPr>
              <a:t>matière </a:t>
            </a:r>
            <a:r>
              <a:rPr sz="1400" spc="-135" dirty="0">
                <a:solidFill>
                  <a:srgbClr val="FFFFFF"/>
                </a:solidFill>
                <a:latin typeface="Century Gothic"/>
                <a:cs typeface="Century Gothic"/>
              </a:rPr>
              <a:t>de  </a:t>
            </a:r>
            <a:r>
              <a:rPr sz="1400" spc="-40" dirty="0">
                <a:solidFill>
                  <a:srgbClr val="FFFFFF"/>
                </a:solidFill>
                <a:latin typeface="Century Gothic"/>
                <a:cs typeface="Century Gothic"/>
              </a:rPr>
              <a:t>protection </a:t>
            </a:r>
            <a:r>
              <a:rPr sz="1400" spc="-65" dirty="0">
                <a:solidFill>
                  <a:srgbClr val="FFFFFF"/>
                </a:solidFill>
                <a:latin typeface="Century Gothic"/>
                <a:cs typeface="Century Gothic"/>
              </a:rPr>
              <a:t>des </a:t>
            </a:r>
            <a:r>
              <a:rPr sz="1400" spc="-80" dirty="0" err="1">
                <a:solidFill>
                  <a:srgbClr val="FFFFFF"/>
                </a:solidFill>
                <a:latin typeface="Century Gothic"/>
                <a:cs typeface="Century Gothic"/>
              </a:rPr>
              <a:t>données</a:t>
            </a:r>
            <a:r>
              <a:rPr sz="1400" spc="-8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85" dirty="0">
                <a:solidFill>
                  <a:srgbClr val="FFFFFF"/>
                </a:solidFill>
                <a:latin typeface="Century Gothic"/>
                <a:cs typeface="Century Gothic"/>
              </a:rPr>
              <a:t>caractère</a:t>
            </a:r>
            <a:r>
              <a:rPr sz="1400" spc="15" dirty="0">
                <a:solidFill>
                  <a:srgbClr val="FFFFFF"/>
                </a:solidFill>
                <a:latin typeface="Century Gothic"/>
                <a:cs typeface="Century Gothic"/>
              </a:rPr>
              <a:t> </a:t>
            </a:r>
            <a:r>
              <a:rPr sz="1400" spc="-40" dirty="0">
                <a:solidFill>
                  <a:srgbClr val="FFFFFF"/>
                </a:solidFill>
                <a:latin typeface="Century Gothic"/>
                <a:cs typeface="Century Gothic"/>
              </a:rPr>
              <a:t>personnel</a:t>
            </a:r>
            <a:endParaRPr sz="1400" dirty="0">
              <a:latin typeface="Century Gothic"/>
              <a:cs typeface="Century Gothic"/>
            </a:endParaRPr>
          </a:p>
        </p:txBody>
      </p:sp>
      <p:sp>
        <p:nvSpPr>
          <p:cNvPr id="12" name="object 12"/>
          <p:cNvSpPr/>
          <p:nvPr/>
        </p:nvSpPr>
        <p:spPr>
          <a:xfrm>
            <a:off x="3511296" y="3603548"/>
            <a:ext cx="502920" cy="485140"/>
          </a:xfrm>
          <a:custGeom>
            <a:avLst/>
            <a:gdLst/>
            <a:ahLst/>
            <a:cxnLst/>
            <a:rect l="l" t="t" r="r" b="b"/>
            <a:pathLst>
              <a:path w="502920" h="485139">
                <a:moveTo>
                  <a:pt x="251459" y="0"/>
                </a:moveTo>
                <a:lnTo>
                  <a:pt x="200782" y="4923"/>
                </a:lnTo>
                <a:lnTo>
                  <a:pt x="153581" y="19043"/>
                </a:lnTo>
                <a:lnTo>
                  <a:pt x="110867" y="41385"/>
                </a:lnTo>
                <a:lnTo>
                  <a:pt x="73652" y="70975"/>
                </a:lnTo>
                <a:lnTo>
                  <a:pt x="42946" y="106838"/>
                </a:lnTo>
                <a:lnTo>
                  <a:pt x="19761" y="147998"/>
                </a:lnTo>
                <a:lnTo>
                  <a:pt x="5108" y="193483"/>
                </a:lnTo>
                <a:lnTo>
                  <a:pt x="0" y="242315"/>
                </a:lnTo>
                <a:lnTo>
                  <a:pt x="5108" y="291152"/>
                </a:lnTo>
                <a:lnTo>
                  <a:pt x="19761" y="336638"/>
                </a:lnTo>
                <a:lnTo>
                  <a:pt x="42946" y="377799"/>
                </a:lnTo>
                <a:lnTo>
                  <a:pt x="73652" y="413661"/>
                </a:lnTo>
                <a:lnTo>
                  <a:pt x="110867" y="443249"/>
                </a:lnTo>
                <a:lnTo>
                  <a:pt x="153581" y="465590"/>
                </a:lnTo>
                <a:lnTo>
                  <a:pt x="200782" y="479709"/>
                </a:lnTo>
                <a:lnTo>
                  <a:pt x="251459" y="484631"/>
                </a:lnTo>
                <a:lnTo>
                  <a:pt x="302137" y="479709"/>
                </a:lnTo>
                <a:lnTo>
                  <a:pt x="349338" y="465590"/>
                </a:lnTo>
                <a:lnTo>
                  <a:pt x="392052" y="443249"/>
                </a:lnTo>
                <a:lnTo>
                  <a:pt x="429267" y="413661"/>
                </a:lnTo>
                <a:lnTo>
                  <a:pt x="459973" y="377799"/>
                </a:lnTo>
                <a:lnTo>
                  <a:pt x="483158" y="336638"/>
                </a:lnTo>
                <a:lnTo>
                  <a:pt x="497811" y="291152"/>
                </a:lnTo>
                <a:lnTo>
                  <a:pt x="502919" y="242315"/>
                </a:lnTo>
                <a:lnTo>
                  <a:pt x="497811" y="193483"/>
                </a:lnTo>
                <a:lnTo>
                  <a:pt x="483158" y="147998"/>
                </a:lnTo>
                <a:lnTo>
                  <a:pt x="459973" y="106838"/>
                </a:lnTo>
                <a:lnTo>
                  <a:pt x="429267" y="70975"/>
                </a:lnTo>
                <a:lnTo>
                  <a:pt x="392052" y="41385"/>
                </a:lnTo>
                <a:lnTo>
                  <a:pt x="349338" y="19043"/>
                </a:lnTo>
                <a:lnTo>
                  <a:pt x="302137" y="4923"/>
                </a:lnTo>
                <a:lnTo>
                  <a:pt x="251459" y="0"/>
                </a:lnTo>
                <a:close/>
              </a:path>
            </a:pathLst>
          </a:custGeom>
          <a:solidFill>
            <a:srgbClr val="41DDF9"/>
          </a:solidFill>
        </p:spPr>
        <p:txBody>
          <a:bodyPr wrap="square" lIns="0" tIns="0" rIns="0" bIns="0" rtlCol="0"/>
          <a:lstStyle/>
          <a:p>
            <a:endParaRPr/>
          </a:p>
        </p:txBody>
      </p:sp>
      <p:sp>
        <p:nvSpPr>
          <p:cNvPr id="13" name="object 13"/>
          <p:cNvSpPr txBox="1"/>
          <p:nvPr/>
        </p:nvSpPr>
        <p:spPr>
          <a:xfrm>
            <a:off x="3701631" y="3706393"/>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3</a:t>
            </a:r>
            <a:endParaRPr sz="1500">
              <a:latin typeface="Calibri"/>
              <a:cs typeface="Calibri"/>
            </a:endParaRPr>
          </a:p>
        </p:txBody>
      </p:sp>
      <p:sp>
        <p:nvSpPr>
          <p:cNvPr id="15" name="object 15"/>
          <p:cNvSpPr txBox="1"/>
          <p:nvPr/>
        </p:nvSpPr>
        <p:spPr>
          <a:xfrm>
            <a:off x="322535" y="5437780"/>
            <a:ext cx="11747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15" dirty="0">
                <a:solidFill>
                  <a:srgbClr val="0000FF"/>
                </a:solidFill>
                <a:latin typeface="Century Gothic"/>
                <a:cs typeface="Century Gothic"/>
              </a:rPr>
              <a:t>5</a:t>
            </a:fld>
            <a:endParaRPr sz="900">
              <a:latin typeface="Century Gothic"/>
              <a:cs typeface="Century Gothic"/>
            </a:endParaRPr>
          </a:p>
        </p:txBody>
      </p:sp>
      <p:sp>
        <p:nvSpPr>
          <p:cNvPr id="14" name="object 14"/>
          <p:cNvSpPr txBox="1"/>
          <p:nvPr/>
        </p:nvSpPr>
        <p:spPr>
          <a:xfrm>
            <a:off x="4193540" y="3628123"/>
            <a:ext cx="4514215" cy="456535"/>
          </a:xfrm>
          <a:prstGeom prst="rect">
            <a:avLst/>
          </a:prstGeom>
        </p:spPr>
        <p:txBody>
          <a:bodyPr vert="horz" wrap="square" lIns="0" tIns="20320" rIns="0" bIns="0" rtlCol="0">
            <a:spAutoFit/>
          </a:bodyPr>
          <a:lstStyle/>
          <a:p>
            <a:pPr marL="12700" marR="5080">
              <a:lnSpc>
                <a:spcPts val="1670"/>
              </a:lnSpc>
              <a:spcBef>
                <a:spcPts val="160"/>
              </a:spcBef>
            </a:pPr>
            <a:r>
              <a:rPr lang="fr-FR" sz="1400" spc="-45" dirty="0">
                <a:solidFill>
                  <a:srgbClr val="FFFFFF"/>
                </a:solidFill>
                <a:latin typeface="Century Gothic"/>
                <a:cs typeface="Century Gothic"/>
              </a:rPr>
              <a:t>à </a:t>
            </a:r>
            <a:r>
              <a:rPr sz="1400" spc="-45" dirty="0">
                <a:solidFill>
                  <a:srgbClr val="FFFFFF"/>
                </a:solidFill>
                <a:latin typeface="Century Gothic"/>
                <a:cs typeface="Century Gothic"/>
              </a:rPr>
              <a:t> </a:t>
            </a:r>
            <a:r>
              <a:rPr sz="1400" spc="40" dirty="0">
                <a:solidFill>
                  <a:srgbClr val="FFFFFF"/>
                </a:solidFill>
                <a:latin typeface="Century Gothic"/>
                <a:cs typeface="Century Gothic"/>
              </a:rPr>
              <a:t>offrir </a:t>
            </a:r>
            <a:r>
              <a:rPr sz="1400" spc="-50" dirty="0">
                <a:solidFill>
                  <a:srgbClr val="FFFFFF"/>
                </a:solidFill>
                <a:latin typeface="Century Gothic"/>
                <a:cs typeface="Century Gothic"/>
              </a:rPr>
              <a:t>un </a:t>
            </a:r>
            <a:r>
              <a:rPr sz="1400" spc="-70" dirty="0">
                <a:solidFill>
                  <a:srgbClr val="FFFFFF"/>
                </a:solidFill>
                <a:latin typeface="Century Gothic"/>
                <a:cs typeface="Century Gothic"/>
              </a:rPr>
              <a:t>niveau </a:t>
            </a:r>
            <a:r>
              <a:rPr sz="1400" spc="-135" dirty="0">
                <a:solidFill>
                  <a:srgbClr val="FFFFFF"/>
                </a:solidFill>
                <a:latin typeface="Century Gothic"/>
                <a:cs typeface="Century Gothic"/>
              </a:rPr>
              <a:t>de </a:t>
            </a:r>
            <a:r>
              <a:rPr sz="1400" spc="-40" dirty="0">
                <a:solidFill>
                  <a:srgbClr val="FFFFFF"/>
                </a:solidFill>
                <a:latin typeface="Century Gothic"/>
                <a:cs typeface="Century Gothic"/>
              </a:rPr>
              <a:t>protection </a:t>
            </a:r>
            <a:r>
              <a:rPr sz="1400" spc="0" dirty="0">
                <a:solidFill>
                  <a:srgbClr val="FFFFFF"/>
                </a:solidFill>
                <a:latin typeface="Century Gothic"/>
                <a:cs typeface="Century Gothic"/>
              </a:rPr>
              <a:t>plus </a:t>
            </a:r>
            <a:r>
              <a:rPr sz="1400" spc="-80" dirty="0">
                <a:solidFill>
                  <a:srgbClr val="FFFFFF"/>
                </a:solidFill>
                <a:latin typeface="Century Gothic"/>
                <a:cs typeface="Century Gothic"/>
              </a:rPr>
              <a:t>élevé </a:t>
            </a:r>
            <a:r>
              <a:rPr sz="1400" spc="-70" dirty="0">
                <a:solidFill>
                  <a:srgbClr val="FFFFFF"/>
                </a:solidFill>
                <a:latin typeface="Century Gothic"/>
                <a:cs typeface="Century Gothic"/>
              </a:rPr>
              <a:t>aux </a:t>
            </a:r>
            <a:r>
              <a:rPr sz="1400" spc="-80" dirty="0" err="1">
                <a:solidFill>
                  <a:srgbClr val="FFFFFF"/>
                </a:solidFill>
                <a:latin typeface="Century Gothic"/>
                <a:cs typeface="Century Gothic"/>
              </a:rPr>
              <a:t>données</a:t>
            </a:r>
            <a:r>
              <a:rPr sz="1400" spc="-8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lang="fr-FR" sz="1400" spc="-215" dirty="0">
                <a:solidFill>
                  <a:srgbClr val="FFFFFF"/>
                </a:solidFill>
                <a:latin typeface="Century Gothic"/>
                <a:cs typeface="Century Gothic"/>
              </a:rPr>
              <a:t> </a:t>
            </a:r>
            <a:r>
              <a:rPr sz="1400" spc="-85" dirty="0" err="1">
                <a:solidFill>
                  <a:srgbClr val="FFFFFF"/>
                </a:solidFill>
                <a:latin typeface="Century Gothic"/>
                <a:cs typeface="Century Gothic"/>
              </a:rPr>
              <a:t>caractère</a:t>
            </a:r>
            <a:r>
              <a:rPr sz="1400" spc="-85" dirty="0">
                <a:solidFill>
                  <a:srgbClr val="FFFFFF"/>
                </a:solidFill>
                <a:latin typeface="Century Gothic"/>
                <a:cs typeface="Century Gothic"/>
              </a:rPr>
              <a:t> </a:t>
            </a:r>
            <a:r>
              <a:rPr sz="1400" spc="-40" dirty="0">
                <a:solidFill>
                  <a:srgbClr val="FFFFFF"/>
                </a:solidFill>
                <a:latin typeface="Century Gothic"/>
                <a:cs typeface="Century Gothic"/>
              </a:rPr>
              <a:t>personnel </a:t>
            </a:r>
            <a:r>
              <a:rPr sz="1400" spc="-60" dirty="0">
                <a:solidFill>
                  <a:srgbClr val="FFFFFF"/>
                </a:solidFill>
                <a:latin typeface="Century Gothic"/>
                <a:cs typeface="Century Gothic"/>
              </a:rPr>
              <a:t>des </a:t>
            </a:r>
            <a:r>
              <a:rPr sz="1400" spc="-30" dirty="0">
                <a:solidFill>
                  <a:srgbClr val="FFFFFF"/>
                </a:solidFill>
                <a:latin typeface="Century Gothic"/>
                <a:cs typeface="Century Gothic"/>
              </a:rPr>
              <a:t>citoyens</a:t>
            </a:r>
            <a:r>
              <a:rPr sz="1400" spc="25" dirty="0">
                <a:solidFill>
                  <a:srgbClr val="FFFFFF"/>
                </a:solidFill>
                <a:latin typeface="Century Gothic"/>
                <a:cs typeface="Century Gothic"/>
              </a:rPr>
              <a:t> </a:t>
            </a:r>
            <a:r>
              <a:rPr sz="1400" spc="-65" dirty="0">
                <a:solidFill>
                  <a:srgbClr val="FFFFFF"/>
                </a:solidFill>
                <a:latin typeface="Century Gothic"/>
                <a:cs typeface="Century Gothic"/>
              </a:rPr>
              <a:t>européens</a:t>
            </a:r>
            <a:endParaRPr sz="1400" dirty="0">
              <a:latin typeface="Century Gothic"/>
              <a:cs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txBox="1">
            <a:spLocks noGrp="1"/>
          </p:cNvSpPr>
          <p:nvPr>
            <p:ph type="title"/>
          </p:nvPr>
        </p:nvSpPr>
        <p:spPr>
          <a:prstGeom prst="rect">
            <a:avLst/>
          </a:prstGeom>
        </p:spPr>
        <p:txBody>
          <a:bodyPr vert="horz" wrap="square" lIns="0" tIns="45085" rIns="0" bIns="0" rtlCol="0">
            <a:spAutoFit/>
          </a:bodyPr>
          <a:lstStyle/>
          <a:p>
            <a:pPr marR="5080">
              <a:lnSpc>
                <a:spcPts val="1930"/>
              </a:lnSpc>
              <a:spcBef>
                <a:spcPts val="355"/>
              </a:spcBef>
            </a:pPr>
            <a:r>
              <a:rPr spc="25" dirty="0"/>
              <a:t>ZOOM </a:t>
            </a:r>
            <a:r>
              <a:rPr spc="75" dirty="0"/>
              <a:t>SUR </a:t>
            </a:r>
            <a:r>
              <a:rPr spc="135" dirty="0"/>
              <a:t>LES  </a:t>
            </a:r>
            <a:r>
              <a:rPr spc="140" dirty="0"/>
              <a:t>INTÉRÊTS</a:t>
            </a:r>
            <a:r>
              <a:rPr spc="-125" dirty="0"/>
              <a:t> </a:t>
            </a:r>
            <a:r>
              <a:rPr spc="65" dirty="0"/>
              <a:t>VITAUX  </a:t>
            </a:r>
            <a:r>
              <a:rPr spc="-20" dirty="0"/>
              <a:t>D’UNE</a:t>
            </a:r>
            <a:r>
              <a:rPr spc="-110" dirty="0"/>
              <a:t> </a:t>
            </a:r>
            <a:r>
              <a:rPr spc="35" dirty="0"/>
              <a:t>PERSONNE</a:t>
            </a:r>
          </a:p>
        </p:txBody>
      </p:sp>
      <p:sp>
        <p:nvSpPr>
          <p:cNvPr id="7" name="object 7"/>
          <p:cNvSpPr txBox="1"/>
          <p:nvPr/>
        </p:nvSpPr>
        <p:spPr>
          <a:xfrm>
            <a:off x="4174744" y="948283"/>
            <a:ext cx="4239260" cy="456535"/>
          </a:xfrm>
          <a:prstGeom prst="rect">
            <a:avLst/>
          </a:prstGeom>
        </p:spPr>
        <p:txBody>
          <a:bodyPr vert="horz" wrap="square" lIns="0" tIns="20320" rIns="0" bIns="0" rtlCol="0">
            <a:spAutoFit/>
          </a:bodyPr>
          <a:lstStyle/>
          <a:p>
            <a:pPr marL="12700" marR="5080">
              <a:lnSpc>
                <a:spcPts val="1670"/>
              </a:lnSpc>
              <a:spcBef>
                <a:spcPts val="160"/>
              </a:spcBef>
            </a:pPr>
            <a:r>
              <a:rPr sz="1350" spc="10" dirty="0">
                <a:solidFill>
                  <a:srgbClr val="FFFFFF"/>
                </a:solidFill>
                <a:latin typeface="Century Gothic"/>
                <a:cs typeface="Century Gothic"/>
              </a:rPr>
              <a:t>Le </a:t>
            </a:r>
            <a:r>
              <a:rPr sz="1350" spc="-10" dirty="0">
                <a:solidFill>
                  <a:srgbClr val="FFFFFF"/>
                </a:solidFill>
                <a:latin typeface="Century Gothic"/>
                <a:cs typeface="Century Gothic"/>
              </a:rPr>
              <a:t>traitement </a:t>
            </a:r>
            <a:r>
              <a:rPr sz="1350" spc="-30" dirty="0">
                <a:solidFill>
                  <a:srgbClr val="FFFFFF"/>
                </a:solidFill>
                <a:latin typeface="Century Gothic"/>
                <a:cs typeface="Century Gothic"/>
              </a:rPr>
              <a:t>des </a:t>
            </a:r>
            <a:r>
              <a:rPr sz="1350" spc="-50" dirty="0">
                <a:solidFill>
                  <a:srgbClr val="FFFFFF"/>
                </a:solidFill>
                <a:latin typeface="Century Gothic"/>
                <a:cs typeface="Century Gothic"/>
              </a:rPr>
              <a:t>données </a:t>
            </a:r>
            <a:r>
              <a:rPr sz="1350" dirty="0">
                <a:solidFill>
                  <a:srgbClr val="FFFFFF"/>
                </a:solidFill>
                <a:latin typeface="Century Gothic"/>
                <a:cs typeface="Century Gothic"/>
              </a:rPr>
              <a:t>doit-être </a:t>
            </a:r>
            <a:r>
              <a:rPr sz="1350" spc="15" dirty="0">
                <a:solidFill>
                  <a:srgbClr val="FFFFFF"/>
                </a:solidFill>
                <a:latin typeface="Century Gothic"/>
                <a:cs typeface="Century Gothic"/>
              </a:rPr>
              <a:t>licite. </a:t>
            </a:r>
            <a:r>
              <a:rPr sz="1400" spc="-10" dirty="0">
                <a:solidFill>
                  <a:srgbClr val="FFFFFF"/>
                </a:solidFill>
                <a:latin typeface="Century Gothic"/>
                <a:cs typeface="Century Gothic"/>
              </a:rPr>
              <a:t>Pour</a:t>
            </a:r>
            <a:r>
              <a:rPr sz="1400" spc="-114" dirty="0">
                <a:solidFill>
                  <a:srgbClr val="FFFFFF"/>
                </a:solidFill>
                <a:latin typeface="Century Gothic"/>
                <a:cs typeface="Century Gothic"/>
              </a:rPr>
              <a:t> </a:t>
            </a:r>
            <a:r>
              <a:rPr sz="1400" spc="-40" dirty="0">
                <a:solidFill>
                  <a:srgbClr val="FFFFFF"/>
                </a:solidFill>
                <a:latin typeface="Century Gothic"/>
                <a:cs typeface="Century Gothic"/>
              </a:rPr>
              <a:t>être  </a:t>
            </a:r>
            <a:r>
              <a:rPr sz="1400" spc="0" dirty="0">
                <a:solidFill>
                  <a:srgbClr val="FFFFFF"/>
                </a:solidFill>
                <a:latin typeface="Century Gothic"/>
                <a:cs typeface="Century Gothic"/>
              </a:rPr>
              <a:t>licite, </a:t>
            </a:r>
            <a:r>
              <a:rPr sz="1400" spc="85" dirty="0">
                <a:solidFill>
                  <a:srgbClr val="FFFFFF"/>
                </a:solidFill>
                <a:latin typeface="Century Gothic"/>
                <a:cs typeface="Century Gothic"/>
              </a:rPr>
              <a:t>il </a:t>
            </a:r>
            <a:r>
              <a:rPr sz="1400" spc="-30" dirty="0">
                <a:solidFill>
                  <a:srgbClr val="FFFFFF"/>
                </a:solidFill>
                <a:latin typeface="Century Gothic"/>
                <a:cs typeface="Century Gothic"/>
              </a:rPr>
              <a:t>doit </a:t>
            </a:r>
            <a:r>
              <a:rPr sz="1400" spc="-60" dirty="0" err="1">
                <a:solidFill>
                  <a:srgbClr val="FFFFFF"/>
                </a:solidFill>
                <a:latin typeface="Century Gothic"/>
                <a:cs typeface="Century Gothic"/>
              </a:rPr>
              <a:t>répondre</a:t>
            </a:r>
            <a:r>
              <a:rPr sz="1400" spc="-6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50" dirty="0">
                <a:solidFill>
                  <a:srgbClr val="FFFFFF"/>
                </a:solidFill>
                <a:latin typeface="Century Gothic"/>
                <a:cs typeface="Century Gothic"/>
              </a:rPr>
              <a:t>un </a:t>
            </a:r>
            <a:r>
              <a:rPr sz="1400" spc="-60" dirty="0">
                <a:solidFill>
                  <a:srgbClr val="FFFFFF"/>
                </a:solidFill>
                <a:latin typeface="Century Gothic"/>
                <a:cs typeface="Century Gothic"/>
              </a:rPr>
              <a:t>des </a:t>
            </a:r>
            <a:r>
              <a:rPr sz="1400" dirty="0">
                <a:solidFill>
                  <a:srgbClr val="FFFFFF"/>
                </a:solidFill>
                <a:latin typeface="Century Gothic"/>
                <a:cs typeface="Century Gothic"/>
              </a:rPr>
              <a:t>critères </a:t>
            </a:r>
            <a:r>
              <a:rPr sz="1400" spc="-5" dirty="0">
                <a:solidFill>
                  <a:srgbClr val="FFFFFF"/>
                </a:solidFill>
                <a:latin typeface="Century Gothic"/>
                <a:cs typeface="Century Gothic"/>
              </a:rPr>
              <a:t>suivants</a:t>
            </a:r>
            <a:r>
              <a:rPr sz="1400" spc="-225" dirty="0">
                <a:solidFill>
                  <a:srgbClr val="FFFFFF"/>
                </a:solidFill>
                <a:latin typeface="Century Gothic"/>
                <a:cs typeface="Century Gothic"/>
              </a:rPr>
              <a:t> </a:t>
            </a:r>
            <a:r>
              <a:rPr sz="1400" spc="30" dirty="0">
                <a:solidFill>
                  <a:srgbClr val="FFFFFF"/>
                </a:solidFill>
                <a:latin typeface="Century Gothic"/>
                <a:cs typeface="Century Gothic"/>
              </a:rPr>
              <a:t>:</a:t>
            </a:r>
            <a:endParaRPr sz="1400" dirty="0">
              <a:latin typeface="Century Gothic"/>
              <a:cs typeface="Century Gothic"/>
            </a:endParaRPr>
          </a:p>
        </p:txBody>
      </p:sp>
      <p:sp>
        <p:nvSpPr>
          <p:cNvPr id="8" name="object 8"/>
          <p:cNvSpPr/>
          <p:nvPr/>
        </p:nvSpPr>
        <p:spPr>
          <a:xfrm>
            <a:off x="3492500" y="923709"/>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5"/>
                </a:lnTo>
                <a:lnTo>
                  <a:pt x="5108" y="291152"/>
                </a:lnTo>
                <a:lnTo>
                  <a:pt x="19761" y="336638"/>
                </a:lnTo>
                <a:lnTo>
                  <a:pt x="42946" y="377799"/>
                </a:lnTo>
                <a:lnTo>
                  <a:pt x="73652" y="413661"/>
                </a:lnTo>
                <a:lnTo>
                  <a:pt x="110867" y="443249"/>
                </a:lnTo>
                <a:lnTo>
                  <a:pt x="153581" y="465590"/>
                </a:lnTo>
                <a:lnTo>
                  <a:pt x="200782" y="479709"/>
                </a:lnTo>
                <a:lnTo>
                  <a:pt x="251460" y="484631"/>
                </a:lnTo>
                <a:lnTo>
                  <a:pt x="302137" y="479709"/>
                </a:lnTo>
                <a:lnTo>
                  <a:pt x="349338" y="465590"/>
                </a:lnTo>
                <a:lnTo>
                  <a:pt x="392052" y="443249"/>
                </a:lnTo>
                <a:lnTo>
                  <a:pt x="429267" y="413661"/>
                </a:lnTo>
                <a:lnTo>
                  <a:pt x="459973" y="377799"/>
                </a:lnTo>
                <a:lnTo>
                  <a:pt x="483158" y="336638"/>
                </a:lnTo>
                <a:lnTo>
                  <a:pt x="497811" y="291152"/>
                </a:lnTo>
                <a:lnTo>
                  <a:pt x="502920" y="242315"/>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9" name="object 9"/>
          <p:cNvSpPr txBox="1"/>
          <p:nvPr/>
        </p:nvSpPr>
        <p:spPr>
          <a:xfrm>
            <a:off x="3682834" y="1026553"/>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7</a:t>
            </a:r>
            <a:endParaRPr sz="1500">
              <a:latin typeface="Calibri"/>
              <a:cs typeface="Calibri"/>
            </a:endParaRPr>
          </a:p>
        </p:txBody>
      </p:sp>
      <p:sp>
        <p:nvSpPr>
          <p:cNvPr id="12" name="object 12"/>
          <p:cNvSpPr txBox="1"/>
          <p:nvPr/>
        </p:nvSpPr>
        <p:spPr>
          <a:xfrm>
            <a:off x="322535" y="5437780"/>
            <a:ext cx="18605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50</a:t>
            </a:fld>
            <a:endParaRPr sz="900">
              <a:latin typeface="Century Gothic"/>
              <a:cs typeface="Century Gothic"/>
            </a:endParaRPr>
          </a:p>
        </p:txBody>
      </p:sp>
      <p:sp>
        <p:nvSpPr>
          <p:cNvPr id="10" name="object 10"/>
          <p:cNvSpPr txBox="1"/>
          <p:nvPr/>
        </p:nvSpPr>
        <p:spPr>
          <a:xfrm>
            <a:off x="3991864" y="1657784"/>
            <a:ext cx="4370070" cy="445134"/>
          </a:xfrm>
          <a:prstGeom prst="rect">
            <a:avLst/>
          </a:prstGeom>
        </p:spPr>
        <p:txBody>
          <a:bodyPr vert="horz" wrap="square" lIns="0" tIns="8255" rIns="0" bIns="0" rtlCol="0">
            <a:spAutoFit/>
          </a:bodyPr>
          <a:lstStyle/>
          <a:p>
            <a:pPr marL="424180" marR="5080" indent="-412115">
              <a:lnSpc>
                <a:spcPct val="102899"/>
              </a:lnSpc>
              <a:spcBef>
                <a:spcPts val="65"/>
              </a:spcBef>
              <a:tabLst>
                <a:tab pos="424180" algn="l"/>
              </a:tabLst>
            </a:pPr>
            <a:r>
              <a:rPr sz="1350" spc="10" dirty="0">
                <a:solidFill>
                  <a:srgbClr val="E1E109"/>
                </a:solidFill>
                <a:latin typeface="Century Gothic"/>
                <a:cs typeface="Century Gothic"/>
              </a:rPr>
              <a:t>7.4	</a:t>
            </a:r>
            <a:r>
              <a:rPr sz="1350" spc="10" dirty="0">
                <a:solidFill>
                  <a:srgbClr val="FFFFFF"/>
                </a:solidFill>
                <a:latin typeface="Century Gothic"/>
                <a:cs typeface="Century Gothic"/>
              </a:rPr>
              <a:t>Le </a:t>
            </a:r>
            <a:r>
              <a:rPr sz="1350" spc="-10" dirty="0">
                <a:solidFill>
                  <a:srgbClr val="FFFFFF"/>
                </a:solidFill>
                <a:latin typeface="Century Gothic"/>
                <a:cs typeface="Century Gothic"/>
              </a:rPr>
              <a:t>traitement </a:t>
            </a:r>
            <a:r>
              <a:rPr sz="1350" spc="10" dirty="0">
                <a:solidFill>
                  <a:srgbClr val="FFFFFF"/>
                </a:solidFill>
                <a:latin typeface="Century Gothic"/>
                <a:cs typeface="Century Gothic"/>
              </a:rPr>
              <a:t>est </a:t>
            </a:r>
            <a:r>
              <a:rPr sz="1350" spc="-25" dirty="0" err="1">
                <a:solidFill>
                  <a:srgbClr val="FFFFFF"/>
                </a:solidFill>
                <a:latin typeface="Century Gothic"/>
                <a:cs typeface="Century Gothic"/>
              </a:rPr>
              <a:t>nécessaire</a:t>
            </a:r>
            <a:r>
              <a:rPr sz="1350" spc="-25" dirty="0">
                <a:solidFill>
                  <a:srgbClr val="FFFFFF"/>
                </a:solidFill>
                <a:latin typeface="Century Gothic"/>
                <a:cs typeface="Century Gothic"/>
              </a:rPr>
              <a:t> </a:t>
            </a:r>
            <a:r>
              <a:rPr lang="fr-FR" sz="1350" spc="-180" dirty="0">
                <a:solidFill>
                  <a:srgbClr val="FFFFFF"/>
                </a:solidFill>
                <a:latin typeface="Century Gothic"/>
                <a:cs typeface="Century Gothic"/>
              </a:rPr>
              <a:t>à </a:t>
            </a:r>
            <a:r>
              <a:rPr sz="1350" spc="-180" dirty="0">
                <a:solidFill>
                  <a:srgbClr val="FFFFFF"/>
                </a:solidFill>
                <a:latin typeface="Century Gothic"/>
                <a:cs typeface="Century Gothic"/>
              </a:rPr>
              <a:t> </a:t>
            </a:r>
            <a:r>
              <a:rPr sz="1350" spc="-40" dirty="0">
                <a:solidFill>
                  <a:srgbClr val="FFFFFF"/>
                </a:solidFill>
                <a:latin typeface="Century Gothic"/>
                <a:cs typeface="Century Gothic"/>
              </a:rPr>
              <a:t>la </a:t>
            </a:r>
            <a:r>
              <a:rPr sz="1350" spc="-55" dirty="0">
                <a:solidFill>
                  <a:srgbClr val="FFFFFF"/>
                </a:solidFill>
                <a:latin typeface="Century Gothic"/>
                <a:cs typeface="Century Gothic"/>
              </a:rPr>
              <a:t>sauvegarde </a:t>
            </a:r>
            <a:r>
              <a:rPr sz="1350" spc="-30" dirty="0">
                <a:solidFill>
                  <a:srgbClr val="FFFFFF"/>
                </a:solidFill>
                <a:latin typeface="Century Gothic"/>
                <a:cs typeface="Century Gothic"/>
              </a:rPr>
              <a:t>des  </a:t>
            </a:r>
            <a:r>
              <a:rPr sz="1350" spc="15" dirty="0">
                <a:solidFill>
                  <a:srgbClr val="FFFFFF"/>
                </a:solidFill>
                <a:latin typeface="Century Gothic"/>
                <a:cs typeface="Century Gothic"/>
              </a:rPr>
              <a:t>intérêts </a:t>
            </a:r>
            <a:r>
              <a:rPr sz="1350" dirty="0">
                <a:solidFill>
                  <a:srgbClr val="FFFFFF"/>
                </a:solidFill>
                <a:latin typeface="Century Gothic"/>
                <a:cs typeface="Century Gothic"/>
              </a:rPr>
              <a:t>vitaux </a:t>
            </a:r>
            <a:r>
              <a:rPr sz="1350" spc="-80" dirty="0">
                <a:solidFill>
                  <a:srgbClr val="FFFFFF"/>
                </a:solidFill>
                <a:latin typeface="Century Gothic"/>
                <a:cs typeface="Century Gothic"/>
              </a:rPr>
              <a:t>d’une</a:t>
            </a:r>
            <a:r>
              <a:rPr sz="1350" spc="-110" dirty="0">
                <a:solidFill>
                  <a:srgbClr val="FFFFFF"/>
                </a:solidFill>
                <a:latin typeface="Century Gothic"/>
                <a:cs typeface="Century Gothic"/>
              </a:rPr>
              <a:t> </a:t>
            </a:r>
            <a:r>
              <a:rPr sz="1350" spc="-25" dirty="0">
                <a:solidFill>
                  <a:srgbClr val="FFFFFF"/>
                </a:solidFill>
                <a:latin typeface="Century Gothic"/>
                <a:cs typeface="Century Gothic"/>
              </a:rPr>
              <a:t>personne</a:t>
            </a:r>
            <a:endParaRPr sz="1350" dirty="0">
              <a:latin typeface="Century Gothic"/>
              <a:cs typeface="Century Gothic"/>
            </a:endParaRPr>
          </a:p>
        </p:txBody>
      </p:sp>
      <p:sp>
        <p:nvSpPr>
          <p:cNvPr id="11" name="object 11"/>
          <p:cNvSpPr txBox="1"/>
          <p:nvPr/>
        </p:nvSpPr>
        <p:spPr>
          <a:xfrm>
            <a:off x="3836314" y="2320974"/>
            <a:ext cx="5253355" cy="363855"/>
          </a:xfrm>
          <a:prstGeom prst="rect">
            <a:avLst/>
          </a:prstGeom>
          <a:solidFill>
            <a:srgbClr val="D0CECE"/>
          </a:solidFill>
        </p:spPr>
        <p:txBody>
          <a:bodyPr vert="horz" wrap="square" lIns="0" tIns="81280" rIns="0" bIns="0" rtlCol="0">
            <a:spAutoFit/>
          </a:bodyPr>
          <a:lstStyle/>
          <a:p>
            <a:pPr marL="90805">
              <a:lnSpc>
                <a:spcPct val="100000"/>
              </a:lnSpc>
              <a:spcBef>
                <a:spcPts val="640"/>
              </a:spcBef>
            </a:pPr>
            <a:r>
              <a:rPr sz="1150" spc="-15" dirty="0">
                <a:solidFill>
                  <a:srgbClr val="4A4B14"/>
                </a:solidFill>
                <a:latin typeface="Century Gothic"/>
                <a:cs typeface="Century Gothic"/>
              </a:rPr>
              <a:t>Par </a:t>
            </a:r>
            <a:r>
              <a:rPr sz="1150" spc="-50" dirty="0">
                <a:solidFill>
                  <a:srgbClr val="4A4B14"/>
                </a:solidFill>
                <a:latin typeface="Century Gothic"/>
                <a:cs typeface="Century Gothic"/>
              </a:rPr>
              <a:t>exemple </a:t>
            </a:r>
            <a:r>
              <a:rPr sz="1150" spc="25" dirty="0">
                <a:solidFill>
                  <a:srgbClr val="4A4B14"/>
                </a:solidFill>
                <a:latin typeface="Century Gothic"/>
                <a:cs typeface="Century Gothic"/>
              </a:rPr>
              <a:t>: </a:t>
            </a:r>
            <a:r>
              <a:rPr sz="1200" spc="-65" dirty="0">
                <a:solidFill>
                  <a:srgbClr val="4A4B14"/>
                </a:solidFill>
                <a:latin typeface="Century Gothic"/>
                <a:cs typeface="Century Gothic"/>
              </a:rPr>
              <a:t>création </a:t>
            </a:r>
            <a:r>
              <a:rPr sz="1200" spc="-100" dirty="0">
                <a:solidFill>
                  <a:srgbClr val="4A4B14"/>
                </a:solidFill>
                <a:latin typeface="Century Gothic"/>
                <a:cs typeface="Century Gothic"/>
              </a:rPr>
              <a:t>d’un </a:t>
            </a:r>
            <a:r>
              <a:rPr sz="1200" spc="-15" dirty="0">
                <a:solidFill>
                  <a:srgbClr val="4A4B14"/>
                </a:solidFill>
                <a:latin typeface="Century Gothic"/>
                <a:cs typeface="Century Gothic"/>
              </a:rPr>
              <a:t>dossier </a:t>
            </a:r>
            <a:r>
              <a:rPr sz="1200" spc="-85" dirty="0">
                <a:solidFill>
                  <a:srgbClr val="4A4B14"/>
                </a:solidFill>
                <a:latin typeface="Century Gothic"/>
                <a:cs typeface="Century Gothic"/>
              </a:rPr>
              <a:t>médical </a:t>
            </a:r>
            <a:r>
              <a:rPr sz="1200" spc="-80" dirty="0">
                <a:solidFill>
                  <a:srgbClr val="4A4B14"/>
                </a:solidFill>
                <a:latin typeface="Century Gothic"/>
                <a:cs typeface="Century Gothic"/>
              </a:rPr>
              <a:t>dans </a:t>
            </a:r>
            <a:r>
              <a:rPr sz="1200" spc="-60" dirty="0">
                <a:solidFill>
                  <a:srgbClr val="4A4B14"/>
                </a:solidFill>
                <a:latin typeface="Century Gothic"/>
                <a:cs typeface="Century Gothic"/>
              </a:rPr>
              <a:t>un </a:t>
            </a:r>
            <a:r>
              <a:rPr sz="1200" spc="-40" dirty="0">
                <a:solidFill>
                  <a:srgbClr val="4A4B14"/>
                </a:solidFill>
                <a:latin typeface="Century Gothic"/>
                <a:cs typeface="Century Gothic"/>
              </a:rPr>
              <a:t>service</a:t>
            </a:r>
            <a:r>
              <a:rPr sz="1200" spc="150" dirty="0">
                <a:solidFill>
                  <a:srgbClr val="4A4B14"/>
                </a:solidFill>
                <a:latin typeface="Century Gothic"/>
                <a:cs typeface="Century Gothic"/>
              </a:rPr>
              <a:t> </a:t>
            </a:r>
            <a:r>
              <a:rPr sz="1200" spc="-85" dirty="0">
                <a:solidFill>
                  <a:srgbClr val="4A4B14"/>
                </a:solidFill>
                <a:latin typeface="Century Gothic"/>
                <a:cs typeface="Century Gothic"/>
              </a:rPr>
              <a:t>d’urgence.</a:t>
            </a:r>
            <a:endParaRPr sz="1200">
              <a:latin typeface="Century Gothic"/>
              <a:cs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txBox="1">
            <a:spLocks noGrp="1"/>
          </p:cNvSpPr>
          <p:nvPr>
            <p:ph type="title"/>
          </p:nvPr>
        </p:nvSpPr>
        <p:spPr>
          <a:prstGeom prst="rect">
            <a:avLst/>
          </a:prstGeom>
        </p:spPr>
        <p:txBody>
          <a:bodyPr vert="horz" wrap="square" lIns="0" tIns="40005" rIns="0" bIns="0" rtlCol="0">
            <a:spAutoFit/>
          </a:bodyPr>
          <a:lstStyle/>
          <a:p>
            <a:pPr marL="12700" marR="5080">
              <a:lnSpc>
                <a:spcPct val="89900"/>
              </a:lnSpc>
              <a:spcBef>
                <a:spcPts val="315"/>
              </a:spcBef>
            </a:pPr>
            <a:r>
              <a:rPr spc="25" dirty="0"/>
              <a:t>ZOOM </a:t>
            </a:r>
            <a:r>
              <a:rPr spc="75" dirty="0"/>
              <a:t>SUR  </a:t>
            </a:r>
            <a:r>
              <a:rPr spc="100" dirty="0"/>
              <a:t>L’INTÉRÊT  </a:t>
            </a:r>
            <a:r>
              <a:rPr spc="85" dirty="0"/>
              <a:t>LÉGITIME </a:t>
            </a:r>
            <a:r>
              <a:rPr spc="0" dirty="0"/>
              <a:t>DU  </a:t>
            </a:r>
            <a:r>
              <a:rPr spc="50" dirty="0"/>
              <a:t>RESPONSABLE</a:t>
            </a:r>
            <a:r>
              <a:rPr spc="-100" dirty="0"/>
              <a:t> </a:t>
            </a:r>
            <a:r>
              <a:rPr spc="15" dirty="0"/>
              <a:t>DE  </a:t>
            </a:r>
            <a:r>
              <a:rPr spc="125" dirty="0"/>
              <a:t>TRAITEMENT</a:t>
            </a:r>
          </a:p>
        </p:txBody>
      </p:sp>
      <p:sp>
        <p:nvSpPr>
          <p:cNvPr id="7" name="object 7"/>
          <p:cNvSpPr txBox="1"/>
          <p:nvPr/>
        </p:nvSpPr>
        <p:spPr>
          <a:xfrm>
            <a:off x="4174744" y="959612"/>
            <a:ext cx="4239260" cy="456535"/>
          </a:xfrm>
          <a:prstGeom prst="rect">
            <a:avLst/>
          </a:prstGeom>
        </p:spPr>
        <p:txBody>
          <a:bodyPr vert="horz" wrap="square" lIns="0" tIns="20320" rIns="0" bIns="0" rtlCol="0">
            <a:spAutoFit/>
          </a:bodyPr>
          <a:lstStyle/>
          <a:p>
            <a:pPr marL="12700" marR="5080">
              <a:lnSpc>
                <a:spcPts val="1670"/>
              </a:lnSpc>
              <a:spcBef>
                <a:spcPts val="160"/>
              </a:spcBef>
            </a:pPr>
            <a:r>
              <a:rPr sz="1350" spc="10" dirty="0">
                <a:solidFill>
                  <a:srgbClr val="FFFFFF"/>
                </a:solidFill>
                <a:latin typeface="Century Gothic"/>
                <a:cs typeface="Century Gothic"/>
              </a:rPr>
              <a:t>Le </a:t>
            </a:r>
            <a:r>
              <a:rPr sz="1350" spc="-10" dirty="0">
                <a:solidFill>
                  <a:srgbClr val="FFFFFF"/>
                </a:solidFill>
                <a:latin typeface="Century Gothic"/>
                <a:cs typeface="Century Gothic"/>
              </a:rPr>
              <a:t>traitement </a:t>
            </a:r>
            <a:r>
              <a:rPr sz="1350" spc="-30" dirty="0">
                <a:solidFill>
                  <a:srgbClr val="FFFFFF"/>
                </a:solidFill>
                <a:latin typeface="Century Gothic"/>
                <a:cs typeface="Century Gothic"/>
              </a:rPr>
              <a:t>des </a:t>
            </a:r>
            <a:r>
              <a:rPr sz="1350" spc="-50" dirty="0">
                <a:solidFill>
                  <a:srgbClr val="FFFFFF"/>
                </a:solidFill>
                <a:latin typeface="Century Gothic"/>
                <a:cs typeface="Century Gothic"/>
              </a:rPr>
              <a:t>données </a:t>
            </a:r>
            <a:r>
              <a:rPr sz="1350" dirty="0">
                <a:solidFill>
                  <a:srgbClr val="FFFFFF"/>
                </a:solidFill>
                <a:latin typeface="Century Gothic"/>
                <a:cs typeface="Century Gothic"/>
              </a:rPr>
              <a:t>doit-être </a:t>
            </a:r>
            <a:r>
              <a:rPr sz="1350" spc="15" dirty="0">
                <a:solidFill>
                  <a:srgbClr val="FFFFFF"/>
                </a:solidFill>
                <a:latin typeface="Century Gothic"/>
                <a:cs typeface="Century Gothic"/>
              </a:rPr>
              <a:t>licite. </a:t>
            </a:r>
            <a:r>
              <a:rPr sz="1400" spc="-10" dirty="0">
                <a:solidFill>
                  <a:srgbClr val="FFFFFF"/>
                </a:solidFill>
                <a:latin typeface="Century Gothic"/>
                <a:cs typeface="Century Gothic"/>
              </a:rPr>
              <a:t>Pour</a:t>
            </a:r>
            <a:r>
              <a:rPr sz="1400" spc="-114" dirty="0">
                <a:solidFill>
                  <a:srgbClr val="FFFFFF"/>
                </a:solidFill>
                <a:latin typeface="Century Gothic"/>
                <a:cs typeface="Century Gothic"/>
              </a:rPr>
              <a:t> </a:t>
            </a:r>
            <a:r>
              <a:rPr sz="1400" spc="-40" dirty="0">
                <a:solidFill>
                  <a:srgbClr val="FFFFFF"/>
                </a:solidFill>
                <a:latin typeface="Century Gothic"/>
                <a:cs typeface="Century Gothic"/>
              </a:rPr>
              <a:t>être  </a:t>
            </a:r>
            <a:r>
              <a:rPr sz="1400" spc="0" dirty="0">
                <a:solidFill>
                  <a:srgbClr val="FFFFFF"/>
                </a:solidFill>
                <a:latin typeface="Century Gothic"/>
                <a:cs typeface="Century Gothic"/>
              </a:rPr>
              <a:t>licite, </a:t>
            </a:r>
            <a:r>
              <a:rPr sz="1400" spc="85" dirty="0">
                <a:solidFill>
                  <a:srgbClr val="FFFFFF"/>
                </a:solidFill>
                <a:latin typeface="Century Gothic"/>
                <a:cs typeface="Century Gothic"/>
              </a:rPr>
              <a:t>il </a:t>
            </a:r>
            <a:r>
              <a:rPr sz="1400" spc="-30" dirty="0">
                <a:solidFill>
                  <a:srgbClr val="FFFFFF"/>
                </a:solidFill>
                <a:latin typeface="Century Gothic"/>
                <a:cs typeface="Century Gothic"/>
              </a:rPr>
              <a:t>doit </a:t>
            </a:r>
            <a:r>
              <a:rPr sz="1400" spc="-60" dirty="0" err="1">
                <a:solidFill>
                  <a:srgbClr val="FFFFFF"/>
                </a:solidFill>
                <a:latin typeface="Century Gothic"/>
                <a:cs typeface="Century Gothic"/>
              </a:rPr>
              <a:t>répondre</a:t>
            </a:r>
            <a:r>
              <a:rPr sz="1400" spc="-6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50" dirty="0">
                <a:solidFill>
                  <a:srgbClr val="FFFFFF"/>
                </a:solidFill>
                <a:latin typeface="Century Gothic"/>
                <a:cs typeface="Century Gothic"/>
              </a:rPr>
              <a:t>un </a:t>
            </a:r>
            <a:r>
              <a:rPr sz="1400" spc="-60" dirty="0">
                <a:solidFill>
                  <a:srgbClr val="FFFFFF"/>
                </a:solidFill>
                <a:latin typeface="Century Gothic"/>
                <a:cs typeface="Century Gothic"/>
              </a:rPr>
              <a:t>des </a:t>
            </a:r>
            <a:r>
              <a:rPr sz="1400" dirty="0">
                <a:solidFill>
                  <a:srgbClr val="FFFFFF"/>
                </a:solidFill>
                <a:latin typeface="Century Gothic"/>
                <a:cs typeface="Century Gothic"/>
              </a:rPr>
              <a:t>critères</a:t>
            </a:r>
            <a:r>
              <a:rPr sz="1400" spc="-185" dirty="0">
                <a:solidFill>
                  <a:srgbClr val="FFFFFF"/>
                </a:solidFill>
                <a:latin typeface="Century Gothic"/>
                <a:cs typeface="Century Gothic"/>
              </a:rPr>
              <a:t> </a:t>
            </a:r>
            <a:r>
              <a:rPr sz="1400" spc="-5" dirty="0">
                <a:solidFill>
                  <a:srgbClr val="FFFFFF"/>
                </a:solidFill>
                <a:latin typeface="Century Gothic"/>
                <a:cs typeface="Century Gothic"/>
              </a:rPr>
              <a:t>suivants</a:t>
            </a:r>
            <a:endParaRPr sz="1400" dirty="0">
              <a:latin typeface="Century Gothic"/>
              <a:cs typeface="Century Gothic"/>
            </a:endParaRPr>
          </a:p>
        </p:txBody>
      </p:sp>
      <p:sp>
        <p:nvSpPr>
          <p:cNvPr id="8" name="object 8"/>
          <p:cNvSpPr/>
          <p:nvPr/>
        </p:nvSpPr>
        <p:spPr>
          <a:xfrm>
            <a:off x="3492500" y="935037"/>
            <a:ext cx="502920" cy="485140"/>
          </a:xfrm>
          <a:custGeom>
            <a:avLst/>
            <a:gdLst/>
            <a:ahLst/>
            <a:cxnLst/>
            <a:rect l="l" t="t" r="r" b="b"/>
            <a:pathLst>
              <a:path w="502920" h="485140">
                <a:moveTo>
                  <a:pt x="251460" y="0"/>
                </a:moveTo>
                <a:lnTo>
                  <a:pt x="200782" y="4922"/>
                </a:lnTo>
                <a:lnTo>
                  <a:pt x="153581" y="19041"/>
                </a:lnTo>
                <a:lnTo>
                  <a:pt x="110867" y="41382"/>
                </a:lnTo>
                <a:lnTo>
                  <a:pt x="73652" y="70970"/>
                </a:lnTo>
                <a:lnTo>
                  <a:pt x="42946" y="106832"/>
                </a:lnTo>
                <a:lnTo>
                  <a:pt x="19761" y="147993"/>
                </a:lnTo>
                <a:lnTo>
                  <a:pt x="5108" y="193479"/>
                </a:lnTo>
                <a:lnTo>
                  <a:pt x="0" y="242315"/>
                </a:lnTo>
                <a:lnTo>
                  <a:pt x="5108" y="291152"/>
                </a:lnTo>
                <a:lnTo>
                  <a:pt x="19761" y="336638"/>
                </a:lnTo>
                <a:lnTo>
                  <a:pt x="42946" y="377799"/>
                </a:lnTo>
                <a:lnTo>
                  <a:pt x="73652" y="413661"/>
                </a:lnTo>
                <a:lnTo>
                  <a:pt x="110867" y="443249"/>
                </a:lnTo>
                <a:lnTo>
                  <a:pt x="153581" y="465590"/>
                </a:lnTo>
                <a:lnTo>
                  <a:pt x="200782" y="479709"/>
                </a:lnTo>
                <a:lnTo>
                  <a:pt x="251460" y="484632"/>
                </a:lnTo>
                <a:lnTo>
                  <a:pt x="302137" y="479709"/>
                </a:lnTo>
                <a:lnTo>
                  <a:pt x="349338" y="465590"/>
                </a:lnTo>
                <a:lnTo>
                  <a:pt x="392052" y="443249"/>
                </a:lnTo>
                <a:lnTo>
                  <a:pt x="429267" y="413661"/>
                </a:lnTo>
                <a:lnTo>
                  <a:pt x="459973" y="377799"/>
                </a:lnTo>
                <a:lnTo>
                  <a:pt x="483158" y="336638"/>
                </a:lnTo>
                <a:lnTo>
                  <a:pt x="497811" y="291152"/>
                </a:lnTo>
                <a:lnTo>
                  <a:pt x="502920" y="242315"/>
                </a:lnTo>
                <a:lnTo>
                  <a:pt x="497811" y="193479"/>
                </a:lnTo>
                <a:lnTo>
                  <a:pt x="483158" y="147993"/>
                </a:lnTo>
                <a:lnTo>
                  <a:pt x="459973" y="106832"/>
                </a:lnTo>
                <a:lnTo>
                  <a:pt x="429267" y="70970"/>
                </a:lnTo>
                <a:lnTo>
                  <a:pt x="392052" y="41382"/>
                </a:lnTo>
                <a:lnTo>
                  <a:pt x="349338" y="19041"/>
                </a:lnTo>
                <a:lnTo>
                  <a:pt x="302137" y="4922"/>
                </a:lnTo>
                <a:lnTo>
                  <a:pt x="251460" y="0"/>
                </a:lnTo>
                <a:close/>
              </a:path>
            </a:pathLst>
          </a:custGeom>
          <a:solidFill>
            <a:srgbClr val="E1E109"/>
          </a:solidFill>
        </p:spPr>
        <p:txBody>
          <a:bodyPr wrap="square" lIns="0" tIns="0" rIns="0" bIns="0" rtlCol="0"/>
          <a:lstStyle/>
          <a:p>
            <a:endParaRPr/>
          </a:p>
        </p:txBody>
      </p:sp>
      <p:sp>
        <p:nvSpPr>
          <p:cNvPr id="9" name="object 9"/>
          <p:cNvSpPr txBox="1"/>
          <p:nvPr/>
        </p:nvSpPr>
        <p:spPr>
          <a:xfrm>
            <a:off x="3682834" y="1037882"/>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7</a:t>
            </a:r>
            <a:endParaRPr sz="1500">
              <a:latin typeface="Calibri"/>
              <a:cs typeface="Calibri"/>
            </a:endParaRPr>
          </a:p>
        </p:txBody>
      </p:sp>
      <p:sp>
        <p:nvSpPr>
          <p:cNvPr id="12" name="object 12"/>
          <p:cNvSpPr txBox="1"/>
          <p:nvPr/>
        </p:nvSpPr>
        <p:spPr>
          <a:xfrm>
            <a:off x="322535" y="5437780"/>
            <a:ext cx="18605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51</a:t>
            </a:fld>
            <a:endParaRPr sz="900">
              <a:latin typeface="Century Gothic"/>
              <a:cs typeface="Century Gothic"/>
            </a:endParaRPr>
          </a:p>
        </p:txBody>
      </p:sp>
      <p:sp>
        <p:nvSpPr>
          <p:cNvPr id="10" name="object 10"/>
          <p:cNvSpPr txBox="1"/>
          <p:nvPr/>
        </p:nvSpPr>
        <p:spPr>
          <a:xfrm>
            <a:off x="3743959" y="2460514"/>
            <a:ext cx="5253355" cy="2691765"/>
          </a:xfrm>
          <a:prstGeom prst="rect">
            <a:avLst/>
          </a:prstGeom>
          <a:solidFill>
            <a:srgbClr val="D0CECE"/>
          </a:solidFill>
        </p:spPr>
        <p:txBody>
          <a:bodyPr vert="horz" wrap="square" lIns="0" tIns="56515" rIns="0" bIns="0" rtlCol="0">
            <a:spAutoFit/>
          </a:bodyPr>
          <a:lstStyle/>
          <a:p>
            <a:pPr marL="90805" marR="172720">
              <a:lnSpc>
                <a:spcPct val="100299"/>
              </a:lnSpc>
              <a:spcBef>
                <a:spcPts val="445"/>
              </a:spcBef>
            </a:pPr>
            <a:r>
              <a:rPr sz="1150" spc="50" dirty="0">
                <a:solidFill>
                  <a:srgbClr val="4A4B14"/>
                </a:solidFill>
                <a:latin typeface="Century Gothic"/>
                <a:cs typeface="Century Gothic"/>
              </a:rPr>
              <a:t>Et </a:t>
            </a:r>
            <a:r>
              <a:rPr sz="1150" spc="-65" dirty="0">
                <a:solidFill>
                  <a:srgbClr val="4A4B14"/>
                </a:solidFill>
                <a:latin typeface="Century Gothic"/>
                <a:cs typeface="Century Gothic"/>
              </a:rPr>
              <a:t>en </a:t>
            </a:r>
            <a:r>
              <a:rPr sz="1150" spc="-35" dirty="0">
                <a:solidFill>
                  <a:srgbClr val="4A4B14"/>
                </a:solidFill>
                <a:latin typeface="Century Gothic"/>
                <a:cs typeface="Century Gothic"/>
              </a:rPr>
              <a:t>pratique </a:t>
            </a:r>
            <a:r>
              <a:rPr sz="1150" spc="-70" dirty="0">
                <a:solidFill>
                  <a:srgbClr val="4A4B14"/>
                </a:solidFill>
                <a:latin typeface="Century Gothic"/>
                <a:cs typeface="Century Gothic"/>
              </a:rPr>
              <a:t>? </a:t>
            </a:r>
            <a:r>
              <a:rPr sz="1200" spc="-45" dirty="0">
                <a:solidFill>
                  <a:srgbClr val="4A4B14"/>
                </a:solidFill>
                <a:latin typeface="Century Gothic"/>
                <a:cs typeface="Century Gothic"/>
              </a:rPr>
              <a:t>La notion </a:t>
            </a:r>
            <a:r>
              <a:rPr sz="1200" spc="-60" dirty="0">
                <a:solidFill>
                  <a:srgbClr val="4A4B14"/>
                </a:solidFill>
                <a:latin typeface="Century Gothic"/>
                <a:cs typeface="Century Gothic"/>
              </a:rPr>
              <a:t>ouvre </a:t>
            </a:r>
            <a:r>
              <a:rPr sz="1200" spc="-85" dirty="0">
                <a:solidFill>
                  <a:srgbClr val="4A4B14"/>
                </a:solidFill>
                <a:latin typeface="Century Gothic"/>
                <a:cs typeface="Century Gothic"/>
              </a:rPr>
              <a:t>une brèche </a:t>
            </a:r>
            <a:r>
              <a:rPr sz="1200" spc="-80" dirty="0">
                <a:solidFill>
                  <a:srgbClr val="4A4B14"/>
                </a:solidFill>
                <a:latin typeface="Century Gothic"/>
                <a:cs typeface="Century Gothic"/>
              </a:rPr>
              <a:t>dans </a:t>
            </a:r>
            <a:r>
              <a:rPr sz="1200" spc="-35" dirty="0">
                <a:solidFill>
                  <a:srgbClr val="4A4B14"/>
                </a:solidFill>
                <a:latin typeface="Century Gothic"/>
                <a:cs typeface="Century Gothic"/>
              </a:rPr>
              <a:t>le </a:t>
            </a:r>
            <a:r>
              <a:rPr sz="1200" spc="-45" dirty="0">
                <a:solidFill>
                  <a:srgbClr val="4A4B14"/>
                </a:solidFill>
                <a:latin typeface="Century Gothic"/>
                <a:cs typeface="Century Gothic"/>
              </a:rPr>
              <a:t>RGPD </a:t>
            </a:r>
            <a:r>
              <a:rPr sz="1200" spc="10" dirty="0">
                <a:solidFill>
                  <a:srgbClr val="4A4B14"/>
                </a:solidFill>
                <a:latin typeface="Century Gothic"/>
                <a:cs typeface="Century Gothic"/>
              </a:rPr>
              <a:t>: </a:t>
            </a:r>
            <a:r>
              <a:rPr sz="1200" dirty="0">
                <a:solidFill>
                  <a:srgbClr val="4A4B14"/>
                </a:solidFill>
                <a:latin typeface="Century Gothic"/>
                <a:cs typeface="Century Gothic"/>
              </a:rPr>
              <a:t>les  </a:t>
            </a:r>
            <a:r>
              <a:rPr sz="1200" spc="-45" dirty="0">
                <a:solidFill>
                  <a:srgbClr val="4A4B14"/>
                </a:solidFill>
                <a:latin typeface="Century Gothic"/>
                <a:cs typeface="Century Gothic"/>
              </a:rPr>
              <a:t>responsables </a:t>
            </a:r>
            <a:r>
              <a:rPr sz="1200" spc="-90" dirty="0">
                <a:solidFill>
                  <a:srgbClr val="4A4B14"/>
                </a:solidFill>
                <a:latin typeface="Century Gothic"/>
                <a:cs typeface="Century Gothic"/>
              </a:rPr>
              <a:t>du </a:t>
            </a:r>
            <a:r>
              <a:rPr sz="1200" spc="-45" dirty="0">
                <a:solidFill>
                  <a:srgbClr val="4A4B14"/>
                </a:solidFill>
                <a:latin typeface="Century Gothic"/>
                <a:cs typeface="Century Gothic"/>
              </a:rPr>
              <a:t>traitement </a:t>
            </a:r>
            <a:r>
              <a:rPr sz="1200" spc="-35" dirty="0">
                <a:solidFill>
                  <a:srgbClr val="4A4B14"/>
                </a:solidFill>
                <a:latin typeface="Century Gothic"/>
                <a:cs typeface="Century Gothic"/>
              </a:rPr>
              <a:t>pourront </a:t>
            </a:r>
            <a:r>
              <a:rPr sz="1200" spc="-30" dirty="0">
                <a:solidFill>
                  <a:srgbClr val="4A4B14"/>
                </a:solidFill>
                <a:latin typeface="Century Gothic"/>
                <a:cs typeface="Century Gothic"/>
              </a:rPr>
              <a:t>se </a:t>
            </a:r>
            <a:r>
              <a:rPr sz="1200" spc="-40" dirty="0">
                <a:solidFill>
                  <a:srgbClr val="4A4B14"/>
                </a:solidFill>
                <a:latin typeface="Century Gothic"/>
                <a:cs typeface="Century Gothic"/>
              </a:rPr>
              <a:t>passer </a:t>
            </a:r>
            <a:r>
              <a:rPr sz="1200" spc="-90" dirty="0">
                <a:solidFill>
                  <a:srgbClr val="4A4B14"/>
                </a:solidFill>
                <a:latin typeface="Century Gothic"/>
                <a:cs typeface="Century Gothic"/>
              </a:rPr>
              <a:t>du </a:t>
            </a:r>
            <a:r>
              <a:rPr sz="1200" spc="-70" dirty="0">
                <a:solidFill>
                  <a:srgbClr val="4A4B14"/>
                </a:solidFill>
                <a:latin typeface="Century Gothic"/>
                <a:cs typeface="Century Gothic"/>
              </a:rPr>
              <a:t>consentement </a:t>
            </a:r>
            <a:r>
              <a:rPr sz="1200" spc="-65" dirty="0">
                <a:solidFill>
                  <a:srgbClr val="4A4B14"/>
                </a:solidFill>
                <a:latin typeface="Century Gothic"/>
                <a:cs typeface="Century Gothic"/>
              </a:rPr>
              <a:t>des  </a:t>
            </a:r>
            <a:r>
              <a:rPr sz="1200" spc="-45" dirty="0">
                <a:solidFill>
                  <a:srgbClr val="4A4B14"/>
                </a:solidFill>
                <a:latin typeface="Century Gothic"/>
                <a:cs typeface="Century Gothic"/>
              </a:rPr>
              <a:t>personnes </a:t>
            </a:r>
            <a:r>
              <a:rPr sz="1200" spc="-100" dirty="0">
                <a:solidFill>
                  <a:srgbClr val="4A4B14"/>
                </a:solidFill>
                <a:latin typeface="Century Gothic"/>
                <a:cs typeface="Century Gothic"/>
              </a:rPr>
              <a:t>en </a:t>
            </a:r>
            <a:r>
              <a:rPr sz="1200" spc="-40" dirty="0">
                <a:solidFill>
                  <a:srgbClr val="4A4B14"/>
                </a:solidFill>
                <a:latin typeface="Century Gothic"/>
                <a:cs typeface="Century Gothic"/>
              </a:rPr>
              <a:t>faisant prévaloir </a:t>
            </a:r>
            <a:r>
              <a:rPr sz="1200" dirty="0">
                <a:solidFill>
                  <a:srgbClr val="4A4B14"/>
                </a:solidFill>
                <a:latin typeface="Century Gothic"/>
                <a:cs typeface="Century Gothic"/>
              </a:rPr>
              <a:t>leurs </a:t>
            </a:r>
            <a:r>
              <a:rPr sz="1200" spc="-15" dirty="0">
                <a:solidFill>
                  <a:srgbClr val="4A4B14"/>
                </a:solidFill>
                <a:latin typeface="Century Gothic"/>
                <a:cs typeface="Century Gothic"/>
              </a:rPr>
              <a:t>intérêts </a:t>
            </a:r>
            <a:r>
              <a:rPr sz="1200" spc="-25" dirty="0">
                <a:solidFill>
                  <a:srgbClr val="4A4B14"/>
                </a:solidFill>
                <a:latin typeface="Century Gothic"/>
                <a:cs typeface="Century Gothic"/>
              </a:rPr>
              <a:t>légitimes, </a:t>
            </a:r>
            <a:r>
              <a:rPr sz="1200" u="sng" spc="-120" dirty="0">
                <a:solidFill>
                  <a:srgbClr val="4A4B14"/>
                </a:solidFill>
                <a:uFill>
                  <a:solidFill>
                    <a:srgbClr val="4A4B14"/>
                  </a:solidFill>
                </a:uFill>
                <a:latin typeface="Century Gothic"/>
                <a:cs typeface="Century Gothic"/>
              </a:rPr>
              <a:t>même </a:t>
            </a:r>
            <a:r>
              <a:rPr sz="1200" u="sng" spc="60" dirty="0">
                <a:solidFill>
                  <a:srgbClr val="4A4B14"/>
                </a:solidFill>
                <a:uFill>
                  <a:solidFill>
                    <a:srgbClr val="4A4B14"/>
                  </a:solidFill>
                </a:uFill>
                <a:latin typeface="Century Gothic"/>
                <a:cs typeface="Century Gothic"/>
              </a:rPr>
              <a:t>si </a:t>
            </a:r>
            <a:r>
              <a:rPr sz="1200" u="sng" spc="-80" dirty="0">
                <a:solidFill>
                  <a:srgbClr val="4A4B14"/>
                </a:solidFill>
                <a:uFill>
                  <a:solidFill>
                    <a:srgbClr val="4A4B14"/>
                  </a:solidFill>
                </a:uFill>
                <a:latin typeface="Century Gothic"/>
                <a:cs typeface="Century Gothic"/>
              </a:rPr>
              <a:t>dans </a:t>
            </a:r>
            <a:r>
              <a:rPr sz="1200" u="sng" spc="-20" dirty="0">
                <a:solidFill>
                  <a:srgbClr val="4A4B14"/>
                </a:solidFill>
                <a:uFill>
                  <a:solidFill>
                    <a:srgbClr val="4A4B14"/>
                  </a:solidFill>
                </a:uFill>
                <a:latin typeface="Century Gothic"/>
                <a:cs typeface="Century Gothic"/>
              </a:rPr>
              <a:t>tous </a:t>
            </a:r>
            <a:r>
              <a:rPr sz="1200" spc="-20" dirty="0">
                <a:solidFill>
                  <a:srgbClr val="4A4B14"/>
                </a:solidFill>
                <a:latin typeface="Century Gothic"/>
                <a:cs typeface="Century Gothic"/>
              </a:rPr>
              <a:t> </a:t>
            </a:r>
            <a:r>
              <a:rPr sz="1200" u="sng" dirty="0">
                <a:solidFill>
                  <a:srgbClr val="4A4B14"/>
                </a:solidFill>
                <a:uFill>
                  <a:solidFill>
                    <a:srgbClr val="4A4B14"/>
                  </a:solidFill>
                </a:uFill>
                <a:latin typeface="Century Gothic"/>
                <a:cs typeface="Century Gothic"/>
              </a:rPr>
              <a:t>les </a:t>
            </a:r>
            <a:r>
              <a:rPr sz="1200" u="sng" spc="-90" dirty="0">
                <a:solidFill>
                  <a:srgbClr val="4A4B14"/>
                </a:solidFill>
                <a:uFill>
                  <a:solidFill>
                    <a:srgbClr val="4A4B14"/>
                  </a:solidFill>
                </a:uFill>
                <a:latin typeface="Century Gothic"/>
                <a:cs typeface="Century Gothic"/>
              </a:rPr>
              <a:t>cas </a:t>
            </a:r>
            <a:r>
              <a:rPr sz="1200" u="sng" spc="-15" dirty="0">
                <a:solidFill>
                  <a:srgbClr val="4A4B14"/>
                </a:solidFill>
                <a:uFill>
                  <a:solidFill>
                    <a:srgbClr val="4A4B14"/>
                  </a:solidFill>
                </a:uFill>
                <a:latin typeface="Century Gothic"/>
                <a:cs typeface="Century Gothic"/>
              </a:rPr>
              <a:t>l’utilisateur </a:t>
            </a:r>
            <a:r>
              <a:rPr sz="1200" u="sng" spc="-40" dirty="0">
                <a:solidFill>
                  <a:srgbClr val="4A4B14"/>
                </a:solidFill>
                <a:uFill>
                  <a:solidFill>
                    <a:srgbClr val="4A4B14"/>
                  </a:solidFill>
                </a:uFill>
                <a:latin typeface="Century Gothic"/>
                <a:cs typeface="Century Gothic"/>
              </a:rPr>
              <a:t>doit </a:t>
            </a:r>
            <a:r>
              <a:rPr sz="1200" u="sng" spc="-100" dirty="0">
                <a:solidFill>
                  <a:srgbClr val="4A4B14"/>
                </a:solidFill>
                <a:uFill>
                  <a:solidFill>
                    <a:srgbClr val="4A4B14"/>
                  </a:solidFill>
                </a:uFill>
                <a:latin typeface="Century Gothic"/>
                <a:cs typeface="Century Gothic"/>
              </a:rPr>
              <a:t>en </a:t>
            </a:r>
            <a:r>
              <a:rPr sz="1200" u="sng" spc="-45" dirty="0">
                <a:solidFill>
                  <a:srgbClr val="4A4B14"/>
                </a:solidFill>
                <a:uFill>
                  <a:solidFill>
                    <a:srgbClr val="4A4B14"/>
                  </a:solidFill>
                </a:uFill>
                <a:latin typeface="Century Gothic"/>
                <a:cs typeface="Century Gothic"/>
              </a:rPr>
              <a:t>être </a:t>
            </a:r>
            <a:r>
              <a:rPr sz="1200" u="sng" spc="-30" dirty="0">
                <a:solidFill>
                  <a:srgbClr val="4A4B14"/>
                </a:solidFill>
                <a:uFill>
                  <a:solidFill>
                    <a:srgbClr val="4A4B14"/>
                  </a:solidFill>
                </a:uFill>
                <a:latin typeface="Century Gothic"/>
                <a:cs typeface="Century Gothic"/>
              </a:rPr>
              <a:t>informé, </a:t>
            </a:r>
            <a:r>
              <a:rPr sz="1200" u="sng" spc="-130" dirty="0">
                <a:solidFill>
                  <a:srgbClr val="4A4B14"/>
                </a:solidFill>
                <a:uFill>
                  <a:solidFill>
                    <a:srgbClr val="4A4B14"/>
                  </a:solidFill>
                </a:uFill>
                <a:latin typeface="Century Gothic"/>
                <a:cs typeface="Century Gothic"/>
              </a:rPr>
              <a:t>de </a:t>
            </a:r>
            <a:r>
              <a:rPr sz="1200" u="sng" spc="-70" dirty="0">
                <a:solidFill>
                  <a:srgbClr val="4A4B14"/>
                </a:solidFill>
                <a:uFill>
                  <a:solidFill>
                    <a:srgbClr val="4A4B14"/>
                  </a:solidFill>
                </a:uFill>
                <a:latin typeface="Century Gothic"/>
                <a:cs typeface="Century Gothic"/>
              </a:rPr>
              <a:t>manière</a:t>
            </a:r>
            <a:r>
              <a:rPr sz="1200" u="sng" spc="-80" dirty="0">
                <a:solidFill>
                  <a:srgbClr val="4A4B14"/>
                </a:solidFill>
                <a:uFill>
                  <a:solidFill>
                    <a:srgbClr val="4A4B14"/>
                  </a:solidFill>
                </a:uFill>
                <a:latin typeface="Century Gothic"/>
                <a:cs typeface="Century Gothic"/>
              </a:rPr>
              <a:t> </a:t>
            </a:r>
            <a:r>
              <a:rPr sz="1200" u="sng" spc="-50" dirty="0">
                <a:solidFill>
                  <a:srgbClr val="4A4B14"/>
                </a:solidFill>
                <a:uFill>
                  <a:solidFill>
                    <a:srgbClr val="4A4B14"/>
                  </a:solidFill>
                </a:uFill>
                <a:latin typeface="Century Gothic"/>
                <a:cs typeface="Century Gothic"/>
              </a:rPr>
              <a:t>transparente.</a:t>
            </a:r>
            <a:endParaRPr sz="1200" dirty="0">
              <a:latin typeface="Century Gothic"/>
              <a:cs typeface="Century Gothic"/>
            </a:endParaRPr>
          </a:p>
          <a:p>
            <a:pPr>
              <a:lnSpc>
                <a:spcPct val="100000"/>
              </a:lnSpc>
              <a:spcBef>
                <a:spcPts val="45"/>
              </a:spcBef>
            </a:pPr>
            <a:endParaRPr sz="1200" dirty="0">
              <a:latin typeface="Times New Roman"/>
              <a:cs typeface="Times New Roman"/>
            </a:endParaRPr>
          </a:p>
          <a:p>
            <a:pPr marL="90805" marR="229870" algn="just">
              <a:lnSpc>
                <a:spcPct val="100000"/>
              </a:lnSpc>
            </a:pPr>
            <a:r>
              <a:rPr sz="1200" spc="-45" dirty="0">
                <a:solidFill>
                  <a:srgbClr val="4A4B14"/>
                </a:solidFill>
                <a:latin typeface="Century Gothic"/>
                <a:cs typeface="Century Gothic"/>
              </a:rPr>
              <a:t>La notion </a:t>
            </a:r>
            <a:r>
              <a:rPr sz="1200" spc="-55" dirty="0">
                <a:solidFill>
                  <a:srgbClr val="4A4B14"/>
                </a:solidFill>
                <a:latin typeface="Century Gothic"/>
                <a:cs typeface="Century Gothic"/>
              </a:rPr>
              <a:t>n’est </a:t>
            </a:r>
            <a:r>
              <a:rPr sz="1200" spc="-80" dirty="0">
                <a:solidFill>
                  <a:srgbClr val="4A4B14"/>
                </a:solidFill>
                <a:latin typeface="Century Gothic"/>
                <a:cs typeface="Century Gothic"/>
              </a:rPr>
              <a:t>pas </a:t>
            </a:r>
            <a:r>
              <a:rPr sz="1200" spc="-85" dirty="0">
                <a:solidFill>
                  <a:srgbClr val="4A4B14"/>
                </a:solidFill>
                <a:latin typeface="Century Gothic"/>
                <a:cs typeface="Century Gothic"/>
              </a:rPr>
              <a:t>encore </a:t>
            </a:r>
            <a:r>
              <a:rPr sz="1200" spc="-40" dirty="0">
                <a:solidFill>
                  <a:srgbClr val="4A4B14"/>
                </a:solidFill>
                <a:latin typeface="Century Gothic"/>
                <a:cs typeface="Century Gothic"/>
              </a:rPr>
              <a:t>claire, </a:t>
            </a:r>
            <a:r>
              <a:rPr sz="1200" spc="-60" dirty="0">
                <a:solidFill>
                  <a:srgbClr val="4A4B14"/>
                </a:solidFill>
                <a:latin typeface="Century Gothic"/>
                <a:cs typeface="Century Gothic"/>
              </a:rPr>
              <a:t>et </a:t>
            </a:r>
            <a:r>
              <a:rPr sz="1200" spc="55" dirty="0">
                <a:solidFill>
                  <a:srgbClr val="4A4B14"/>
                </a:solidFill>
                <a:latin typeface="Century Gothic"/>
                <a:cs typeface="Century Gothic"/>
              </a:rPr>
              <a:t>il </a:t>
            </a:r>
            <a:r>
              <a:rPr sz="1200" spc="-80" dirty="0">
                <a:solidFill>
                  <a:srgbClr val="4A4B14"/>
                </a:solidFill>
                <a:latin typeface="Century Gothic"/>
                <a:cs typeface="Century Gothic"/>
              </a:rPr>
              <a:t>faudra </a:t>
            </a:r>
            <a:r>
              <a:rPr sz="1200" spc="-70" dirty="0">
                <a:solidFill>
                  <a:srgbClr val="4A4B14"/>
                </a:solidFill>
                <a:latin typeface="Century Gothic"/>
                <a:cs typeface="Century Gothic"/>
              </a:rPr>
              <a:t>attendre </a:t>
            </a:r>
            <a:r>
              <a:rPr sz="1200" dirty="0">
                <a:solidFill>
                  <a:srgbClr val="4A4B14"/>
                </a:solidFill>
                <a:latin typeface="Century Gothic"/>
                <a:cs typeface="Century Gothic"/>
              </a:rPr>
              <a:t>les </a:t>
            </a:r>
            <a:r>
              <a:rPr sz="1200" spc="-35" dirty="0">
                <a:solidFill>
                  <a:srgbClr val="4A4B14"/>
                </a:solidFill>
                <a:latin typeface="Century Gothic"/>
                <a:cs typeface="Century Gothic"/>
              </a:rPr>
              <a:t>conclusions </a:t>
            </a:r>
            <a:r>
              <a:rPr sz="1200" spc="-90" dirty="0">
                <a:solidFill>
                  <a:srgbClr val="4A4B14"/>
                </a:solidFill>
                <a:latin typeface="Century Gothic"/>
                <a:cs typeface="Century Gothic"/>
              </a:rPr>
              <a:t>du  </a:t>
            </a:r>
            <a:r>
              <a:rPr sz="1200" spc="-50" dirty="0">
                <a:solidFill>
                  <a:srgbClr val="4A4B14"/>
                </a:solidFill>
                <a:latin typeface="Century Gothic"/>
                <a:cs typeface="Century Gothic"/>
              </a:rPr>
              <a:t>G29 </a:t>
            </a:r>
            <a:r>
              <a:rPr sz="1200" spc="25" dirty="0">
                <a:solidFill>
                  <a:srgbClr val="4A4B14"/>
                </a:solidFill>
                <a:latin typeface="Century Gothic"/>
                <a:cs typeface="Century Gothic"/>
              </a:rPr>
              <a:t>sur </a:t>
            </a:r>
            <a:r>
              <a:rPr sz="1200" spc="-35" dirty="0">
                <a:solidFill>
                  <a:srgbClr val="4A4B14"/>
                </a:solidFill>
                <a:latin typeface="Century Gothic"/>
                <a:cs typeface="Century Gothic"/>
              </a:rPr>
              <a:t>le </a:t>
            </a:r>
            <a:r>
              <a:rPr sz="1200" spc="-10" dirty="0">
                <a:solidFill>
                  <a:srgbClr val="4A4B14"/>
                </a:solidFill>
                <a:latin typeface="Century Gothic"/>
                <a:cs typeface="Century Gothic"/>
              </a:rPr>
              <a:t>sujet </a:t>
            </a:r>
            <a:r>
              <a:rPr sz="1200" spc="-50" dirty="0">
                <a:solidFill>
                  <a:srgbClr val="4A4B14"/>
                </a:solidFill>
                <a:latin typeface="Century Gothic"/>
                <a:cs typeface="Century Gothic"/>
              </a:rPr>
              <a:t>pour </a:t>
            </a:r>
            <a:r>
              <a:rPr sz="1200" spc="-70" dirty="0">
                <a:solidFill>
                  <a:srgbClr val="4A4B14"/>
                </a:solidFill>
                <a:latin typeface="Century Gothic"/>
                <a:cs typeface="Century Gothic"/>
              </a:rPr>
              <a:t>la </a:t>
            </a:r>
            <a:r>
              <a:rPr sz="1200" spc="-25" dirty="0">
                <a:solidFill>
                  <a:srgbClr val="4A4B14"/>
                </a:solidFill>
                <a:latin typeface="Century Gothic"/>
                <a:cs typeface="Century Gothic"/>
              </a:rPr>
              <a:t>préciser, </a:t>
            </a:r>
            <a:r>
              <a:rPr sz="1200" spc="-45" dirty="0">
                <a:solidFill>
                  <a:srgbClr val="4A4B14"/>
                </a:solidFill>
                <a:latin typeface="Century Gothic"/>
                <a:cs typeface="Century Gothic"/>
              </a:rPr>
              <a:t>mais </a:t>
            </a:r>
            <a:r>
              <a:rPr sz="1200" spc="-35" dirty="0">
                <a:solidFill>
                  <a:srgbClr val="4A4B14"/>
                </a:solidFill>
                <a:latin typeface="Century Gothic"/>
                <a:cs typeface="Century Gothic"/>
              </a:rPr>
              <a:t>selon le </a:t>
            </a:r>
            <a:r>
              <a:rPr sz="1200" spc="-60" dirty="0">
                <a:solidFill>
                  <a:srgbClr val="4A4B14"/>
                </a:solidFill>
                <a:latin typeface="Century Gothic"/>
                <a:cs typeface="Century Gothic"/>
              </a:rPr>
              <a:t>règlement </a:t>
            </a:r>
            <a:r>
              <a:rPr sz="1200" spc="-45" dirty="0">
                <a:solidFill>
                  <a:srgbClr val="4A4B14"/>
                </a:solidFill>
                <a:latin typeface="Century Gothic"/>
                <a:cs typeface="Century Gothic"/>
              </a:rPr>
              <a:t>pourraient être  </a:t>
            </a:r>
            <a:r>
              <a:rPr sz="1200" spc="-50" dirty="0">
                <a:solidFill>
                  <a:srgbClr val="4A4B14"/>
                </a:solidFill>
                <a:latin typeface="Century Gothic"/>
                <a:cs typeface="Century Gothic"/>
              </a:rPr>
              <a:t>considérées </a:t>
            </a:r>
            <a:r>
              <a:rPr sz="1200" spc="-114" dirty="0">
                <a:solidFill>
                  <a:srgbClr val="4A4B14"/>
                </a:solidFill>
                <a:latin typeface="Century Gothic"/>
                <a:cs typeface="Century Gothic"/>
              </a:rPr>
              <a:t>comme </a:t>
            </a:r>
            <a:r>
              <a:rPr sz="1200" spc="-30" dirty="0">
                <a:solidFill>
                  <a:srgbClr val="4A4B14"/>
                </a:solidFill>
                <a:latin typeface="Century Gothic"/>
                <a:cs typeface="Century Gothic"/>
              </a:rPr>
              <a:t>légitimes </a:t>
            </a:r>
            <a:r>
              <a:rPr sz="1200" dirty="0">
                <a:solidFill>
                  <a:srgbClr val="4A4B14"/>
                </a:solidFill>
                <a:latin typeface="Century Gothic"/>
                <a:cs typeface="Century Gothic"/>
              </a:rPr>
              <a:t>les </a:t>
            </a:r>
            <a:r>
              <a:rPr sz="1200" spc="-35" dirty="0" err="1">
                <a:solidFill>
                  <a:srgbClr val="4A4B14"/>
                </a:solidFill>
                <a:latin typeface="Century Gothic"/>
                <a:cs typeface="Century Gothic"/>
              </a:rPr>
              <a:t>traitements</a:t>
            </a:r>
            <a:r>
              <a:rPr sz="1200" spc="-35" dirty="0">
                <a:solidFill>
                  <a:srgbClr val="4A4B14"/>
                </a:solidFill>
                <a:latin typeface="Century Gothic"/>
                <a:cs typeface="Century Gothic"/>
              </a:rPr>
              <a:t>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65" dirty="0">
                <a:solidFill>
                  <a:srgbClr val="4A4B14"/>
                </a:solidFill>
                <a:latin typeface="Century Gothic"/>
                <a:cs typeface="Century Gothic"/>
              </a:rPr>
              <a:t>des </a:t>
            </a:r>
            <a:r>
              <a:rPr sz="1200" spc="25" dirty="0">
                <a:solidFill>
                  <a:srgbClr val="4A4B14"/>
                </a:solidFill>
                <a:latin typeface="Century Gothic"/>
                <a:cs typeface="Century Gothic"/>
              </a:rPr>
              <a:t>fins </a:t>
            </a:r>
            <a:r>
              <a:rPr sz="1200" spc="-130" dirty="0">
                <a:solidFill>
                  <a:srgbClr val="4A4B14"/>
                </a:solidFill>
                <a:latin typeface="Century Gothic"/>
                <a:cs typeface="Century Gothic"/>
              </a:rPr>
              <a:t>de</a:t>
            </a:r>
            <a:r>
              <a:rPr sz="1200" spc="-240" dirty="0">
                <a:solidFill>
                  <a:srgbClr val="4A4B14"/>
                </a:solidFill>
                <a:latin typeface="Century Gothic"/>
                <a:cs typeface="Century Gothic"/>
              </a:rPr>
              <a:t> </a:t>
            </a:r>
            <a:r>
              <a:rPr sz="1200" spc="10" dirty="0">
                <a:solidFill>
                  <a:srgbClr val="4A4B14"/>
                </a:solidFill>
                <a:latin typeface="Century Gothic"/>
                <a:cs typeface="Century Gothic"/>
              </a:rPr>
              <a:t>:</a:t>
            </a:r>
            <a:endParaRPr sz="1200" dirty="0">
              <a:latin typeface="Century Gothic"/>
              <a:cs typeface="Century Gothic"/>
            </a:endParaRPr>
          </a:p>
          <a:p>
            <a:pPr marL="262890" indent="-171450">
              <a:lnSpc>
                <a:spcPts val="1435"/>
              </a:lnSpc>
              <a:spcBef>
                <a:spcPts val="15"/>
              </a:spcBef>
              <a:buChar char="-"/>
              <a:tabLst>
                <a:tab pos="262890" algn="l"/>
              </a:tabLst>
            </a:pPr>
            <a:r>
              <a:rPr sz="1200" spc="-55" dirty="0">
                <a:solidFill>
                  <a:srgbClr val="4A4B14"/>
                </a:solidFill>
                <a:latin typeface="Century Gothic"/>
                <a:cs typeface="Century Gothic"/>
              </a:rPr>
              <a:t>prévention </a:t>
            </a:r>
            <a:r>
              <a:rPr sz="1200" spc="-130" dirty="0">
                <a:solidFill>
                  <a:srgbClr val="4A4B14"/>
                </a:solidFill>
                <a:latin typeface="Century Gothic"/>
                <a:cs typeface="Century Gothic"/>
              </a:rPr>
              <a:t>de</a:t>
            </a:r>
            <a:r>
              <a:rPr sz="1200" spc="-20" dirty="0">
                <a:solidFill>
                  <a:srgbClr val="4A4B14"/>
                </a:solidFill>
                <a:latin typeface="Century Gothic"/>
                <a:cs typeface="Century Gothic"/>
              </a:rPr>
              <a:t> </a:t>
            </a:r>
            <a:r>
              <a:rPr sz="1200" spc="-70" dirty="0">
                <a:solidFill>
                  <a:srgbClr val="4A4B14"/>
                </a:solidFill>
                <a:latin typeface="Century Gothic"/>
                <a:cs typeface="Century Gothic"/>
              </a:rPr>
              <a:t>fraude</a:t>
            </a:r>
            <a:endParaRPr sz="1200" dirty="0">
              <a:latin typeface="Century Gothic"/>
              <a:cs typeface="Century Gothic"/>
            </a:endParaRPr>
          </a:p>
          <a:p>
            <a:pPr marL="262890" indent="-171450">
              <a:lnSpc>
                <a:spcPts val="1435"/>
              </a:lnSpc>
              <a:buChar char="-"/>
              <a:tabLst>
                <a:tab pos="262890" algn="l"/>
              </a:tabLst>
            </a:pPr>
            <a:r>
              <a:rPr sz="1200" spc="-50" dirty="0">
                <a:solidFill>
                  <a:srgbClr val="4A4B14"/>
                </a:solidFill>
                <a:latin typeface="Century Gothic"/>
                <a:cs typeface="Century Gothic"/>
              </a:rPr>
              <a:t>prospection</a:t>
            </a:r>
            <a:r>
              <a:rPr sz="1200" spc="-40" dirty="0">
                <a:solidFill>
                  <a:srgbClr val="4A4B14"/>
                </a:solidFill>
                <a:latin typeface="Century Gothic"/>
                <a:cs typeface="Century Gothic"/>
              </a:rPr>
              <a:t> </a:t>
            </a:r>
            <a:r>
              <a:rPr sz="1200" spc="-80" dirty="0">
                <a:solidFill>
                  <a:srgbClr val="4A4B14"/>
                </a:solidFill>
                <a:latin typeface="Century Gothic"/>
                <a:cs typeface="Century Gothic"/>
              </a:rPr>
              <a:t>commerciale</a:t>
            </a:r>
            <a:endParaRPr sz="1200" dirty="0">
              <a:latin typeface="Century Gothic"/>
              <a:cs typeface="Century Gothic"/>
            </a:endParaRPr>
          </a:p>
          <a:p>
            <a:pPr marL="262890" indent="-171450">
              <a:lnSpc>
                <a:spcPts val="1435"/>
              </a:lnSpc>
              <a:buChar char="-"/>
              <a:tabLst>
                <a:tab pos="262890" algn="l"/>
              </a:tabLst>
            </a:pPr>
            <a:r>
              <a:rPr sz="1200" spc="-35" dirty="0">
                <a:solidFill>
                  <a:srgbClr val="4A4B14"/>
                </a:solidFill>
                <a:latin typeface="Century Gothic"/>
                <a:cs typeface="Century Gothic"/>
              </a:rPr>
              <a:t>sécurité </a:t>
            </a:r>
            <a:r>
              <a:rPr sz="1200" spc="-90" dirty="0">
                <a:solidFill>
                  <a:srgbClr val="4A4B14"/>
                </a:solidFill>
                <a:latin typeface="Century Gothic"/>
                <a:cs typeface="Century Gothic"/>
              </a:rPr>
              <a:t>du</a:t>
            </a:r>
            <a:r>
              <a:rPr sz="1200" spc="-45" dirty="0">
                <a:solidFill>
                  <a:srgbClr val="4A4B14"/>
                </a:solidFill>
                <a:latin typeface="Century Gothic"/>
                <a:cs typeface="Century Gothic"/>
              </a:rPr>
              <a:t> </a:t>
            </a:r>
            <a:r>
              <a:rPr sz="1200" spc="-65" dirty="0">
                <a:solidFill>
                  <a:srgbClr val="4A4B14"/>
                </a:solidFill>
                <a:latin typeface="Century Gothic"/>
                <a:cs typeface="Century Gothic"/>
              </a:rPr>
              <a:t>réseau</a:t>
            </a:r>
            <a:endParaRPr sz="1200" dirty="0">
              <a:latin typeface="Century Gothic"/>
              <a:cs typeface="Century Gothic"/>
            </a:endParaRPr>
          </a:p>
          <a:p>
            <a:pPr>
              <a:lnSpc>
                <a:spcPct val="100000"/>
              </a:lnSpc>
              <a:spcBef>
                <a:spcPts val="20"/>
              </a:spcBef>
            </a:pPr>
            <a:endParaRPr sz="1200" dirty="0">
              <a:latin typeface="Times New Roman"/>
              <a:cs typeface="Times New Roman"/>
            </a:endParaRPr>
          </a:p>
          <a:p>
            <a:pPr marL="90805" marR="214629">
              <a:lnSpc>
                <a:spcPct val="101800"/>
              </a:lnSpc>
            </a:pPr>
            <a:r>
              <a:rPr sz="1200" spc="-55" dirty="0">
                <a:solidFill>
                  <a:srgbClr val="4A4B14"/>
                </a:solidFill>
                <a:latin typeface="Century Gothic"/>
                <a:cs typeface="Century Gothic"/>
              </a:rPr>
              <a:t>Dans </a:t>
            </a:r>
            <a:r>
              <a:rPr sz="1200" spc="-20" dirty="0">
                <a:solidFill>
                  <a:srgbClr val="4A4B14"/>
                </a:solidFill>
                <a:latin typeface="Century Gothic"/>
                <a:cs typeface="Century Gothic"/>
              </a:rPr>
              <a:t>tous </a:t>
            </a:r>
            <a:r>
              <a:rPr sz="1200" dirty="0">
                <a:solidFill>
                  <a:srgbClr val="4A4B14"/>
                </a:solidFill>
                <a:latin typeface="Century Gothic"/>
                <a:cs typeface="Century Gothic"/>
              </a:rPr>
              <a:t>les </a:t>
            </a:r>
            <a:r>
              <a:rPr sz="1200" spc="-65" dirty="0">
                <a:solidFill>
                  <a:srgbClr val="4A4B14"/>
                </a:solidFill>
                <a:latin typeface="Century Gothic"/>
                <a:cs typeface="Century Gothic"/>
              </a:rPr>
              <a:t>cas, </a:t>
            </a:r>
            <a:r>
              <a:rPr sz="1200" spc="55" dirty="0">
                <a:solidFill>
                  <a:srgbClr val="4A4B14"/>
                </a:solidFill>
                <a:latin typeface="Century Gothic"/>
                <a:cs typeface="Century Gothic"/>
              </a:rPr>
              <a:t>il </a:t>
            </a:r>
            <a:r>
              <a:rPr sz="1200" spc="-50" dirty="0">
                <a:solidFill>
                  <a:srgbClr val="4A4B14"/>
                </a:solidFill>
                <a:latin typeface="Century Gothic"/>
                <a:cs typeface="Century Gothic"/>
              </a:rPr>
              <a:t>sera </a:t>
            </a:r>
            <a:r>
              <a:rPr sz="1200" spc="-55" dirty="0">
                <a:solidFill>
                  <a:srgbClr val="4A4B14"/>
                </a:solidFill>
                <a:latin typeface="Century Gothic"/>
                <a:cs typeface="Century Gothic"/>
              </a:rPr>
              <a:t>nécessaire </a:t>
            </a:r>
            <a:r>
              <a:rPr sz="1200" spc="-65" dirty="0">
                <a:solidFill>
                  <a:srgbClr val="4A4B14"/>
                </a:solidFill>
                <a:latin typeface="Century Gothic"/>
                <a:cs typeface="Century Gothic"/>
              </a:rPr>
              <a:t>d'évaluer </a:t>
            </a:r>
            <a:r>
              <a:rPr sz="1200" spc="-60" dirty="0">
                <a:solidFill>
                  <a:srgbClr val="4A4B14"/>
                </a:solidFill>
                <a:latin typeface="Century Gothic"/>
                <a:cs typeface="Century Gothic"/>
              </a:rPr>
              <a:t>et </a:t>
            </a:r>
            <a:r>
              <a:rPr sz="1200" spc="-130" dirty="0">
                <a:solidFill>
                  <a:srgbClr val="4A4B14"/>
                </a:solidFill>
                <a:latin typeface="Century Gothic"/>
                <a:cs typeface="Century Gothic"/>
              </a:rPr>
              <a:t>de </a:t>
            </a:r>
            <a:r>
              <a:rPr sz="1200" spc="15" dirty="0">
                <a:solidFill>
                  <a:srgbClr val="4A4B14"/>
                </a:solidFill>
                <a:latin typeface="Century Gothic"/>
                <a:cs typeface="Century Gothic"/>
              </a:rPr>
              <a:t>justifier </a:t>
            </a:r>
            <a:r>
              <a:rPr sz="1200" spc="-70" dirty="0">
                <a:solidFill>
                  <a:srgbClr val="4A4B14"/>
                </a:solidFill>
                <a:latin typeface="Century Gothic"/>
                <a:cs typeface="Century Gothic"/>
              </a:rPr>
              <a:t>la </a:t>
            </a:r>
            <a:r>
              <a:rPr sz="1200" spc="-65" dirty="0">
                <a:solidFill>
                  <a:srgbClr val="4A4B14"/>
                </a:solidFill>
                <a:latin typeface="Century Gothic"/>
                <a:cs typeface="Century Gothic"/>
              </a:rPr>
              <a:t>pertinence  d'un </a:t>
            </a:r>
            <a:r>
              <a:rPr sz="1200" spc="-20" dirty="0">
                <a:solidFill>
                  <a:srgbClr val="4A4B14"/>
                </a:solidFill>
                <a:latin typeface="Century Gothic"/>
                <a:cs typeface="Century Gothic"/>
              </a:rPr>
              <a:t>tel</a:t>
            </a:r>
            <a:r>
              <a:rPr sz="1200" spc="-15" dirty="0">
                <a:solidFill>
                  <a:srgbClr val="4A4B14"/>
                </a:solidFill>
                <a:latin typeface="Century Gothic"/>
                <a:cs typeface="Century Gothic"/>
              </a:rPr>
              <a:t> </a:t>
            </a:r>
            <a:r>
              <a:rPr sz="1200" spc="-45" dirty="0">
                <a:solidFill>
                  <a:srgbClr val="4A4B14"/>
                </a:solidFill>
                <a:latin typeface="Century Gothic"/>
                <a:cs typeface="Century Gothic"/>
              </a:rPr>
              <a:t>traitement.</a:t>
            </a:r>
            <a:endParaRPr sz="1200" dirty="0">
              <a:latin typeface="Century Gothic"/>
              <a:cs typeface="Century Gothic"/>
            </a:endParaRPr>
          </a:p>
        </p:txBody>
      </p:sp>
      <p:sp>
        <p:nvSpPr>
          <p:cNvPr id="11" name="object 11"/>
          <p:cNvSpPr txBox="1"/>
          <p:nvPr/>
        </p:nvSpPr>
        <p:spPr>
          <a:xfrm>
            <a:off x="3985005" y="1657784"/>
            <a:ext cx="4997450" cy="661035"/>
          </a:xfrm>
          <a:prstGeom prst="rect">
            <a:avLst/>
          </a:prstGeom>
        </p:spPr>
        <p:txBody>
          <a:bodyPr vert="horz" wrap="square" lIns="0" tIns="5715" rIns="0" bIns="0" rtlCol="0">
            <a:spAutoFit/>
          </a:bodyPr>
          <a:lstStyle/>
          <a:p>
            <a:pPr marL="424180" marR="5080" indent="-412115">
              <a:lnSpc>
                <a:spcPct val="103899"/>
              </a:lnSpc>
              <a:spcBef>
                <a:spcPts val="45"/>
              </a:spcBef>
              <a:tabLst>
                <a:tab pos="424180" algn="l"/>
              </a:tabLst>
            </a:pPr>
            <a:r>
              <a:rPr sz="1350" spc="-5" dirty="0">
                <a:solidFill>
                  <a:srgbClr val="E1E109"/>
                </a:solidFill>
                <a:latin typeface="Century Gothic"/>
                <a:cs typeface="Century Gothic"/>
              </a:rPr>
              <a:t>7.5	</a:t>
            </a:r>
            <a:r>
              <a:rPr sz="1350" spc="10" dirty="0">
                <a:solidFill>
                  <a:srgbClr val="FFFFFF"/>
                </a:solidFill>
                <a:latin typeface="Century Gothic"/>
                <a:cs typeface="Century Gothic"/>
              </a:rPr>
              <a:t>Le </a:t>
            </a:r>
            <a:r>
              <a:rPr sz="1350" spc="-10" dirty="0">
                <a:solidFill>
                  <a:srgbClr val="FFFFFF"/>
                </a:solidFill>
                <a:latin typeface="Century Gothic"/>
                <a:cs typeface="Century Gothic"/>
              </a:rPr>
              <a:t>traitement </a:t>
            </a:r>
            <a:r>
              <a:rPr sz="1350" spc="10" dirty="0">
                <a:solidFill>
                  <a:srgbClr val="FFFFFF"/>
                </a:solidFill>
                <a:latin typeface="Century Gothic"/>
                <a:cs typeface="Century Gothic"/>
              </a:rPr>
              <a:t>est </a:t>
            </a:r>
            <a:r>
              <a:rPr sz="1350" spc="-25" dirty="0">
                <a:solidFill>
                  <a:srgbClr val="FFFFFF"/>
                </a:solidFill>
                <a:latin typeface="Century Gothic"/>
                <a:cs typeface="Century Gothic"/>
              </a:rPr>
              <a:t>nécessaire </a:t>
            </a:r>
            <a:r>
              <a:rPr sz="1350" spc="-45" dirty="0">
                <a:solidFill>
                  <a:srgbClr val="FFFFFF"/>
                </a:solidFill>
                <a:latin typeface="Century Gothic"/>
                <a:cs typeface="Century Gothic"/>
              </a:rPr>
              <a:t>aux </a:t>
            </a:r>
            <a:r>
              <a:rPr sz="1350" spc="55" dirty="0">
                <a:solidFill>
                  <a:srgbClr val="FFFFFF"/>
                </a:solidFill>
                <a:latin typeface="Century Gothic"/>
                <a:cs typeface="Century Gothic"/>
              </a:rPr>
              <a:t>fins </a:t>
            </a:r>
            <a:r>
              <a:rPr sz="1350" spc="-30" dirty="0">
                <a:solidFill>
                  <a:srgbClr val="FFFFFF"/>
                </a:solidFill>
                <a:latin typeface="Century Gothic"/>
                <a:cs typeface="Century Gothic"/>
              </a:rPr>
              <a:t>des </a:t>
            </a:r>
            <a:r>
              <a:rPr sz="1350" spc="15" dirty="0">
                <a:solidFill>
                  <a:srgbClr val="FFFFFF"/>
                </a:solidFill>
                <a:latin typeface="Century Gothic"/>
                <a:cs typeface="Century Gothic"/>
              </a:rPr>
              <a:t>intérêts  </a:t>
            </a:r>
            <a:r>
              <a:rPr sz="1350" spc="5" dirty="0">
                <a:solidFill>
                  <a:srgbClr val="FFFFFF"/>
                </a:solidFill>
                <a:latin typeface="Century Gothic"/>
                <a:cs typeface="Century Gothic"/>
              </a:rPr>
              <a:t>légitimes </a:t>
            </a:r>
            <a:r>
              <a:rPr sz="1350" spc="30" dirty="0">
                <a:solidFill>
                  <a:srgbClr val="FFFFFF"/>
                </a:solidFill>
                <a:latin typeface="Century Gothic"/>
                <a:cs typeface="Century Gothic"/>
              </a:rPr>
              <a:t>poursuivis </a:t>
            </a:r>
            <a:r>
              <a:rPr sz="1350" spc="-45" dirty="0">
                <a:solidFill>
                  <a:srgbClr val="FFFFFF"/>
                </a:solidFill>
                <a:latin typeface="Century Gothic"/>
                <a:cs typeface="Century Gothic"/>
              </a:rPr>
              <a:t>par </a:t>
            </a:r>
            <a:r>
              <a:rPr sz="1350" spc="-5" dirty="0">
                <a:solidFill>
                  <a:srgbClr val="FFFFFF"/>
                </a:solidFill>
                <a:latin typeface="Century Gothic"/>
                <a:cs typeface="Century Gothic"/>
              </a:rPr>
              <a:t>le </a:t>
            </a:r>
            <a:r>
              <a:rPr sz="1350" spc="-20" dirty="0">
                <a:solidFill>
                  <a:srgbClr val="FFFFFF"/>
                </a:solidFill>
                <a:latin typeface="Century Gothic"/>
                <a:cs typeface="Century Gothic"/>
              </a:rPr>
              <a:t>responsable </a:t>
            </a:r>
            <a:r>
              <a:rPr sz="1350" spc="-105" dirty="0">
                <a:solidFill>
                  <a:srgbClr val="FFFFFF"/>
                </a:solidFill>
                <a:latin typeface="Century Gothic"/>
                <a:cs typeface="Century Gothic"/>
              </a:rPr>
              <a:t>de </a:t>
            </a:r>
            <a:r>
              <a:rPr sz="1350" spc="-10" dirty="0">
                <a:solidFill>
                  <a:srgbClr val="FFFFFF"/>
                </a:solidFill>
                <a:latin typeface="Century Gothic"/>
                <a:cs typeface="Century Gothic"/>
              </a:rPr>
              <a:t>traitement </a:t>
            </a:r>
            <a:r>
              <a:rPr sz="1350" spc="-45" dirty="0">
                <a:solidFill>
                  <a:srgbClr val="FFFFFF"/>
                </a:solidFill>
                <a:latin typeface="Century Gothic"/>
                <a:cs typeface="Century Gothic"/>
              </a:rPr>
              <a:t>ou  par </a:t>
            </a:r>
            <a:r>
              <a:rPr sz="1350" spc="-20" dirty="0">
                <a:solidFill>
                  <a:srgbClr val="FFFFFF"/>
                </a:solidFill>
                <a:latin typeface="Century Gothic"/>
                <a:cs typeface="Century Gothic"/>
              </a:rPr>
              <a:t>un</a:t>
            </a:r>
            <a:r>
              <a:rPr sz="1350" spc="-10" dirty="0">
                <a:solidFill>
                  <a:srgbClr val="FFFFFF"/>
                </a:solidFill>
                <a:latin typeface="Century Gothic"/>
                <a:cs typeface="Century Gothic"/>
              </a:rPr>
              <a:t> </a:t>
            </a:r>
            <a:r>
              <a:rPr sz="1350" spc="50" dirty="0">
                <a:solidFill>
                  <a:srgbClr val="FFFFFF"/>
                </a:solidFill>
                <a:latin typeface="Century Gothic"/>
                <a:cs typeface="Century Gothic"/>
              </a:rPr>
              <a:t>tiers.</a:t>
            </a:r>
            <a:endParaRPr sz="1350">
              <a:latin typeface="Century Gothic"/>
              <a:cs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p:nvPr/>
        </p:nvSpPr>
        <p:spPr>
          <a:xfrm>
            <a:off x="0" y="0"/>
            <a:ext cx="5220004" cy="5759449"/>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658739" y="1764957"/>
            <a:ext cx="3417570" cy="1644650"/>
          </a:xfrm>
          <a:prstGeom prst="rect">
            <a:avLst/>
          </a:prstGeom>
        </p:spPr>
        <p:txBody>
          <a:bodyPr vert="horz" wrap="square" lIns="0" tIns="38100" rIns="0" bIns="0" rtlCol="0">
            <a:spAutoFit/>
          </a:bodyPr>
          <a:lstStyle/>
          <a:p>
            <a:pPr marL="12700" marR="528320">
              <a:lnSpc>
                <a:spcPts val="1500"/>
              </a:lnSpc>
              <a:spcBef>
                <a:spcPts val="300"/>
              </a:spcBef>
            </a:pPr>
            <a:r>
              <a:rPr sz="1400" spc="-145" dirty="0">
                <a:solidFill>
                  <a:srgbClr val="FFFFFF"/>
                </a:solidFill>
                <a:latin typeface="Century Gothic"/>
                <a:cs typeface="Century Gothic"/>
              </a:rPr>
              <a:t>1/ </a:t>
            </a:r>
            <a:r>
              <a:rPr sz="1400" spc="-70" dirty="0">
                <a:solidFill>
                  <a:srgbClr val="FFFFFF"/>
                </a:solidFill>
                <a:latin typeface="Century Gothic"/>
                <a:cs typeface="Century Gothic"/>
              </a:rPr>
              <a:t>un </a:t>
            </a:r>
            <a:r>
              <a:rPr sz="1400" spc="-105" dirty="0">
                <a:solidFill>
                  <a:srgbClr val="FFFFFF"/>
                </a:solidFill>
                <a:latin typeface="Century Gothic"/>
                <a:cs typeface="Century Gothic"/>
              </a:rPr>
              <a:t>encadrement </a:t>
            </a:r>
            <a:r>
              <a:rPr sz="1400" spc="-145" dirty="0">
                <a:solidFill>
                  <a:srgbClr val="FFFFFF"/>
                </a:solidFill>
                <a:latin typeface="Century Gothic"/>
                <a:cs typeface="Century Gothic"/>
              </a:rPr>
              <a:t>de </a:t>
            </a:r>
            <a:r>
              <a:rPr sz="1400" spc="-60" dirty="0">
                <a:solidFill>
                  <a:srgbClr val="FFFFFF"/>
                </a:solidFill>
                <a:latin typeface="Century Gothic"/>
                <a:cs typeface="Century Gothic"/>
              </a:rPr>
              <a:t>l’activité </a:t>
            </a:r>
            <a:r>
              <a:rPr sz="1400" spc="-145" dirty="0">
                <a:solidFill>
                  <a:srgbClr val="FFFFFF"/>
                </a:solidFill>
                <a:latin typeface="Century Gothic"/>
                <a:cs typeface="Century Gothic"/>
              </a:rPr>
              <a:t>de  </a:t>
            </a:r>
            <a:r>
              <a:rPr sz="1400" spc="-50" dirty="0">
                <a:solidFill>
                  <a:srgbClr val="FFFFFF"/>
                </a:solidFill>
                <a:latin typeface="Century Gothic"/>
                <a:cs typeface="Century Gothic"/>
              </a:rPr>
              <a:t>traitement </a:t>
            </a:r>
            <a:r>
              <a:rPr sz="1400" spc="-145" dirty="0">
                <a:solidFill>
                  <a:srgbClr val="FFFFFF"/>
                </a:solidFill>
                <a:latin typeface="Century Gothic"/>
                <a:cs typeface="Century Gothic"/>
              </a:rPr>
              <a:t>de </a:t>
            </a:r>
            <a:r>
              <a:rPr sz="1400" spc="-90" dirty="0">
                <a:solidFill>
                  <a:srgbClr val="FFFFFF"/>
                </a:solidFill>
                <a:latin typeface="Century Gothic"/>
                <a:cs typeface="Century Gothic"/>
              </a:rPr>
              <a:t>données</a:t>
            </a:r>
            <a:r>
              <a:rPr sz="1400" spc="-165" dirty="0">
                <a:solidFill>
                  <a:srgbClr val="FFFFFF"/>
                </a:solidFill>
                <a:latin typeface="Century Gothic"/>
                <a:cs typeface="Century Gothic"/>
              </a:rPr>
              <a:t> </a:t>
            </a:r>
            <a:r>
              <a:rPr sz="1400" spc="-40" dirty="0">
                <a:solidFill>
                  <a:srgbClr val="FFFFFF"/>
                </a:solidFill>
                <a:latin typeface="Century Gothic"/>
                <a:cs typeface="Century Gothic"/>
              </a:rPr>
              <a:t>personnelles</a:t>
            </a:r>
            <a:endParaRPr sz="1400">
              <a:latin typeface="Century Gothic"/>
              <a:cs typeface="Century Gothic"/>
            </a:endParaRPr>
          </a:p>
          <a:p>
            <a:pPr marL="12700" marR="444500">
              <a:lnSpc>
                <a:spcPts val="1530"/>
              </a:lnSpc>
              <a:spcBef>
                <a:spcPts val="955"/>
              </a:spcBef>
            </a:pPr>
            <a:r>
              <a:rPr sz="1350" dirty="0">
                <a:solidFill>
                  <a:srgbClr val="FFFFFF"/>
                </a:solidFill>
                <a:latin typeface="Century Gothic"/>
                <a:cs typeface="Century Gothic"/>
              </a:rPr>
              <a:t>2/</a:t>
            </a:r>
            <a:r>
              <a:rPr sz="1350" spc="-35" dirty="0">
                <a:solidFill>
                  <a:srgbClr val="FFFFFF"/>
                </a:solidFill>
                <a:latin typeface="Century Gothic"/>
                <a:cs typeface="Century Gothic"/>
              </a:rPr>
              <a:t> </a:t>
            </a:r>
            <a:r>
              <a:rPr sz="1350" spc="75" dirty="0">
                <a:solidFill>
                  <a:srgbClr val="FFFFFF"/>
                </a:solidFill>
                <a:latin typeface="Century Gothic"/>
                <a:cs typeface="Century Gothic"/>
              </a:rPr>
              <a:t>DES</a:t>
            </a:r>
            <a:r>
              <a:rPr sz="1350" spc="-45" dirty="0">
                <a:solidFill>
                  <a:srgbClr val="FFFFFF"/>
                </a:solidFill>
                <a:latin typeface="Century Gothic"/>
                <a:cs typeface="Century Gothic"/>
              </a:rPr>
              <a:t> </a:t>
            </a:r>
            <a:r>
              <a:rPr sz="1350" spc="75" dirty="0">
                <a:solidFill>
                  <a:srgbClr val="FFFFFF"/>
                </a:solidFill>
                <a:latin typeface="Century Gothic"/>
                <a:cs typeface="Century Gothic"/>
              </a:rPr>
              <a:t>DROITS</a:t>
            </a:r>
            <a:r>
              <a:rPr sz="1350" spc="-45" dirty="0">
                <a:solidFill>
                  <a:srgbClr val="FFFFFF"/>
                </a:solidFill>
                <a:latin typeface="Century Gothic"/>
                <a:cs typeface="Century Gothic"/>
              </a:rPr>
              <a:t> </a:t>
            </a:r>
            <a:r>
              <a:rPr sz="1350" spc="90" dirty="0">
                <a:solidFill>
                  <a:srgbClr val="FFFFFF"/>
                </a:solidFill>
                <a:latin typeface="Century Gothic"/>
                <a:cs typeface="Century Gothic"/>
              </a:rPr>
              <a:t>ÉTENDUS</a:t>
            </a:r>
            <a:r>
              <a:rPr sz="1350" spc="-45" dirty="0">
                <a:solidFill>
                  <a:srgbClr val="FFFFFF"/>
                </a:solidFill>
                <a:latin typeface="Century Gothic"/>
                <a:cs typeface="Century Gothic"/>
              </a:rPr>
              <a:t> </a:t>
            </a:r>
            <a:r>
              <a:rPr sz="1350" spc="15" dirty="0">
                <a:solidFill>
                  <a:srgbClr val="FFFFFF"/>
                </a:solidFill>
                <a:latin typeface="Century Gothic"/>
                <a:cs typeface="Century Gothic"/>
              </a:rPr>
              <a:t>POUR</a:t>
            </a:r>
            <a:r>
              <a:rPr sz="1350" spc="-45" dirty="0">
                <a:solidFill>
                  <a:srgbClr val="FFFFFF"/>
                </a:solidFill>
                <a:latin typeface="Century Gothic"/>
                <a:cs typeface="Century Gothic"/>
              </a:rPr>
              <a:t> </a:t>
            </a:r>
            <a:r>
              <a:rPr sz="1350" spc="125" dirty="0">
                <a:solidFill>
                  <a:srgbClr val="FFFFFF"/>
                </a:solidFill>
                <a:latin typeface="Century Gothic"/>
                <a:cs typeface="Century Gothic"/>
              </a:rPr>
              <a:t>LES  </a:t>
            </a:r>
            <a:r>
              <a:rPr sz="1350" spc="100" dirty="0">
                <a:solidFill>
                  <a:srgbClr val="FFFFFF"/>
                </a:solidFill>
                <a:latin typeface="Century Gothic"/>
                <a:cs typeface="Century Gothic"/>
              </a:rPr>
              <a:t>UTILISATEURS</a:t>
            </a:r>
            <a:r>
              <a:rPr sz="1350" spc="-275" dirty="0">
                <a:solidFill>
                  <a:srgbClr val="FFFFFF"/>
                </a:solidFill>
                <a:latin typeface="Century Gothic"/>
                <a:cs typeface="Century Gothic"/>
              </a:rPr>
              <a:t> </a:t>
            </a:r>
            <a:r>
              <a:rPr sz="1350" spc="5" dirty="0">
                <a:solidFill>
                  <a:srgbClr val="FFFFFF"/>
                </a:solidFill>
                <a:latin typeface="Century Gothic"/>
                <a:cs typeface="Century Gothic"/>
              </a:rPr>
              <a:t>AU </a:t>
            </a:r>
            <a:r>
              <a:rPr sz="1350" spc="90" dirty="0">
                <a:solidFill>
                  <a:srgbClr val="FFFFFF"/>
                </a:solidFill>
                <a:latin typeface="Century Gothic"/>
                <a:cs typeface="Century Gothic"/>
              </a:rPr>
              <a:t>SEIN </a:t>
            </a:r>
            <a:r>
              <a:rPr sz="1350" spc="40" dirty="0">
                <a:solidFill>
                  <a:srgbClr val="FFFFFF"/>
                </a:solidFill>
                <a:latin typeface="Century Gothic"/>
                <a:cs typeface="Century Gothic"/>
              </a:rPr>
              <a:t>DE </a:t>
            </a:r>
            <a:r>
              <a:rPr sz="1350" spc="25" dirty="0">
                <a:solidFill>
                  <a:srgbClr val="FFFFFF"/>
                </a:solidFill>
                <a:latin typeface="Century Gothic"/>
                <a:cs typeface="Century Gothic"/>
              </a:rPr>
              <a:t>L’UE</a:t>
            </a:r>
            <a:endParaRPr sz="1350">
              <a:latin typeface="Century Gothic"/>
              <a:cs typeface="Century Gothic"/>
            </a:endParaRPr>
          </a:p>
          <a:p>
            <a:pPr marL="12700" marR="5080" algn="just">
              <a:lnSpc>
                <a:spcPct val="90300"/>
              </a:lnSpc>
              <a:spcBef>
                <a:spcPts val="980"/>
              </a:spcBef>
            </a:pPr>
            <a:r>
              <a:rPr sz="1400" spc="-5" dirty="0">
                <a:solidFill>
                  <a:srgbClr val="FFFFFF"/>
                </a:solidFill>
                <a:latin typeface="Century Gothic"/>
                <a:cs typeface="Century Gothic"/>
              </a:rPr>
              <a:t>3/ </a:t>
            </a:r>
            <a:r>
              <a:rPr sz="1400" spc="-70" dirty="0">
                <a:solidFill>
                  <a:srgbClr val="FFFFFF"/>
                </a:solidFill>
                <a:latin typeface="Century Gothic"/>
                <a:cs typeface="Century Gothic"/>
              </a:rPr>
              <a:t>des </a:t>
            </a:r>
            <a:r>
              <a:rPr sz="1400" spc="-35" dirty="0">
                <a:solidFill>
                  <a:srgbClr val="FFFFFF"/>
                </a:solidFill>
                <a:latin typeface="Century Gothic"/>
                <a:cs typeface="Century Gothic"/>
              </a:rPr>
              <a:t>devoirs </a:t>
            </a:r>
            <a:r>
              <a:rPr sz="1400" spc="-65" dirty="0">
                <a:solidFill>
                  <a:srgbClr val="FFFFFF"/>
                </a:solidFill>
                <a:latin typeface="Century Gothic"/>
                <a:cs typeface="Century Gothic"/>
              </a:rPr>
              <a:t>et </a:t>
            </a:r>
            <a:r>
              <a:rPr sz="1400" spc="-45" dirty="0">
                <a:solidFill>
                  <a:srgbClr val="FFFFFF"/>
                </a:solidFill>
                <a:latin typeface="Century Gothic"/>
                <a:cs typeface="Century Gothic"/>
              </a:rPr>
              <a:t>obligations </a:t>
            </a:r>
            <a:r>
              <a:rPr sz="1400" spc="-70" dirty="0">
                <a:solidFill>
                  <a:srgbClr val="FFFFFF"/>
                </a:solidFill>
                <a:latin typeface="Century Gothic"/>
                <a:cs typeface="Century Gothic"/>
              </a:rPr>
              <a:t>étendus </a:t>
            </a:r>
            <a:r>
              <a:rPr sz="1400" spc="-60" dirty="0">
                <a:solidFill>
                  <a:srgbClr val="FFFFFF"/>
                </a:solidFill>
                <a:latin typeface="Century Gothic"/>
                <a:cs typeface="Century Gothic"/>
              </a:rPr>
              <a:t>pour  </a:t>
            </a:r>
            <a:r>
              <a:rPr sz="1400" dirty="0">
                <a:solidFill>
                  <a:srgbClr val="FFFFFF"/>
                </a:solidFill>
                <a:latin typeface="Century Gothic"/>
                <a:cs typeface="Century Gothic"/>
              </a:rPr>
              <a:t>les </a:t>
            </a:r>
            <a:r>
              <a:rPr sz="1400" spc="-50" dirty="0">
                <a:solidFill>
                  <a:srgbClr val="FFFFFF"/>
                </a:solidFill>
                <a:latin typeface="Century Gothic"/>
                <a:cs typeface="Century Gothic"/>
              </a:rPr>
              <a:t>responsables </a:t>
            </a:r>
            <a:r>
              <a:rPr sz="1400" spc="-145" dirty="0">
                <a:solidFill>
                  <a:srgbClr val="FFFFFF"/>
                </a:solidFill>
                <a:latin typeface="Century Gothic"/>
                <a:cs typeface="Century Gothic"/>
              </a:rPr>
              <a:t>de </a:t>
            </a:r>
            <a:r>
              <a:rPr sz="1400" spc="-50" dirty="0">
                <a:solidFill>
                  <a:srgbClr val="FFFFFF"/>
                </a:solidFill>
                <a:latin typeface="Century Gothic"/>
                <a:cs typeface="Century Gothic"/>
              </a:rPr>
              <a:t>traitement </a:t>
            </a:r>
            <a:r>
              <a:rPr sz="1400" spc="-65" dirty="0">
                <a:solidFill>
                  <a:srgbClr val="FFFFFF"/>
                </a:solidFill>
                <a:latin typeface="Century Gothic"/>
                <a:cs typeface="Century Gothic"/>
              </a:rPr>
              <a:t>et </a:t>
            </a:r>
            <a:r>
              <a:rPr sz="1400" dirty="0">
                <a:solidFill>
                  <a:srgbClr val="FFFFFF"/>
                </a:solidFill>
                <a:latin typeface="Century Gothic"/>
                <a:cs typeface="Century Gothic"/>
              </a:rPr>
              <a:t>les </a:t>
            </a:r>
            <a:r>
              <a:rPr sz="1400" spc="0" dirty="0">
                <a:solidFill>
                  <a:srgbClr val="FFFFFF"/>
                </a:solidFill>
                <a:latin typeface="Century Gothic"/>
                <a:cs typeface="Century Gothic"/>
              </a:rPr>
              <a:t>sous-  </a:t>
            </a:r>
            <a:r>
              <a:rPr sz="1400" spc="-25" dirty="0">
                <a:solidFill>
                  <a:srgbClr val="FFFFFF"/>
                </a:solidFill>
                <a:latin typeface="Century Gothic"/>
                <a:cs typeface="Century Gothic"/>
              </a:rPr>
              <a:t>traitants</a:t>
            </a:r>
            <a:endParaRPr sz="1400">
              <a:latin typeface="Century Gothic"/>
              <a:cs typeface="Century Gothic"/>
            </a:endParaRPr>
          </a:p>
        </p:txBody>
      </p:sp>
      <p:sp>
        <p:nvSpPr>
          <p:cNvPr id="8" name="object 8"/>
          <p:cNvSpPr txBox="1">
            <a:spLocks noGrp="1"/>
          </p:cNvSpPr>
          <p:nvPr>
            <p:ph type="title"/>
          </p:nvPr>
        </p:nvSpPr>
        <p:spPr>
          <a:xfrm>
            <a:off x="439084" y="657313"/>
            <a:ext cx="2355215" cy="545465"/>
          </a:xfrm>
          <a:prstGeom prst="rect">
            <a:avLst/>
          </a:prstGeom>
        </p:spPr>
        <p:txBody>
          <a:bodyPr vert="horz" wrap="square" lIns="0" tIns="45085" rIns="0" bIns="0" rtlCol="0">
            <a:spAutoFit/>
          </a:bodyPr>
          <a:lstStyle/>
          <a:p>
            <a:pPr marL="12700" marR="5080">
              <a:lnSpc>
                <a:spcPts val="1930"/>
              </a:lnSpc>
              <a:spcBef>
                <a:spcPts val="355"/>
              </a:spcBef>
            </a:pPr>
            <a:r>
              <a:rPr spc="-15" dirty="0"/>
              <a:t>CE </a:t>
            </a:r>
            <a:r>
              <a:rPr dirty="0"/>
              <a:t>QUE </a:t>
            </a:r>
            <a:r>
              <a:rPr spc="125" dirty="0"/>
              <a:t>LE </a:t>
            </a:r>
            <a:r>
              <a:rPr spc="-50" dirty="0"/>
              <a:t>RGPD</a:t>
            </a:r>
            <a:r>
              <a:rPr spc="-355" dirty="0"/>
              <a:t> </a:t>
            </a:r>
            <a:r>
              <a:rPr spc="100" dirty="0"/>
              <a:t>DIT,  </a:t>
            </a:r>
            <a:r>
              <a:rPr spc="60" dirty="0"/>
              <a:t>SUIVRE </a:t>
            </a:r>
            <a:r>
              <a:rPr spc="175" dirty="0"/>
              <a:t>TU</a:t>
            </a:r>
            <a:r>
              <a:rPr spc="-195" dirty="0"/>
              <a:t> </a:t>
            </a:r>
            <a:r>
              <a:rPr spc="15" dirty="0"/>
              <a:t>DEVRAS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txBox="1">
            <a:spLocks noGrp="1"/>
          </p:cNvSpPr>
          <p:nvPr>
            <p:ph type="title"/>
          </p:nvPr>
        </p:nvSpPr>
        <p:spPr>
          <a:xfrm>
            <a:off x="791918" y="918629"/>
            <a:ext cx="1739900" cy="1040765"/>
          </a:xfrm>
          <a:prstGeom prst="rect">
            <a:avLst/>
          </a:prstGeom>
        </p:spPr>
        <p:txBody>
          <a:bodyPr vert="horz" wrap="square" lIns="0" tIns="40005" rIns="0" bIns="0" rtlCol="0">
            <a:spAutoFit/>
          </a:bodyPr>
          <a:lstStyle/>
          <a:p>
            <a:pPr marL="12700" marR="5080">
              <a:lnSpc>
                <a:spcPct val="90000"/>
              </a:lnSpc>
              <a:spcBef>
                <a:spcPts val="315"/>
              </a:spcBef>
            </a:pPr>
            <a:r>
              <a:rPr spc="65" dirty="0"/>
              <a:t>DES </a:t>
            </a:r>
            <a:r>
              <a:rPr spc="75" dirty="0"/>
              <a:t>DROITS  </a:t>
            </a:r>
            <a:r>
              <a:rPr spc="100" dirty="0"/>
              <a:t>ÉTENDUS</a:t>
            </a:r>
            <a:r>
              <a:rPr spc="-120" dirty="0"/>
              <a:t> </a:t>
            </a:r>
            <a:r>
              <a:rPr spc="-10" dirty="0"/>
              <a:t>POUR  </a:t>
            </a:r>
            <a:r>
              <a:rPr spc="135" dirty="0"/>
              <a:t>LES  </a:t>
            </a:r>
            <a:r>
              <a:rPr spc="125" dirty="0"/>
              <a:t>UTILISATEURS</a:t>
            </a:r>
          </a:p>
        </p:txBody>
      </p:sp>
      <p:sp>
        <p:nvSpPr>
          <p:cNvPr id="7" name="object 7"/>
          <p:cNvSpPr/>
          <p:nvPr/>
        </p:nvSpPr>
        <p:spPr>
          <a:xfrm>
            <a:off x="3492500" y="938898"/>
            <a:ext cx="502920" cy="485140"/>
          </a:xfrm>
          <a:custGeom>
            <a:avLst/>
            <a:gdLst/>
            <a:ahLst/>
            <a:cxnLst/>
            <a:rect l="l" t="t" r="r" b="b"/>
            <a:pathLst>
              <a:path w="502920" h="485140">
                <a:moveTo>
                  <a:pt x="251460" y="0"/>
                </a:moveTo>
                <a:lnTo>
                  <a:pt x="200782" y="4922"/>
                </a:lnTo>
                <a:lnTo>
                  <a:pt x="153581" y="19041"/>
                </a:lnTo>
                <a:lnTo>
                  <a:pt x="110867" y="41382"/>
                </a:lnTo>
                <a:lnTo>
                  <a:pt x="73652" y="70970"/>
                </a:lnTo>
                <a:lnTo>
                  <a:pt x="42946" y="106832"/>
                </a:lnTo>
                <a:lnTo>
                  <a:pt x="19761" y="147993"/>
                </a:lnTo>
                <a:lnTo>
                  <a:pt x="5108" y="193479"/>
                </a:lnTo>
                <a:lnTo>
                  <a:pt x="0" y="242316"/>
                </a:lnTo>
                <a:lnTo>
                  <a:pt x="5108" y="291148"/>
                </a:lnTo>
                <a:lnTo>
                  <a:pt x="19761" y="336633"/>
                </a:lnTo>
                <a:lnTo>
                  <a:pt x="42946" y="377793"/>
                </a:lnTo>
                <a:lnTo>
                  <a:pt x="73652" y="413656"/>
                </a:lnTo>
                <a:lnTo>
                  <a:pt x="110867" y="443246"/>
                </a:lnTo>
                <a:lnTo>
                  <a:pt x="153581" y="465588"/>
                </a:lnTo>
                <a:lnTo>
                  <a:pt x="200782" y="479708"/>
                </a:lnTo>
                <a:lnTo>
                  <a:pt x="251460" y="484632"/>
                </a:lnTo>
                <a:lnTo>
                  <a:pt x="302137" y="479708"/>
                </a:lnTo>
                <a:lnTo>
                  <a:pt x="349338" y="465588"/>
                </a:lnTo>
                <a:lnTo>
                  <a:pt x="392052" y="443246"/>
                </a:lnTo>
                <a:lnTo>
                  <a:pt x="429267" y="413656"/>
                </a:lnTo>
                <a:lnTo>
                  <a:pt x="459973" y="377793"/>
                </a:lnTo>
                <a:lnTo>
                  <a:pt x="483158" y="336633"/>
                </a:lnTo>
                <a:lnTo>
                  <a:pt x="497811" y="291148"/>
                </a:lnTo>
                <a:lnTo>
                  <a:pt x="502920" y="242316"/>
                </a:lnTo>
                <a:lnTo>
                  <a:pt x="497811" y="193479"/>
                </a:lnTo>
                <a:lnTo>
                  <a:pt x="483158" y="147993"/>
                </a:lnTo>
                <a:lnTo>
                  <a:pt x="459973" y="106832"/>
                </a:lnTo>
                <a:lnTo>
                  <a:pt x="429267" y="70970"/>
                </a:lnTo>
                <a:lnTo>
                  <a:pt x="392052" y="41382"/>
                </a:lnTo>
                <a:lnTo>
                  <a:pt x="349338" y="19041"/>
                </a:lnTo>
                <a:lnTo>
                  <a:pt x="302137" y="4922"/>
                </a:lnTo>
                <a:lnTo>
                  <a:pt x="251460" y="0"/>
                </a:lnTo>
                <a:close/>
              </a:path>
            </a:pathLst>
          </a:custGeom>
          <a:solidFill>
            <a:srgbClr val="E1E109"/>
          </a:solidFill>
        </p:spPr>
        <p:txBody>
          <a:bodyPr wrap="square" lIns="0" tIns="0" rIns="0" bIns="0" rtlCol="0"/>
          <a:lstStyle/>
          <a:p>
            <a:endParaRPr/>
          </a:p>
        </p:txBody>
      </p:sp>
      <p:sp>
        <p:nvSpPr>
          <p:cNvPr id="8" name="object 8"/>
          <p:cNvSpPr txBox="1"/>
          <p:nvPr/>
        </p:nvSpPr>
        <p:spPr>
          <a:xfrm>
            <a:off x="3682834" y="1041730"/>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1</a:t>
            </a:r>
            <a:endParaRPr sz="1500">
              <a:latin typeface="Calibri"/>
              <a:cs typeface="Calibri"/>
            </a:endParaRPr>
          </a:p>
        </p:txBody>
      </p:sp>
      <p:sp>
        <p:nvSpPr>
          <p:cNvPr id="9" name="object 9"/>
          <p:cNvSpPr txBox="1"/>
          <p:nvPr/>
        </p:nvSpPr>
        <p:spPr>
          <a:xfrm>
            <a:off x="4184396" y="948283"/>
            <a:ext cx="4378960" cy="666750"/>
          </a:xfrm>
          <a:prstGeom prst="rect">
            <a:avLst/>
          </a:prstGeom>
        </p:spPr>
        <p:txBody>
          <a:bodyPr vert="horz" wrap="square" lIns="0" tIns="12065" rIns="0" bIns="0" rtlCol="0">
            <a:spAutoFit/>
          </a:bodyPr>
          <a:lstStyle/>
          <a:p>
            <a:pPr marL="12700" marR="5080">
              <a:lnSpc>
                <a:spcPct val="100200"/>
              </a:lnSpc>
              <a:spcBef>
                <a:spcPts val="95"/>
              </a:spcBef>
            </a:pPr>
            <a:r>
              <a:rPr sz="1350" spc="10" dirty="0">
                <a:solidFill>
                  <a:srgbClr val="FFFFFF"/>
                </a:solidFill>
                <a:latin typeface="Century Gothic"/>
                <a:cs typeface="Century Gothic"/>
              </a:rPr>
              <a:t>Le </a:t>
            </a:r>
            <a:r>
              <a:rPr sz="1350" spc="15" dirty="0">
                <a:solidFill>
                  <a:srgbClr val="FFFFFF"/>
                </a:solidFill>
                <a:latin typeface="Century Gothic"/>
                <a:cs typeface="Century Gothic"/>
              </a:rPr>
              <a:t>droit </a:t>
            </a:r>
            <a:r>
              <a:rPr lang="fr-FR" sz="1350" spc="-180" dirty="0">
                <a:solidFill>
                  <a:srgbClr val="FFFFFF"/>
                </a:solidFill>
                <a:latin typeface="Century Gothic"/>
                <a:cs typeface="Century Gothic"/>
              </a:rPr>
              <a:t>à </a:t>
            </a:r>
            <a:r>
              <a:rPr sz="1350" spc="-180" dirty="0">
                <a:solidFill>
                  <a:srgbClr val="FFFFFF"/>
                </a:solidFill>
                <a:latin typeface="Century Gothic"/>
                <a:cs typeface="Century Gothic"/>
              </a:rPr>
              <a:t> </a:t>
            </a:r>
            <a:r>
              <a:rPr sz="1350" spc="-5" dirty="0">
                <a:solidFill>
                  <a:srgbClr val="FFFFFF"/>
                </a:solidFill>
                <a:latin typeface="Century Gothic"/>
                <a:cs typeface="Century Gothic"/>
              </a:rPr>
              <a:t>l’information </a:t>
            </a:r>
            <a:r>
              <a:rPr sz="1350" spc="40" dirty="0">
                <a:solidFill>
                  <a:srgbClr val="FFFFFF"/>
                </a:solidFill>
                <a:latin typeface="Century Gothic"/>
                <a:cs typeface="Century Gothic"/>
              </a:rPr>
              <a:t>: </a:t>
            </a:r>
            <a:r>
              <a:rPr sz="1400" spc="5" dirty="0">
                <a:solidFill>
                  <a:srgbClr val="FFFFFF"/>
                </a:solidFill>
                <a:latin typeface="Century Gothic"/>
                <a:cs typeface="Century Gothic"/>
              </a:rPr>
              <a:t>les </a:t>
            </a:r>
            <a:r>
              <a:rPr sz="1400" spc="-40" dirty="0">
                <a:solidFill>
                  <a:srgbClr val="FFFFFF"/>
                </a:solidFill>
                <a:latin typeface="Century Gothic"/>
                <a:cs typeface="Century Gothic"/>
              </a:rPr>
              <a:t>personnes </a:t>
            </a:r>
            <a:r>
              <a:rPr sz="1400" spc="-50" dirty="0">
                <a:solidFill>
                  <a:srgbClr val="FFFFFF"/>
                </a:solidFill>
                <a:latin typeface="Century Gothic"/>
                <a:cs typeface="Century Gothic"/>
              </a:rPr>
              <a:t>doivent </a:t>
            </a:r>
            <a:r>
              <a:rPr sz="1400" spc="-40" dirty="0">
                <a:solidFill>
                  <a:srgbClr val="FFFFFF"/>
                </a:solidFill>
                <a:latin typeface="Century Gothic"/>
                <a:cs typeface="Century Gothic"/>
              </a:rPr>
              <a:t>être  </a:t>
            </a:r>
            <a:r>
              <a:rPr sz="1400" spc="-25" dirty="0">
                <a:solidFill>
                  <a:srgbClr val="FFFFFF"/>
                </a:solidFill>
                <a:latin typeface="Century Gothic"/>
                <a:cs typeface="Century Gothic"/>
              </a:rPr>
              <a:t>informées </a:t>
            </a:r>
            <a:r>
              <a:rPr sz="1400" spc="-85" dirty="0">
                <a:solidFill>
                  <a:srgbClr val="FFFFFF"/>
                </a:solidFill>
                <a:latin typeface="Century Gothic"/>
                <a:cs typeface="Century Gothic"/>
              </a:rPr>
              <a:t>du </a:t>
            </a:r>
            <a:r>
              <a:rPr sz="1400" spc="-35" dirty="0">
                <a:solidFill>
                  <a:srgbClr val="FFFFFF"/>
                </a:solidFill>
                <a:latin typeface="Century Gothic"/>
                <a:cs typeface="Century Gothic"/>
              </a:rPr>
              <a:t>traitement </a:t>
            </a:r>
            <a:r>
              <a:rPr sz="1400" spc="-135" dirty="0">
                <a:solidFill>
                  <a:srgbClr val="FFFFFF"/>
                </a:solidFill>
                <a:latin typeface="Century Gothic"/>
                <a:cs typeface="Century Gothic"/>
              </a:rPr>
              <a:t>de </a:t>
            </a:r>
            <a:r>
              <a:rPr sz="1400" spc="15" dirty="0">
                <a:solidFill>
                  <a:srgbClr val="FFFFFF"/>
                </a:solidFill>
                <a:latin typeface="Century Gothic"/>
                <a:cs typeface="Century Gothic"/>
              </a:rPr>
              <a:t>leurs </a:t>
            </a:r>
            <a:r>
              <a:rPr sz="1400" spc="-80" dirty="0" err="1">
                <a:solidFill>
                  <a:srgbClr val="FFFFFF"/>
                </a:solidFill>
                <a:latin typeface="Century Gothic"/>
                <a:cs typeface="Century Gothic"/>
              </a:rPr>
              <a:t>données</a:t>
            </a:r>
            <a:r>
              <a:rPr sz="1400" spc="-8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85" dirty="0">
                <a:solidFill>
                  <a:srgbClr val="FFFFFF"/>
                </a:solidFill>
                <a:latin typeface="Century Gothic"/>
                <a:cs typeface="Century Gothic"/>
              </a:rPr>
              <a:t>caractère  </a:t>
            </a:r>
            <a:r>
              <a:rPr sz="1400" spc="-40" dirty="0">
                <a:solidFill>
                  <a:srgbClr val="FFFFFF"/>
                </a:solidFill>
                <a:latin typeface="Century Gothic"/>
                <a:cs typeface="Century Gothic"/>
              </a:rPr>
              <a:t>personnel</a:t>
            </a:r>
            <a:endParaRPr sz="1400" dirty="0">
              <a:latin typeface="Century Gothic"/>
              <a:cs typeface="Century Gothic"/>
            </a:endParaRPr>
          </a:p>
        </p:txBody>
      </p:sp>
      <p:sp>
        <p:nvSpPr>
          <p:cNvPr id="10" name="object 10"/>
          <p:cNvSpPr txBox="1"/>
          <p:nvPr/>
        </p:nvSpPr>
        <p:spPr>
          <a:xfrm>
            <a:off x="4184396" y="2767228"/>
            <a:ext cx="4466590" cy="878205"/>
          </a:xfrm>
          <a:prstGeom prst="rect">
            <a:avLst/>
          </a:prstGeom>
        </p:spPr>
        <p:txBody>
          <a:bodyPr vert="horz" wrap="square" lIns="0" tIns="12700" rIns="0" bIns="0" rtlCol="0">
            <a:spAutoFit/>
          </a:bodyPr>
          <a:lstStyle/>
          <a:p>
            <a:pPr marL="12700" marR="5080">
              <a:lnSpc>
                <a:spcPct val="99900"/>
              </a:lnSpc>
              <a:spcBef>
                <a:spcPts val="100"/>
              </a:spcBef>
            </a:pPr>
            <a:r>
              <a:rPr sz="1350" spc="10" dirty="0">
                <a:solidFill>
                  <a:srgbClr val="FFFFFF"/>
                </a:solidFill>
                <a:latin typeface="Century Gothic"/>
                <a:cs typeface="Century Gothic"/>
              </a:rPr>
              <a:t>Le </a:t>
            </a:r>
            <a:r>
              <a:rPr sz="1350" spc="15" dirty="0">
                <a:solidFill>
                  <a:srgbClr val="FFFFFF"/>
                </a:solidFill>
                <a:latin typeface="Century Gothic"/>
                <a:cs typeface="Century Gothic"/>
              </a:rPr>
              <a:t>droit </a:t>
            </a:r>
            <a:r>
              <a:rPr sz="1350" spc="-95" dirty="0">
                <a:solidFill>
                  <a:srgbClr val="FFFFFF"/>
                </a:solidFill>
                <a:latin typeface="Century Gothic"/>
                <a:cs typeface="Century Gothic"/>
              </a:rPr>
              <a:t>d’accès </a:t>
            </a:r>
            <a:r>
              <a:rPr sz="1400" spc="30" dirty="0">
                <a:solidFill>
                  <a:srgbClr val="FFFFFF"/>
                </a:solidFill>
                <a:latin typeface="Century Gothic"/>
                <a:cs typeface="Century Gothic"/>
              </a:rPr>
              <a:t>: </a:t>
            </a:r>
            <a:r>
              <a:rPr sz="1400" spc="5" dirty="0">
                <a:solidFill>
                  <a:srgbClr val="FFFFFF"/>
                </a:solidFill>
                <a:latin typeface="Century Gothic"/>
                <a:cs typeface="Century Gothic"/>
              </a:rPr>
              <a:t>les </a:t>
            </a:r>
            <a:r>
              <a:rPr sz="1400" spc="-40" dirty="0">
                <a:solidFill>
                  <a:srgbClr val="FFFFFF"/>
                </a:solidFill>
                <a:latin typeface="Century Gothic"/>
                <a:cs typeface="Century Gothic"/>
              </a:rPr>
              <a:t>personnes </a:t>
            </a:r>
            <a:r>
              <a:rPr sz="1400" spc="-45" dirty="0">
                <a:solidFill>
                  <a:srgbClr val="FFFFFF"/>
                </a:solidFill>
                <a:latin typeface="Century Gothic"/>
                <a:cs typeface="Century Gothic"/>
              </a:rPr>
              <a:t>ont </a:t>
            </a:r>
            <a:r>
              <a:rPr sz="1400" spc="-30" dirty="0">
                <a:solidFill>
                  <a:srgbClr val="FFFFFF"/>
                </a:solidFill>
                <a:latin typeface="Century Gothic"/>
                <a:cs typeface="Century Gothic"/>
              </a:rPr>
              <a:t>le </a:t>
            </a:r>
            <a:r>
              <a:rPr sz="1400" dirty="0">
                <a:solidFill>
                  <a:srgbClr val="FFFFFF"/>
                </a:solidFill>
                <a:latin typeface="Century Gothic"/>
                <a:cs typeface="Century Gothic"/>
              </a:rPr>
              <a:t>droit </a:t>
            </a:r>
            <a:r>
              <a:rPr sz="1400" spc="-135" dirty="0">
                <a:solidFill>
                  <a:srgbClr val="FFFFFF"/>
                </a:solidFill>
                <a:latin typeface="Century Gothic"/>
                <a:cs typeface="Century Gothic"/>
              </a:rPr>
              <a:t>de </a:t>
            </a:r>
            <a:r>
              <a:rPr sz="1400" spc="-35" dirty="0">
                <a:solidFill>
                  <a:srgbClr val="FFFFFF"/>
                </a:solidFill>
                <a:latin typeface="Century Gothic"/>
                <a:cs typeface="Century Gothic"/>
              </a:rPr>
              <a:t>recevoir  </a:t>
            </a:r>
            <a:r>
              <a:rPr sz="1400" spc="-45" dirty="0">
                <a:solidFill>
                  <a:srgbClr val="FFFFFF"/>
                </a:solidFill>
                <a:latin typeface="Century Gothic"/>
                <a:cs typeface="Century Gothic"/>
              </a:rPr>
              <a:t>gratuitement </a:t>
            </a:r>
            <a:r>
              <a:rPr sz="1400" spc="5" dirty="0">
                <a:solidFill>
                  <a:srgbClr val="FFFFFF"/>
                </a:solidFill>
                <a:latin typeface="Century Gothic"/>
                <a:cs typeface="Century Gothic"/>
              </a:rPr>
              <a:t>les </a:t>
            </a:r>
            <a:r>
              <a:rPr sz="1400" spc="-80" dirty="0" err="1">
                <a:solidFill>
                  <a:srgbClr val="FFFFFF"/>
                </a:solidFill>
                <a:latin typeface="Century Gothic"/>
                <a:cs typeface="Century Gothic"/>
              </a:rPr>
              <a:t>données</a:t>
            </a:r>
            <a:r>
              <a:rPr sz="1400" spc="-8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85" dirty="0">
                <a:solidFill>
                  <a:srgbClr val="FFFFFF"/>
                </a:solidFill>
                <a:latin typeface="Century Gothic"/>
                <a:cs typeface="Century Gothic"/>
              </a:rPr>
              <a:t>caractère </a:t>
            </a:r>
            <a:r>
              <a:rPr sz="1400" spc="-40" dirty="0">
                <a:solidFill>
                  <a:srgbClr val="FFFFFF"/>
                </a:solidFill>
                <a:latin typeface="Century Gothic"/>
                <a:cs typeface="Century Gothic"/>
              </a:rPr>
              <a:t>personnel </a:t>
            </a:r>
            <a:r>
              <a:rPr sz="1400" spc="5" dirty="0">
                <a:solidFill>
                  <a:srgbClr val="FFFFFF"/>
                </a:solidFill>
                <a:latin typeface="Century Gothic"/>
                <a:cs typeface="Century Gothic"/>
              </a:rPr>
              <a:t>les  </a:t>
            </a:r>
            <a:r>
              <a:rPr sz="1400" spc="-70" dirty="0">
                <a:solidFill>
                  <a:srgbClr val="FFFFFF"/>
                </a:solidFill>
                <a:latin typeface="Century Gothic"/>
                <a:cs typeface="Century Gothic"/>
              </a:rPr>
              <a:t>concernant, </a:t>
            </a:r>
            <a:r>
              <a:rPr sz="1400" spc="-75" dirty="0">
                <a:solidFill>
                  <a:srgbClr val="FFFFFF"/>
                </a:solidFill>
                <a:latin typeface="Century Gothic"/>
                <a:cs typeface="Century Gothic"/>
              </a:rPr>
              <a:t>dans </a:t>
            </a:r>
            <a:r>
              <a:rPr sz="1400" spc="-50" dirty="0">
                <a:solidFill>
                  <a:srgbClr val="FFFFFF"/>
                </a:solidFill>
                <a:latin typeface="Century Gothic"/>
                <a:cs typeface="Century Gothic"/>
              </a:rPr>
              <a:t>un </a:t>
            </a:r>
            <a:r>
              <a:rPr sz="1400" spc="-110" dirty="0">
                <a:solidFill>
                  <a:srgbClr val="FFFFFF"/>
                </a:solidFill>
                <a:latin typeface="Century Gothic"/>
                <a:cs typeface="Century Gothic"/>
              </a:rPr>
              <a:t>langage </a:t>
            </a:r>
            <a:r>
              <a:rPr sz="1400" dirty="0">
                <a:solidFill>
                  <a:srgbClr val="FFFFFF"/>
                </a:solidFill>
                <a:latin typeface="Century Gothic"/>
                <a:cs typeface="Century Gothic"/>
              </a:rPr>
              <a:t>structuré, </a:t>
            </a:r>
            <a:r>
              <a:rPr sz="1400" spc="-75" dirty="0">
                <a:solidFill>
                  <a:srgbClr val="FFFFFF"/>
                </a:solidFill>
                <a:latin typeface="Century Gothic"/>
                <a:cs typeface="Century Gothic"/>
              </a:rPr>
              <a:t>couramment  </a:t>
            </a:r>
            <a:r>
              <a:rPr sz="1400" spc="25" dirty="0">
                <a:solidFill>
                  <a:srgbClr val="FFFFFF"/>
                </a:solidFill>
                <a:latin typeface="Century Gothic"/>
                <a:cs typeface="Century Gothic"/>
              </a:rPr>
              <a:t>utilisé </a:t>
            </a:r>
            <a:r>
              <a:rPr sz="1400" spc="-60" dirty="0">
                <a:solidFill>
                  <a:srgbClr val="FFFFFF"/>
                </a:solidFill>
                <a:latin typeface="Century Gothic"/>
                <a:cs typeface="Century Gothic"/>
              </a:rPr>
              <a:t>et </a:t>
            </a:r>
            <a:r>
              <a:rPr sz="1400" spc="25" dirty="0">
                <a:solidFill>
                  <a:srgbClr val="FFFFFF"/>
                </a:solidFill>
                <a:latin typeface="Century Gothic"/>
                <a:cs typeface="Century Gothic"/>
              </a:rPr>
              <a:t>lisible </a:t>
            </a:r>
            <a:r>
              <a:rPr sz="1400" spc="-75" dirty="0">
                <a:solidFill>
                  <a:srgbClr val="FFFFFF"/>
                </a:solidFill>
                <a:latin typeface="Century Gothic"/>
                <a:cs typeface="Century Gothic"/>
              </a:rPr>
              <a:t>par </a:t>
            </a:r>
            <a:r>
              <a:rPr sz="1400" spc="-85" dirty="0">
                <a:solidFill>
                  <a:srgbClr val="FFFFFF"/>
                </a:solidFill>
                <a:latin typeface="Century Gothic"/>
                <a:cs typeface="Century Gothic"/>
              </a:rPr>
              <a:t>une</a:t>
            </a:r>
            <a:r>
              <a:rPr sz="1400" spc="-135" dirty="0">
                <a:solidFill>
                  <a:srgbClr val="FFFFFF"/>
                </a:solidFill>
                <a:latin typeface="Century Gothic"/>
                <a:cs typeface="Century Gothic"/>
              </a:rPr>
              <a:t> </a:t>
            </a:r>
            <a:r>
              <a:rPr sz="1400" spc="-75" dirty="0">
                <a:solidFill>
                  <a:srgbClr val="FFFFFF"/>
                </a:solidFill>
                <a:latin typeface="Century Gothic"/>
                <a:cs typeface="Century Gothic"/>
              </a:rPr>
              <a:t>machine.</a:t>
            </a:r>
            <a:endParaRPr sz="1400" dirty="0">
              <a:latin typeface="Century Gothic"/>
              <a:cs typeface="Century Gothic"/>
            </a:endParaRPr>
          </a:p>
        </p:txBody>
      </p:sp>
      <p:sp>
        <p:nvSpPr>
          <p:cNvPr id="11" name="object 11"/>
          <p:cNvSpPr txBox="1"/>
          <p:nvPr/>
        </p:nvSpPr>
        <p:spPr>
          <a:xfrm>
            <a:off x="3616858" y="1697005"/>
            <a:ext cx="5253355" cy="887094"/>
          </a:xfrm>
          <a:prstGeom prst="rect">
            <a:avLst/>
          </a:prstGeom>
          <a:solidFill>
            <a:srgbClr val="D0CECE"/>
          </a:solidFill>
        </p:spPr>
        <p:txBody>
          <a:bodyPr vert="horz" wrap="square" lIns="0" tIns="68580" rIns="0" bIns="0" rtlCol="0">
            <a:spAutoFit/>
          </a:bodyPr>
          <a:lstStyle/>
          <a:p>
            <a:pPr marL="91440" marR="330200">
              <a:lnSpc>
                <a:spcPct val="100299"/>
              </a:lnSpc>
              <a:spcBef>
                <a:spcPts val="540"/>
              </a:spcBef>
            </a:pPr>
            <a:r>
              <a:rPr sz="1150" spc="25" dirty="0">
                <a:solidFill>
                  <a:srgbClr val="4A4B14"/>
                </a:solidFill>
                <a:latin typeface="Century Gothic"/>
                <a:cs typeface="Century Gothic"/>
              </a:rPr>
              <a:t>En </a:t>
            </a:r>
            <a:r>
              <a:rPr sz="1150" spc="-35" dirty="0">
                <a:solidFill>
                  <a:srgbClr val="4A4B14"/>
                </a:solidFill>
                <a:latin typeface="Century Gothic"/>
                <a:cs typeface="Century Gothic"/>
              </a:rPr>
              <a:t>pratique </a:t>
            </a:r>
            <a:r>
              <a:rPr sz="1150" spc="25" dirty="0">
                <a:solidFill>
                  <a:srgbClr val="4A4B14"/>
                </a:solidFill>
                <a:latin typeface="Century Gothic"/>
                <a:cs typeface="Century Gothic"/>
              </a:rPr>
              <a:t>: </a:t>
            </a:r>
            <a:r>
              <a:rPr sz="1200" spc="-35" dirty="0">
                <a:solidFill>
                  <a:srgbClr val="4A4B14"/>
                </a:solidFill>
                <a:latin typeface="Century Gothic"/>
                <a:cs typeface="Century Gothic"/>
              </a:rPr>
              <a:t>le </a:t>
            </a:r>
            <a:r>
              <a:rPr sz="1200" spc="-60" dirty="0">
                <a:solidFill>
                  <a:srgbClr val="4A4B14"/>
                </a:solidFill>
                <a:latin typeface="Century Gothic"/>
                <a:cs typeface="Century Gothic"/>
              </a:rPr>
              <a:t>règlement rend </a:t>
            </a:r>
            <a:r>
              <a:rPr sz="1200" spc="-45" dirty="0">
                <a:solidFill>
                  <a:srgbClr val="4A4B14"/>
                </a:solidFill>
                <a:latin typeface="Century Gothic"/>
                <a:cs typeface="Century Gothic"/>
              </a:rPr>
              <a:t>obligatoire </a:t>
            </a:r>
            <a:r>
              <a:rPr sz="1200" spc="-60" dirty="0">
                <a:solidFill>
                  <a:srgbClr val="4A4B14"/>
                </a:solidFill>
                <a:latin typeface="Century Gothic"/>
                <a:cs typeface="Century Gothic"/>
              </a:rPr>
              <a:t>un </a:t>
            </a:r>
            <a:r>
              <a:rPr sz="1200" spc="-55" dirty="0">
                <a:solidFill>
                  <a:srgbClr val="4A4B14"/>
                </a:solidFill>
                <a:latin typeface="Century Gothic"/>
                <a:cs typeface="Century Gothic"/>
              </a:rPr>
              <a:t>certain </a:t>
            </a:r>
            <a:r>
              <a:rPr sz="1200" spc="-75" dirty="0">
                <a:solidFill>
                  <a:srgbClr val="4A4B14"/>
                </a:solidFill>
                <a:latin typeface="Century Gothic"/>
                <a:cs typeface="Century Gothic"/>
              </a:rPr>
              <a:t>nombre  </a:t>
            </a:r>
            <a:r>
              <a:rPr sz="1200" spc="-45" dirty="0">
                <a:solidFill>
                  <a:srgbClr val="4A4B14"/>
                </a:solidFill>
                <a:latin typeface="Century Gothic"/>
                <a:cs typeface="Century Gothic"/>
              </a:rPr>
              <a:t>d’informations </a:t>
            </a:r>
            <a:r>
              <a:rPr sz="1200" spc="10" dirty="0">
                <a:solidFill>
                  <a:srgbClr val="4A4B14"/>
                </a:solidFill>
                <a:latin typeface="Century Gothic"/>
                <a:cs typeface="Century Gothic"/>
              </a:rPr>
              <a:t>: </a:t>
            </a:r>
            <a:r>
              <a:rPr sz="1200" spc="-40" dirty="0">
                <a:solidFill>
                  <a:srgbClr val="4A4B14"/>
                </a:solidFill>
                <a:latin typeface="Century Gothic"/>
                <a:cs typeface="Century Gothic"/>
              </a:rPr>
              <a:t>identité </a:t>
            </a:r>
            <a:r>
              <a:rPr sz="1200" spc="-60" dirty="0">
                <a:solidFill>
                  <a:srgbClr val="4A4B14"/>
                </a:solidFill>
                <a:latin typeface="Century Gothic"/>
                <a:cs typeface="Century Gothic"/>
              </a:rPr>
              <a:t>et </a:t>
            </a:r>
            <a:r>
              <a:rPr sz="1200" spc="-75" dirty="0">
                <a:solidFill>
                  <a:srgbClr val="4A4B14"/>
                </a:solidFill>
                <a:latin typeface="Century Gothic"/>
                <a:cs typeface="Century Gothic"/>
              </a:rPr>
              <a:t>coordonnées </a:t>
            </a:r>
            <a:r>
              <a:rPr sz="1200" spc="-90" dirty="0">
                <a:solidFill>
                  <a:srgbClr val="4A4B14"/>
                </a:solidFill>
                <a:latin typeface="Century Gothic"/>
                <a:cs typeface="Century Gothic"/>
              </a:rPr>
              <a:t>du </a:t>
            </a:r>
            <a:r>
              <a:rPr sz="1200" spc="-55" dirty="0">
                <a:solidFill>
                  <a:srgbClr val="4A4B14"/>
                </a:solidFill>
                <a:latin typeface="Century Gothic"/>
                <a:cs typeface="Century Gothic"/>
              </a:rPr>
              <a:t>responsable </a:t>
            </a:r>
            <a:r>
              <a:rPr sz="1200" spc="-130" dirty="0">
                <a:solidFill>
                  <a:srgbClr val="4A4B14"/>
                </a:solidFill>
                <a:latin typeface="Century Gothic"/>
                <a:cs typeface="Century Gothic"/>
              </a:rPr>
              <a:t>de </a:t>
            </a:r>
            <a:r>
              <a:rPr sz="1200" spc="-40" dirty="0">
                <a:solidFill>
                  <a:srgbClr val="4A4B14"/>
                </a:solidFill>
                <a:latin typeface="Century Gothic"/>
                <a:cs typeface="Century Gothic"/>
              </a:rPr>
              <a:t>traitement,  </a:t>
            </a:r>
            <a:r>
              <a:rPr sz="1200" spc="-10" dirty="0">
                <a:solidFill>
                  <a:srgbClr val="4A4B14"/>
                </a:solidFill>
                <a:latin typeface="Century Gothic"/>
                <a:cs typeface="Century Gothic"/>
              </a:rPr>
              <a:t>finalités </a:t>
            </a:r>
            <a:r>
              <a:rPr sz="1200" spc="-90" dirty="0">
                <a:solidFill>
                  <a:srgbClr val="4A4B14"/>
                </a:solidFill>
                <a:latin typeface="Century Gothic"/>
                <a:cs typeface="Century Gothic"/>
              </a:rPr>
              <a:t>du </a:t>
            </a:r>
            <a:r>
              <a:rPr sz="1200" spc="-40" dirty="0">
                <a:solidFill>
                  <a:srgbClr val="4A4B14"/>
                </a:solidFill>
                <a:latin typeface="Century Gothic"/>
                <a:cs typeface="Century Gothic"/>
              </a:rPr>
              <a:t>traitement, </a:t>
            </a:r>
            <a:r>
              <a:rPr sz="1200" spc="5" dirty="0">
                <a:solidFill>
                  <a:srgbClr val="4A4B14"/>
                </a:solidFill>
                <a:latin typeface="Century Gothic"/>
                <a:cs typeface="Century Gothic"/>
              </a:rPr>
              <a:t>liste </a:t>
            </a:r>
            <a:r>
              <a:rPr sz="1200" spc="-65" dirty="0">
                <a:solidFill>
                  <a:srgbClr val="4A4B14"/>
                </a:solidFill>
                <a:latin typeface="Century Gothic"/>
                <a:cs typeface="Century Gothic"/>
              </a:rPr>
              <a:t>des </a:t>
            </a:r>
            <a:r>
              <a:rPr sz="1200" spc="-5" dirty="0">
                <a:solidFill>
                  <a:srgbClr val="4A4B14"/>
                </a:solidFill>
                <a:latin typeface="Century Gothic"/>
                <a:cs typeface="Century Gothic"/>
              </a:rPr>
              <a:t>droits </a:t>
            </a:r>
            <a:r>
              <a:rPr sz="1200" spc="-65" dirty="0">
                <a:solidFill>
                  <a:srgbClr val="4A4B14"/>
                </a:solidFill>
                <a:latin typeface="Century Gothic"/>
                <a:cs typeface="Century Gothic"/>
              </a:rPr>
              <a:t>des </a:t>
            </a:r>
            <a:r>
              <a:rPr sz="1200" spc="-40" dirty="0">
                <a:solidFill>
                  <a:srgbClr val="4A4B14"/>
                </a:solidFill>
                <a:latin typeface="Century Gothic"/>
                <a:cs typeface="Century Gothic"/>
              </a:rPr>
              <a:t>personnes, </a:t>
            </a:r>
            <a:r>
              <a:rPr sz="1200" spc="-50" dirty="0">
                <a:solidFill>
                  <a:srgbClr val="4A4B14"/>
                </a:solidFill>
                <a:latin typeface="Century Gothic"/>
                <a:cs typeface="Century Gothic"/>
              </a:rPr>
              <a:t>destinataire </a:t>
            </a:r>
            <a:r>
              <a:rPr sz="1200" spc="-65" dirty="0">
                <a:solidFill>
                  <a:srgbClr val="4A4B14"/>
                </a:solidFill>
                <a:latin typeface="Century Gothic"/>
                <a:cs typeface="Century Gothic"/>
              </a:rPr>
              <a:t>des  données, </a:t>
            </a:r>
            <a:r>
              <a:rPr sz="1200" spc="-75" dirty="0">
                <a:solidFill>
                  <a:srgbClr val="4A4B14"/>
                </a:solidFill>
                <a:latin typeface="Century Gothic"/>
                <a:cs typeface="Century Gothic"/>
              </a:rPr>
              <a:t>durée </a:t>
            </a:r>
            <a:r>
              <a:rPr sz="1200" spc="-130" dirty="0">
                <a:solidFill>
                  <a:srgbClr val="4A4B14"/>
                </a:solidFill>
                <a:latin typeface="Century Gothic"/>
                <a:cs typeface="Century Gothic"/>
              </a:rPr>
              <a:t>de </a:t>
            </a:r>
            <a:r>
              <a:rPr sz="1200" spc="-55" dirty="0">
                <a:solidFill>
                  <a:srgbClr val="4A4B14"/>
                </a:solidFill>
                <a:latin typeface="Century Gothic"/>
                <a:cs typeface="Century Gothic"/>
              </a:rPr>
              <a:t>conservation </a:t>
            </a:r>
            <a:r>
              <a:rPr sz="1200" spc="-65" dirty="0">
                <a:solidFill>
                  <a:srgbClr val="4A4B14"/>
                </a:solidFill>
                <a:latin typeface="Century Gothic"/>
                <a:cs typeface="Century Gothic"/>
              </a:rPr>
              <a:t>des </a:t>
            </a:r>
            <a:r>
              <a:rPr sz="1200" spc="-80" dirty="0">
                <a:solidFill>
                  <a:srgbClr val="4A4B14"/>
                </a:solidFill>
                <a:latin typeface="Century Gothic"/>
                <a:cs typeface="Century Gothic"/>
              </a:rPr>
              <a:t>données…</a:t>
            </a:r>
            <a:endParaRPr sz="1200">
              <a:latin typeface="Century Gothic"/>
              <a:cs typeface="Century Gothic"/>
            </a:endParaRPr>
          </a:p>
        </p:txBody>
      </p:sp>
      <p:sp>
        <p:nvSpPr>
          <p:cNvPr id="12" name="object 12"/>
          <p:cNvSpPr/>
          <p:nvPr/>
        </p:nvSpPr>
        <p:spPr>
          <a:xfrm>
            <a:off x="3502152" y="2789427"/>
            <a:ext cx="502920" cy="485140"/>
          </a:xfrm>
          <a:custGeom>
            <a:avLst/>
            <a:gdLst/>
            <a:ahLst/>
            <a:cxnLst/>
            <a:rect l="l" t="t" r="r" b="b"/>
            <a:pathLst>
              <a:path w="502920" h="485139">
                <a:moveTo>
                  <a:pt x="251460" y="0"/>
                </a:moveTo>
                <a:lnTo>
                  <a:pt x="200782" y="4923"/>
                </a:lnTo>
                <a:lnTo>
                  <a:pt x="153581" y="19043"/>
                </a:lnTo>
                <a:lnTo>
                  <a:pt x="110867" y="41385"/>
                </a:lnTo>
                <a:lnTo>
                  <a:pt x="73652" y="70975"/>
                </a:lnTo>
                <a:lnTo>
                  <a:pt x="42946" y="106838"/>
                </a:lnTo>
                <a:lnTo>
                  <a:pt x="19761" y="147998"/>
                </a:lnTo>
                <a:lnTo>
                  <a:pt x="5108" y="193483"/>
                </a:lnTo>
                <a:lnTo>
                  <a:pt x="0" y="242316"/>
                </a:lnTo>
                <a:lnTo>
                  <a:pt x="5108" y="291152"/>
                </a:lnTo>
                <a:lnTo>
                  <a:pt x="19761" y="336638"/>
                </a:lnTo>
                <a:lnTo>
                  <a:pt x="42946" y="377799"/>
                </a:lnTo>
                <a:lnTo>
                  <a:pt x="73652" y="413661"/>
                </a:lnTo>
                <a:lnTo>
                  <a:pt x="110867" y="443249"/>
                </a:lnTo>
                <a:lnTo>
                  <a:pt x="153581" y="465590"/>
                </a:lnTo>
                <a:lnTo>
                  <a:pt x="200782" y="479709"/>
                </a:lnTo>
                <a:lnTo>
                  <a:pt x="251460" y="484632"/>
                </a:lnTo>
                <a:lnTo>
                  <a:pt x="302137" y="479709"/>
                </a:lnTo>
                <a:lnTo>
                  <a:pt x="349338" y="465590"/>
                </a:lnTo>
                <a:lnTo>
                  <a:pt x="392052" y="443249"/>
                </a:lnTo>
                <a:lnTo>
                  <a:pt x="429267" y="413661"/>
                </a:lnTo>
                <a:lnTo>
                  <a:pt x="459973" y="377799"/>
                </a:lnTo>
                <a:lnTo>
                  <a:pt x="483158" y="336638"/>
                </a:lnTo>
                <a:lnTo>
                  <a:pt x="497811" y="291152"/>
                </a:lnTo>
                <a:lnTo>
                  <a:pt x="502920" y="242316"/>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13" name="object 13"/>
          <p:cNvSpPr txBox="1"/>
          <p:nvPr/>
        </p:nvSpPr>
        <p:spPr>
          <a:xfrm>
            <a:off x="3692487" y="2892272"/>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2</a:t>
            </a:r>
            <a:endParaRPr sz="1500">
              <a:latin typeface="Calibri"/>
              <a:cs typeface="Calibri"/>
            </a:endParaRPr>
          </a:p>
        </p:txBody>
      </p:sp>
      <p:sp>
        <p:nvSpPr>
          <p:cNvPr id="14" name="object 14"/>
          <p:cNvSpPr/>
          <p:nvPr/>
        </p:nvSpPr>
        <p:spPr>
          <a:xfrm>
            <a:off x="3474211" y="4066540"/>
            <a:ext cx="502920" cy="485140"/>
          </a:xfrm>
          <a:custGeom>
            <a:avLst/>
            <a:gdLst/>
            <a:ahLst/>
            <a:cxnLst/>
            <a:rect l="l" t="t" r="r" b="b"/>
            <a:pathLst>
              <a:path w="502920" h="485139">
                <a:moveTo>
                  <a:pt x="251460" y="0"/>
                </a:moveTo>
                <a:lnTo>
                  <a:pt x="200782" y="4923"/>
                </a:lnTo>
                <a:lnTo>
                  <a:pt x="153581" y="19043"/>
                </a:lnTo>
                <a:lnTo>
                  <a:pt x="110867" y="41385"/>
                </a:lnTo>
                <a:lnTo>
                  <a:pt x="73652" y="70975"/>
                </a:lnTo>
                <a:lnTo>
                  <a:pt x="42946" y="106838"/>
                </a:lnTo>
                <a:lnTo>
                  <a:pt x="19761" y="147998"/>
                </a:lnTo>
                <a:lnTo>
                  <a:pt x="5108" y="193483"/>
                </a:lnTo>
                <a:lnTo>
                  <a:pt x="0" y="242316"/>
                </a:lnTo>
                <a:lnTo>
                  <a:pt x="5108" y="291152"/>
                </a:lnTo>
                <a:lnTo>
                  <a:pt x="19761" y="336639"/>
                </a:lnTo>
                <a:lnTo>
                  <a:pt x="42946" y="377801"/>
                </a:lnTo>
                <a:lnTo>
                  <a:pt x="73652" y="413663"/>
                </a:lnTo>
                <a:lnTo>
                  <a:pt x="110867" y="443253"/>
                </a:lnTo>
                <a:lnTo>
                  <a:pt x="153581" y="465594"/>
                </a:lnTo>
                <a:lnTo>
                  <a:pt x="200782" y="479714"/>
                </a:lnTo>
                <a:lnTo>
                  <a:pt x="251460" y="484637"/>
                </a:lnTo>
                <a:lnTo>
                  <a:pt x="302137" y="479714"/>
                </a:lnTo>
                <a:lnTo>
                  <a:pt x="349338" y="465594"/>
                </a:lnTo>
                <a:lnTo>
                  <a:pt x="392052" y="443253"/>
                </a:lnTo>
                <a:lnTo>
                  <a:pt x="429267" y="413663"/>
                </a:lnTo>
                <a:lnTo>
                  <a:pt x="459973" y="377801"/>
                </a:lnTo>
                <a:lnTo>
                  <a:pt x="483158" y="336639"/>
                </a:lnTo>
                <a:lnTo>
                  <a:pt x="497811" y="291152"/>
                </a:lnTo>
                <a:lnTo>
                  <a:pt x="502920" y="242316"/>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15" name="object 15"/>
          <p:cNvSpPr txBox="1"/>
          <p:nvPr/>
        </p:nvSpPr>
        <p:spPr>
          <a:xfrm>
            <a:off x="3664546" y="4169384"/>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3</a:t>
            </a:r>
            <a:endParaRPr sz="1500">
              <a:latin typeface="Calibri"/>
              <a:cs typeface="Calibri"/>
            </a:endParaRPr>
          </a:p>
        </p:txBody>
      </p:sp>
      <p:sp>
        <p:nvSpPr>
          <p:cNvPr id="17" name="object 17"/>
          <p:cNvSpPr txBox="1"/>
          <p:nvPr/>
        </p:nvSpPr>
        <p:spPr>
          <a:xfrm>
            <a:off x="322535" y="5437780"/>
            <a:ext cx="17843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0" dirty="0">
                <a:solidFill>
                  <a:srgbClr val="0000FF"/>
                </a:solidFill>
                <a:latin typeface="Century Gothic"/>
                <a:cs typeface="Century Gothic"/>
              </a:rPr>
              <a:t>53</a:t>
            </a:fld>
            <a:endParaRPr sz="900">
              <a:latin typeface="Century Gothic"/>
              <a:cs typeface="Century Gothic"/>
            </a:endParaRPr>
          </a:p>
        </p:txBody>
      </p:sp>
      <p:sp>
        <p:nvSpPr>
          <p:cNvPr id="16" name="object 16"/>
          <p:cNvSpPr txBox="1"/>
          <p:nvPr/>
        </p:nvSpPr>
        <p:spPr>
          <a:xfrm>
            <a:off x="4184396" y="4083608"/>
            <a:ext cx="4069715" cy="450850"/>
          </a:xfrm>
          <a:prstGeom prst="rect">
            <a:avLst/>
          </a:prstGeom>
        </p:spPr>
        <p:txBody>
          <a:bodyPr vert="horz" wrap="square" lIns="0" tIns="20320" rIns="0" bIns="0" rtlCol="0">
            <a:spAutoFit/>
          </a:bodyPr>
          <a:lstStyle/>
          <a:p>
            <a:pPr marL="12700" marR="5080">
              <a:lnSpc>
                <a:spcPts val="1670"/>
              </a:lnSpc>
              <a:spcBef>
                <a:spcPts val="160"/>
              </a:spcBef>
            </a:pPr>
            <a:r>
              <a:rPr sz="1350" spc="10" dirty="0">
                <a:solidFill>
                  <a:srgbClr val="FFFFFF"/>
                </a:solidFill>
                <a:latin typeface="Century Gothic"/>
                <a:cs typeface="Century Gothic"/>
              </a:rPr>
              <a:t>Le </a:t>
            </a:r>
            <a:r>
              <a:rPr sz="1350" spc="15" dirty="0">
                <a:solidFill>
                  <a:srgbClr val="FFFFFF"/>
                </a:solidFill>
                <a:latin typeface="Century Gothic"/>
                <a:cs typeface="Century Gothic"/>
              </a:rPr>
              <a:t>droit </a:t>
            </a:r>
            <a:r>
              <a:rPr sz="1350" spc="-30" dirty="0">
                <a:solidFill>
                  <a:srgbClr val="FFFFFF"/>
                </a:solidFill>
                <a:latin typeface="Century Gothic"/>
                <a:cs typeface="Century Gothic"/>
              </a:rPr>
              <a:t>d’obtenir </a:t>
            </a:r>
            <a:r>
              <a:rPr sz="1350" spc="-40" dirty="0">
                <a:solidFill>
                  <a:srgbClr val="FFFFFF"/>
                </a:solidFill>
                <a:latin typeface="Century Gothic"/>
                <a:cs typeface="Century Gothic"/>
              </a:rPr>
              <a:t>la </a:t>
            </a:r>
            <a:r>
              <a:rPr sz="1350" spc="-5" dirty="0">
                <a:solidFill>
                  <a:srgbClr val="FFFFFF"/>
                </a:solidFill>
                <a:latin typeface="Century Gothic"/>
                <a:cs typeface="Century Gothic"/>
              </a:rPr>
              <a:t>rectification </a:t>
            </a:r>
            <a:r>
              <a:rPr sz="1400" spc="-65" dirty="0">
                <a:solidFill>
                  <a:srgbClr val="FFFFFF"/>
                </a:solidFill>
                <a:latin typeface="Century Gothic"/>
                <a:cs typeface="Century Gothic"/>
              </a:rPr>
              <a:t>des </a:t>
            </a:r>
            <a:r>
              <a:rPr sz="1400" spc="-15" dirty="0">
                <a:solidFill>
                  <a:srgbClr val="FFFFFF"/>
                </a:solidFill>
                <a:latin typeface="Century Gothic"/>
                <a:cs typeface="Century Gothic"/>
              </a:rPr>
              <a:t>informations  </a:t>
            </a:r>
            <a:r>
              <a:rPr sz="1400" spc="-55" dirty="0">
                <a:solidFill>
                  <a:srgbClr val="FFFFFF"/>
                </a:solidFill>
                <a:latin typeface="Century Gothic"/>
                <a:cs typeface="Century Gothic"/>
              </a:rPr>
              <a:t>inexactes </a:t>
            </a:r>
            <a:r>
              <a:rPr sz="1400" spc="-75" dirty="0">
                <a:solidFill>
                  <a:srgbClr val="FFFFFF"/>
                </a:solidFill>
                <a:latin typeface="Century Gothic"/>
                <a:cs typeface="Century Gothic"/>
              </a:rPr>
              <a:t>ou</a:t>
            </a:r>
            <a:r>
              <a:rPr sz="1400" spc="-30" dirty="0">
                <a:solidFill>
                  <a:srgbClr val="FFFFFF"/>
                </a:solidFill>
                <a:latin typeface="Century Gothic"/>
                <a:cs typeface="Century Gothic"/>
              </a:rPr>
              <a:t> </a:t>
            </a:r>
            <a:r>
              <a:rPr sz="1400" spc="-40" dirty="0">
                <a:solidFill>
                  <a:srgbClr val="FFFFFF"/>
                </a:solidFill>
                <a:latin typeface="Century Gothic"/>
                <a:cs typeface="Century Gothic"/>
              </a:rPr>
              <a:t>incomplètes.</a:t>
            </a:r>
            <a:endParaRPr sz="1400">
              <a:latin typeface="Century Gothic"/>
              <a:cs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txBox="1">
            <a:spLocks noGrp="1"/>
          </p:cNvSpPr>
          <p:nvPr>
            <p:ph type="title"/>
          </p:nvPr>
        </p:nvSpPr>
        <p:spPr>
          <a:xfrm>
            <a:off x="791918" y="918629"/>
            <a:ext cx="1739900" cy="1040765"/>
          </a:xfrm>
          <a:prstGeom prst="rect">
            <a:avLst/>
          </a:prstGeom>
        </p:spPr>
        <p:txBody>
          <a:bodyPr vert="horz" wrap="square" lIns="0" tIns="40005" rIns="0" bIns="0" rtlCol="0">
            <a:spAutoFit/>
          </a:bodyPr>
          <a:lstStyle/>
          <a:p>
            <a:pPr marL="12700" marR="5080">
              <a:lnSpc>
                <a:spcPct val="90000"/>
              </a:lnSpc>
              <a:spcBef>
                <a:spcPts val="315"/>
              </a:spcBef>
            </a:pPr>
            <a:r>
              <a:rPr spc="65" dirty="0"/>
              <a:t>DES </a:t>
            </a:r>
            <a:r>
              <a:rPr spc="75" dirty="0"/>
              <a:t>DROITS  </a:t>
            </a:r>
            <a:r>
              <a:rPr spc="100" dirty="0"/>
              <a:t>ÉTENDUS</a:t>
            </a:r>
            <a:r>
              <a:rPr spc="-120" dirty="0"/>
              <a:t> </a:t>
            </a:r>
            <a:r>
              <a:rPr spc="-10" dirty="0"/>
              <a:t>POUR  </a:t>
            </a:r>
            <a:r>
              <a:rPr spc="135" dirty="0"/>
              <a:t>LES  </a:t>
            </a:r>
            <a:r>
              <a:rPr spc="125" dirty="0"/>
              <a:t>UTILISATEURS</a:t>
            </a:r>
          </a:p>
        </p:txBody>
      </p:sp>
      <p:sp>
        <p:nvSpPr>
          <p:cNvPr id="7" name="object 7"/>
          <p:cNvSpPr/>
          <p:nvPr/>
        </p:nvSpPr>
        <p:spPr>
          <a:xfrm>
            <a:off x="3492500" y="932853"/>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6"/>
                </a:lnTo>
                <a:lnTo>
                  <a:pt x="5108" y="291152"/>
                </a:lnTo>
                <a:lnTo>
                  <a:pt x="19761" y="336638"/>
                </a:lnTo>
                <a:lnTo>
                  <a:pt x="42946" y="377799"/>
                </a:lnTo>
                <a:lnTo>
                  <a:pt x="73652" y="413661"/>
                </a:lnTo>
                <a:lnTo>
                  <a:pt x="110867" y="443249"/>
                </a:lnTo>
                <a:lnTo>
                  <a:pt x="153581" y="465590"/>
                </a:lnTo>
                <a:lnTo>
                  <a:pt x="200782" y="479709"/>
                </a:lnTo>
                <a:lnTo>
                  <a:pt x="251460" y="484632"/>
                </a:lnTo>
                <a:lnTo>
                  <a:pt x="302137" y="479709"/>
                </a:lnTo>
                <a:lnTo>
                  <a:pt x="349338" y="465590"/>
                </a:lnTo>
                <a:lnTo>
                  <a:pt x="392052" y="443249"/>
                </a:lnTo>
                <a:lnTo>
                  <a:pt x="429267" y="413661"/>
                </a:lnTo>
                <a:lnTo>
                  <a:pt x="459973" y="377799"/>
                </a:lnTo>
                <a:lnTo>
                  <a:pt x="483158" y="336638"/>
                </a:lnTo>
                <a:lnTo>
                  <a:pt x="497811" y="291152"/>
                </a:lnTo>
                <a:lnTo>
                  <a:pt x="502920" y="242316"/>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8" name="object 8"/>
          <p:cNvSpPr txBox="1"/>
          <p:nvPr/>
        </p:nvSpPr>
        <p:spPr>
          <a:xfrm>
            <a:off x="3682834" y="1035697"/>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4</a:t>
            </a:r>
            <a:endParaRPr sz="1500">
              <a:latin typeface="Calibri"/>
              <a:cs typeface="Calibri"/>
            </a:endParaRPr>
          </a:p>
        </p:txBody>
      </p:sp>
      <p:sp>
        <p:nvSpPr>
          <p:cNvPr id="9" name="object 9"/>
          <p:cNvSpPr txBox="1"/>
          <p:nvPr/>
        </p:nvSpPr>
        <p:spPr>
          <a:xfrm>
            <a:off x="4184396" y="1043978"/>
            <a:ext cx="3258820" cy="228268"/>
          </a:xfrm>
          <a:prstGeom prst="rect">
            <a:avLst/>
          </a:prstGeom>
        </p:spPr>
        <p:txBody>
          <a:bodyPr vert="horz" wrap="square" lIns="0" tIns="12700" rIns="0" bIns="0" rtlCol="0">
            <a:spAutoFit/>
          </a:bodyPr>
          <a:lstStyle/>
          <a:p>
            <a:pPr marL="12700">
              <a:lnSpc>
                <a:spcPct val="100000"/>
              </a:lnSpc>
              <a:spcBef>
                <a:spcPts val="100"/>
              </a:spcBef>
            </a:pPr>
            <a:r>
              <a:rPr sz="1350" spc="10" dirty="0">
                <a:solidFill>
                  <a:srgbClr val="FFFFFF"/>
                </a:solidFill>
                <a:latin typeface="Century Gothic"/>
                <a:cs typeface="Century Gothic"/>
              </a:rPr>
              <a:t>Le </a:t>
            </a:r>
            <a:r>
              <a:rPr sz="1350" spc="15" dirty="0">
                <a:solidFill>
                  <a:srgbClr val="FFFFFF"/>
                </a:solidFill>
                <a:latin typeface="Century Gothic"/>
                <a:cs typeface="Century Gothic"/>
              </a:rPr>
              <a:t>droit </a:t>
            </a:r>
            <a:r>
              <a:rPr sz="1350" spc="-65" dirty="0">
                <a:solidFill>
                  <a:srgbClr val="FFFFFF"/>
                </a:solidFill>
                <a:latin typeface="Century Gothic"/>
                <a:cs typeface="Century Gothic"/>
              </a:rPr>
              <a:t>d’effacement </a:t>
            </a:r>
            <a:r>
              <a:rPr sz="1400" spc="-75" dirty="0">
                <a:solidFill>
                  <a:srgbClr val="FFFFFF"/>
                </a:solidFill>
                <a:latin typeface="Century Gothic"/>
                <a:cs typeface="Century Gothic"/>
              </a:rPr>
              <a:t>(ou </a:t>
            </a:r>
            <a:r>
              <a:rPr sz="1400" dirty="0">
                <a:solidFill>
                  <a:srgbClr val="FFFFFF"/>
                </a:solidFill>
                <a:latin typeface="Century Gothic"/>
                <a:cs typeface="Century Gothic"/>
              </a:rPr>
              <a:t>droit </a:t>
            </a:r>
            <a:r>
              <a:rPr lang="fr-FR" sz="1400" spc="-215" dirty="0">
                <a:solidFill>
                  <a:srgbClr val="FFFFFF"/>
                </a:solidFill>
                <a:latin typeface="Century Gothic"/>
                <a:cs typeface="Century Gothic"/>
              </a:rPr>
              <a:t>à </a:t>
            </a:r>
            <a:r>
              <a:rPr sz="1400" spc="-105" dirty="0">
                <a:solidFill>
                  <a:srgbClr val="FFFFFF"/>
                </a:solidFill>
                <a:latin typeface="Century Gothic"/>
                <a:cs typeface="Century Gothic"/>
              </a:rPr>
              <a:t> </a:t>
            </a:r>
            <a:r>
              <a:rPr sz="1400" spc="-30" dirty="0">
                <a:solidFill>
                  <a:srgbClr val="FFFFFF"/>
                </a:solidFill>
                <a:latin typeface="Century Gothic"/>
                <a:cs typeface="Century Gothic"/>
              </a:rPr>
              <a:t>l’oubli)</a:t>
            </a:r>
            <a:endParaRPr sz="1400" dirty="0">
              <a:latin typeface="Century Gothic"/>
              <a:cs typeface="Century Gothic"/>
            </a:endParaRPr>
          </a:p>
        </p:txBody>
      </p:sp>
      <p:sp>
        <p:nvSpPr>
          <p:cNvPr id="10" name="object 10"/>
          <p:cNvSpPr txBox="1"/>
          <p:nvPr/>
        </p:nvSpPr>
        <p:spPr>
          <a:xfrm>
            <a:off x="4184396" y="2724266"/>
            <a:ext cx="2959100" cy="221856"/>
          </a:xfrm>
          <a:prstGeom prst="rect">
            <a:avLst/>
          </a:prstGeom>
        </p:spPr>
        <p:txBody>
          <a:bodyPr vert="horz" wrap="square" lIns="0" tIns="13970" rIns="0" bIns="0" rtlCol="0">
            <a:spAutoFit/>
          </a:bodyPr>
          <a:lstStyle/>
          <a:p>
            <a:pPr marL="12700">
              <a:lnSpc>
                <a:spcPct val="100000"/>
              </a:lnSpc>
              <a:spcBef>
                <a:spcPts val="110"/>
              </a:spcBef>
            </a:pPr>
            <a:r>
              <a:rPr sz="1350" spc="10" dirty="0">
                <a:solidFill>
                  <a:srgbClr val="FFFFFF"/>
                </a:solidFill>
                <a:latin typeface="Century Gothic"/>
                <a:cs typeface="Century Gothic"/>
              </a:rPr>
              <a:t>Le </a:t>
            </a:r>
            <a:r>
              <a:rPr sz="1350" spc="15" dirty="0">
                <a:solidFill>
                  <a:srgbClr val="FFFFFF"/>
                </a:solidFill>
                <a:latin typeface="Century Gothic"/>
                <a:cs typeface="Century Gothic"/>
              </a:rPr>
              <a:t>droit </a:t>
            </a:r>
            <a:r>
              <a:rPr lang="fr-FR" sz="1350" spc="-180" dirty="0">
                <a:solidFill>
                  <a:srgbClr val="FFFFFF"/>
                </a:solidFill>
                <a:latin typeface="Century Gothic"/>
                <a:cs typeface="Century Gothic"/>
              </a:rPr>
              <a:t>à </a:t>
            </a:r>
            <a:r>
              <a:rPr sz="1350" spc="-180" dirty="0">
                <a:solidFill>
                  <a:srgbClr val="FFFFFF"/>
                </a:solidFill>
                <a:latin typeface="Century Gothic"/>
                <a:cs typeface="Century Gothic"/>
              </a:rPr>
              <a:t> </a:t>
            </a:r>
            <a:r>
              <a:rPr sz="1350" spc="-40" dirty="0">
                <a:solidFill>
                  <a:srgbClr val="FFFFFF"/>
                </a:solidFill>
                <a:latin typeface="Century Gothic"/>
                <a:cs typeface="Century Gothic"/>
              </a:rPr>
              <a:t>la </a:t>
            </a:r>
            <a:r>
              <a:rPr sz="1350" spc="10" dirty="0">
                <a:solidFill>
                  <a:srgbClr val="FFFFFF"/>
                </a:solidFill>
                <a:latin typeface="Century Gothic"/>
                <a:cs typeface="Century Gothic"/>
              </a:rPr>
              <a:t>limitation </a:t>
            </a:r>
            <a:r>
              <a:rPr sz="1350" spc="-50" dirty="0">
                <a:solidFill>
                  <a:srgbClr val="FFFFFF"/>
                </a:solidFill>
                <a:latin typeface="Century Gothic"/>
                <a:cs typeface="Century Gothic"/>
              </a:rPr>
              <a:t>du</a:t>
            </a:r>
            <a:r>
              <a:rPr sz="1350" spc="-160" dirty="0">
                <a:solidFill>
                  <a:srgbClr val="FFFFFF"/>
                </a:solidFill>
                <a:latin typeface="Century Gothic"/>
                <a:cs typeface="Century Gothic"/>
              </a:rPr>
              <a:t> </a:t>
            </a:r>
            <a:r>
              <a:rPr sz="1350" spc="-10" dirty="0">
                <a:solidFill>
                  <a:srgbClr val="FFFFFF"/>
                </a:solidFill>
                <a:latin typeface="Century Gothic"/>
                <a:cs typeface="Century Gothic"/>
              </a:rPr>
              <a:t>traitement</a:t>
            </a:r>
            <a:endParaRPr sz="1350" dirty="0">
              <a:latin typeface="Century Gothic"/>
              <a:cs typeface="Century Gothic"/>
            </a:endParaRPr>
          </a:p>
        </p:txBody>
      </p:sp>
      <p:sp>
        <p:nvSpPr>
          <p:cNvPr id="11" name="object 11"/>
          <p:cNvSpPr txBox="1"/>
          <p:nvPr/>
        </p:nvSpPr>
        <p:spPr>
          <a:xfrm>
            <a:off x="3616858" y="1543498"/>
            <a:ext cx="5253355" cy="768800"/>
          </a:xfrm>
          <a:prstGeom prst="rect">
            <a:avLst/>
          </a:prstGeom>
          <a:solidFill>
            <a:srgbClr val="D0CECE"/>
          </a:solidFill>
        </p:spPr>
        <p:txBody>
          <a:bodyPr vert="horz" wrap="square" lIns="0" tIns="29845" rIns="0" bIns="0" rtlCol="0">
            <a:spAutoFit/>
          </a:bodyPr>
          <a:lstStyle/>
          <a:p>
            <a:pPr marL="91440" marR="90805">
              <a:lnSpc>
                <a:spcPct val="100299"/>
              </a:lnSpc>
              <a:spcBef>
                <a:spcPts val="235"/>
              </a:spcBef>
            </a:pPr>
            <a:r>
              <a:rPr sz="1150" spc="25" dirty="0">
                <a:solidFill>
                  <a:srgbClr val="4A4B14"/>
                </a:solidFill>
                <a:latin typeface="Century Gothic"/>
                <a:cs typeface="Century Gothic"/>
              </a:rPr>
              <a:t>En </a:t>
            </a:r>
            <a:r>
              <a:rPr sz="1150" spc="-35" dirty="0">
                <a:solidFill>
                  <a:srgbClr val="4A4B14"/>
                </a:solidFill>
                <a:latin typeface="Century Gothic"/>
                <a:cs typeface="Century Gothic"/>
              </a:rPr>
              <a:t>pratique </a:t>
            </a:r>
            <a:r>
              <a:rPr sz="1150" spc="25" dirty="0">
                <a:solidFill>
                  <a:srgbClr val="4A4B14"/>
                </a:solidFill>
                <a:latin typeface="Century Gothic"/>
                <a:cs typeface="Century Gothic"/>
              </a:rPr>
              <a:t>: </a:t>
            </a:r>
            <a:r>
              <a:rPr sz="1200" spc="-70" dirty="0">
                <a:solidFill>
                  <a:srgbClr val="4A4B14"/>
                </a:solidFill>
                <a:latin typeface="Century Gothic"/>
                <a:cs typeface="Century Gothic"/>
              </a:rPr>
              <a:t>la </a:t>
            </a:r>
            <a:r>
              <a:rPr sz="1200" spc="-55" dirty="0">
                <a:solidFill>
                  <a:srgbClr val="4A4B14"/>
                </a:solidFill>
                <a:latin typeface="Century Gothic"/>
                <a:cs typeface="Century Gothic"/>
              </a:rPr>
              <a:t>personne </a:t>
            </a:r>
            <a:r>
              <a:rPr sz="1200" spc="-95" dirty="0">
                <a:solidFill>
                  <a:srgbClr val="4A4B14"/>
                </a:solidFill>
                <a:latin typeface="Century Gothic"/>
                <a:cs typeface="Century Gothic"/>
              </a:rPr>
              <a:t>concernée </a:t>
            </a:r>
            <a:r>
              <a:rPr sz="1200" spc="-70" dirty="0">
                <a:solidFill>
                  <a:srgbClr val="4A4B14"/>
                </a:solidFill>
                <a:latin typeface="Century Gothic"/>
                <a:cs typeface="Century Gothic"/>
              </a:rPr>
              <a:t>peut </a:t>
            </a:r>
            <a:r>
              <a:rPr sz="1200" spc="-40" dirty="0">
                <a:solidFill>
                  <a:srgbClr val="4A4B14"/>
                </a:solidFill>
                <a:latin typeface="Century Gothic"/>
                <a:cs typeface="Century Gothic"/>
              </a:rPr>
              <a:t>obtenir </a:t>
            </a:r>
            <a:r>
              <a:rPr sz="1200" spc="-80" dirty="0">
                <a:solidFill>
                  <a:srgbClr val="4A4B14"/>
                </a:solidFill>
                <a:latin typeface="Century Gothic"/>
                <a:cs typeface="Century Gothic"/>
              </a:rPr>
              <a:t>l’effacement </a:t>
            </a:r>
            <a:r>
              <a:rPr sz="1200" spc="-130" dirty="0">
                <a:solidFill>
                  <a:srgbClr val="4A4B14"/>
                </a:solidFill>
                <a:latin typeface="Century Gothic"/>
                <a:cs typeface="Century Gothic"/>
              </a:rPr>
              <a:t>de </a:t>
            </a:r>
            <a:r>
              <a:rPr sz="1200" dirty="0">
                <a:solidFill>
                  <a:srgbClr val="4A4B14"/>
                </a:solidFill>
                <a:latin typeface="Century Gothic"/>
                <a:cs typeface="Century Gothic"/>
              </a:rPr>
              <a:t>ses  </a:t>
            </a:r>
            <a:r>
              <a:rPr sz="1200" spc="-80" dirty="0">
                <a:solidFill>
                  <a:srgbClr val="4A4B14"/>
                </a:solidFill>
                <a:latin typeface="Century Gothic"/>
                <a:cs typeface="Century Gothic"/>
              </a:rPr>
              <a:t>données dans </a:t>
            </a:r>
            <a:r>
              <a:rPr sz="1200" spc="-5" dirty="0">
                <a:solidFill>
                  <a:srgbClr val="4A4B14"/>
                </a:solidFill>
                <a:latin typeface="Century Gothic"/>
                <a:cs typeface="Century Gothic"/>
              </a:rPr>
              <a:t>plusieurs </a:t>
            </a:r>
            <a:r>
              <a:rPr sz="1200" spc="-90" dirty="0">
                <a:solidFill>
                  <a:srgbClr val="4A4B14"/>
                </a:solidFill>
                <a:latin typeface="Century Gothic"/>
                <a:cs typeface="Century Gothic"/>
              </a:rPr>
              <a:t>cas </a:t>
            </a:r>
            <a:r>
              <a:rPr sz="1200" spc="-130" dirty="0">
                <a:solidFill>
                  <a:srgbClr val="4A4B14"/>
                </a:solidFill>
                <a:latin typeface="Century Gothic"/>
                <a:cs typeface="Century Gothic"/>
              </a:rPr>
              <a:t>de </a:t>
            </a:r>
            <a:r>
              <a:rPr sz="1200" spc="-25" dirty="0">
                <a:solidFill>
                  <a:srgbClr val="4A4B14"/>
                </a:solidFill>
                <a:latin typeface="Century Gothic"/>
                <a:cs typeface="Century Gothic"/>
              </a:rPr>
              <a:t>figure </a:t>
            </a:r>
            <a:r>
              <a:rPr sz="1200" spc="10" dirty="0">
                <a:solidFill>
                  <a:srgbClr val="4A4B14"/>
                </a:solidFill>
                <a:latin typeface="Century Gothic"/>
                <a:cs typeface="Century Gothic"/>
              </a:rPr>
              <a:t>: </a:t>
            </a:r>
            <a:r>
              <a:rPr sz="1200" spc="-110" dirty="0">
                <a:solidFill>
                  <a:srgbClr val="4A4B14"/>
                </a:solidFill>
                <a:latin typeface="Century Gothic"/>
                <a:cs typeface="Century Gothic"/>
              </a:rPr>
              <a:t>quand </a:t>
            </a:r>
            <a:r>
              <a:rPr sz="1200" spc="-40" dirty="0">
                <a:solidFill>
                  <a:srgbClr val="4A4B14"/>
                </a:solidFill>
                <a:latin typeface="Century Gothic"/>
                <a:cs typeface="Century Gothic"/>
              </a:rPr>
              <a:t>elle </a:t>
            </a:r>
            <a:r>
              <a:rPr sz="1200" spc="-10" dirty="0">
                <a:solidFill>
                  <a:srgbClr val="4A4B14"/>
                </a:solidFill>
                <a:latin typeface="Century Gothic"/>
                <a:cs typeface="Century Gothic"/>
              </a:rPr>
              <a:t>retire </a:t>
            </a:r>
            <a:r>
              <a:rPr sz="1200" spc="-30" dirty="0">
                <a:solidFill>
                  <a:srgbClr val="4A4B14"/>
                </a:solidFill>
                <a:latin typeface="Century Gothic"/>
                <a:cs typeface="Century Gothic"/>
              </a:rPr>
              <a:t>son  </a:t>
            </a:r>
            <a:r>
              <a:rPr sz="1200" spc="-65" dirty="0">
                <a:solidFill>
                  <a:srgbClr val="4A4B14"/>
                </a:solidFill>
                <a:latin typeface="Century Gothic"/>
                <a:cs typeface="Century Gothic"/>
              </a:rPr>
              <a:t>consentement, </a:t>
            </a:r>
            <a:r>
              <a:rPr sz="1200" spc="-110" dirty="0">
                <a:solidFill>
                  <a:srgbClr val="4A4B14"/>
                </a:solidFill>
                <a:latin typeface="Century Gothic"/>
                <a:cs typeface="Century Gothic"/>
              </a:rPr>
              <a:t>quand </a:t>
            </a:r>
            <a:r>
              <a:rPr sz="1200" spc="-40" dirty="0">
                <a:solidFill>
                  <a:srgbClr val="4A4B14"/>
                </a:solidFill>
                <a:latin typeface="Century Gothic"/>
                <a:cs typeface="Century Gothic"/>
              </a:rPr>
              <a:t>elle </a:t>
            </a:r>
            <a:r>
              <a:rPr sz="1200" spc="-70" dirty="0" err="1">
                <a:solidFill>
                  <a:srgbClr val="4A4B14"/>
                </a:solidFill>
                <a:latin typeface="Century Gothic"/>
                <a:cs typeface="Century Gothic"/>
              </a:rPr>
              <a:t>s’oppose</a:t>
            </a:r>
            <a:r>
              <a:rPr sz="1200" spc="-70" dirty="0">
                <a:solidFill>
                  <a:srgbClr val="4A4B14"/>
                </a:solidFill>
                <a:latin typeface="Century Gothic"/>
                <a:cs typeface="Century Gothic"/>
              </a:rPr>
              <a:t>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60" dirty="0">
                <a:solidFill>
                  <a:srgbClr val="4A4B14"/>
                </a:solidFill>
                <a:latin typeface="Century Gothic"/>
                <a:cs typeface="Century Gothic"/>
              </a:rPr>
              <a:t>un </a:t>
            </a:r>
            <a:r>
              <a:rPr sz="1200" spc="-40" dirty="0">
                <a:solidFill>
                  <a:srgbClr val="4A4B14"/>
                </a:solidFill>
                <a:latin typeface="Century Gothic"/>
                <a:cs typeface="Century Gothic"/>
              </a:rPr>
              <a:t>traitement, </a:t>
            </a:r>
            <a:r>
              <a:rPr sz="1200" spc="-110" dirty="0">
                <a:solidFill>
                  <a:srgbClr val="4A4B14"/>
                </a:solidFill>
                <a:latin typeface="Century Gothic"/>
                <a:cs typeface="Century Gothic"/>
              </a:rPr>
              <a:t>quand </a:t>
            </a:r>
            <a:r>
              <a:rPr sz="1200" dirty="0">
                <a:solidFill>
                  <a:srgbClr val="4A4B14"/>
                </a:solidFill>
                <a:latin typeface="Century Gothic"/>
                <a:cs typeface="Century Gothic"/>
              </a:rPr>
              <a:t>les </a:t>
            </a:r>
            <a:r>
              <a:rPr sz="1200" spc="-80" dirty="0">
                <a:solidFill>
                  <a:srgbClr val="4A4B14"/>
                </a:solidFill>
                <a:latin typeface="Century Gothic"/>
                <a:cs typeface="Century Gothic"/>
              </a:rPr>
              <a:t>données </a:t>
            </a:r>
            <a:r>
              <a:rPr sz="1200" spc="-95" dirty="0">
                <a:solidFill>
                  <a:srgbClr val="4A4B14"/>
                </a:solidFill>
                <a:latin typeface="Century Gothic"/>
                <a:cs typeface="Century Gothic"/>
              </a:rPr>
              <a:t>ne  </a:t>
            </a:r>
            <a:r>
              <a:rPr sz="1200" spc="-20" dirty="0">
                <a:solidFill>
                  <a:srgbClr val="4A4B14"/>
                </a:solidFill>
                <a:latin typeface="Century Gothic"/>
                <a:cs typeface="Century Gothic"/>
              </a:rPr>
              <a:t>sont </a:t>
            </a:r>
            <a:r>
              <a:rPr sz="1200" spc="-10" dirty="0">
                <a:solidFill>
                  <a:srgbClr val="4A4B14"/>
                </a:solidFill>
                <a:latin typeface="Century Gothic"/>
                <a:cs typeface="Century Gothic"/>
              </a:rPr>
              <a:t>plus </a:t>
            </a:r>
            <a:r>
              <a:rPr sz="1200" spc="-45" dirty="0">
                <a:solidFill>
                  <a:srgbClr val="4A4B14"/>
                </a:solidFill>
                <a:latin typeface="Century Gothic"/>
                <a:cs typeface="Century Gothic"/>
              </a:rPr>
              <a:t>nécessaires </a:t>
            </a:r>
            <a:r>
              <a:rPr sz="1200" spc="-80" dirty="0">
                <a:solidFill>
                  <a:srgbClr val="4A4B14"/>
                </a:solidFill>
                <a:latin typeface="Century Gothic"/>
                <a:cs typeface="Century Gothic"/>
              </a:rPr>
              <a:t>aux</a:t>
            </a:r>
            <a:r>
              <a:rPr sz="1200" spc="-75" dirty="0">
                <a:solidFill>
                  <a:srgbClr val="4A4B14"/>
                </a:solidFill>
                <a:latin typeface="Century Gothic"/>
                <a:cs typeface="Century Gothic"/>
              </a:rPr>
              <a:t> </a:t>
            </a:r>
            <a:r>
              <a:rPr sz="1200" spc="-20" dirty="0">
                <a:solidFill>
                  <a:srgbClr val="4A4B14"/>
                </a:solidFill>
                <a:latin typeface="Century Gothic"/>
                <a:cs typeface="Century Gothic"/>
              </a:rPr>
              <a:t>finalités…</a:t>
            </a:r>
            <a:endParaRPr sz="1200" dirty="0">
              <a:latin typeface="Century Gothic"/>
              <a:cs typeface="Century Gothic"/>
            </a:endParaRPr>
          </a:p>
        </p:txBody>
      </p:sp>
      <p:sp>
        <p:nvSpPr>
          <p:cNvPr id="12" name="object 12"/>
          <p:cNvSpPr/>
          <p:nvPr/>
        </p:nvSpPr>
        <p:spPr>
          <a:xfrm>
            <a:off x="3502152" y="2606420"/>
            <a:ext cx="502920" cy="485140"/>
          </a:xfrm>
          <a:custGeom>
            <a:avLst/>
            <a:gdLst/>
            <a:ahLst/>
            <a:cxnLst/>
            <a:rect l="l" t="t" r="r" b="b"/>
            <a:pathLst>
              <a:path w="502920" h="485139">
                <a:moveTo>
                  <a:pt x="251460" y="0"/>
                </a:moveTo>
                <a:lnTo>
                  <a:pt x="200782" y="4922"/>
                </a:lnTo>
                <a:lnTo>
                  <a:pt x="153581" y="19041"/>
                </a:lnTo>
                <a:lnTo>
                  <a:pt x="110867" y="41382"/>
                </a:lnTo>
                <a:lnTo>
                  <a:pt x="73652" y="70970"/>
                </a:lnTo>
                <a:lnTo>
                  <a:pt x="42946" y="106832"/>
                </a:lnTo>
                <a:lnTo>
                  <a:pt x="19761" y="147993"/>
                </a:lnTo>
                <a:lnTo>
                  <a:pt x="5108" y="193479"/>
                </a:lnTo>
                <a:lnTo>
                  <a:pt x="0" y="242316"/>
                </a:lnTo>
                <a:lnTo>
                  <a:pt x="5108" y="291148"/>
                </a:lnTo>
                <a:lnTo>
                  <a:pt x="19761" y="336633"/>
                </a:lnTo>
                <a:lnTo>
                  <a:pt x="42946" y="377793"/>
                </a:lnTo>
                <a:lnTo>
                  <a:pt x="73652" y="413656"/>
                </a:lnTo>
                <a:lnTo>
                  <a:pt x="110867" y="443246"/>
                </a:lnTo>
                <a:lnTo>
                  <a:pt x="153581" y="465588"/>
                </a:lnTo>
                <a:lnTo>
                  <a:pt x="200782" y="479708"/>
                </a:lnTo>
                <a:lnTo>
                  <a:pt x="251460" y="484631"/>
                </a:lnTo>
                <a:lnTo>
                  <a:pt x="302137" y="479708"/>
                </a:lnTo>
                <a:lnTo>
                  <a:pt x="349338" y="465588"/>
                </a:lnTo>
                <a:lnTo>
                  <a:pt x="392052" y="443246"/>
                </a:lnTo>
                <a:lnTo>
                  <a:pt x="429267" y="413656"/>
                </a:lnTo>
                <a:lnTo>
                  <a:pt x="459973" y="377793"/>
                </a:lnTo>
                <a:lnTo>
                  <a:pt x="483158" y="336633"/>
                </a:lnTo>
                <a:lnTo>
                  <a:pt x="497811" y="291148"/>
                </a:lnTo>
                <a:lnTo>
                  <a:pt x="502920" y="242316"/>
                </a:lnTo>
                <a:lnTo>
                  <a:pt x="497811" y="193479"/>
                </a:lnTo>
                <a:lnTo>
                  <a:pt x="483158" y="147993"/>
                </a:lnTo>
                <a:lnTo>
                  <a:pt x="459973" y="106832"/>
                </a:lnTo>
                <a:lnTo>
                  <a:pt x="429267" y="70970"/>
                </a:lnTo>
                <a:lnTo>
                  <a:pt x="392052" y="41382"/>
                </a:lnTo>
                <a:lnTo>
                  <a:pt x="349338" y="19041"/>
                </a:lnTo>
                <a:lnTo>
                  <a:pt x="302137" y="4922"/>
                </a:lnTo>
                <a:lnTo>
                  <a:pt x="251460" y="0"/>
                </a:lnTo>
                <a:close/>
              </a:path>
            </a:pathLst>
          </a:custGeom>
          <a:solidFill>
            <a:srgbClr val="E1E109"/>
          </a:solidFill>
        </p:spPr>
        <p:txBody>
          <a:bodyPr wrap="square" lIns="0" tIns="0" rIns="0" bIns="0" rtlCol="0"/>
          <a:lstStyle/>
          <a:p>
            <a:endParaRPr/>
          </a:p>
        </p:txBody>
      </p:sp>
      <p:sp>
        <p:nvSpPr>
          <p:cNvPr id="13" name="object 13"/>
          <p:cNvSpPr txBox="1"/>
          <p:nvPr/>
        </p:nvSpPr>
        <p:spPr>
          <a:xfrm>
            <a:off x="3692487" y="2709253"/>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5</a:t>
            </a:r>
            <a:endParaRPr sz="1500">
              <a:latin typeface="Calibri"/>
              <a:cs typeface="Calibri"/>
            </a:endParaRPr>
          </a:p>
        </p:txBody>
      </p:sp>
      <p:sp>
        <p:nvSpPr>
          <p:cNvPr id="15" name="object 15"/>
          <p:cNvSpPr txBox="1"/>
          <p:nvPr/>
        </p:nvSpPr>
        <p:spPr>
          <a:xfrm>
            <a:off x="322535" y="5437780"/>
            <a:ext cx="17843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0" dirty="0">
                <a:solidFill>
                  <a:srgbClr val="0000FF"/>
                </a:solidFill>
                <a:latin typeface="Century Gothic"/>
                <a:cs typeface="Century Gothic"/>
              </a:rPr>
              <a:t>54</a:t>
            </a:fld>
            <a:endParaRPr sz="900">
              <a:latin typeface="Century Gothic"/>
              <a:cs typeface="Century Gothic"/>
            </a:endParaRPr>
          </a:p>
        </p:txBody>
      </p:sp>
      <p:sp>
        <p:nvSpPr>
          <p:cNvPr id="14" name="object 14"/>
          <p:cNvSpPr txBox="1"/>
          <p:nvPr/>
        </p:nvSpPr>
        <p:spPr>
          <a:xfrm>
            <a:off x="3616858" y="3246442"/>
            <a:ext cx="5253355" cy="768800"/>
          </a:xfrm>
          <a:prstGeom prst="rect">
            <a:avLst/>
          </a:prstGeom>
          <a:solidFill>
            <a:srgbClr val="D0CECE"/>
          </a:solidFill>
        </p:spPr>
        <p:txBody>
          <a:bodyPr vert="horz" wrap="square" lIns="0" tIns="29845" rIns="0" bIns="0" rtlCol="0">
            <a:spAutoFit/>
          </a:bodyPr>
          <a:lstStyle/>
          <a:p>
            <a:pPr marL="91440" marR="83820">
              <a:lnSpc>
                <a:spcPct val="100299"/>
              </a:lnSpc>
              <a:spcBef>
                <a:spcPts val="235"/>
              </a:spcBef>
            </a:pPr>
            <a:r>
              <a:rPr sz="1150" spc="25" dirty="0">
                <a:solidFill>
                  <a:srgbClr val="4A4B14"/>
                </a:solidFill>
                <a:latin typeface="Century Gothic"/>
                <a:cs typeface="Century Gothic"/>
              </a:rPr>
              <a:t>En </a:t>
            </a:r>
            <a:r>
              <a:rPr sz="1150" spc="-35" dirty="0">
                <a:solidFill>
                  <a:srgbClr val="4A4B14"/>
                </a:solidFill>
                <a:latin typeface="Century Gothic"/>
                <a:cs typeface="Century Gothic"/>
              </a:rPr>
              <a:t>pratique </a:t>
            </a:r>
            <a:r>
              <a:rPr sz="1150" spc="25" dirty="0">
                <a:solidFill>
                  <a:srgbClr val="4A4B14"/>
                </a:solidFill>
                <a:latin typeface="Century Gothic"/>
                <a:cs typeface="Century Gothic"/>
              </a:rPr>
              <a:t>: </a:t>
            </a:r>
            <a:r>
              <a:rPr sz="1200" spc="-35" dirty="0">
                <a:solidFill>
                  <a:srgbClr val="4A4B14"/>
                </a:solidFill>
                <a:latin typeface="Century Gothic"/>
                <a:cs typeface="Century Gothic"/>
              </a:rPr>
              <a:t>le </a:t>
            </a:r>
            <a:r>
              <a:rPr sz="1200" spc="-5" dirty="0">
                <a:solidFill>
                  <a:srgbClr val="4A4B14"/>
                </a:solidFill>
                <a:latin typeface="Century Gothic"/>
                <a:cs typeface="Century Gothic"/>
              </a:rPr>
              <a:t>droits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70" dirty="0">
                <a:solidFill>
                  <a:srgbClr val="4A4B14"/>
                </a:solidFill>
                <a:latin typeface="Century Gothic"/>
                <a:cs typeface="Century Gothic"/>
              </a:rPr>
              <a:t>la </a:t>
            </a:r>
            <a:r>
              <a:rPr sz="1200" spc="-20" dirty="0">
                <a:solidFill>
                  <a:srgbClr val="4A4B14"/>
                </a:solidFill>
                <a:latin typeface="Century Gothic"/>
                <a:cs typeface="Century Gothic"/>
              </a:rPr>
              <a:t>limitation </a:t>
            </a:r>
            <a:r>
              <a:rPr sz="1200" spc="-60" dirty="0">
                <a:solidFill>
                  <a:srgbClr val="4A4B14"/>
                </a:solidFill>
                <a:latin typeface="Century Gothic"/>
                <a:cs typeface="Century Gothic"/>
              </a:rPr>
              <a:t>s’effectue </a:t>
            </a:r>
            <a:r>
              <a:rPr sz="1200" spc="-80" dirty="0">
                <a:solidFill>
                  <a:srgbClr val="4A4B14"/>
                </a:solidFill>
                <a:latin typeface="Century Gothic"/>
                <a:cs typeface="Century Gothic"/>
              </a:rPr>
              <a:t>dans </a:t>
            </a:r>
            <a:r>
              <a:rPr sz="1200" spc="-65" dirty="0">
                <a:solidFill>
                  <a:srgbClr val="4A4B14"/>
                </a:solidFill>
                <a:latin typeface="Century Gothic"/>
                <a:cs typeface="Century Gothic"/>
              </a:rPr>
              <a:t>des </a:t>
            </a:r>
            <a:r>
              <a:rPr sz="1200" spc="-90" dirty="0">
                <a:solidFill>
                  <a:srgbClr val="4A4B14"/>
                </a:solidFill>
                <a:latin typeface="Century Gothic"/>
                <a:cs typeface="Century Gothic"/>
              </a:rPr>
              <a:t>cas </a:t>
            </a:r>
            <a:r>
              <a:rPr sz="1200" dirty="0">
                <a:solidFill>
                  <a:srgbClr val="4A4B14"/>
                </a:solidFill>
                <a:latin typeface="Century Gothic"/>
                <a:cs typeface="Century Gothic"/>
              </a:rPr>
              <a:t>limités </a:t>
            </a:r>
            <a:r>
              <a:rPr sz="1200" spc="10" dirty="0">
                <a:solidFill>
                  <a:srgbClr val="4A4B14"/>
                </a:solidFill>
                <a:latin typeface="Century Gothic"/>
                <a:cs typeface="Century Gothic"/>
              </a:rPr>
              <a:t>: </a:t>
            </a:r>
            <a:r>
              <a:rPr sz="1200" spc="-110" dirty="0">
                <a:solidFill>
                  <a:srgbClr val="4A4B14"/>
                </a:solidFill>
                <a:latin typeface="Century Gothic"/>
                <a:cs typeface="Century Gothic"/>
              </a:rPr>
              <a:t>quand  </a:t>
            </a:r>
            <a:r>
              <a:rPr sz="1200" spc="-70" dirty="0">
                <a:solidFill>
                  <a:srgbClr val="4A4B14"/>
                </a:solidFill>
                <a:latin typeface="Century Gothic"/>
                <a:cs typeface="Century Gothic"/>
              </a:rPr>
              <a:t>l’exactitude </a:t>
            </a:r>
            <a:r>
              <a:rPr sz="1200" spc="-65" dirty="0">
                <a:solidFill>
                  <a:srgbClr val="4A4B14"/>
                </a:solidFill>
                <a:latin typeface="Century Gothic"/>
                <a:cs typeface="Century Gothic"/>
              </a:rPr>
              <a:t>des </a:t>
            </a:r>
            <a:r>
              <a:rPr sz="1200" spc="-80" dirty="0">
                <a:solidFill>
                  <a:srgbClr val="4A4B14"/>
                </a:solidFill>
                <a:latin typeface="Century Gothic"/>
                <a:cs typeface="Century Gothic"/>
              </a:rPr>
              <a:t>données </a:t>
            </a:r>
            <a:r>
              <a:rPr sz="1200" spc="-15" dirty="0">
                <a:solidFill>
                  <a:srgbClr val="4A4B14"/>
                </a:solidFill>
                <a:latin typeface="Century Gothic"/>
                <a:cs typeface="Century Gothic"/>
              </a:rPr>
              <a:t>est </a:t>
            </a:r>
            <a:r>
              <a:rPr sz="1200" spc="-60" dirty="0">
                <a:solidFill>
                  <a:srgbClr val="4A4B14"/>
                </a:solidFill>
                <a:latin typeface="Century Gothic"/>
                <a:cs typeface="Century Gothic"/>
              </a:rPr>
              <a:t>contestée, </a:t>
            </a:r>
            <a:r>
              <a:rPr sz="1200" spc="-110" dirty="0">
                <a:solidFill>
                  <a:srgbClr val="4A4B14"/>
                </a:solidFill>
                <a:latin typeface="Century Gothic"/>
                <a:cs typeface="Century Gothic"/>
              </a:rPr>
              <a:t>quand </a:t>
            </a:r>
            <a:r>
              <a:rPr sz="1200" dirty="0">
                <a:solidFill>
                  <a:srgbClr val="4A4B14"/>
                </a:solidFill>
                <a:latin typeface="Century Gothic"/>
                <a:cs typeface="Century Gothic"/>
              </a:rPr>
              <a:t>les </a:t>
            </a:r>
            <a:r>
              <a:rPr sz="1200" spc="-80" dirty="0">
                <a:solidFill>
                  <a:srgbClr val="4A4B14"/>
                </a:solidFill>
                <a:latin typeface="Century Gothic"/>
                <a:cs typeface="Century Gothic"/>
              </a:rPr>
              <a:t>données </a:t>
            </a:r>
            <a:r>
              <a:rPr sz="1200" spc="-20" dirty="0">
                <a:solidFill>
                  <a:srgbClr val="4A4B14"/>
                </a:solidFill>
                <a:latin typeface="Century Gothic"/>
                <a:cs typeface="Century Gothic"/>
              </a:rPr>
              <a:t>sont </a:t>
            </a:r>
            <a:r>
              <a:rPr sz="1200" spc="25" dirty="0">
                <a:solidFill>
                  <a:srgbClr val="4A4B14"/>
                </a:solidFill>
                <a:latin typeface="Century Gothic"/>
                <a:cs typeface="Century Gothic"/>
              </a:rPr>
              <a:t>sur </a:t>
            </a:r>
            <a:r>
              <a:rPr sz="1200" spc="-35" dirty="0">
                <a:solidFill>
                  <a:srgbClr val="4A4B14"/>
                </a:solidFill>
                <a:latin typeface="Century Gothic"/>
                <a:cs typeface="Century Gothic"/>
              </a:rPr>
              <a:t>le  </a:t>
            </a:r>
            <a:r>
              <a:rPr sz="1200" spc="-40" dirty="0">
                <a:solidFill>
                  <a:srgbClr val="4A4B14"/>
                </a:solidFill>
                <a:latin typeface="Century Gothic"/>
                <a:cs typeface="Century Gothic"/>
              </a:rPr>
              <a:t>point </a:t>
            </a:r>
            <a:r>
              <a:rPr sz="1200" spc="-80" dirty="0">
                <a:solidFill>
                  <a:srgbClr val="4A4B14"/>
                </a:solidFill>
                <a:latin typeface="Century Gothic"/>
                <a:cs typeface="Century Gothic"/>
              </a:rPr>
              <a:t>d’être </a:t>
            </a:r>
            <a:r>
              <a:rPr sz="1200" spc="-75" dirty="0">
                <a:solidFill>
                  <a:srgbClr val="4A4B14"/>
                </a:solidFill>
                <a:latin typeface="Century Gothic"/>
                <a:cs typeface="Century Gothic"/>
              </a:rPr>
              <a:t>effacées </a:t>
            </a:r>
            <a:r>
              <a:rPr sz="1200" spc="-45" dirty="0">
                <a:solidFill>
                  <a:srgbClr val="4A4B14"/>
                </a:solidFill>
                <a:latin typeface="Century Gothic"/>
                <a:cs typeface="Century Gothic"/>
              </a:rPr>
              <a:t>mais </a:t>
            </a:r>
            <a:r>
              <a:rPr sz="1200" spc="-105" dirty="0">
                <a:solidFill>
                  <a:srgbClr val="4A4B14"/>
                </a:solidFill>
                <a:latin typeface="Century Gothic"/>
                <a:cs typeface="Century Gothic"/>
              </a:rPr>
              <a:t>que </a:t>
            </a:r>
            <a:r>
              <a:rPr sz="1200" spc="-70" dirty="0">
                <a:solidFill>
                  <a:srgbClr val="4A4B14"/>
                </a:solidFill>
                <a:latin typeface="Century Gothic"/>
                <a:cs typeface="Century Gothic"/>
              </a:rPr>
              <a:t>la </a:t>
            </a:r>
            <a:r>
              <a:rPr sz="1200" spc="-55" dirty="0">
                <a:solidFill>
                  <a:srgbClr val="4A4B14"/>
                </a:solidFill>
                <a:latin typeface="Century Gothic"/>
                <a:cs typeface="Century Gothic"/>
              </a:rPr>
              <a:t>personne </a:t>
            </a:r>
            <a:r>
              <a:rPr sz="1200" spc="-100" dirty="0">
                <a:solidFill>
                  <a:srgbClr val="4A4B14"/>
                </a:solidFill>
                <a:latin typeface="Century Gothic"/>
                <a:cs typeface="Century Gothic"/>
              </a:rPr>
              <a:t>en </a:t>
            </a:r>
            <a:r>
              <a:rPr sz="1200" spc="-195" dirty="0">
                <a:solidFill>
                  <a:srgbClr val="4A4B14"/>
                </a:solidFill>
                <a:latin typeface="Century Gothic"/>
                <a:cs typeface="Century Gothic"/>
              </a:rPr>
              <a:t>a </a:t>
            </a:r>
            <a:r>
              <a:rPr sz="1200" spc="-45" dirty="0">
                <a:solidFill>
                  <a:srgbClr val="4A4B14"/>
                </a:solidFill>
                <a:latin typeface="Century Gothic"/>
                <a:cs typeface="Century Gothic"/>
              </a:rPr>
              <a:t>besoin </a:t>
            </a:r>
            <a:r>
              <a:rPr sz="1200" spc="-50" dirty="0">
                <a:solidFill>
                  <a:srgbClr val="4A4B14"/>
                </a:solidFill>
                <a:latin typeface="Century Gothic"/>
                <a:cs typeface="Century Gothic"/>
              </a:rPr>
              <a:t>pour </a:t>
            </a:r>
            <a:r>
              <a:rPr sz="1200" spc="-65" dirty="0">
                <a:solidFill>
                  <a:srgbClr val="4A4B14"/>
                </a:solidFill>
                <a:latin typeface="Century Gothic"/>
                <a:cs typeface="Century Gothic"/>
              </a:rPr>
              <a:t>des </a:t>
            </a:r>
            <a:r>
              <a:rPr sz="1200" spc="-15" dirty="0">
                <a:solidFill>
                  <a:srgbClr val="4A4B14"/>
                </a:solidFill>
                <a:latin typeface="Century Gothic"/>
                <a:cs typeface="Century Gothic"/>
              </a:rPr>
              <a:t>raisons  </a:t>
            </a:r>
            <a:r>
              <a:rPr sz="1200" spc="-25" dirty="0">
                <a:solidFill>
                  <a:srgbClr val="4A4B14"/>
                </a:solidFill>
                <a:latin typeface="Century Gothic"/>
                <a:cs typeface="Century Gothic"/>
              </a:rPr>
              <a:t>juridiques…</a:t>
            </a:r>
            <a:endParaRPr sz="1200" dirty="0">
              <a:latin typeface="Century Gothic"/>
              <a:cs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txBox="1">
            <a:spLocks noGrp="1"/>
          </p:cNvSpPr>
          <p:nvPr>
            <p:ph type="title"/>
          </p:nvPr>
        </p:nvSpPr>
        <p:spPr>
          <a:xfrm>
            <a:off x="791918" y="918629"/>
            <a:ext cx="1739900" cy="1040765"/>
          </a:xfrm>
          <a:prstGeom prst="rect">
            <a:avLst/>
          </a:prstGeom>
        </p:spPr>
        <p:txBody>
          <a:bodyPr vert="horz" wrap="square" lIns="0" tIns="40005" rIns="0" bIns="0" rtlCol="0">
            <a:spAutoFit/>
          </a:bodyPr>
          <a:lstStyle/>
          <a:p>
            <a:pPr marL="12700" marR="5080">
              <a:lnSpc>
                <a:spcPct val="90000"/>
              </a:lnSpc>
              <a:spcBef>
                <a:spcPts val="315"/>
              </a:spcBef>
            </a:pPr>
            <a:r>
              <a:rPr spc="65" dirty="0"/>
              <a:t>DES </a:t>
            </a:r>
            <a:r>
              <a:rPr spc="75" dirty="0"/>
              <a:t>DROITS  </a:t>
            </a:r>
            <a:r>
              <a:rPr spc="100" dirty="0"/>
              <a:t>ÉTENDUS</a:t>
            </a:r>
            <a:r>
              <a:rPr spc="-120" dirty="0"/>
              <a:t> </a:t>
            </a:r>
            <a:r>
              <a:rPr spc="-10" dirty="0"/>
              <a:t>POUR  </a:t>
            </a:r>
            <a:r>
              <a:rPr spc="135" dirty="0"/>
              <a:t>LES  </a:t>
            </a:r>
            <a:r>
              <a:rPr spc="125" dirty="0"/>
              <a:t>UTILISATEURS</a:t>
            </a:r>
          </a:p>
        </p:txBody>
      </p:sp>
      <p:sp>
        <p:nvSpPr>
          <p:cNvPr id="7" name="object 7"/>
          <p:cNvSpPr/>
          <p:nvPr/>
        </p:nvSpPr>
        <p:spPr>
          <a:xfrm>
            <a:off x="3492500" y="2806725"/>
            <a:ext cx="502920" cy="485140"/>
          </a:xfrm>
          <a:custGeom>
            <a:avLst/>
            <a:gdLst/>
            <a:ahLst/>
            <a:cxnLst/>
            <a:rect l="l" t="t" r="r" b="b"/>
            <a:pathLst>
              <a:path w="502920" h="485139">
                <a:moveTo>
                  <a:pt x="251460" y="0"/>
                </a:moveTo>
                <a:lnTo>
                  <a:pt x="200782" y="4922"/>
                </a:lnTo>
                <a:lnTo>
                  <a:pt x="153581" y="19041"/>
                </a:lnTo>
                <a:lnTo>
                  <a:pt x="110867" y="41382"/>
                </a:lnTo>
                <a:lnTo>
                  <a:pt x="73652" y="70970"/>
                </a:lnTo>
                <a:lnTo>
                  <a:pt x="42946" y="106832"/>
                </a:lnTo>
                <a:lnTo>
                  <a:pt x="19761" y="147993"/>
                </a:lnTo>
                <a:lnTo>
                  <a:pt x="5108" y="193479"/>
                </a:lnTo>
                <a:lnTo>
                  <a:pt x="0" y="242315"/>
                </a:lnTo>
                <a:lnTo>
                  <a:pt x="5108" y="291148"/>
                </a:lnTo>
                <a:lnTo>
                  <a:pt x="19761" y="336633"/>
                </a:lnTo>
                <a:lnTo>
                  <a:pt x="42946" y="377793"/>
                </a:lnTo>
                <a:lnTo>
                  <a:pt x="73652" y="413656"/>
                </a:lnTo>
                <a:lnTo>
                  <a:pt x="110867" y="443246"/>
                </a:lnTo>
                <a:lnTo>
                  <a:pt x="153581" y="465588"/>
                </a:lnTo>
                <a:lnTo>
                  <a:pt x="200782" y="479708"/>
                </a:lnTo>
                <a:lnTo>
                  <a:pt x="251460" y="484631"/>
                </a:lnTo>
                <a:lnTo>
                  <a:pt x="302137" y="479708"/>
                </a:lnTo>
                <a:lnTo>
                  <a:pt x="349338" y="465588"/>
                </a:lnTo>
                <a:lnTo>
                  <a:pt x="392052" y="443246"/>
                </a:lnTo>
                <a:lnTo>
                  <a:pt x="429267" y="413656"/>
                </a:lnTo>
                <a:lnTo>
                  <a:pt x="459973" y="377793"/>
                </a:lnTo>
                <a:lnTo>
                  <a:pt x="483158" y="336633"/>
                </a:lnTo>
                <a:lnTo>
                  <a:pt x="497811" y="291148"/>
                </a:lnTo>
                <a:lnTo>
                  <a:pt x="502920" y="242315"/>
                </a:lnTo>
                <a:lnTo>
                  <a:pt x="497811" y="193479"/>
                </a:lnTo>
                <a:lnTo>
                  <a:pt x="483158" y="147993"/>
                </a:lnTo>
                <a:lnTo>
                  <a:pt x="459973" y="106832"/>
                </a:lnTo>
                <a:lnTo>
                  <a:pt x="429267" y="70970"/>
                </a:lnTo>
                <a:lnTo>
                  <a:pt x="392052" y="41382"/>
                </a:lnTo>
                <a:lnTo>
                  <a:pt x="349338" y="19041"/>
                </a:lnTo>
                <a:lnTo>
                  <a:pt x="302137" y="4922"/>
                </a:lnTo>
                <a:lnTo>
                  <a:pt x="251460" y="0"/>
                </a:lnTo>
                <a:close/>
              </a:path>
            </a:pathLst>
          </a:custGeom>
          <a:solidFill>
            <a:srgbClr val="E1E109"/>
          </a:solidFill>
        </p:spPr>
        <p:txBody>
          <a:bodyPr wrap="square" lIns="0" tIns="0" rIns="0" bIns="0" rtlCol="0"/>
          <a:lstStyle/>
          <a:p>
            <a:endParaRPr/>
          </a:p>
        </p:txBody>
      </p:sp>
      <p:sp>
        <p:nvSpPr>
          <p:cNvPr id="8" name="object 8"/>
          <p:cNvSpPr txBox="1"/>
          <p:nvPr/>
        </p:nvSpPr>
        <p:spPr>
          <a:xfrm>
            <a:off x="3682834" y="2909557"/>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7</a:t>
            </a:r>
            <a:endParaRPr sz="1500">
              <a:latin typeface="Calibri"/>
              <a:cs typeface="Calibri"/>
            </a:endParaRPr>
          </a:p>
        </p:txBody>
      </p:sp>
      <p:sp>
        <p:nvSpPr>
          <p:cNvPr id="9" name="object 9"/>
          <p:cNvSpPr txBox="1"/>
          <p:nvPr/>
        </p:nvSpPr>
        <p:spPr>
          <a:xfrm>
            <a:off x="4206328" y="2919717"/>
            <a:ext cx="4547235" cy="666750"/>
          </a:xfrm>
          <a:prstGeom prst="rect">
            <a:avLst/>
          </a:prstGeom>
        </p:spPr>
        <p:txBody>
          <a:bodyPr vert="horz" wrap="square" lIns="0" tIns="12065" rIns="0" bIns="0" rtlCol="0">
            <a:spAutoFit/>
          </a:bodyPr>
          <a:lstStyle/>
          <a:p>
            <a:pPr marL="12700" marR="5080">
              <a:lnSpc>
                <a:spcPct val="100200"/>
              </a:lnSpc>
              <a:spcBef>
                <a:spcPts val="95"/>
              </a:spcBef>
            </a:pPr>
            <a:r>
              <a:rPr sz="1350" spc="10" dirty="0">
                <a:solidFill>
                  <a:srgbClr val="FFFFFF"/>
                </a:solidFill>
                <a:latin typeface="Century Gothic"/>
                <a:cs typeface="Century Gothic"/>
              </a:rPr>
              <a:t>Le </a:t>
            </a:r>
            <a:r>
              <a:rPr sz="1350" spc="15" dirty="0">
                <a:solidFill>
                  <a:srgbClr val="FFFFFF"/>
                </a:solidFill>
                <a:latin typeface="Century Gothic"/>
                <a:cs typeface="Century Gothic"/>
              </a:rPr>
              <a:t>droit </a:t>
            </a:r>
            <a:r>
              <a:rPr sz="1350" spc="-25" dirty="0">
                <a:solidFill>
                  <a:srgbClr val="FFFFFF"/>
                </a:solidFill>
                <a:latin typeface="Century Gothic"/>
                <a:cs typeface="Century Gothic"/>
              </a:rPr>
              <a:t>d’opposition </a:t>
            </a:r>
            <a:r>
              <a:rPr sz="1350" spc="40" dirty="0">
                <a:solidFill>
                  <a:srgbClr val="FFFFFF"/>
                </a:solidFill>
                <a:latin typeface="Century Gothic"/>
                <a:cs typeface="Century Gothic"/>
              </a:rPr>
              <a:t>: </a:t>
            </a:r>
            <a:r>
              <a:rPr sz="1400" spc="5" dirty="0">
                <a:solidFill>
                  <a:srgbClr val="FFFFFF"/>
                </a:solidFill>
                <a:latin typeface="Century Gothic"/>
                <a:cs typeface="Century Gothic"/>
              </a:rPr>
              <a:t>les </a:t>
            </a:r>
            <a:r>
              <a:rPr sz="1400" spc="-40" dirty="0">
                <a:solidFill>
                  <a:srgbClr val="FFFFFF"/>
                </a:solidFill>
                <a:latin typeface="Century Gothic"/>
                <a:cs typeface="Century Gothic"/>
              </a:rPr>
              <a:t>personnes </a:t>
            </a:r>
            <a:r>
              <a:rPr sz="1400" spc="-75" dirty="0">
                <a:solidFill>
                  <a:srgbClr val="FFFFFF"/>
                </a:solidFill>
                <a:latin typeface="Century Gothic"/>
                <a:cs typeface="Century Gothic"/>
              </a:rPr>
              <a:t>peuvent</a:t>
            </a:r>
            <a:r>
              <a:rPr sz="1400" spc="-200" dirty="0">
                <a:solidFill>
                  <a:srgbClr val="FFFFFF"/>
                </a:solidFill>
                <a:latin typeface="Century Gothic"/>
                <a:cs typeface="Century Gothic"/>
              </a:rPr>
              <a:t> </a:t>
            </a:r>
            <a:r>
              <a:rPr sz="1400" spc="-100" dirty="0">
                <a:solidFill>
                  <a:srgbClr val="FFFFFF"/>
                </a:solidFill>
                <a:latin typeface="Century Gothic"/>
                <a:cs typeface="Century Gothic"/>
              </a:rPr>
              <a:t>demander  </a:t>
            </a:r>
            <a:r>
              <a:rPr sz="1400" spc="-130" dirty="0">
                <a:solidFill>
                  <a:srgbClr val="FFFFFF"/>
                </a:solidFill>
                <a:latin typeface="Century Gothic"/>
                <a:cs typeface="Century Gothic"/>
              </a:rPr>
              <a:t>au </a:t>
            </a:r>
            <a:r>
              <a:rPr sz="1400" spc="-50" dirty="0">
                <a:solidFill>
                  <a:srgbClr val="FFFFFF"/>
                </a:solidFill>
                <a:latin typeface="Century Gothic"/>
                <a:cs typeface="Century Gothic"/>
              </a:rPr>
              <a:t>responsable </a:t>
            </a:r>
            <a:r>
              <a:rPr sz="1400" spc="-135" dirty="0">
                <a:solidFill>
                  <a:srgbClr val="FFFFFF"/>
                </a:solidFill>
                <a:latin typeface="Century Gothic"/>
                <a:cs typeface="Century Gothic"/>
              </a:rPr>
              <a:t>de </a:t>
            </a:r>
            <a:r>
              <a:rPr sz="1400" spc="-35" dirty="0">
                <a:solidFill>
                  <a:srgbClr val="FFFFFF"/>
                </a:solidFill>
                <a:latin typeface="Century Gothic"/>
                <a:cs typeface="Century Gothic"/>
              </a:rPr>
              <a:t>traitement </a:t>
            </a:r>
            <a:r>
              <a:rPr sz="1400" spc="-135" dirty="0">
                <a:solidFill>
                  <a:srgbClr val="FFFFFF"/>
                </a:solidFill>
                <a:latin typeface="Century Gothic"/>
                <a:cs typeface="Century Gothic"/>
              </a:rPr>
              <a:t>de </a:t>
            </a:r>
            <a:r>
              <a:rPr sz="1400" spc="-100" dirty="0">
                <a:solidFill>
                  <a:srgbClr val="FFFFFF"/>
                </a:solidFill>
                <a:latin typeface="Century Gothic"/>
                <a:cs typeface="Century Gothic"/>
              </a:rPr>
              <a:t>ne </a:t>
            </a:r>
            <a:r>
              <a:rPr sz="1400" spc="0" dirty="0">
                <a:solidFill>
                  <a:srgbClr val="FFFFFF"/>
                </a:solidFill>
                <a:latin typeface="Century Gothic"/>
                <a:cs typeface="Century Gothic"/>
              </a:rPr>
              <a:t>plus </a:t>
            </a:r>
            <a:r>
              <a:rPr sz="1400" dirty="0">
                <a:solidFill>
                  <a:srgbClr val="FFFFFF"/>
                </a:solidFill>
                <a:latin typeface="Century Gothic"/>
                <a:cs typeface="Century Gothic"/>
              </a:rPr>
              <a:t>traiter </a:t>
            </a:r>
            <a:r>
              <a:rPr sz="1400" spc="15" dirty="0">
                <a:solidFill>
                  <a:srgbClr val="FFFFFF"/>
                </a:solidFill>
                <a:latin typeface="Century Gothic"/>
                <a:cs typeface="Century Gothic"/>
              </a:rPr>
              <a:t>leurs  </a:t>
            </a:r>
            <a:r>
              <a:rPr sz="1400" spc="-80" dirty="0">
                <a:solidFill>
                  <a:srgbClr val="FFFFFF"/>
                </a:solidFill>
                <a:latin typeface="Century Gothic"/>
                <a:cs typeface="Century Gothic"/>
              </a:rPr>
              <a:t>données </a:t>
            </a:r>
            <a:r>
              <a:rPr sz="1400" spc="-75" dirty="0">
                <a:solidFill>
                  <a:srgbClr val="FFFFFF"/>
                </a:solidFill>
                <a:latin typeface="Century Gothic"/>
                <a:cs typeface="Century Gothic"/>
              </a:rPr>
              <a:t>dans </a:t>
            </a:r>
            <a:r>
              <a:rPr sz="1400" spc="-30" dirty="0">
                <a:solidFill>
                  <a:srgbClr val="FFFFFF"/>
                </a:solidFill>
                <a:latin typeface="Century Gothic"/>
                <a:cs typeface="Century Gothic"/>
              </a:rPr>
              <a:t>certains </a:t>
            </a:r>
            <a:r>
              <a:rPr sz="1400" spc="-90" dirty="0">
                <a:solidFill>
                  <a:srgbClr val="FFFFFF"/>
                </a:solidFill>
                <a:latin typeface="Century Gothic"/>
                <a:cs typeface="Century Gothic"/>
              </a:rPr>
              <a:t>cas </a:t>
            </a:r>
            <a:r>
              <a:rPr sz="1400" spc="-25" dirty="0">
                <a:solidFill>
                  <a:srgbClr val="FFFFFF"/>
                </a:solidFill>
                <a:latin typeface="Century Gothic"/>
                <a:cs typeface="Century Gothic"/>
              </a:rPr>
              <a:t>prévus </a:t>
            </a:r>
            <a:r>
              <a:rPr sz="1400" spc="-75" dirty="0">
                <a:solidFill>
                  <a:srgbClr val="FFFFFF"/>
                </a:solidFill>
                <a:latin typeface="Century Gothic"/>
                <a:cs typeface="Century Gothic"/>
              </a:rPr>
              <a:t>par </a:t>
            </a:r>
            <a:r>
              <a:rPr sz="1400" spc="-30" dirty="0">
                <a:solidFill>
                  <a:srgbClr val="FFFFFF"/>
                </a:solidFill>
                <a:latin typeface="Century Gothic"/>
                <a:cs typeface="Century Gothic"/>
              </a:rPr>
              <a:t>le</a:t>
            </a:r>
            <a:r>
              <a:rPr sz="1400" spc="105" dirty="0">
                <a:solidFill>
                  <a:srgbClr val="FFFFFF"/>
                </a:solidFill>
                <a:latin typeface="Century Gothic"/>
                <a:cs typeface="Century Gothic"/>
              </a:rPr>
              <a:t> </a:t>
            </a:r>
            <a:r>
              <a:rPr sz="1400" spc="-50" dirty="0">
                <a:solidFill>
                  <a:srgbClr val="FFFFFF"/>
                </a:solidFill>
                <a:latin typeface="Century Gothic"/>
                <a:cs typeface="Century Gothic"/>
              </a:rPr>
              <a:t>règlement.</a:t>
            </a:r>
            <a:endParaRPr sz="1400">
              <a:latin typeface="Century Gothic"/>
              <a:cs typeface="Century Gothic"/>
            </a:endParaRPr>
          </a:p>
        </p:txBody>
      </p:sp>
      <p:sp>
        <p:nvSpPr>
          <p:cNvPr id="10" name="object 10"/>
          <p:cNvSpPr txBox="1"/>
          <p:nvPr/>
        </p:nvSpPr>
        <p:spPr>
          <a:xfrm>
            <a:off x="3635146" y="3815302"/>
            <a:ext cx="5253355" cy="677108"/>
          </a:xfrm>
          <a:prstGeom prst="rect">
            <a:avLst/>
          </a:prstGeom>
          <a:solidFill>
            <a:srgbClr val="D0CECE"/>
          </a:solidFill>
        </p:spPr>
        <p:txBody>
          <a:bodyPr vert="horz" wrap="square" lIns="0" tIns="121920" rIns="0" bIns="0" rtlCol="0">
            <a:spAutoFit/>
          </a:bodyPr>
          <a:lstStyle/>
          <a:p>
            <a:pPr marL="90805" marR="312420">
              <a:lnSpc>
                <a:spcPct val="100000"/>
              </a:lnSpc>
              <a:spcBef>
                <a:spcPts val="960"/>
              </a:spcBef>
            </a:pPr>
            <a:r>
              <a:rPr sz="1150" spc="25" dirty="0">
                <a:solidFill>
                  <a:srgbClr val="4A4B14"/>
                </a:solidFill>
                <a:latin typeface="Century Gothic"/>
                <a:cs typeface="Century Gothic"/>
              </a:rPr>
              <a:t>En </a:t>
            </a:r>
            <a:r>
              <a:rPr sz="1150" spc="-35" dirty="0">
                <a:solidFill>
                  <a:srgbClr val="4A4B14"/>
                </a:solidFill>
                <a:latin typeface="Century Gothic"/>
                <a:cs typeface="Century Gothic"/>
              </a:rPr>
              <a:t>pratique </a:t>
            </a:r>
            <a:r>
              <a:rPr sz="1150" spc="25" dirty="0">
                <a:solidFill>
                  <a:srgbClr val="4A4B14"/>
                </a:solidFill>
                <a:latin typeface="Century Gothic"/>
                <a:cs typeface="Century Gothic"/>
              </a:rPr>
              <a:t>: </a:t>
            </a:r>
            <a:r>
              <a:rPr sz="1200" spc="-135" dirty="0">
                <a:solidFill>
                  <a:srgbClr val="4A4B14"/>
                </a:solidFill>
                <a:latin typeface="Century Gothic"/>
                <a:cs typeface="Century Gothic"/>
              </a:rPr>
              <a:t>ce </a:t>
            </a:r>
            <a:r>
              <a:rPr sz="1200" spc="-15" dirty="0">
                <a:solidFill>
                  <a:srgbClr val="4A4B14"/>
                </a:solidFill>
                <a:latin typeface="Century Gothic"/>
                <a:cs typeface="Century Gothic"/>
              </a:rPr>
              <a:t>droit </a:t>
            </a:r>
            <a:r>
              <a:rPr sz="1200" spc="-70" dirty="0">
                <a:solidFill>
                  <a:srgbClr val="4A4B14"/>
                </a:solidFill>
                <a:latin typeface="Century Gothic"/>
                <a:cs typeface="Century Gothic"/>
              </a:rPr>
              <a:t>s’applique </a:t>
            </a:r>
            <a:r>
              <a:rPr sz="1200" spc="-80" dirty="0">
                <a:solidFill>
                  <a:srgbClr val="4A4B14"/>
                </a:solidFill>
                <a:latin typeface="Century Gothic"/>
                <a:cs typeface="Century Gothic"/>
              </a:rPr>
              <a:t>notamment </a:t>
            </a:r>
            <a:r>
              <a:rPr sz="1200" spc="-110" dirty="0">
                <a:solidFill>
                  <a:srgbClr val="4A4B14"/>
                </a:solidFill>
                <a:latin typeface="Century Gothic"/>
                <a:cs typeface="Century Gothic"/>
              </a:rPr>
              <a:t>quand </a:t>
            </a:r>
            <a:r>
              <a:rPr sz="1200" dirty="0">
                <a:solidFill>
                  <a:srgbClr val="4A4B14"/>
                </a:solidFill>
                <a:latin typeface="Century Gothic"/>
                <a:cs typeface="Century Gothic"/>
              </a:rPr>
              <a:t>les </a:t>
            </a:r>
            <a:r>
              <a:rPr sz="1200" spc="-80" dirty="0">
                <a:solidFill>
                  <a:srgbClr val="4A4B14"/>
                </a:solidFill>
                <a:latin typeface="Century Gothic"/>
                <a:cs typeface="Century Gothic"/>
              </a:rPr>
              <a:t>données </a:t>
            </a:r>
            <a:r>
              <a:rPr sz="1200" spc="-20" dirty="0">
                <a:solidFill>
                  <a:srgbClr val="4A4B14"/>
                </a:solidFill>
                <a:latin typeface="Century Gothic"/>
                <a:cs typeface="Century Gothic"/>
              </a:rPr>
              <a:t>sont  </a:t>
            </a:r>
            <a:r>
              <a:rPr sz="1200" spc="-30" dirty="0" err="1">
                <a:solidFill>
                  <a:srgbClr val="4A4B14"/>
                </a:solidFill>
                <a:latin typeface="Century Gothic"/>
                <a:cs typeface="Century Gothic"/>
              </a:rPr>
              <a:t>traitées</a:t>
            </a:r>
            <a:r>
              <a:rPr sz="1200" spc="-30" dirty="0">
                <a:solidFill>
                  <a:srgbClr val="4A4B14"/>
                </a:solidFill>
                <a:latin typeface="Century Gothic"/>
                <a:cs typeface="Century Gothic"/>
              </a:rPr>
              <a:t>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65" dirty="0">
                <a:solidFill>
                  <a:srgbClr val="4A4B14"/>
                </a:solidFill>
                <a:latin typeface="Century Gothic"/>
                <a:cs typeface="Century Gothic"/>
              </a:rPr>
              <a:t>des </a:t>
            </a:r>
            <a:r>
              <a:rPr sz="1200" spc="25" dirty="0">
                <a:solidFill>
                  <a:srgbClr val="4A4B14"/>
                </a:solidFill>
                <a:latin typeface="Century Gothic"/>
                <a:cs typeface="Century Gothic"/>
              </a:rPr>
              <a:t>fins </a:t>
            </a:r>
            <a:r>
              <a:rPr sz="1200" spc="-130" dirty="0">
                <a:solidFill>
                  <a:srgbClr val="4A4B14"/>
                </a:solidFill>
                <a:latin typeface="Century Gothic"/>
                <a:cs typeface="Century Gothic"/>
              </a:rPr>
              <a:t>de </a:t>
            </a:r>
            <a:r>
              <a:rPr sz="1200" spc="-45" dirty="0">
                <a:solidFill>
                  <a:srgbClr val="4A4B14"/>
                </a:solidFill>
                <a:latin typeface="Century Gothic"/>
                <a:cs typeface="Century Gothic"/>
              </a:rPr>
              <a:t>prospection, </a:t>
            </a:r>
            <a:r>
              <a:rPr sz="1200" spc="-75" dirty="0">
                <a:solidFill>
                  <a:srgbClr val="4A4B14"/>
                </a:solidFill>
                <a:latin typeface="Century Gothic"/>
                <a:cs typeface="Century Gothic"/>
              </a:rPr>
              <a:t>ou </a:t>
            </a:r>
            <a:r>
              <a:rPr sz="1200" spc="-110" dirty="0">
                <a:solidFill>
                  <a:srgbClr val="4A4B14"/>
                </a:solidFill>
                <a:latin typeface="Century Gothic"/>
                <a:cs typeface="Century Gothic"/>
              </a:rPr>
              <a:t>quand </a:t>
            </a:r>
            <a:r>
              <a:rPr sz="1200" spc="-70" dirty="0">
                <a:solidFill>
                  <a:srgbClr val="4A4B14"/>
                </a:solidFill>
                <a:latin typeface="Century Gothic"/>
                <a:cs typeface="Century Gothic"/>
              </a:rPr>
              <a:t>la </a:t>
            </a:r>
            <a:r>
              <a:rPr sz="1200" spc="-55" dirty="0">
                <a:solidFill>
                  <a:srgbClr val="4A4B14"/>
                </a:solidFill>
                <a:latin typeface="Century Gothic"/>
                <a:cs typeface="Century Gothic"/>
              </a:rPr>
              <a:t>personne </a:t>
            </a:r>
            <a:r>
              <a:rPr sz="1200" spc="-195" dirty="0">
                <a:solidFill>
                  <a:srgbClr val="4A4B14"/>
                </a:solidFill>
                <a:latin typeface="Century Gothic"/>
                <a:cs typeface="Century Gothic"/>
              </a:rPr>
              <a:t>a </a:t>
            </a:r>
            <a:r>
              <a:rPr sz="1200" spc="50" dirty="0">
                <a:solidFill>
                  <a:srgbClr val="4A4B14"/>
                </a:solidFill>
                <a:latin typeface="Century Gothic"/>
                <a:cs typeface="Century Gothic"/>
              </a:rPr>
              <a:t>« </a:t>
            </a:r>
            <a:r>
              <a:rPr sz="1200" spc="-65" dirty="0">
                <a:solidFill>
                  <a:srgbClr val="4A4B14"/>
                </a:solidFill>
                <a:latin typeface="Century Gothic"/>
                <a:cs typeface="Century Gothic"/>
              </a:rPr>
              <a:t>des </a:t>
            </a:r>
            <a:r>
              <a:rPr sz="1200" spc="-15" dirty="0">
                <a:solidFill>
                  <a:srgbClr val="4A4B14"/>
                </a:solidFill>
                <a:latin typeface="Century Gothic"/>
                <a:cs typeface="Century Gothic"/>
              </a:rPr>
              <a:t>raisons  </a:t>
            </a:r>
            <a:r>
              <a:rPr sz="1200" spc="-70" dirty="0">
                <a:solidFill>
                  <a:srgbClr val="4A4B14"/>
                </a:solidFill>
                <a:latin typeface="Century Gothic"/>
                <a:cs typeface="Century Gothic"/>
              </a:rPr>
              <a:t>tenant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65" dirty="0">
                <a:solidFill>
                  <a:srgbClr val="4A4B14"/>
                </a:solidFill>
                <a:latin typeface="Century Gothic"/>
                <a:cs typeface="Century Gothic"/>
              </a:rPr>
              <a:t>sa </a:t>
            </a:r>
            <a:r>
              <a:rPr sz="1200" spc="-25" dirty="0">
                <a:solidFill>
                  <a:srgbClr val="4A4B14"/>
                </a:solidFill>
                <a:latin typeface="Century Gothic"/>
                <a:cs typeface="Century Gothic"/>
              </a:rPr>
              <a:t>situation </a:t>
            </a:r>
            <a:r>
              <a:rPr sz="1200" spc="-40" dirty="0">
                <a:solidFill>
                  <a:srgbClr val="4A4B14"/>
                </a:solidFill>
                <a:latin typeface="Century Gothic"/>
                <a:cs typeface="Century Gothic"/>
              </a:rPr>
              <a:t>particulière</a:t>
            </a:r>
            <a:r>
              <a:rPr sz="1200" spc="35" dirty="0">
                <a:solidFill>
                  <a:srgbClr val="4A4B14"/>
                </a:solidFill>
                <a:latin typeface="Century Gothic"/>
                <a:cs typeface="Century Gothic"/>
              </a:rPr>
              <a:t> </a:t>
            </a:r>
            <a:r>
              <a:rPr sz="1200" spc="15" dirty="0">
                <a:solidFill>
                  <a:srgbClr val="4A4B14"/>
                </a:solidFill>
                <a:latin typeface="Century Gothic"/>
                <a:cs typeface="Century Gothic"/>
              </a:rPr>
              <a:t>».</a:t>
            </a:r>
            <a:endParaRPr sz="1200" dirty="0">
              <a:latin typeface="Century Gothic"/>
              <a:cs typeface="Century Gothic"/>
            </a:endParaRPr>
          </a:p>
        </p:txBody>
      </p:sp>
      <p:sp>
        <p:nvSpPr>
          <p:cNvPr id="11" name="object 11"/>
          <p:cNvSpPr/>
          <p:nvPr/>
        </p:nvSpPr>
        <p:spPr>
          <a:xfrm>
            <a:off x="3492500" y="923709"/>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5"/>
                </a:lnTo>
                <a:lnTo>
                  <a:pt x="5108" y="291152"/>
                </a:lnTo>
                <a:lnTo>
                  <a:pt x="19761" y="336638"/>
                </a:lnTo>
                <a:lnTo>
                  <a:pt x="42946" y="377799"/>
                </a:lnTo>
                <a:lnTo>
                  <a:pt x="73652" y="413661"/>
                </a:lnTo>
                <a:lnTo>
                  <a:pt x="110867" y="443249"/>
                </a:lnTo>
                <a:lnTo>
                  <a:pt x="153581" y="465590"/>
                </a:lnTo>
                <a:lnTo>
                  <a:pt x="200782" y="479709"/>
                </a:lnTo>
                <a:lnTo>
                  <a:pt x="251460" y="484631"/>
                </a:lnTo>
                <a:lnTo>
                  <a:pt x="302137" y="479709"/>
                </a:lnTo>
                <a:lnTo>
                  <a:pt x="349338" y="465590"/>
                </a:lnTo>
                <a:lnTo>
                  <a:pt x="392052" y="443249"/>
                </a:lnTo>
                <a:lnTo>
                  <a:pt x="429267" y="413661"/>
                </a:lnTo>
                <a:lnTo>
                  <a:pt x="459973" y="377799"/>
                </a:lnTo>
                <a:lnTo>
                  <a:pt x="483158" y="336638"/>
                </a:lnTo>
                <a:lnTo>
                  <a:pt x="497811" y="291152"/>
                </a:lnTo>
                <a:lnTo>
                  <a:pt x="502920" y="242315"/>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12" name="object 12"/>
          <p:cNvSpPr txBox="1"/>
          <p:nvPr/>
        </p:nvSpPr>
        <p:spPr>
          <a:xfrm>
            <a:off x="3682834" y="1026553"/>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6</a:t>
            </a:r>
            <a:endParaRPr sz="1500">
              <a:latin typeface="Calibri"/>
              <a:cs typeface="Calibri"/>
            </a:endParaRPr>
          </a:p>
        </p:txBody>
      </p:sp>
      <p:sp>
        <p:nvSpPr>
          <p:cNvPr id="14" name="object 14"/>
          <p:cNvSpPr txBox="1"/>
          <p:nvPr/>
        </p:nvSpPr>
        <p:spPr>
          <a:xfrm>
            <a:off x="322535" y="5437780"/>
            <a:ext cx="17843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0" dirty="0">
                <a:solidFill>
                  <a:srgbClr val="0000FF"/>
                </a:solidFill>
                <a:latin typeface="Century Gothic"/>
                <a:cs typeface="Century Gothic"/>
              </a:rPr>
              <a:t>55</a:t>
            </a:fld>
            <a:endParaRPr sz="900">
              <a:latin typeface="Century Gothic"/>
              <a:cs typeface="Century Gothic"/>
            </a:endParaRPr>
          </a:p>
        </p:txBody>
      </p:sp>
      <p:sp>
        <p:nvSpPr>
          <p:cNvPr id="13" name="object 13"/>
          <p:cNvSpPr txBox="1"/>
          <p:nvPr/>
        </p:nvSpPr>
        <p:spPr>
          <a:xfrm>
            <a:off x="4202684" y="948283"/>
            <a:ext cx="4361180" cy="1517650"/>
          </a:xfrm>
          <a:prstGeom prst="rect">
            <a:avLst/>
          </a:prstGeom>
        </p:spPr>
        <p:txBody>
          <a:bodyPr vert="horz" wrap="square" lIns="0" tIns="12700" rIns="0" bIns="0" rtlCol="0">
            <a:spAutoFit/>
          </a:bodyPr>
          <a:lstStyle/>
          <a:p>
            <a:pPr marL="12700" marR="5080">
              <a:lnSpc>
                <a:spcPct val="99900"/>
              </a:lnSpc>
              <a:spcBef>
                <a:spcPts val="100"/>
              </a:spcBef>
            </a:pPr>
            <a:r>
              <a:rPr sz="1350" spc="10" dirty="0">
                <a:solidFill>
                  <a:srgbClr val="FFFFFF"/>
                </a:solidFill>
                <a:latin typeface="Century Gothic"/>
                <a:cs typeface="Century Gothic"/>
              </a:rPr>
              <a:t>Le </a:t>
            </a:r>
            <a:r>
              <a:rPr sz="1350" spc="15" dirty="0">
                <a:solidFill>
                  <a:srgbClr val="FFFFFF"/>
                </a:solidFill>
                <a:latin typeface="Century Gothic"/>
                <a:cs typeface="Century Gothic"/>
              </a:rPr>
              <a:t>droit </a:t>
            </a:r>
            <a:r>
              <a:rPr lang="fr-FR" sz="1350" spc="-180" dirty="0">
                <a:solidFill>
                  <a:srgbClr val="FFFFFF"/>
                </a:solidFill>
                <a:latin typeface="Century Gothic"/>
                <a:cs typeface="Century Gothic"/>
              </a:rPr>
              <a:t>à </a:t>
            </a:r>
            <a:r>
              <a:rPr sz="1350" spc="-180" dirty="0">
                <a:solidFill>
                  <a:srgbClr val="FFFFFF"/>
                </a:solidFill>
                <a:latin typeface="Century Gothic"/>
                <a:cs typeface="Century Gothic"/>
              </a:rPr>
              <a:t> </a:t>
            </a:r>
            <a:r>
              <a:rPr sz="1350" spc="-40" dirty="0">
                <a:solidFill>
                  <a:srgbClr val="FFFFFF"/>
                </a:solidFill>
                <a:latin typeface="Century Gothic"/>
                <a:cs typeface="Century Gothic"/>
              </a:rPr>
              <a:t>la </a:t>
            </a:r>
            <a:r>
              <a:rPr sz="1350" dirty="0">
                <a:solidFill>
                  <a:srgbClr val="FFFFFF"/>
                </a:solidFill>
                <a:latin typeface="Century Gothic"/>
                <a:cs typeface="Century Gothic"/>
              </a:rPr>
              <a:t>portabilité </a:t>
            </a:r>
            <a:r>
              <a:rPr sz="1350" spc="-30" dirty="0">
                <a:solidFill>
                  <a:srgbClr val="FFFFFF"/>
                </a:solidFill>
                <a:latin typeface="Century Gothic"/>
                <a:cs typeface="Century Gothic"/>
              </a:rPr>
              <a:t>des </a:t>
            </a:r>
            <a:r>
              <a:rPr sz="1350" spc="-50" dirty="0">
                <a:solidFill>
                  <a:srgbClr val="FFFFFF"/>
                </a:solidFill>
                <a:latin typeface="Century Gothic"/>
                <a:cs typeface="Century Gothic"/>
              </a:rPr>
              <a:t>données </a:t>
            </a:r>
            <a:r>
              <a:rPr sz="1350" spc="40" dirty="0">
                <a:solidFill>
                  <a:srgbClr val="FFFFFF"/>
                </a:solidFill>
                <a:latin typeface="Century Gothic"/>
                <a:cs typeface="Century Gothic"/>
              </a:rPr>
              <a:t>: </a:t>
            </a:r>
            <a:r>
              <a:rPr sz="1400" spc="-110" dirty="0">
                <a:solidFill>
                  <a:srgbClr val="FFFFFF"/>
                </a:solidFill>
                <a:latin typeface="Century Gothic"/>
                <a:cs typeface="Century Gothic"/>
              </a:rPr>
              <a:t>quand </a:t>
            </a:r>
            <a:r>
              <a:rPr sz="1400" spc="-30" dirty="0">
                <a:solidFill>
                  <a:srgbClr val="FFFFFF"/>
                </a:solidFill>
                <a:latin typeface="Century Gothic"/>
                <a:cs typeface="Century Gothic"/>
              </a:rPr>
              <a:t>le  </a:t>
            </a:r>
            <a:r>
              <a:rPr sz="1400" spc="-40" dirty="0">
                <a:solidFill>
                  <a:srgbClr val="FFFFFF"/>
                </a:solidFill>
                <a:latin typeface="Century Gothic"/>
                <a:cs typeface="Century Gothic"/>
              </a:rPr>
              <a:t>traitement </a:t>
            </a:r>
            <a:r>
              <a:rPr sz="1400" spc="-10" dirty="0">
                <a:solidFill>
                  <a:srgbClr val="FFFFFF"/>
                </a:solidFill>
                <a:latin typeface="Century Gothic"/>
                <a:cs typeface="Century Gothic"/>
              </a:rPr>
              <a:t>est </a:t>
            </a:r>
            <a:r>
              <a:rPr sz="1400" spc="-80" dirty="0">
                <a:solidFill>
                  <a:srgbClr val="FFFFFF"/>
                </a:solidFill>
                <a:latin typeface="Century Gothic"/>
                <a:cs typeface="Century Gothic"/>
              </a:rPr>
              <a:t>fondé </a:t>
            </a:r>
            <a:r>
              <a:rPr sz="1400" spc="50" dirty="0">
                <a:solidFill>
                  <a:srgbClr val="FFFFFF"/>
                </a:solidFill>
                <a:latin typeface="Century Gothic"/>
                <a:cs typeface="Century Gothic"/>
              </a:rPr>
              <a:t>sur </a:t>
            </a:r>
            <a:r>
              <a:rPr sz="1400" spc="-30" dirty="0">
                <a:solidFill>
                  <a:srgbClr val="FFFFFF"/>
                </a:solidFill>
                <a:latin typeface="Century Gothic"/>
                <a:cs typeface="Century Gothic"/>
              </a:rPr>
              <a:t>le </a:t>
            </a:r>
            <a:r>
              <a:rPr sz="1400" spc="-70" dirty="0">
                <a:solidFill>
                  <a:srgbClr val="FFFFFF"/>
                </a:solidFill>
                <a:latin typeface="Century Gothic"/>
                <a:cs typeface="Century Gothic"/>
              </a:rPr>
              <a:t>consentement </a:t>
            </a:r>
            <a:r>
              <a:rPr sz="1400" spc="-75" dirty="0">
                <a:solidFill>
                  <a:srgbClr val="FFFFFF"/>
                </a:solidFill>
                <a:latin typeface="Century Gothic"/>
                <a:cs typeface="Century Gothic"/>
              </a:rPr>
              <a:t>ou </a:t>
            </a:r>
            <a:r>
              <a:rPr sz="1400" spc="50" dirty="0">
                <a:solidFill>
                  <a:srgbClr val="FFFFFF"/>
                </a:solidFill>
                <a:latin typeface="Century Gothic"/>
                <a:cs typeface="Century Gothic"/>
              </a:rPr>
              <a:t>sur </a:t>
            </a:r>
            <a:r>
              <a:rPr sz="1400" spc="-50" dirty="0">
                <a:solidFill>
                  <a:srgbClr val="FFFFFF"/>
                </a:solidFill>
                <a:latin typeface="Century Gothic"/>
                <a:cs typeface="Century Gothic"/>
              </a:rPr>
              <a:t>un  </a:t>
            </a:r>
            <a:r>
              <a:rPr sz="1400" spc="-40" dirty="0">
                <a:solidFill>
                  <a:srgbClr val="FFFFFF"/>
                </a:solidFill>
                <a:latin typeface="Century Gothic"/>
                <a:cs typeface="Century Gothic"/>
              </a:rPr>
              <a:t>contrat, </a:t>
            </a:r>
            <a:r>
              <a:rPr sz="1400" spc="-75" dirty="0">
                <a:solidFill>
                  <a:srgbClr val="FFFFFF"/>
                </a:solidFill>
                <a:latin typeface="Century Gothic"/>
                <a:cs typeface="Century Gothic"/>
              </a:rPr>
              <a:t>ou </a:t>
            </a:r>
            <a:r>
              <a:rPr sz="1400" spc="-35" dirty="0">
                <a:solidFill>
                  <a:srgbClr val="FFFFFF"/>
                </a:solidFill>
                <a:latin typeface="Century Gothic"/>
                <a:cs typeface="Century Gothic"/>
              </a:rPr>
              <a:t>qu’il </a:t>
            </a:r>
            <a:r>
              <a:rPr sz="1400" spc="-10" dirty="0">
                <a:solidFill>
                  <a:srgbClr val="FFFFFF"/>
                </a:solidFill>
                <a:latin typeface="Century Gothic"/>
                <a:cs typeface="Century Gothic"/>
              </a:rPr>
              <a:t>est </a:t>
            </a:r>
            <a:r>
              <a:rPr sz="1400" spc="-50" dirty="0">
                <a:solidFill>
                  <a:srgbClr val="FFFFFF"/>
                </a:solidFill>
                <a:latin typeface="Century Gothic"/>
                <a:cs typeface="Century Gothic"/>
              </a:rPr>
              <a:t>automatisé, </a:t>
            </a:r>
            <a:r>
              <a:rPr sz="1400" spc="-60" dirty="0">
                <a:solidFill>
                  <a:srgbClr val="FFFFFF"/>
                </a:solidFill>
                <a:latin typeface="Century Gothic"/>
                <a:cs typeface="Century Gothic"/>
              </a:rPr>
              <a:t>la </a:t>
            </a:r>
            <a:r>
              <a:rPr sz="1400" spc="-55" dirty="0">
                <a:solidFill>
                  <a:srgbClr val="FFFFFF"/>
                </a:solidFill>
                <a:latin typeface="Century Gothic"/>
                <a:cs typeface="Century Gothic"/>
              </a:rPr>
              <a:t>personne </a:t>
            </a:r>
            <a:r>
              <a:rPr sz="1400" spc="-215" dirty="0">
                <a:solidFill>
                  <a:srgbClr val="FFFFFF"/>
                </a:solidFill>
                <a:latin typeface="Century Gothic"/>
                <a:cs typeface="Century Gothic"/>
              </a:rPr>
              <a:t>a </a:t>
            </a:r>
            <a:r>
              <a:rPr sz="1400" spc="-30" dirty="0">
                <a:solidFill>
                  <a:srgbClr val="FFFFFF"/>
                </a:solidFill>
                <a:latin typeface="Century Gothic"/>
                <a:cs typeface="Century Gothic"/>
              </a:rPr>
              <a:t>le </a:t>
            </a:r>
            <a:r>
              <a:rPr sz="1400" dirty="0">
                <a:solidFill>
                  <a:srgbClr val="FFFFFF"/>
                </a:solidFill>
                <a:latin typeface="Century Gothic"/>
                <a:cs typeface="Century Gothic"/>
              </a:rPr>
              <a:t>droit  </a:t>
            </a:r>
            <a:r>
              <a:rPr sz="1400" spc="-135" dirty="0">
                <a:solidFill>
                  <a:srgbClr val="FFFFFF"/>
                </a:solidFill>
                <a:latin typeface="Century Gothic"/>
                <a:cs typeface="Century Gothic"/>
              </a:rPr>
              <a:t>de </a:t>
            </a:r>
            <a:r>
              <a:rPr sz="1400" spc="-25" dirty="0">
                <a:solidFill>
                  <a:srgbClr val="FFFFFF"/>
                </a:solidFill>
                <a:latin typeface="Century Gothic"/>
                <a:cs typeface="Century Gothic"/>
              </a:rPr>
              <a:t>transmettre </a:t>
            </a:r>
            <a:r>
              <a:rPr sz="1400" spc="-75" dirty="0">
                <a:solidFill>
                  <a:srgbClr val="FFFFFF"/>
                </a:solidFill>
                <a:latin typeface="Century Gothic"/>
                <a:cs typeface="Century Gothic"/>
              </a:rPr>
              <a:t>ou </a:t>
            </a:r>
            <a:r>
              <a:rPr sz="1400" spc="-135" dirty="0">
                <a:solidFill>
                  <a:srgbClr val="FFFFFF"/>
                </a:solidFill>
                <a:latin typeface="Century Gothic"/>
                <a:cs typeface="Century Gothic"/>
              </a:rPr>
              <a:t>de </a:t>
            </a:r>
            <a:r>
              <a:rPr sz="1400" spc="-105" dirty="0">
                <a:solidFill>
                  <a:srgbClr val="FFFFFF"/>
                </a:solidFill>
                <a:latin typeface="Century Gothic"/>
                <a:cs typeface="Century Gothic"/>
              </a:rPr>
              <a:t>demander </a:t>
            </a:r>
            <a:r>
              <a:rPr sz="1400" spc="-30" dirty="0">
                <a:solidFill>
                  <a:srgbClr val="FFFFFF"/>
                </a:solidFill>
                <a:latin typeface="Century Gothic"/>
                <a:cs typeface="Century Gothic"/>
              </a:rPr>
              <a:t>le </a:t>
            </a:r>
            <a:r>
              <a:rPr sz="1400" dirty="0">
                <a:solidFill>
                  <a:srgbClr val="FFFFFF"/>
                </a:solidFill>
                <a:latin typeface="Century Gothic"/>
                <a:cs typeface="Century Gothic"/>
              </a:rPr>
              <a:t>transfert </a:t>
            </a:r>
            <a:r>
              <a:rPr sz="1400" spc="-135" dirty="0">
                <a:solidFill>
                  <a:srgbClr val="FFFFFF"/>
                </a:solidFill>
                <a:latin typeface="Century Gothic"/>
                <a:cs typeface="Century Gothic"/>
              </a:rPr>
              <a:t>de </a:t>
            </a:r>
            <a:r>
              <a:rPr sz="1400" spc="0" dirty="0">
                <a:solidFill>
                  <a:srgbClr val="FFFFFF"/>
                </a:solidFill>
                <a:latin typeface="Century Gothic"/>
                <a:cs typeface="Century Gothic"/>
              </a:rPr>
              <a:t>ses  </a:t>
            </a:r>
            <a:r>
              <a:rPr sz="1400" spc="-80" dirty="0" err="1">
                <a:solidFill>
                  <a:srgbClr val="FFFFFF"/>
                </a:solidFill>
                <a:latin typeface="Century Gothic"/>
                <a:cs typeface="Century Gothic"/>
              </a:rPr>
              <a:t>données</a:t>
            </a:r>
            <a:r>
              <a:rPr sz="1400" spc="-8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50" dirty="0">
                <a:solidFill>
                  <a:srgbClr val="FFFFFF"/>
                </a:solidFill>
                <a:latin typeface="Century Gothic"/>
                <a:cs typeface="Century Gothic"/>
              </a:rPr>
              <a:t>un autre responsable </a:t>
            </a:r>
            <a:r>
              <a:rPr sz="1400" spc="-135" dirty="0">
                <a:solidFill>
                  <a:srgbClr val="FFFFFF"/>
                </a:solidFill>
                <a:latin typeface="Century Gothic"/>
                <a:cs typeface="Century Gothic"/>
              </a:rPr>
              <a:t>de </a:t>
            </a:r>
            <a:r>
              <a:rPr sz="1400" spc="-30" dirty="0">
                <a:solidFill>
                  <a:srgbClr val="FFFFFF"/>
                </a:solidFill>
                <a:latin typeface="Century Gothic"/>
                <a:cs typeface="Century Gothic"/>
              </a:rPr>
              <a:t>traitement</a:t>
            </a:r>
            <a:r>
              <a:rPr sz="1350" spc="-30" dirty="0">
                <a:solidFill>
                  <a:srgbClr val="FFFFFF"/>
                </a:solidFill>
                <a:latin typeface="Century Gothic"/>
                <a:cs typeface="Century Gothic"/>
              </a:rPr>
              <a:t>. </a:t>
            </a:r>
            <a:r>
              <a:rPr sz="1400" spc="-50" dirty="0">
                <a:solidFill>
                  <a:srgbClr val="FFFFFF"/>
                </a:solidFill>
                <a:latin typeface="Century Gothic"/>
                <a:cs typeface="Century Gothic"/>
              </a:rPr>
              <a:t>La  </a:t>
            </a:r>
            <a:r>
              <a:rPr sz="1400" spc="5" dirty="0">
                <a:solidFill>
                  <a:srgbClr val="FFFFFF"/>
                </a:solidFill>
                <a:latin typeface="Century Gothic"/>
                <a:cs typeface="Century Gothic"/>
              </a:rPr>
              <a:t>restitution </a:t>
            </a:r>
            <a:r>
              <a:rPr sz="1400" spc="-30" dirty="0">
                <a:solidFill>
                  <a:srgbClr val="FFFFFF"/>
                </a:solidFill>
                <a:latin typeface="Century Gothic"/>
                <a:cs typeface="Century Gothic"/>
              </a:rPr>
              <a:t>doit se </a:t>
            </a:r>
            <a:r>
              <a:rPr sz="1400" spc="-25" dirty="0">
                <a:solidFill>
                  <a:srgbClr val="FFFFFF"/>
                </a:solidFill>
                <a:latin typeface="Century Gothic"/>
                <a:cs typeface="Century Gothic"/>
              </a:rPr>
              <a:t>faire </a:t>
            </a:r>
            <a:r>
              <a:rPr sz="1400" spc="-75" dirty="0">
                <a:solidFill>
                  <a:srgbClr val="FFFFFF"/>
                </a:solidFill>
                <a:latin typeface="Century Gothic"/>
                <a:cs typeface="Century Gothic"/>
              </a:rPr>
              <a:t>dans </a:t>
            </a:r>
            <a:r>
              <a:rPr sz="1400" spc="-50" dirty="0">
                <a:solidFill>
                  <a:srgbClr val="FFFFFF"/>
                </a:solidFill>
                <a:latin typeface="Century Gothic"/>
                <a:cs typeface="Century Gothic"/>
              </a:rPr>
              <a:t>un </a:t>
            </a:r>
            <a:r>
              <a:rPr sz="1400" spc="-114" dirty="0">
                <a:solidFill>
                  <a:srgbClr val="FFFFFF"/>
                </a:solidFill>
                <a:latin typeface="Century Gothic"/>
                <a:cs typeface="Century Gothic"/>
              </a:rPr>
              <a:t>langage </a:t>
            </a:r>
            <a:r>
              <a:rPr sz="1400" spc="-75" dirty="0">
                <a:solidFill>
                  <a:srgbClr val="FFFFFF"/>
                </a:solidFill>
                <a:latin typeface="Century Gothic"/>
                <a:cs typeface="Century Gothic"/>
              </a:rPr>
              <a:t>couramment  </a:t>
            </a:r>
            <a:r>
              <a:rPr sz="1400" spc="25" dirty="0">
                <a:solidFill>
                  <a:srgbClr val="FFFFFF"/>
                </a:solidFill>
                <a:latin typeface="Century Gothic"/>
                <a:cs typeface="Century Gothic"/>
              </a:rPr>
              <a:t>utilisé, lisible </a:t>
            </a:r>
            <a:r>
              <a:rPr sz="1400" spc="-60" dirty="0">
                <a:solidFill>
                  <a:srgbClr val="FFFFFF"/>
                </a:solidFill>
                <a:latin typeface="Century Gothic"/>
                <a:cs typeface="Century Gothic"/>
              </a:rPr>
              <a:t>et</a:t>
            </a:r>
            <a:r>
              <a:rPr sz="1400" spc="-185" dirty="0">
                <a:solidFill>
                  <a:srgbClr val="FFFFFF"/>
                </a:solidFill>
                <a:latin typeface="Century Gothic"/>
                <a:cs typeface="Century Gothic"/>
              </a:rPr>
              <a:t> </a:t>
            </a:r>
            <a:r>
              <a:rPr sz="1400" dirty="0">
                <a:solidFill>
                  <a:srgbClr val="FFFFFF"/>
                </a:solidFill>
                <a:latin typeface="Century Gothic"/>
                <a:cs typeface="Century Gothic"/>
              </a:rPr>
              <a:t>structuré.</a:t>
            </a:r>
            <a:endParaRPr sz="1400" dirty="0">
              <a:latin typeface="Century Gothic"/>
              <a:cs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txBox="1">
            <a:spLocks noGrp="1"/>
          </p:cNvSpPr>
          <p:nvPr>
            <p:ph type="title"/>
          </p:nvPr>
        </p:nvSpPr>
        <p:spPr>
          <a:xfrm>
            <a:off x="791918" y="918629"/>
            <a:ext cx="1739900" cy="1040765"/>
          </a:xfrm>
          <a:prstGeom prst="rect">
            <a:avLst/>
          </a:prstGeom>
        </p:spPr>
        <p:txBody>
          <a:bodyPr vert="horz" wrap="square" lIns="0" tIns="40005" rIns="0" bIns="0" rtlCol="0">
            <a:spAutoFit/>
          </a:bodyPr>
          <a:lstStyle/>
          <a:p>
            <a:pPr marL="12700" marR="5080">
              <a:lnSpc>
                <a:spcPct val="90000"/>
              </a:lnSpc>
              <a:spcBef>
                <a:spcPts val="315"/>
              </a:spcBef>
            </a:pPr>
            <a:r>
              <a:rPr spc="65" dirty="0"/>
              <a:t>DES </a:t>
            </a:r>
            <a:r>
              <a:rPr spc="75" dirty="0"/>
              <a:t>DROITS  </a:t>
            </a:r>
            <a:r>
              <a:rPr spc="100" dirty="0"/>
              <a:t>ÉTENDUS</a:t>
            </a:r>
            <a:r>
              <a:rPr spc="-120" dirty="0"/>
              <a:t> </a:t>
            </a:r>
            <a:r>
              <a:rPr spc="-10" dirty="0"/>
              <a:t>POUR  </a:t>
            </a:r>
            <a:r>
              <a:rPr spc="135" dirty="0"/>
              <a:t>LES  </a:t>
            </a:r>
            <a:r>
              <a:rPr spc="125" dirty="0"/>
              <a:t>UTILISATEURS</a:t>
            </a:r>
          </a:p>
        </p:txBody>
      </p:sp>
      <p:sp>
        <p:nvSpPr>
          <p:cNvPr id="7" name="object 7"/>
          <p:cNvSpPr txBox="1"/>
          <p:nvPr/>
        </p:nvSpPr>
        <p:spPr>
          <a:xfrm>
            <a:off x="3556508" y="2114517"/>
            <a:ext cx="5253355" cy="677108"/>
          </a:xfrm>
          <a:prstGeom prst="rect">
            <a:avLst/>
          </a:prstGeom>
          <a:solidFill>
            <a:srgbClr val="D0CECE"/>
          </a:solidFill>
        </p:spPr>
        <p:txBody>
          <a:bodyPr vert="horz" wrap="square" lIns="0" tIns="121920" rIns="0" bIns="0" rtlCol="0">
            <a:spAutoFit/>
          </a:bodyPr>
          <a:lstStyle/>
          <a:p>
            <a:pPr marL="90805" marR="374650">
              <a:lnSpc>
                <a:spcPct val="100000"/>
              </a:lnSpc>
              <a:spcBef>
                <a:spcPts val="960"/>
              </a:spcBef>
            </a:pPr>
            <a:r>
              <a:rPr sz="1150" spc="25" dirty="0">
                <a:solidFill>
                  <a:srgbClr val="4A4B14"/>
                </a:solidFill>
                <a:latin typeface="Century Gothic"/>
                <a:cs typeface="Century Gothic"/>
              </a:rPr>
              <a:t>En </a:t>
            </a:r>
            <a:r>
              <a:rPr sz="1150" spc="-35" dirty="0">
                <a:solidFill>
                  <a:srgbClr val="4A4B14"/>
                </a:solidFill>
                <a:latin typeface="Century Gothic"/>
                <a:cs typeface="Century Gothic"/>
              </a:rPr>
              <a:t>pratique </a:t>
            </a:r>
            <a:r>
              <a:rPr sz="1150" spc="25" dirty="0">
                <a:solidFill>
                  <a:srgbClr val="4A4B14"/>
                </a:solidFill>
                <a:latin typeface="Century Gothic"/>
                <a:cs typeface="Century Gothic"/>
              </a:rPr>
              <a:t>: </a:t>
            </a:r>
            <a:r>
              <a:rPr sz="1200" spc="-75" dirty="0">
                <a:solidFill>
                  <a:srgbClr val="4A4B14"/>
                </a:solidFill>
                <a:latin typeface="Century Gothic"/>
                <a:cs typeface="Century Gothic"/>
              </a:rPr>
              <a:t>par </a:t>
            </a:r>
            <a:r>
              <a:rPr sz="1200" spc="-70" dirty="0">
                <a:solidFill>
                  <a:srgbClr val="4A4B14"/>
                </a:solidFill>
                <a:latin typeface="Century Gothic"/>
                <a:cs typeface="Century Gothic"/>
              </a:rPr>
              <a:t>exemple, </a:t>
            </a:r>
            <a:r>
              <a:rPr sz="1200" spc="-30" dirty="0">
                <a:solidFill>
                  <a:srgbClr val="4A4B14"/>
                </a:solidFill>
                <a:latin typeface="Century Gothic"/>
                <a:cs typeface="Century Gothic"/>
              </a:rPr>
              <a:t>lorsque </a:t>
            </a:r>
            <a:r>
              <a:rPr sz="1200" spc="-90" dirty="0">
                <a:solidFill>
                  <a:srgbClr val="4A4B14"/>
                </a:solidFill>
                <a:latin typeface="Century Gothic"/>
                <a:cs typeface="Century Gothic"/>
              </a:rPr>
              <a:t>l’accord </a:t>
            </a:r>
            <a:r>
              <a:rPr sz="1200" spc="-100" dirty="0">
                <a:solidFill>
                  <a:srgbClr val="4A4B14"/>
                </a:solidFill>
                <a:latin typeface="Century Gothic"/>
                <a:cs typeface="Century Gothic"/>
              </a:rPr>
              <a:t>d’un </a:t>
            </a:r>
            <a:r>
              <a:rPr sz="1200" spc="-45" dirty="0">
                <a:solidFill>
                  <a:srgbClr val="4A4B14"/>
                </a:solidFill>
                <a:latin typeface="Century Gothic"/>
                <a:cs typeface="Century Gothic"/>
              </a:rPr>
              <a:t>crédit </a:t>
            </a:r>
            <a:r>
              <a:rPr sz="1200" spc="-90" dirty="0">
                <a:solidFill>
                  <a:srgbClr val="4A4B14"/>
                </a:solidFill>
                <a:latin typeface="Century Gothic"/>
                <a:cs typeface="Century Gothic"/>
              </a:rPr>
              <a:t>bancaire </a:t>
            </a:r>
            <a:r>
              <a:rPr sz="1200" spc="-30" dirty="0">
                <a:solidFill>
                  <a:srgbClr val="4A4B14"/>
                </a:solidFill>
                <a:latin typeface="Century Gothic"/>
                <a:cs typeface="Century Gothic"/>
              </a:rPr>
              <a:t>se </a:t>
            </a:r>
            <a:r>
              <a:rPr sz="1200" spc="-25" dirty="0">
                <a:solidFill>
                  <a:srgbClr val="4A4B14"/>
                </a:solidFill>
                <a:latin typeface="Century Gothic"/>
                <a:cs typeface="Century Gothic"/>
              </a:rPr>
              <a:t>fait  </a:t>
            </a:r>
            <a:r>
              <a:rPr sz="1200" spc="-65" dirty="0">
                <a:solidFill>
                  <a:srgbClr val="4A4B14"/>
                </a:solidFill>
                <a:latin typeface="Century Gothic"/>
                <a:cs typeface="Century Gothic"/>
              </a:rPr>
              <a:t>uniquement </a:t>
            </a:r>
            <a:r>
              <a:rPr sz="1200" spc="25" dirty="0">
                <a:solidFill>
                  <a:srgbClr val="4A4B14"/>
                </a:solidFill>
                <a:latin typeface="Century Gothic"/>
                <a:cs typeface="Century Gothic"/>
              </a:rPr>
              <a:t>sur </a:t>
            </a:r>
            <a:r>
              <a:rPr sz="1200" spc="-70" dirty="0">
                <a:solidFill>
                  <a:srgbClr val="4A4B14"/>
                </a:solidFill>
                <a:latin typeface="Century Gothic"/>
                <a:cs typeface="Century Gothic"/>
              </a:rPr>
              <a:t>la </a:t>
            </a:r>
            <a:r>
              <a:rPr sz="1200" spc="-95" dirty="0">
                <a:solidFill>
                  <a:srgbClr val="4A4B14"/>
                </a:solidFill>
                <a:latin typeface="Century Gothic"/>
                <a:cs typeface="Century Gothic"/>
              </a:rPr>
              <a:t>base </a:t>
            </a:r>
            <a:r>
              <a:rPr sz="1200" spc="-100" dirty="0">
                <a:solidFill>
                  <a:srgbClr val="4A4B14"/>
                </a:solidFill>
                <a:latin typeface="Century Gothic"/>
                <a:cs typeface="Century Gothic"/>
              </a:rPr>
              <a:t>d’un </a:t>
            </a:r>
            <a:r>
              <a:rPr sz="1200" spc="-45" dirty="0">
                <a:solidFill>
                  <a:srgbClr val="4A4B14"/>
                </a:solidFill>
                <a:latin typeface="Century Gothic"/>
                <a:cs typeface="Century Gothic"/>
              </a:rPr>
              <a:t>algorithme, </a:t>
            </a:r>
            <a:r>
              <a:rPr sz="1200" spc="-70" dirty="0">
                <a:solidFill>
                  <a:srgbClr val="4A4B14"/>
                </a:solidFill>
                <a:latin typeface="Century Gothic"/>
                <a:cs typeface="Century Gothic"/>
              </a:rPr>
              <a:t>la </a:t>
            </a:r>
            <a:r>
              <a:rPr sz="1200" spc="-55" dirty="0" err="1">
                <a:solidFill>
                  <a:srgbClr val="4A4B14"/>
                </a:solidFill>
                <a:latin typeface="Century Gothic"/>
                <a:cs typeface="Century Gothic"/>
              </a:rPr>
              <a:t>personne</a:t>
            </a:r>
            <a:r>
              <a:rPr sz="1200" spc="-55" dirty="0">
                <a:solidFill>
                  <a:srgbClr val="4A4B14"/>
                </a:solidFill>
                <a:latin typeface="Century Gothic"/>
                <a:cs typeface="Century Gothic"/>
              </a:rPr>
              <a:t> </a:t>
            </a:r>
            <a:r>
              <a:rPr lang="fr-FR" sz="1200" spc="-195" dirty="0">
                <a:solidFill>
                  <a:srgbClr val="4A4B14"/>
                </a:solidFill>
                <a:latin typeface="Century Gothic"/>
                <a:cs typeface="Century Gothic"/>
              </a:rPr>
              <a:t>à </a:t>
            </a:r>
            <a:r>
              <a:rPr sz="1200" spc="-195" dirty="0">
                <a:solidFill>
                  <a:srgbClr val="4A4B14"/>
                </a:solidFill>
                <a:latin typeface="Century Gothic"/>
                <a:cs typeface="Century Gothic"/>
              </a:rPr>
              <a:t> </a:t>
            </a:r>
            <a:r>
              <a:rPr sz="1200" spc="-70" dirty="0">
                <a:solidFill>
                  <a:srgbClr val="4A4B14"/>
                </a:solidFill>
                <a:latin typeface="Century Gothic"/>
                <a:cs typeface="Century Gothic"/>
              </a:rPr>
              <a:t>la </a:t>
            </a:r>
            <a:r>
              <a:rPr sz="1200" spc="-15" dirty="0">
                <a:solidFill>
                  <a:srgbClr val="4A4B14"/>
                </a:solidFill>
                <a:latin typeface="Century Gothic"/>
                <a:cs typeface="Century Gothic"/>
              </a:rPr>
              <a:t>droit </a:t>
            </a:r>
            <a:r>
              <a:rPr sz="1200" spc="-130" dirty="0">
                <a:solidFill>
                  <a:srgbClr val="4A4B14"/>
                </a:solidFill>
                <a:latin typeface="Century Gothic"/>
                <a:cs typeface="Century Gothic"/>
              </a:rPr>
              <a:t>de </a:t>
            </a:r>
            <a:r>
              <a:rPr sz="1200" spc="-30" dirty="0">
                <a:solidFill>
                  <a:srgbClr val="4A4B14"/>
                </a:solidFill>
                <a:latin typeface="Century Gothic"/>
                <a:cs typeface="Century Gothic"/>
              </a:rPr>
              <a:t>se  </a:t>
            </a:r>
            <a:r>
              <a:rPr sz="1200" spc="15" dirty="0">
                <a:solidFill>
                  <a:srgbClr val="4A4B14"/>
                </a:solidFill>
                <a:latin typeface="Century Gothic"/>
                <a:cs typeface="Century Gothic"/>
              </a:rPr>
              <a:t>justifier </a:t>
            </a:r>
            <a:r>
              <a:rPr sz="1200" spc="-75" dirty="0">
                <a:solidFill>
                  <a:srgbClr val="4A4B14"/>
                </a:solidFill>
                <a:latin typeface="Century Gothic"/>
                <a:cs typeface="Century Gothic"/>
              </a:rPr>
              <a:t>ou </a:t>
            </a:r>
            <a:r>
              <a:rPr sz="1200" spc="-130" dirty="0">
                <a:solidFill>
                  <a:srgbClr val="4A4B14"/>
                </a:solidFill>
                <a:latin typeface="Century Gothic"/>
                <a:cs typeface="Century Gothic"/>
              </a:rPr>
              <a:t>de </a:t>
            </a:r>
            <a:r>
              <a:rPr sz="1200" spc="-100" dirty="0">
                <a:solidFill>
                  <a:srgbClr val="4A4B14"/>
                </a:solidFill>
                <a:latin typeface="Century Gothic"/>
                <a:cs typeface="Century Gothic"/>
              </a:rPr>
              <a:t>demander </a:t>
            </a:r>
            <a:r>
              <a:rPr sz="1200" spc="-85" dirty="0">
                <a:solidFill>
                  <a:srgbClr val="4A4B14"/>
                </a:solidFill>
                <a:latin typeface="Century Gothic"/>
                <a:cs typeface="Century Gothic"/>
              </a:rPr>
              <a:t>une </a:t>
            </a:r>
            <a:r>
              <a:rPr sz="1200" spc="-35" dirty="0">
                <a:solidFill>
                  <a:srgbClr val="4A4B14"/>
                </a:solidFill>
                <a:latin typeface="Century Gothic"/>
                <a:cs typeface="Century Gothic"/>
              </a:rPr>
              <a:t>intervention </a:t>
            </a:r>
            <a:r>
              <a:rPr sz="1200" spc="-80" dirty="0">
                <a:solidFill>
                  <a:srgbClr val="4A4B14"/>
                </a:solidFill>
                <a:latin typeface="Century Gothic"/>
                <a:cs typeface="Century Gothic"/>
              </a:rPr>
              <a:t>humaine </a:t>
            </a:r>
            <a:r>
              <a:rPr sz="1200" spc="25" dirty="0">
                <a:solidFill>
                  <a:srgbClr val="4A4B14"/>
                </a:solidFill>
                <a:latin typeface="Century Gothic"/>
                <a:cs typeface="Century Gothic"/>
              </a:rPr>
              <a:t>sur </a:t>
            </a:r>
            <a:r>
              <a:rPr sz="1200" spc="-30" dirty="0">
                <a:solidFill>
                  <a:srgbClr val="4A4B14"/>
                </a:solidFill>
                <a:latin typeface="Century Gothic"/>
                <a:cs typeface="Century Gothic"/>
              </a:rPr>
              <a:t>son</a:t>
            </a:r>
            <a:r>
              <a:rPr sz="1200" spc="-70" dirty="0">
                <a:solidFill>
                  <a:srgbClr val="4A4B14"/>
                </a:solidFill>
                <a:latin typeface="Century Gothic"/>
                <a:cs typeface="Century Gothic"/>
              </a:rPr>
              <a:t> </a:t>
            </a:r>
            <a:r>
              <a:rPr sz="1200" spc="-15" dirty="0">
                <a:solidFill>
                  <a:srgbClr val="4A4B14"/>
                </a:solidFill>
                <a:latin typeface="Century Gothic"/>
                <a:cs typeface="Century Gothic"/>
              </a:rPr>
              <a:t>dossier.</a:t>
            </a:r>
            <a:endParaRPr sz="1200" dirty="0">
              <a:latin typeface="Century Gothic"/>
              <a:cs typeface="Century Gothic"/>
            </a:endParaRPr>
          </a:p>
        </p:txBody>
      </p:sp>
      <p:sp>
        <p:nvSpPr>
          <p:cNvPr id="8" name="object 8"/>
          <p:cNvSpPr/>
          <p:nvPr/>
        </p:nvSpPr>
        <p:spPr>
          <a:xfrm>
            <a:off x="3492500" y="923709"/>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5"/>
                </a:lnTo>
                <a:lnTo>
                  <a:pt x="5108" y="291152"/>
                </a:lnTo>
                <a:lnTo>
                  <a:pt x="19761" y="336638"/>
                </a:lnTo>
                <a:lnTo>
                  <a:pt x="42946" y="377799"/>
                </a:lnTo>
                <a:lnTo>
                  <a:pt x="73652" y="413661"/>
                </a:lnTo>
                <a:lnTo>
                  <a:pt x="110867" y="443249"/>
                </a:lnTo>
                <a:lnTo>
                  <a:pt x="153581" y="465590"/>
                </a:lnTo>
                <a:lnTo>
                  <a:pt x="200782" y="479709"/>
                </a:lnTo>
                <a:lnTo>
                  <a:pt x="251460" y="484631"/>
                </a:lnTo>
                <a:lnTo>
                  <a:pt x="302137" y="479709"/>
                </a:lnTo>
                <a:lnTo>
                  <a:pt x="349338" y="465590"/>
                </a:lnTo>
                <a:lnTo>
                  <a:pt x="392052" y="443249"/>
                </a:lnTo>
                <a:lnTo>
                  <a:pt x="429267" y="413661"/>
                </a:lnTo>
                <a:lnTo>
                  <a:pt x="459973" y="377799"/>
                </a:lnTo>
                <a:lnTo>
                  <a:pt x="483158" y="336638"/>
                </a:lnTo>
                <a:lnTo>
                  <a:pt x="497811" y="291152"/>
                </a:lnTo>
                <a:lnTo>
                  <a:pt x="502920" y="242315"/>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9" name="object 9"/>
          <p:cNvSpPr txBox="1"/>
          <p:nvPr/>
        </p:nvSpPr>
        <p:spPr>
          <a:xfrm>
            <a:off x="3682834" y="1026553"/>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8</a:t>
            </a:r>
            <a:endParaRPr sz="1500">
              <a:latin typeface="Calibri"/>
              <a:cs typeface="Calibri"/>
            </a:endParaRPr>
          </a:p>
        </p:txBody>
      </p:sp>
      <p:sp>
        <p:nvSpPr>
          <p:cNvPr id="11" name="object 11"/>
          <p:cNvSpPr txBox="1"/>
          <p:nvPr/>
        </p:nvSpPr>
        <p:spPr>
          <a:xfrm>
            <a:off x="322535" y="5437780"/>
            <a:ext cx="17843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0" dirty="0">
                <a:solidFill>
                  <a:srgbClr val="0000FF"/>
                </a:solidFill>
                <a:latin typeface="Century Gothic"/>
                <a:cs typeface="Century Gothic"/>
              </a:rPr>
              <a:t>56</a:t>
            </a:fld>
            <a:endParaRPr sz="900">
              <a:latin typeface="Century Gothic"/>
              <a:cs typeface="Century Gothic"/>
            </a:endParaRPr>
          </a:p>
        </p:txBody>
      </p:sp>
      <p:sp>
        <p:nvSpPr>
          <p:cNvPr id="10" name="object 10"/>
          <p:cNvSpPr txBox="1"/>
          <p:nvPr/>
        </p:nvSpPr>
        <p:spPr>
          <a:xfrm>
            <a:off x="4202684" y="948283"/>
            <a:ext cx="4499610" cy="878205"/>
          </a:xfrm>
          <a:prstGeom prst="rect">
            <a:avLst/>
          </a:prstGeom>
        </p:spPr>
        <p:txBody>
          <a:bodyPr vert="horz" wrap="square" lIns="0" tIns="12700" rIns="0" bIns="0" rtlCol="0">
            <a:spAutoFit/>
          </a:bodyPr>
          <a:lstStyle/>
          <a:p>
            <a:pPr marL="12700" marR="5080">
              <a:lnSpc>
                <a:spcPct val="99900"/>
              </a:lnSpc>
              <a:spcBef>
                <a:spcPts val="100"/>
              </a:spcBef>
            </a:pPr>
            <a:r>
              <a:rPr sz="1350" spc="10" dirty="0">
                <a:solidFill>
                  <a:srgbClr val="FFFFFF"/>
                </a:solidFill>
                <a:latin typeface="Century Gothic"/>
                <a:cs typeface="Century Gothic"/>
              </a:rPr>
              <a:t>Le </a:t>
            </a:r>
            <a:r>
              <a:rPr sz="1350" spc="15" dirty="0">
                <a:solidFill>
                  <a:srgbClr val="FFFFFF"/>
                </a:solidFill>
                <a:latin typeface="Century Gothic"/>
                <a:cs typeface="Century Gothic"/>
              </a:rPr>
              <a:t>droit </a:t>
            </a:r>
            <a:r>
              <a:rPr sz="1350" spc="-100" dirty="0">
                <a:solidFill>
                  <a:srgbClr val="FFFFFF"/>
                </a:solidFill>
                <a:latin typeface="Century Gothic"/>
                <a:cs typeface="Century Gothic"/>
              </a:rPr>
              <a:t>de </a:t>
            </a:r>
            <a:r>
              <a:rPr sz="1350" spc="-70" dirty="0">
                <a:solidFill>
                  <a:srgbClr val="FFFFFF"/>
                </a:solidFill>
                <a:latin typeface="Century Gothic"/>
                <a:cs typeface="Century Gothic"/>
              </a:rPr>
              <a:t>ne </a:t>
            </a:r>
            <a:r>
              <a:rPr sz="1350" spc="-50" dirty="0">
                <a:solidFill>
                  <a:srgbClr val="FFFFFF"/>
                </a:solidFill>
                <a:latin typeface="Century Gothic"/>
                <a:cs typeface="Century Gothic"/>
              </a:rPr>
              <a:t>pas </a:t>
            </a:r>
            <a:r>
              <a:rPr sz="1350" dirty="0">
                <a:solidFill>
                  <a:srgbClr val="FFFFFF"/>
                </a:solidFill>
                <a:latin typeface="Century Gothic"/>
                <a:cs typeface="Century Gothic"/>
              </a:rPr>
              <a:t>faire </a:t>
            </a:r>
            <a:r>
              <a:rPr sz="1350" spc="-25" dirty="0">
                <a:solidFill>
                  <a:srgbClr val="FFFFFF"/>
                </a:solidFill>
                <a:latin typeface="Century Gothic"/>
                <a:cs typeface="Century Gothic"/>
              </a:rPr>
              <a:t>l’objet </a:t>
            </a:r>
            <a:r>
              <a:rPr sz="1350" spc="-80" dirty="0">
                <a:solidFill>
                  <a:srgbClr val="FFFFFF"/>
                </a:solidFill>
                <a:latin typeface="Century Gothic"/>
                <a:cs typeface="Century Gothic"/>
              </a:rPr>
              <a:t>d’une </a:t>
            </a:r>
            <a:r>
              <a:rPr sz="1350" spc="-15" dirty="0">
                <a:solidFill>
                  <a:srgbClr val="FFFFFF"/>
                </a:solidFill>
                <a:latin typeface="Century Gothic"/>
                <a:cs typeface="Century Gothic"/>
              </a:rPr>
              <a:t>décision </a:t>
            </a:r>
            <a:r>
              <a:rPr sz="1400" spc="-90" dirty="0">
                <a:solidFill>
                  <a:srgbClr val="FFFFFF"/>
                </a:solidFill>
                <a:latin typeface="Century Gothic"/>
                <a:cs typeface="Century Gothic"/>
              </a:rPr>
              <a:t>fondée  </a:t>
            </a:r>
            <a:r>
              <a:rPr sz="1400" spc="-40" dirty="0">
                <a:solidFill>
                  <a:srgbClr val="FFFFFF"/>
                </a:solidFill>
                <a:latin typeface="Century Gothic"/>
                <a:cs typeface="Century Gothic"/>
              </a:rPr>
              <a:t>exclusivement </a:t>
            </a:r>
            <a:r>
              <a:rPr sz="1400" spc="50" dirty="0">
                <a:solidFill>
                  <a:srgbClr val="FFFFFF"/>
                </a:solidFill>
                <a:latin typeface="Century Gothic"/>
                <a:cs typeface="Century Gothic"/>
              </a:rPr>
              <a:t>sur </a:t>
            </a:r>
            <a:r>
              <a:rPr sz="1400" spc="-50" dirty="0">
                <a:solidFill>
                  <a:srgbClr val="FFFFFF"/>
                </a:solidFill>
                <a:latin typeface="Century Gothic"/>
                <a:cs typeface="Century Gothic"/>
              </a:rPr>
              <a:t>un </a:t>
            </a:r>
            <a:r>
              <a:rPr sz="1400" spc="-35" dirty="0">
                <a:solidFill>
                  <a:srgbClr val="FFFFFF"/>
                </a:solidFill>
                <a:latin typeface="Century Gothic"/>
                <a:cs typeface="Century Gothic"/>
              </a:rPr>
              <a:t>traitement </a:t>
            </a:r>
            <a:r>
              <a:rPr sz="1400" spc="-50" dirty="0">
                <a:solidFill>
                  <a:srgbClr val="FFFFFF"/>
                </a:solidFill>
                <a:latin typeface="Century Gothic"/>
                <a:cs typeface="Century Gothic"/>
              </a:rPr>
              <a:t>automatisé, </a:t>
            </a:r>
            <a:r>
              <a:rPr sz="1400" spc="0" dirty="0">
                <a:solidFill>
                  <a:srgbClr val="FFFFFF"/>
                </a:solidFill>
                <a:latin typeface="Century Gothic"/>
                <a:cs typeface="Century Gothic"/>
              </a:rPr>
              <a:t>y </a:t>
            </a:r>
            <a:r>
              <a:rPr sz="1400" spc="-25" dirty="0">
                <a:solidFill>
                  <a:srgbClr val="FFFFFF"/>
                </a:solidFill>
                <a:latin typeface="Century Gothic"/>
                <a:cs typeface="Century Gothic"/>
              </a:rPr>
              <a:t>compris  </a:t>
            </a:r>
            <a:r>
              <a:rPr sz="1400" spc="-30" dirty="0">
                <a:solidFill>
                  <a:srgbClr val="FFFFFF"/>
                </a:solidFill>
                <a:latin typeface="Century Gothic"/>
                <a:cs typeface="Century Gothic"/>
              </a:rPr>
              <a:t>le </a:t>
            </a:r>
            <a:r>
              <a:rPr sz="1400" spc="-35" dirty="0">
                <a:solidFill>
                  <a:srgbClr val="FFFFFF"/>
                </a:solidFill>
                <a:latin typeface="Century Gothic"/>
                <a:cs typeface="Century Gothic"/>
              </a:rPr>
              <a:t>profilage, produisant </a:t>
            </a:r>
            <a:r>
              <a:rPr sz="1400" spc="-60" dirty="0">
                <a:solidFill>
                  <a:srgbClr val="FFFFFF"/>
                </a:solidFill>
                <a:latin typeface="Century Gothic"/>
                <a:cs typeface="Century Gothic"/>
              </a:rPr>
              <a:t>des </a:t>
            </a:r>
            <a:r>
              <a:rPr sz="1400" spc="-15" dirty="0">
                <a:solidFill>
                  <a:srgbClr val="FFFFFF"/>
                </a:solidFill>
                <a:latin typeface="Century Gothic"/>
                <a:cs typeface="Century Gothic"/>
              </a:rPr>
              <a:t>effets </a:t>
            </a:r>
            <a:r>
              <a:rPr sz="1400" spc="-5" dirty="0">
                <a:solidFill>
                  <a:srgbClr val="FFFFFF"/>
                </a:solidFill>
                <a:latin typeface="Century Gothic"/>
                <a:cs typeface="Century Gothic"/>
              </a:rPr>
              <a:t>juridiques </a:t>
            </a:r>
            <a:r>
              <a:rPr sz="1400" spc="-60" dirty="0">
                <a:solidFill>
                  <a:srgbClr val="FFFFFF"/>
                </a:solidFill>
                <a:latin typeface="Century Gothic"/>
                <a:cs typeface="Century Gothic"/>
              </a:rPr>
              <a:t>la  </a:t>
            </a:r>
            <a:r>
              <a:rPr sz="1400" spc="-80" dirty="0">
                <a:solidFill>
                  <a:srgbClr val="FFFFFF"/>
                </a:solidFill>
                <a:latin typeface="Century Gothic"/>
                <a:cs typeface="Century Gothic"/>
              </a:rPr>
              <a:t>concernant </a:t>
            </a:r>
            <a:r>
              <a:rPr sz="1400" spc="-75" dirty="0">
                <a:solidFill>
                  <a:srgbClr val="FFFFFF"/>
                </a:solidFill>
                <a:latin typeface="Century Gothic"/>
                <a:cs typeface="Century Gothic"/>
              </a:rPr>
              <a:t>ou </a:t>
            </a:r>
            <a:r>
              <a:rPr sz="1400" spc="-65" dirty="0">
                <a:solidFill>
                  <a:srgbClr val="FFFFFF"/>
                </a:solidFill>
                <a:latin typeface="Century Gothic"/>
                <a:cs typeface="Century Gothic"/>
              </a:rPr>
              <a:t>l’affectant </a:t>
            </a:r>
            <a:r>
              <a:rPr sz="1400" spc="-135" dirty="0">
                <a:solidFill>
                  <a:srgbClr val="FFFFFF"/>
                </a:solidFill>
                <a:latin typeface="Century Gothic"/>
                <a:cs typeface="Century Gothic"/>
              </a:rPr>
              <a:t>de </a:t>
            </a:r>
            <a:r>
              <a:rPr sz="1400" spc="-65" dirty="0">
                <a:solidFill>
                  <a:srgbClr val="FFFFFF"/>
                </a:solidFill>
                <a:latin typeface="Century Gothic"/>
                <a:cs typeface="Century Gothic"/>
              </a:rPr>
              <a:t>manière</a:t>
            </a:r>
            <a:r>
              <a:rPr sz="1400" spc="-80" dirty="0">
                <a:solidFill>
                  <a:srgbClr val="FFFFFF"/>
                </a:solidFill>
                <a:latin typeface="Century Gothic"/>
                <a:cs typeface="Century Gothic"/>
              </a:rPr>
              <a:t> </a:t>
            </a:r>
            <a:r>
              <a:rPr sz="1400" spc="-15" dirty="0">
                <a:solidFill>
                  <a:srgbClr val="FFFFFF"/>
                </a:solidFill>
                <a:latin typeface="Century Gothic"/>
                <a:cs typeface="Century Gothic"/>
              </a:rPr>
              <a:t>significative.</a:t>
            </a:r>
            <a:endParaRPr sz="1400">
              <a:latin typeface="Century Gothic"/>
              <a:cs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p:nvPr/>
        </p:nvSpPr>
        <p:spPr>
          <a:xfrm>
            <a:off x="0" y="0"/>
            <a:ext cx="5220004" cy="5759449"/>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658739" y="1764957"/>
            <a:ext cx="3559810" cy="1641475"/>
          </a:xfrm>
          <a:prstGeom prst="rect">
            <a:avLst/>
          </a:prstGeom>
        </p:spPr>
        <p:txBody>
          <a:bodyPr vert="horz" wrap="square" lIns="0" tIns="38100" rIns="0" bIns="0" rtlCol="0">
            <a:spAutoFit/>
          </a:bodyPr>
          <a:lstStyle/>
          <a:p>
            <a:pPr marL="12700" marR="671195">
              <a:lnSpc>
                <a:spcPts val="1500"/>
              </a:lnSpc>
              <a:spcBef>
                <a:spcPts val="300"/>
              </a:spcBef>
            </a:pPr>
            <a:r>
              <a:rPr sz="1400" spc="-145" dirty="0">
                <a:solidFill>
                  <a:srgbClr val="FFFFFF"/>
                </a:solidFill>
                <a:latin typeface="Century Gothic"/>
                <a:cs typeface="Century Gothic"/>
              </a:rPr>
              <a:t>1/ </a:t>
            </a:r>
            <a:r>
              <a:rPr sz="1400" spc="-70" dirty="0">
                <a:solidFill>
                  <a:srgbClr val="FFFFFF"/>
                </a:solidFill>
                <a:latin typeface="Century Gothic"/>
                <a:cs typeface="Century Gothic"/>
              </a:rPr>
              <a:t>un </a:t>
            </a:r>
            <a:r>
              <a:rPr sz="1400" spc="-105" dirty="0">
                <a:solidFill>
                  <a:srgbClr val="FFFFFF"/>
                </a:solidFill>
                <a:latin typeface="Century Gothic"/>
                <a:cs typeface="Century Gothic"/>
              </a:rPr>
              <a:t>encadrement </a:t>
            </a:r>
            <a:r>
              <a:rPr sz="1400" spc="-145" dirty="0">
                <a:solidFill>
                  <a:srgbClr val="FFFFFF"/>
                </a:solidFill>
                <a:latin typeface="Century Gothic"/>
                <a:cs typeface="Century Gothic"/>
              </a:rPr>
              <a:t>de </a:t>
            </a:r>
            <a:r>
              <a:rPr sz="1400" spc="-60" dirty="0">
                <a:solidFill>
                  <a:srgbClr val="FFFFFF"/>
                </a:solidFill>
                <a:latin typeface="Century Gothic"/>
                <a:cs typeface="Century Gothic"/>
              </a:rPr>
              <a:t>l’activité </a:t>
            </a:r>
            <a:r>
              <a:rPr sz="1400" spc="-145" dirty="0">
                <a:solidFill>
                  <a:srgbClr val="FFFFFF"/>
                </a:solidFill>
                <a:latin typeface="Century Gothic"/>
                <a:cs typeface="Century Gothic"/>
              </a:rPr>
              <a:t>de  </a:t>
            </a:r>
            <a:r>
              <a:rPr sz="1400" spc="-50" dirty="0">
                <a:solidFill>
                  <a:srgbClr val="FFFFFF"/>
                </a:solidFill>
                <a:latin typeface="Century Gothic"/>
                <a:cs typeface="Century Gothic"/>
              </a:rPr>
              <a:t>traitement </a:t>
            </a:r>
            <a:r>
              <a:rPr sz="1400" spc="-145" dirty="0">
                <a:solidFill>
                  <a:srgbClr val="FFFFFF"/>
                </a:solidFill>
                <a:latin typeface="Century Gothic"/>
                <a:cs typeface="Century Gothic"/>
              </a:rPr>
              <a:t>de </a:t>
            </a:r>
            <a:r>
              <a:rPr sz="1400" spc="-90" dirty="0">
                <a:solidFill>
                  <a:srgbClr val="FFFFFF"/>
                </a:solidFill>
                <a:latin typeface="Century Gothic"/>
                <a:cs typeface="Century Gothic"/>
              </a:rPr>
              <a:t>données</a:t>
            </a:r>
            <a:r>
              <a:rPr sz="1400" spc="-165" dirty="0">
                <a:solidFill>
                  <a:srgbClr val="FFFFFF"/>
                </a:solidFill>
                <a:latin typeface="Century Gothic"/>
                <a:cs typeface="Century Gothic"/>
              </a:rPr>
              <a:t> </a:t>
            </a:r>
            <a:r>
              <a:rPr sz="1400" spc="-40" dirty="0">
                <a:solidFill>
                  <a:srgbClr val="FFFFFF"/>
                </a:solidFill>
                <a:latin typeface="Century Gothic"/>
                <a:cs typeface="Century Gothic"/>
              </a:rPr>
              <a:t>personnelles</a:t>
            </a:r>
            <a:endParaRPr sz="1400">
              <a:latin typeface="Century Gothic"/>
              <a:cs typeface="Century Gothic"/>
            </a:endParaRPr>
          </a:p>
          <a:p>
            <a:pPr marL="12700" marR="5080">
              <a:lnSpc>
                <a:spcPts val="1530"/>
              </a:lnSpc>
              <a:spcBef>
                <a:spcPts val="975"/>
              </a:spcBef>
            </a:pPr>
            <a:r>
              <a:rPr sz="1400" spc="-25" dirty="0">
                <a:solidFill>
                  <a:srgbClr val="FFFFFF"/>
                </a:solidFill>
                <a:latin typeface="Century Gothic"/>
                <a:cs typeface="Century Gothic"/>
              </a:rPr>
              <a:t>2/ </a:t>
            </a:r>
            <a:r>
              <a:rPr sz="1400" spc="-70" dirty="0">
                <a:solidFill>
                  <a:srgbClr val="FFFFFF"/>
                </a:solidFill>
                <a:latin typeface="Century Gothic"/>
                <a:cs typeface="Century Gothic"/>
              </a:rPr>
              <a:t>des </a:t>
            </a:r>
            <a:r>
              <a:rPr sz="1400" dirty="0">
                <a:solidFill>
                  <a:srgbClr val="FFFFFF"/>
                </a:solidFill>
                <a:latin typeface="Century Gothic"/>
                <a:cs typeface="Century Gothic"/>
              </a:rPr>
              <a:t>droits </a:t>
            </a:r>
            <a:r>
              <a:rPr sz="1400" spc="-70" dirty="0">
                <a:solidFill>
                  <a:srgbClr val="FFFFFF"/>
                </a:solidFill>
                <a:latin typeface="Century Gothic"/>
                <a:cs typeface="Century Gothic"/>
              </a:rPr>
              <a:t>étendus </a:t>
            </a:r>
            <a:r>
              <a:rPr sz="1400" spc="-60" dirty="0">
                <a:solidFill>
                  <a:srgbClr val="FFFFFF"/>
                </a:solidFill>
                <a:latin typeface="Century Gothic"/>
                <a:cs typeface="Century Gothic"/>
              </a:rPr>
              <a:t>pour </a:t>
            </a:r>
            <a:r>
              <a:rPr sz="1400" dirty="0">
                <a:solidFill>
                  <a:srgbClr val="FFFFFF"/>
                </a:solidFill>
                <a:latin typeface="Century Gothic"/>
                <a:cs typeface="Century Gothic"/>
              </a:rPr>
              <a:t>les utilisateurs </a:t>
            </a:r>
            <a:r>
              <a:rPr sz="1400" spc="-145" dirty="0">
                <a:solidFill>
                  <a:srgbClr val="FFFFFF"/>
                </a:solidFill>
                <a:latin typeface="Century Gothic"/>
                <a:cs typeface="Century Gothic"/>
              </a:rPr>
              <a:t>au  </a:t>
            </a:r>
            <a:r>
              <a:rPr sz="1400" spc="-15" dirty="0">
                <a:solidFill>
                  <a:srgbClr val="FFFFFF"/>
                </a:solidFill>
                <a:latin typeface="Century Gothic"/>
                <a:cs typeface="Century Gothic"/>
              </a:rPr>
              <a:t>sein </a:t>
            </a:r>
            <a:r>
              <a:rPr sz="1400" spc="-145" dirty="0">
                <a:solidFill>
                  <a:srgbClr val="FFFFFF"/>
                </a:solidFill>
                <a:latin typeface="Century Gothic"/>
                <a:cs typeface="Century Gothic"/>
              </a:rPr>
              <a:t>de</a:t>
            </a:r>
            <a:r>
              <a:rPr sz="1400" spc="-65" dirty="0">
                <a:solidFill>
                  <a:srgbClr val="FFFFFF"/>
                </a:solidFill>
                <a:latin typeface="Century Gothic"/>
                <a:cs typeface="Century Gothic"/>
              </a:rPr>
              <a:t> </a:t>
            </a:r>
            <a:r>
              <a:rPr sz="1400" spc="-10" dirty="0">
                <a:solidFill>
                  <a:srgbClr val="FFFFFF"/>
                </a:solidFill>
                <a:latin typeface="Century Gothic"/>
                <a:cs typeface="Century Gothic"/>
              </a:rPr>
              <a:t>l’UE</a:t>
            </a:r>
            <a:endParaRPr sz="1400">
              <a:latin typeface="Century Gothic"/>
              <a:cs typeface="Century Gothic"/>
            </a:endParaRPr>
          </a:p>
          <a:p>
            <a:pPr marL="12700" marR="207010">
              <a:lnSpc>
                <a:spcPct val="93600"/>
              </a:lnSpc>
              <a:spcBef>
                <a:spcPts val="930"/>
              </a:spcBef>
            </a:pPr>
            <a:r>
              <a:rPr sz="1350" spc="15" dirty="0">
                <a:solidFill>
                  <a:srgbClr val="FFFFFF"/>
                </a:solidFill>
                <a:latin typeface="Century Gothic"/>
                <a:cs typeface="Century Gothic"/>
              </a:rPr>
              <a:t>3/ </a:t>
            </a:r>
            <a:r>
              <a:rPr sz="1350" spc="75" dirty="0">
                <a:solidFill>
                  <a:srgbClr val="FFFFFF"/>
                </a:solidFill>
                <a:latin typeface="Century Gothic"/>
                <a:cs typeface="Century Gothic"/>
              </a:rPr>
              <a:t>DES </a:t>
            </a:r>
            <a:r>
              <a:rPr sz="1350" spc="35" dirty="0">
                <a:solidFill>
                  <a:srgbClr val="FFFFFF"/>
                </a:solidFill>
                <a:latin typeface="Century Gothic"/>
                <a:cs typeface="Century Gothic"/>
              </a:rPr>
              <a:t>DEVOIRS </a:t>
            </a:r>
            <a:r>
              <a:rPr sz="1350" spc="160" dirty="0">
                <a:solidFill>
                  <a:srgbClr val="FFFFFF"/>
                </a:solidFill>
                <a:latin typeface="Century Gothic"/>
                <a:cs typeface="Century Gothic"/>
              </a:rPr>
              <a:t>ET </a:t>
            </a:r>
            <a:r>
              <a:rPr sz="1350" spc="50" dirty="0">
                <a:solidFill>
                  <a:srgbClr val="FFFFFF"/>
                </a:solidFill>
                <a:latin typeface="Century Gothic"/>
                <a:cs typeface="Century Gothic"/>
              </a:rPr>
              <a:t>OBLIGATIONS  </a:t>
            </a:r>
            <a:r>
              <a:rPr sz="1350" spc="90" dirty="0">
                <a:solidFill>
                  <a:srgbClr val="FFFFFF"/>
                </a:solidFill>
                <a:latin typeface="Century Gothic"/>
                <a:cs typeface="Century Gothic"/>
              </a:rPr>
              <a:t>ÉTENDUS</a:t>
            </a:r>
            <a:r>
              <a:rPr sz="1350" spc="-40" dirty="0">
                <a:solidFill>
                  <a:srgbClr val="FFFFFF"/>
                </a:solidFill>
                <a:latin typeface="Century Gothic"/>
                <a:cs typeface="Century Gothic"/>
              </a:rPr>
              <a:t> </a:t>
            </a:r>
            <a:r>
              <a:rPr sz="1350" spc="15" dirty="0">
                <a:solidFill>
                  <a:srgbClr val="FFFFFF"/>
                </a:solidFill>
                <a:latin typeface="Century Gothic"/>
                <a:cs typeface="Century Gothic"/>
              </a:rPr>
              <a:t>POUR</a:t>
            </a:r>
            <a:r>
              <a:rPr sz="1350" spc="-40" dirty="0">
                <a:solidFill>
                  <a:srgbClr val="FFFFFF"/>
                </a:solidFill>
                <a:latin typeface="Century Gothic"/>
                <a:cs typeface="Century Gothic"/>
              </a:rPr>
              <a:t> </a:t>
            </a:r>
            <a:r>
              <a:rPr sz="1350" spc="125" dirty="0">
                <a:solidFill>
                  <a:srgbClr val="FFFFFF"/>
                </a:solidFill>
                <a:latin typeface="Century Gothic"/>
                <a:cs typeface="Century Gothic"/>
              </a:rPr>
              <a:t>LES</a:t>
            </a:r>
            <a:r>
              <a:rPr sz="1350" spc="-40" dirty="0">
                <a:solidFill>
                  <a:srgbClr val="FFFFFF"/>
                </a:solidFill>
                <a:latin typeface="Century Gothic"/>
                <a:cs typeface="Century Gothic"/>
              </a:rPr>
              <a:t> </a:t>
            </a:r>
            <a:r>
              <a:rPr sz="1350" spc="65" dirty="0">
                <a:solidFill>
                  <a:srgbClr val="FFFFFF"/>
                </a:solidFill>
                <a:latin typeface="Century Gothic"/>
                <a:cs typeface="Century Gothic"/>
              </a:rPr>
              <a:t>RESPONSABLES</a:t>
            </a:r>
            <a:r>
              <a:rPr sz="1350" spc="-40" dirty="0">
                <a:solidFill>
                  <a:srgbClr val="FFFFFF"/>
                </a:solidFill>
                <a:latin typeface="Century Gothic"/>
                <a:cs typeface="Century Gothic"/>
              </a:rPr>
              <a:t> </a:t>
            </a:r>
            <a:r>
              <a:rPr sz="1350" spc="40" dirty="0">
                <a:solidFill>
                  <a:srgbClr val="FFFFFF"/>
                </a:solidFill>
                <a:latin typeface="Century Gothic"/>
                <a:cs typeface="Century Gothic"/>
              </a:rPr>
              <a:t>DE  </a:t>
            </a:r>
            <a:r>
              <a:rPr sz="1350" spc="110" dirty="0">
                <a:solidFill>
                  <a:srgbClr val="FFFFFF"/>
                </a:solidFill>
                <a:latin typeface="Century Gothic"/>
                <a:cs typeface="Century Gothic"/>
              </a:rPr>
              <a:t>TRAITEMENT</a:t>
            </a:r>
            <a:r>
              <a:rPr sz="1350" spc="-40" dirty="0">
                <a:solidFill>
                  <a:srgbClr val="FFFFFF"/>
                </a:solidFill>
                <a:latin typeface="Century Gothic"/>
                <a:cs typeface="Century Gothic"/>
              </a:rPr>
              <a:t> </a:t>
            </a:r>
            <a:r>
              <a:rPr sz="1350" spc="160" dirty="0">
                <a:solidFill>
                  <a:srgbClr val="FFFFFF"/>
                </a:solidFill>
                <a:latin typeface="Century Gothic"/>
                <a:cs typeface="Century Gothic"/>
              </a:rPr>
              <a:t>ET</a:t>
            </a:r>
            <a:r>
              <a:rPr sz="1350" spc="-40" dirty="0">
                <a:solidFill>
                  <a:srgbClr val="FFFFFF"/>
                </a:solidFill>
                <a:latin typeface="Century Gothic"/>
                <a:cs typeface="Century Gothic"/>
              </a:rPr>
              <a:t> </a:t>
            </a:r>
            <a:r>
              <a:rPr sz="1350" spc="125" dirty="0">
                <a:solidFill>
                  <a:srgbClr val="FFFFFF"/>
                </a:solidFill>
                <a:latin typeface="Century Gothic"/>
                <a:cs typeface="Century Gothic"/>
              </a:rPr>
              <a:t>LES</a:t>
            </a:r>
            <a:r>
              <a:rPr sz="1350" spc="-40" dirty="0">
                <a:solidFill>
                  <a:srgbClr val="FFFFFF"/>
                </a:solidFill>
                <a:latin typeface="Century Gothic"/>
                <a:cs typeface="Century Gothic"/>
              </a:rPr>
              <a:t> </a:t>
            </a:r>
            <a:r>
              <a:rPr sz="1350" spc="90" dirty="0">
                <a:solidFill>
                  <a:srgbClr val="FFFFFF"/>
                </a:solidFill>
                <a:latin typeface="Century Gothic"/>
                <a:cs typeface="Century Gothic"/>
              </a:rPr>
              <a:t>SOUS-TRAITANTS</a:t>
            </a:r>
            <a:endParaRPr sz="1350">
              <a:latin typeface="Century Gothic"/>
              <a:cs typeface="Century Gothic"/>
            </a:endParaRPr>
          </a:p>
        </p:txBody>
      </p:sp>
      <p:sp>
        <p:nvSpPr>
          <p:cNvPr id="8" name="object 8"/>
          <p:cNvSpPr txBox="1">
            <a:spLocks noGrp="1"/>
          </p:cNvSpPr>
          <p:nvPr>
            <p:ph type="title"/>
          </p:nvPr>
        </p:nvSpPr>
        <p:spPr>
          <a:xfrm>
            <a:off x="439084" y="657313"/>
            <a:ext cx="2355215" cy="545465"/>
          </a:xfrm>
          <a:prstGeom prst="rect">
            <a:avLst/>
          </a:prstGeom>
        </p:spPr>
        <p:txBody>
          <a:bodyPr vert="horz" wrap="square" lIns="0" tIns="45085" rIns="0" bIns="0" rtlCol="0">
            <a:spAutoFit/>
          </a:bodyPr>
          <a:lstStyle/>
          <a:p>
            <a:pPr marL="12700" marR="5080">
              <a:lnSpc>
                <a:spcPts val="1930"/>
              </a:lnSpc>
              <a:spcBef>
                <a:spcPts val="355"/>
              </a:spcBef>
            </a:pPr>
            <a:r>
              <a:rPr spc="-15" dirty="0"/>
              <a:t>CE </a:t>
            </a:r>
            <a:r>
              <a:rPr dirty="0"/>
              <a:t>QUE </a:t>
            </a:r>
            <a:r>
              <a:rPr spc="125" dirty="0"/>
              <a:t>LE </a:t>
            </a:r>
            <a:r>
              <a:rPr spc="-50" dirty="0"/>
              <a:t>RGPD</a:t>
            </a:r>
            <a:r>
              <a:rPr spc="-355" dirty="0"/>
              <a:t> </a:t>
            </a:r>
            <a:r>
              <a:rPr spc="100" dirty="0"/>
              <a:t>DIT,  </a:t>
            </a:r>
            <a:r>
              <a:rPr spc="60" dirty="0"/>
              <a:t>SUIVRE </a:t>
            </a:r>
            <a:r>
              <a:rPr spc="175" dirty="0"/>
              <a:t>TU</a:t>
            </a:r>
            <a:r>
              <a:rPr spc="-195" dirty="0"/>
              <a:t> </a:t>
            </a:r>
            <a:r>
              <a:rPr spc="15" dirty="0"/>
              <a:t>DEVRAS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3210788" y="927074"/>
            <a:ext cx="4097020" cy="238760"/>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FFFFFF"/>
                </a:solidFill>
                <a:latin typeface="Century Gothic"/>
                <a:cs typeface="Century Gothic"/>
              </a:rPr>
              <a:t>Ces </a:t>
            </a:r>
            <a:r>
              <a:rPr sz="1400" spc="-10" dirty="0">
                <a:solidFill>
                  <a:srgbClr val="FFFFFF"/>
                </a:solidFill>
                <a:latin typeface="Century Gothic"/>
                <a:cs typeface="Century Gothic"/>
              </a:rPr>
              <a:t>dispositions </a:t>
            </a:r>
            <a:r>
              <a:rPr sz="1400" spc="-45" dirty="0">
                <a:solidFill>
                  <a:srgbClr val="FFFFFF"/>
                </a:solidFill>
                <a:latin typeface="Century Gothic"/>
                <a:cs typeface="Century Gothic"/>
              </a:rPr>
              <a:t>s’articulent </a:t>
            </a:r>
            <a:r>
              <a:rPr sz="1400" spc="-60" dirty="0">
                <a:solidFill>
                  <a:srgbClr val="FFFFFF"/>
                </a:solidFill>
                <a:latin typeface="Century Gothic"/>
                <a:cs typeface="Century Gothic"/>
              </a:rPr>
              <a:t>autour </a:t>
            </a:r>
            <a:r>
              <a:rPr sz="1400" spc="-145" dirty="0">
                <a:solidFill>
                  <a:srgbClr val="FFFFFF"/>
                </a:solidFill>
                <a:latin typeface="Century Gothic"/>
                <a:cs typeface="Century Gothic"/>
              </a:rPr>
              <a:t>de </a:t>
            </a:r>
            <a:r>
              <a:rPr sz="1400" spc="-5" dirty="0">
                <a:solidFill>
                  <a:srgbClr val="FFFFFF"/>
                </a:solidFill>
                <a:latin typeface="Century Gothic"/>
                <a:cs typeface="Century Gothic"/>
              </a:rPr>
              <a:t>3 </a:t>
            </a:r>
            <a:r>
              <a:rPr sz="1400" spc="-90" dirty="0">
                <a:solidFill>
                  <a:srgbClr val="FFFFFF"/>
                </a:solidFill>
                <a:latin typeface="Century Gothic"/>
                <a:cs typeface="Century Gothic"/>
              </a:rPr>
              <a:t>concepts</a:t>
            </a:r>
            <a:r>
              <a:rPr sz="1400" spc="-165" dirty="0">
                <a:solidFill>
                  <a:srgbClr val="FFFFFF"/>
                </a:solidFill>
                <a:latin typeface="Century Gothic"/>
                <a:cs typeface="Century Gothic"/>
              </a:rPr>
              <a:t> </a:t>
            </a:r>
            <a:r>
              <a:rPr sz="1400" spc="10" dirty="0">
                <a:solidFill>
                  <a:srgbClr val="FFFFFF"/>
                </a:solidFill>
                <a:latin typeface="Century Gothic"/>
                <a:cs typeface="Century Gothic"/>
              </a:rPr>
              <a:t>:</a:t>
            </a:r>
            <a:endParaRPr sz="1400">
              <a:latin typeface="Century Gothic"/>
              <a:cs typeface="Century Gothic"/>
            </a:endParaRPr>
          </a:p>
        </p:txBody>
      </p:sp>
      <p:sp>
        <p:nvSpPr>
          <p:cNvPr id="9" name="object 9"/>
          <p:cNvSpPr txBox="1"/>
          <p:nvPr/>
        </p:nvSpPr>
        <p:spPr>
          <a:xfrm>
            <a:off x="322535" y="5437780"/>
            <a:ext cx="18859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58</a:t>
            </a:fld>
            <a:endParaRPr sz="900">
              <a:latin typeface="Century Gothic"/>
              <a:cs typeface="Century Gothic"/>
            </a:endParaRPr>
          </a:p>
        </p:txBody>
      </p:sp>
      <p:sp>
        <p:nvSpPr>
          <p:cNvPr id="6" name="object 6"/>
          <p:cNvSpPr txBox="1"/>
          <p:nvPr/>
        </p:nvSpPr>
        <p:spPr>
          <a:xfrm>
            <a:off x="3210788" y="1142140"/>
            <a:ext cx="90805" cy="982344"/>
          </a:xfrm>
          <a:prstGeom prst="rect">
            <a:avLst/>
          </a:prstGeom>
        </p:spPr>
        <p:txBody>
          <a:bodyPr vert="horz" wrap="square" lIns="0" tIns="108585" rIns="0" bIns="0" rtlCol="0">
            <a:spAutoFit/>
          </a:bodyPr>
          <a:lstStyle/>
          <a:p>
            <a:pPr marL="12700">
              <a:lnSpc>
                <a:spcPct val="100000"/>
              </a:lnSpc>
              <a:spcBef>
                <a:spcPts val="855"/>
              </a:spcBef>
            </a:pPr>
            <a:r>
              <a:rPr sz="1450" spc="0" dirty="0">
                <a:solidFill>
                  <a:srgbClr val="FFFFFF"/>
                </a:solidFill>
                <a:latin typeface="Arial"/>
                <a:cs typeface="Arial"/>
              </a:rPr>
              <a:t>•</a:t>
            </a:r>
            <a:endParaRPr sz="1450">
              <a:latin typeface="Arial"/>
              <a:cs typeface="Arial"/>
            </a:endParaRPr>
          </a:p>
          <a:p>
            <a:pPr marL="12700">
              <a:lnSpc>
                <a:spcPct val="100000"/>
              </a:lnSpc>
              <a:spcBef>
                <a:spcPts val="760"/>
              </a:spcBef>
            </a:pPr>
            <a:r>
              <a:rPr sz="1450" spc="0" dirty="0">
                <a:solidFill>
                  <a:srgbClr val="FFFFFF"/>
                </a:solidFill>
                <a:latin typeface="Arial"/>
                <a:cs typeface="Arial"/>
              </a:rPr>
              <a:t>•</a:t>
            </a:r>
            <a:endParaRPr sz="1450">
              <a:latin typeface="Arial"/>
              <a:cs typeface="Arial"/>
            </a:endParaRPr>
          </a:p>
          <a:p>
            <a:pPr marL="12700">
              <a:lnSpc>
                <a:spcPct val="100000"/>
              </a:lnSpc>
              <a:spcBef>
                <a:spcPts val="795"/>
              </a:spcBef>
            </a:pPr>
            <a:r>
              <a:rPr sz="1450" spc="0" dirty="0">
                <a:solidFill>
                  <a:srgbClr val="FFFFFF"/>
                </a:solidFill>
                <a:latin typeface="Arial"/>
                <a:cs typeface="Arial"/>
              </a:rPr>
              <a:t>•</a:t>
            </a:r>
            <a:endParaRPr sz="1450">
              <a:latin typeface="Arial"/>
              <a:cs typeface="Arial"/>
            </a:endParaRPr>
          </a:p>
        </p:txBody>
      </p:sp>
      <p:sp>
        <p:nvSpPr>
          <p:cNvPr id="7" name="object 7"/>
          <p:cNvSpPr txBox="1"/>
          <p:nvPr/>
        </p:nvSpPr>
        <p:spPr>
          <a:xfrm>
            <a:off x="3667988" y="1140446"/>
            <a:ext cx="1461770" cy="982344"/>
          </a:xfrm>
          <a:prstGeom prst="rect">
            <a:avLst/>
          </a:prstGeom>
        </p:spPr>
        <p:txBody>
          <a:bodyPr vert="horz" wrap="square" lIns="0" tIns="10160" rIns="0" bIns="0" rtlCol="0">
            <a:spAutoFit/>
          </a:bodyPr>
          <a:lstStyle/>
          <a:p>
            <a:pPr marL="12700" marR="5080">
              <a:lnSpc>
                <a:spcPct val="149800"/>
              </a:lnSpc>
              <a:spcBef>
                <a:spcPts val="80"/>
              </a:spcBef>
            </a:pPr>
            <a:r>
              <a:rPr sz="1400" spc="-60" dirty="0">
                <a:solidFill>
                  <a:srgbClr val="FFFFFF"/>
                </a:solidFill>
                <a:latin typeface="Century Gothic"/>
                <a:cs typeface="Century Gothic"/>
              </a:rPr>
              <a:t>Accountability  </a:t>
            </a:r>
            <a:r>
              <a:rPr sz="1400" spc="-50" dirty="0">
                <a:solidFill>
                  <a:srgbClr val="FFFFFF"/>
                </a:solidFill>
                <a:latin typeface="Century Gothic"/>
                <a:cs typeface="Century Gothic"/>
              </a:rPr>
              <a:t>Privacy </a:t>
            </a:r>
            <a:r>
              <a:rPr sz="1400" spc="-80" dirty="0">
                <a:solidFill>
                  <a:srgbClr val="FFFFFF"/>
                </a:solidFill>
                <a:latin typeface="Century Gothic"/>
                <a:cs typeface="Century Gothic"/>
              </a:rPr>
              <a:t>by </a:t>
            </a:r>
            <a:r>
              <a:rPr sz="1400" spc="-55" dirty="0">
                <a:solidFill>
                  <a:srgbClr val="FFFFFF"/>
                </a:solidFill>
                <a:latin typeface="Century Gothic"/>
                <a:cs typeface="Century Gothic"/>
              </a:rPr>
              <a:t>design  </a:t>
            </a:r>
            <a:r>
              <a:rPr sz="1400" spc="-50" dirty="0">
                <a:solidFill>
                  <a:srgbClr val="FFFFFF"/>
                </a:solidFill>
                <a:latin typeface="Century Gothic"/>
                <a:cs typeface="Century Gothic"/>
              </a:rPr>
              <a:t>Privacy </a:t>
            </a:r>
            <a:r>
              <a:rPr sz="1400" spc="-80" dirty="0">
                <a:solidFill>
                  <a:srgbClr val="FFFFFF"/>
                </a:solidFill>
                <a:latin typeface="Century Gothic"/>
                <a:cs typeface="Century Gothic"/>
              </a:rPr>
              <a:t>by</a:t>
            </a:r>
            <a:r>
              <a:rPr sz="1400" spc="-45" dirty="0">
                <a:solidFill>
                  <a:srgbClr val="FFFFFF"/>
                </a:solidFill>
                <a:latin typeface="Century Gothic"/>
                <a:cs typeface="Century Gothic"/>
              </a:rPr>
              <a:t> </a:t>
            </a:r>
            <a:r>
              <a:rPr sz="1400" spc="-70" dirty="0">
                <a:solidFill>
                  <a:srgbClr val="FFFFFF"/>
                </a:solidFill>
                <a:latin typeface="Century Gothic"/>
                <a:cs typeface="Century Gothic"/>
              </a:rPr>
              <a:t>default</a:t>
            </a:r>
            <a:endParaRPr sz="1400">
              <a:latin typeface="Century Gothic"/>
              <a:cs typeface="Century Gothic"/>
            </a:endParaRPr>
          </a:p>
        </p:txBody>
      </p:sp>
      <p:sp>
        <p:nvSpPr>
          <p:cNvPr id="8" name="object 8"/>
          <p:cNvSpPr txBox="1">
            <a:spLocks noGrp="1"/>
          </p:cNvSpPr>
          <p:nvPr>
            <p:ph type="title"/>
          </p:nvPr>
        </p:nvSpPr>
        <p:spPr>
          <a:xfrm>
            <a:off x="790916" y="650481"/>
            <a:ext cx="1252855" cy="813435"/>
          </a:xfrm>
          <a:prstGeom prst="rect">
            <a:avLst/>
          </a:prstGeom>
        </p:spPr>
        <p:txBody>
          <a:bodyPr vert="horz" wrap="square" lIns="0" tIns="29845" rIns="0" bIns="0" rtlCol="0">
            <a:spAutoFit/>
          </a:bodyPr>
          <a:lstStyle/>
          <a:p>
            <a:pPr marL="13335" marR="5080" indent="-1270">
              <a:lnSpc>
                <a:spcPct val="93600"/>
              </a:lnSpc>
              <a:spcBef>
                <a:spcPts val="235"/>
              </a:spcBef>
            </a:pPr>
            <a:r>
              <a:rPr spc="160" dirty="0"/>
              <a:t>—  </a:t>
            </a:r>
            <a:r>
              <a:rPr spc="50" dirty="0"/>
              <a:t>PRINCIPES  </a:t>
            </a:r>
            <a:r>
              <a:rPr spc="-70" dirty="0"/>
              <a:t>G</a:t>
            </a:r>
            <a:r>
              <a:rPr spc="-40" dirty="0"/>
              <a:t>É</a:t>
            </a:r>
            <a:r>
              <a:rPr spc="35" dirty="0"/>
              <a:t>N</a:t>
            </a:r>
            <a:r>
              <a:rPr spc="75" dirty="0"/>
              <a:t>É</a:t>
            </a:r>
            <a:r>
              <a:rPr spc="25" dirty="0"/>
              <a:t>R</a:t>
            </a:r>
            <a:r>
              <a:rPr spc="-60" dirty="0"/>
              <a:t>A</a:t>
            </a:r>
            <a:r>
              <a:rPr spc="45" dirty="0"/>
              <a:t>U</a:t>
            </a:r>
            <a:r>
              <a:rPr spc="60" dirty="0"/>
              <a:t>X</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3210788" y="927074"/>
            <a:ext cx="5013960" cy="1319530"/>
          </a:xfrm>
          <a:prstGeom prst="rect">
            <a:avLst/>
          </a:prstGeom>
        </p:spPr>
        <p:txBody>
          <a:bodyPr vert="horz" wrap="square" lIns="0" tIns="34290" rIns="0" bIns="0" rtlCol="0">
            <a:spAutoFit/>
          </a:bodyPr>
          <a:lstStyle/>
          <a:p>
            <a:pPr marL="12700" marR="140335">
              <a:lnSpc>
                <a:spcPct val="89900"/>
              </a:lnSpc>
              <a:spcBef>
                <a:spcPts val="270"/>
              </a:spcBef>
            </a:pPr>
            <a:r>
              <a:rPr sz="1400" spc="-60" dirty="0">
                <a:solidFill>
                  <a:srgbClr val="FFFFFF"/>
                </a:solidFill>
                <a:latin typeface="Century Gothic"/>
                <a:cs typeface="Century Gothic"/>
              </a:rPr>
              <a:t>Non seulement </a:t>
            </a:r>
            <a:r>
              <a:rPr sz="1400" dirty="0">
                <a:solidFill>
                  <a:srgbClr val="FFFFFF"/>
                </a:solidFill>
                <a:latin typeface="Century Gothic"/>
                <a:cs typeface="Century Gothic"/>
              </a:rPr>
              <a:t>les </a:t>
            </a:r>
            <a:r>
              <a:rPr sz="1400" spc="-50" dirty="0">
                <a:solidFill>
                  <a:srgbClr val="FFFFFF"/>
                </a:solidFill>
                <a:latin typeface="Century Gothic"/>
                <a:cs typeface="Century Gothic"/>
              </a:rPr>
              <a:t>responsables </a:t>
            </a:r>
            <a:r>
              <a:rPr sz="1400" spc="-145" dirty="0">
                <a:solidFill>
                  <a:srgbClr val="FFFFFF"/>
                </a:solidFill>
                <a:latin typeface="Century Gothic"/>
                <a:cs typeface="Century Gothic"/>
              </a:rPr>
              <a:t>de </a:t>
            </a:r>
            <a:r>
              <a:rPr sz="1400" spc="-50" dirty="0">
                <a:solidFill>
                  <a:srgbClr val="FFFFFF"/>
                </a:solidFill>
                <a:latin typeface="Century Gothic"/>
                <a:cs typeface="Century Gothic"/>
              </a:rPr>
              <a:t>traitement </a:t>
            </a:r>
            <a:r>
              <a:rPr sz="1400" spc="-70" dirty="0">
                <a:solidFill>
                  <a:srgbClr val="FFFFFF"/>
                </a:solidFill>
                <a:latin typeface="Century Gothic"/>
                <a:cs typeface="Century Gothic"/>
              </a:rPr>
              <a:t>doivent  </a:t>
            </a:r>
            <a:r>
              <a:rPr sz="1400" spc="-55" dirty="0">
                <a:solidFill>
                  <a:srgbClr val="FFFFFF"/>
                </a:solidFill>
                <a:latin typeface="Century Gothic"/>
                <a:cs typeface="Century Gothic"/>
              </a:rPr>
              <a:t>respecter </a:t>
            </a:r>
            <a:r>
              <a:rPr sz="1400" dirty="0">
                <a:solidFill>
                  <a:srgbClr val="FFFFFF"/>
                </a:solidFill>
                <a:latin typeface="Century Gothic"/>
                <a:cs typeface="Century Gothic"/>
              </a:rPr>
              <a:t>les </a:t>
            </a:r>
            <a:r>
              <a:rPr sz="1400" spc="-65" dirty="0">
                <a:solidFill>
                  <a:srgbClr val="FFFFFF"/>
                </a:solidFill>
                <a:latin typeface="Century Gothic"/>
                <a:cs typeface="Century Gothic"/>
              </a:rPr>
              <a:t>grands </a:t>
            </a:r>
            <a:r>
              <a:rPr sz="1400" spc="-40" dirty="0">
                <a:solidFill>
                  <a:srgbClr val="FFFFFF"/>
                </a:solidFill>
                <a:latin typeface="Century Gothic"/>
                <a:cs typeface="Century Gothic"/>
              </a:rPr>
              <a:t>principes </a:t>
            </a:r>
            <a:r>
              <a:rPr sz="1400" spc="-100" dirty="0">
                <a:solidFill>
                  <a:srgbClr val="FFFFFF"/>
                </a:solidFill>
                <a:latin typeface="Century Gothic"/>
                <a:cs typeface="Century Gothic"/>
              </a:rPr>
              <a:t>du </a:t>
            </a:r>
            <a:r>
              <a:rPr sz="1400" spc="-70" dirty="0">
                <a:solidFill>
                  <a:srgbClr val="FFFFFF"/>
                </a:solidFill>
                <a:latin typeface="Century Gothic"/>
                <a:cs typeface="Century Gothic"/>
              </a:rPr>
              <a:t>règlement </a:t>
            </a:r>
            <a:r>
              <a:rPr sz="1400" spc="-110" dirty="0">
                <a:solidFill>
                  <a:srgbClr val="FFFFFF"/>
                </a:solidFill>
                <a:latin typeface="Century Gothic"/>
                <a:cs typeface="Century Gothic"/>
              </a:rPr>
              <a:t>en </a:t>
            </a:r>
            <a:r>
              <a:rPr sz="1400" spc="-70" dirty="0">
                <a:solidFill>
                  <a:srgbClr val="FFFFFF"/>
                </a:solidFill>
                <a:latin typeface="Century Gothic"/>
                <a:cs typeface="Century Gothic"/>
              </a:rPr>
              <a:t>matière </a:t>
            </a:r>
            <a:r>
              <a:rPr sz="1400" spc="-145" dirty="0">
                <a:solidFill>
                  <a:srgbClr val="FFFFFF"/>
                </a:solidFill>
                <a:latin typeface="Century Gothic"/>
                <a:cs typeface="Century Gothic"/>
              </a:rPr>
              <a:t>de  </a:t>
            </a:r>
            <a:r>
              <a:rPr sz="1400" spc="-50" dirty="0">
                <a:solidFill>
                  <a:srgbClr val="FFFFFF"/>
                </a:solidFill>
                <a:latin typeface="Century Gothic"/>
                <a:cs typeface="Century Gothic"/>
              </a:rPr>
              <a:t>traitement </a:t>
            </a:r>
            <a:r>
              <a:rPr sz="1400" spc="-70" dirty="0">
                <a:solidFill>
                  <a:srgbClr val="FFFFFF"/>
                </a:solidFill>
                <a:latin typeface="Century Gothic"/>
                <a:cs typeface="Century Gothic"/>
              </a:rPr>
              <a:t>des </a:t>
            </a:r>
            <a:r>
              <a:rPr sz="1400" spc="-90" dirty="0">
                <a:solidFill>
                  <a:srgbClr val="FFFFFF"/>
                </a:solidFill>
                <a:latin typeface="Century Gothic"/>
                <a:cs typeface="Century Gothic"/>
              </a:rPr>
              <a:t>données </a:t>
            </a:r>
            <a:r>
              <a:rPr sz="1400" spc="-35" dirty="0">
                <a:solidFill>
                  <a:srgbClr val="FFFFFF"/>
                </a:solidFill>
                <a:latin typeface="Century Gothic"/>
                <a:cs typeface="Century Gothic"/>
              </a:rPr>
              <a:t>personnelles, </a:t>
            </a:r>
            <a:r>
              <a:rPr sz="1400" spc="-15" dirty="0">
                <a:solidFill>
                  <a:srgbClr val="FFFFFF"/>
                </a:solidFill>
                <a:latin typeface="Century Gothic"/>
                <a:cs typeface="Century Gothic"/>
              </a:rPr>
              <a:t>ainsi </a:t>
            </a:r>
            <a:r>
              <a:rPr sz="1400" spc="-125" dirty="0">
                <a:solidFill>
                  <a:srgbClr val="FFFFFF"/>
                </a:solidFill>
                <a:latin typeface="Century Gothic"/>
                <a:cs typeface="Century Gothic"/>
              </a:rPr>
              <a:t>que </a:t>
            </a:r>
            <a:r>
              <a:rPr sz="1400" dirty="0">
                <a:solidFill>
                  <a:srgbClr val="FFFFFF"/>
                </a:solidFill>
                <a:latin typeface="Century Gothic"/>
                <a:cs typeface="Century Gothic"/>
              </a:rPr>
              <a:t>les droits </a:t>
            </a:r>
            <a:r>
              <a:rPr sz="1400" spc="-70" dirty="0">
                <a:solidFill>
                  <a:srgbClr val="FFFFFF"/>
                </a:solidFill>
                <a:latin typeface="Century Gothic"/>
                <a:cs typeface="Century Gothic"/>
              </a:rPr>
              <a:t>des  </a:t>
            </a:r>
            <a:r>
              <a:rPr sz="1400" dirty="0">
                <a:solidFill>
                  <a:srgbClr val="FFFFFF"/>
                </a:solidFill>
                <a:latin typeface="Century Gothic"/>
                <a:cs typeface="Century Gothic"/>
              </a:rPr>
              <a:t>utilisateurs,</a:t>
            </a:r>
            <a:endParaRPr sz="1400" dirty="0">
              <a:latin typeface="Century Gothic"/>
              <a:cs typeface="Century Gothic"/>
            </a:endParaRPr>
          </a:p>
          <a:p>
            <a:pPr marL="12700" marR="5080">
              <a:lnSpc>
                <a:spcPts val="1500"/>
              </a:lnSpc>
              <a:spcBef>
                <a:spcPts val="1000"/>
              </a:spcBef>
            </a:pPr>
            <a:r>
              <a:rPr sz="1350" spc="-20" dirty="0">
                <a:solidFill>
                  <a:srgbClr val="FFFFFF"/>
                </a:solidFill>
                <a:latin typeface="Century Gothic"/>
                <a:cs typeface="Century Gothic"/>
              </a:rPr>
              <a:t>mais </a:t>
            </a:r>
            <a:r>
              <a:rPr sz="1350" spc="-25" dirty="0">
                <a:solidFill>
                  <a:srgbClr val="FFFFFF"/>
                </a:solidFill>
                <a:latin typeface="Century Gothic"/>
                <a:cs typeface="Century Gothic"/>
              </a:rPr>
              <a:t>le </a:t>
            </a:r>
            <a:r>
              <a:rPr sz="1350" spc="-40" dirty="0">
                <a:solidFill>
                  <a:srgbClr val="FFFFFF"/>
                </a:solidFill>
                <a:latin typeface="Century Gothic"/>
                <a:cs typeface="Century Gothic"/>
              </a:rPr>
              <a:t>règlement </a:t>
            </a:r>
            <a:r>
              <a:rPr sz="1350" spc="15" dirty="0">
                <a:solidFill>
                  <a:srgbClr val="FFFFFF"/>
                </a:solidFill>
                <a:latin typeface="Century Gothic"/>
                <a:cs typeface="Century Gothic"/>
              </a:rPr>
              <a:t>les </a:t>
            </a:r>
            <a:r>
              <a:rPr sz="1350" spc="-45" dirty="0">
                <a:solidFill>
                  <a:srgbClr val="FFFFFF"/>
                </a:solidFill>
                <a:latin typeface="Century Gothic"/>
                <a:cs typeface="Century Gothic"/>
              </a:rPr>
              <a:t>oblige </a:t>
            </a:r>
            <a:r>
              <a:rPr sz="1350" spc="10" dirty="0" err="1">
                <a:solidFill>
                  <a:srgbClr val="FFFFFF"/>
                </a:solidFill>
                <a:latin typeface="Century Gothic"/>
                <a:cs typeface="Century Gothic"/>
              </a:rPr>
              <a:t>aussi</a:t>
            </a:r>
            <a:r>
              <a:rPr sz="1350" spc="10" dirty="0">
                <a:solidFill>
                  <a:srgbClr val="FFFFFF"/>
                </a:solidFill>
                <a:latin typeface="Century Gothic"/>
                <a:cs typeface="Century Gothic"/>
              </a:rPr>
              <a:t> </a:t>
            </a:r>
            <a:r>
              <a:rPr lang="fr-FR" sz="1350" spc="-190" dirty="0">
                <a:solidFill>
                  <a:srgbClr val="FFFFFF"/>
                </a:solidFill>
                <a:latin typeface="Century Gothic"/>
                <a:cs typeface="Century Gothic"/>
              </a:rPr>
              <a:t>à </a:t>
            </a:r>
            <a:r>
              <a:rPr sz="1350" spc="-190" dirty="0">
                <a:solidFill>
                  <a:srgbClr val="FFFFFF"/>
                </a:solidFill>
                <a:latin typeface="Century Gothic"/>
                <a:cs typeface="Century Gothic"/>
              </a:rPr>
              <a:t> </a:t>
            </a:r>
            <a:r>
              <a:rPr sz="1350" spc="-20" dirty="0">
                <a:solidFill>
                  <a:srgbClr val="FFFFFF"/>
                </a:solidFill>
                <a:latin typeface="Century Gothic"/>
                <a:cs typeface="Century Gothic"/>
              </a:rPr>
              <a:t>s’organiser </a:t>
            </a:r>
            <a:r>
              <a:rPr sz="1350" spc="-30" dirty="0">
                <a:solidFill>
                  <a:srgbClr val="FFFFFF"/>
                </a:solidFill>
                <a:latin typeface="Century Gothic"/>
                <a:cs typeface="Century Gothic"/>
              </a:rPr>
              <a:t>afin </a:t>
            </a:r>
            <a:r>
              <a:rPr sz="1350" spc="-114" dirty="0">
                <a:solidFill>
                  <a:srgbClr val="FFFFFF"/>
                </a:solidFill>
                <a:latin typeface="Century Gothic"/>
                <a:cs typeface="Century Gothic"/>
              </a:rPr>
              <a:t>de </a:t>
            </a:r>
            <a:r>
              <a:rPr sz="1350" spc="-25" dirty="0">
                <a:solidFill>
                  <a:srgbClr val="FFFFFF"/>
                </a:solidFill>
                <a:latin typeface="Century Gothic"/>
                <a:cs typeface="Century Gothic"/>
              </a:rPr>
              <a:t>garantir  </a:t>
            </a:r>
            <a:r>
              <a:rPr sz="1350" spc="0" dirty="0">
                <a:solidFill>
                  <a:srgbClr val="FFFFFF"/>
                </a:solidFill>
                <a:latin typeface="Century Gothic"/>
                <a:cs typeface="Century Gothic"/>
              </a:rPr>
              <a:t>tous </a:t>
            </a:r>
            <a:r>
              <a:rPr sz="1350" spc="-50" dirty="0">
                <a:solidFill>
                  <a:srgbClr val="FFFFFF"/>
                </a:solidFill>
                <a:latin typeface="Century Gothic"/>
                <a:cs typeface="Century Gothic"/>
              </a:rPr>
              <a:t>ces </a:t>
            </a:r>
            <a:r>
              <a:rPr sz="1350" spc="-15" dirty="0">
                <a:solidFill>
                  <a:srgbClr val="FFFFFF"/>
                </a:solidFill>
                <a:latin typeface="Century Gothic"/>
                <a:cs typeface="Century Gothic"/>
              </a:rPr>
              <a:t>principes </a:t>
            </a:r>
            <a:r>
              <a:rPr sz="1350" spc="25" dirty="0">
                <a:solidFill>
                  <a:srgbClr val="FFFFFF"/>
                </a:solidFill>
                <a:latin typeface="Century Gothic"/>
                <a:cs typeface="Century Gothic"/>
              </a:rPr>
              <a:t>: </a:t>
            </a:r>
            <a:r>
              <a:rPr sz="1350" spc="-55" dirty="0">
                <a:solidFill>
                  <a:srgbClr val="FFFFFF"/>
                </a:solidFill>
                <a:latin typeface="Century Gothic"/>
                <a:cs typeface="Century Gothic"/>
              </a:rPr>
              <a:t>c’est </a:t>
            </a:r>
            <a:r>
              <a:rPr sz="1350" spc="-25" dirty="0">
                <a:solidFill>
                  <a:srgbClr val="FFFFFF"/>
                </a:solidFill>
                <a:latin typeface="Century Gothic"/>
                <a:cs typeface="Century Gothic"/>
              </a:rPr>
              <a:t>le </a:t>
            </a:r>
            <a:r>
              <a:rPr sz="1350" spc="-30" dirty="0">
                <a:solidFill>
                  <a:srgbClr val="FFFFFF"/>
                </a:solidFill>
                <a:latin typeface="Century Gothic"/>
                <a:cs typeface="Century Gothic"/>
              </a:rPr>
              <a:t>principe </a:t>
            </a:r>
            <a:r>
              <a:rPr sz="1350" spc="-135" dirty="0">
                <a:solidFill>
                  <a:srgbClr val="FFFFFF"/>
                </a:solidFill>
                <a:latin typeface="Century Gothic"/>
                <a:cs typeface="Century Gothic"/>
              </a:rPr>
              <a:t>d’ </a:t>
            </a:r>
            <a:r>
              <a:rPr sz="1350" spc="80" dirty="0">
                <a:solidFill>
                  <a:srgbClr val="FFFFFF"/>
                </a:solidFill>
                <a:latin typeface="Century Gothic"/>
                <a:cs typeface="Century Gothic"/>
              </a:rPr>
              <a:t>« </a:t>
            </a:r>
            <a:r>
              <a:rPr sz="1350" spc="-45" dirty="0">
                <a:solidFill>
                  <a:srgbClr val="FFFFFF"/>
                </a:solidFill>
                <a:latin typeface="Century Gothic"/>
                <a:cs typeface="Century Gothic"/>
              </a:rPr>
              <a:t>accountability </a:t>
            </a:r>
            <a:r>
              <a:rPr sz="1350" spc="80" dirty="0">
                <a:solidFill>
                  <a:srgbClr val="FFFFFF"/>
                </a:solidFill>
                <a:latin typeface="Century Gothic"/>
                <a:cs typeface="Century Gothic"/>
              </a:rPr>
              <a:t>»</a:t>
            </a:r>
            <a:endParaRPr sz="1350" dirty="0">
              <a:latin typeface="Century Gothic"/>
              <a:cs typeface="Century Gothic"/>
            </a:endParaRPr>
          </a:p>
        </p:txBody>
      </p:sp>
      <p:sp>
        <p:nvSpPr>
          <p:cNvPr id="9" name="object 9"/>
          <p:cNvSpPr txBox="1"/>
          <p:nvPr/>
        </p:nvSpPr>
        <p:spPr>
          <a:xfrm>
            <a:off x="322535" y="5437780"/>
            <a:ext cx="18859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59</a:t>
            </a:fld>
            <a:endParaRPr sz="900">
              <a:latin typeface="Century Gothic"/>
              <a:cs typeface="Century Gothic"/>
            </a:endParaRPr>
          </a:p>
        </p:txBody>
      </p:sp>
      <p:sp>
        <p:nvSpPr>
          <p:cNvPr id="6" name="object 6"/>
          <p:cNvSpPr txBox="1">
            <a:spLocks noGrp="1"/>
          </p:cNvSpPr>
          <p:nvPr>
            <p:ph type="body" idx="1"/>
          </p:nvPr>
        </p:nvSpPr>
        <p:spPr>
          <a:xfrm>
            <a:off x="1768881" y="1592760"/>
            <a:ext cx="6546037" cy="2265027"/>
          </a:xfrm>
          <a:prstGeom prst="rect">
            <a:avLst/>
          </a:prstGeom>
        </p:spPr>
        <p:txBody>
          <a:bodyPr vert="horz" wrap="square" lIns="0" tIns="1090978" rIns="0" bIns="0" rtlCol="0">
            <a:spAutoFit/>
          </a:bodyPr>
          <a:lstStyle/>
          <a:p>
            <a:pPr marL="1454150" marR="5080">
              <a:lnSpc>
                <a:spcPct val="90100"/>
              </a:lnSpc>
              <a:spcBef>
                <a:spcPts val="265"/>
              </a:spcBef>
            </a:pPr>
            <a:r>
              <a:rPr sz="1400" spc="-35" dirty="0"/>
              <a:t>Selon </a:t>
            </a:r>
            <a:r>
              <a:rPr sz="1400" spc="-45" dirty="0"/>
              <a:t>le </a:t>
            </a:r>
            <a:r>
              <a:rPr sz="1400" spc="-55" dirty="0"/>
              <a:t>principe d’</a:t>
            </a:r>
            <a:r>
              <a:rPr sz="1350" spc="-55" dirty="0"/>
              <a:t>accountability</a:t>
            </a:r>
            <a:r>
              <a:rPr sz="1400" spc="-55" dirty="0"/>
              <a:t>, </a:t>
            </a:r>
            <a:r>
              <a:rPr sz="1400" dirty="0"/>
              <a:t>les </a:t>
            </a:r>
            <a:r>
              <a:rPr sz="1400" spc="-50" dirty="0"/>
              <a:t>responsables </a:t>
            </a:r>
            <a:r>
              <a:rPr sz="1400" spc="-145" dirty="0"/>
              <a:t>de  </a:t>
            </a:r>
            <a:r>
              <a:rPr sz="1400" spc="-50" dirty="0"/>
              <a:t>traitement </a:t>
            </a:r>
            <a:r>
              <a:rPr sz="1400" spc="-70" dirty="0"/>
              <a:t>doivent </a:t>
            </a:r>
            <a:r>
              <a:rPr sz="1400" spc="-50" dirty="0"/>
              <a:t>être </a:t>
            </a:r>
            <a:r>
              <a:rPr sz="1400" spc="-110" dirty="0"/>
              <a:t>en </a:t>
            </a:r>
            <a:r>
              <a:rPr sz="1400" spc="-55" dirty="0"/>
              <a:t>mesure </a:t>
            </a:r>
            <a:r>
              <a:rPr sz="1400" spc="-145" dirty="0"/>
              <a:t>de </a:t>
            </a:r>
            <a:r>
              <a:rPr sz="1400" spc="-45" dirty="0"/>
              <a:t>prouver, </a:t>
            </a:r>
            <a:r>
              <a:rPr lang="fr-FR" sz="1400" spc="-225" dirty="0"/>
              <a:t>à </a:t>
            </a:r>
            <a:r>
              <a:rPr sz="1400" spc="-225" dirty="0"/>
              <a:t> </a:t>
            </a:r>
            <a:r>
              <a:rPr sz="1400" spc="-35" dirty="0"/>
              <a:t>tout </a:t>
            </a:r>
            <a:r>
              <a:rPr sz="1400" spc="-75" dirty="0"/>
              <a:t>moment,  </a:t>
            </a:r>
            <a:r>
              <a:rPr sz="1400" spc="-30" dirty="0"/>
              <a:t>qu’ils </a:t>
            </a:r>
            <a:r>
              <a:rPr sz="1400" spc="-60" dirty="0"/>
              <a:t>ont </a:t>
            </a:r>
            <a:r>
              <a:rPr sz="1400" spc="5" dirty="0"/>
              <a:t>mis </a:t>
            </a:r>
            <a:r>
              <a:rPr sz="1400" spc="-110" dirty="0"/>
              <a:t>en </a:t>
            </a:r>
            <a:r>
              <a:rPr sz="1400" spc="-125" dirty="0"/>
              <a:t>place </a:t>
            </a:r>
            <a:r>
              <a:rPr sz="1400" dirty="0"/>
              <a:t>les </a:t>
            </a:r>
            <a:r>
              <a:rPr sz="1400" spc="-35" dirty="0"/>
              <a:t>mesures </a:t>
            </a:r>
            <a:r>
              <a:rPr sz="1400" spc="-65" dirty="0"/>
              <a:t>techniques et  </a:t>
            </a:r>
            <a:r>
              <a:rPr sz="1400" spc="-45" dirty="0"/>
              <a:t>organisationnelles </a:t>
            </a:r>
            <a:r>
              <a:rPr sz="1400" spc="-70" dirty="0"/>
              <a:t>appropriées </a:t>
            </a:r>
            <a:r>
              <a:rPr sz="1400" spc="-60" dirty="0"/>
              <a:t>pour </a:t>
            </a:r>
            <a:r>
              <a:rPr sz="1400" spc="-20" dirty="0"/>
              <a:t>s’assurer </a:t>
            </a:r>
            <a:r>
              <a:rPr sz="1400" spc="-125" dirty="0"/>
              <a:t>que </a:t>
            </a:r>
            <a:r>
              <a:rPr sz="1400" spc="-45" dirty="0"/>
              <a:t>le </a:t>
            </a:r>
            <a:r>
              <a:rPr sz="1400" spc="-50" dirty="0"/>
              <a:t>traitement  </a:t>
            </a:r>
            <a:r>
              <a:rPr sz="1400" spc="-70" dirty="0"/>
              <a:t>des </a:t>
            </a:r>
            <a:r>
              <a:rPr sz="1400" spc="-90" dirty="0" err="1"/>
              <a:t>données</a:t>
            </a:r>
            <a:r>
              <a:rPr sz="1400" spc="-90" dirty="0"/>
              <a:t> </a:t>
            </a:r>
            <a:r>
              <a:rPr lang="fr-FR" sz="1400" spc="-225" dirty="0"/>
              <a:t>à </a:t>
            </a:r>
            <a:r>
              <a:rPr sz="1400" spc="-225" dirty="0"/>
              <a:t> </a:t>
            </a:r>
            <a:r>
              <a:rPr sz="1400" spc="-100" dirty="0"/>
              <a:t>caractère </a:t>
            </a:r>
            <a:r>
              <a:rPr sz="1400" spc="-50" dirty="0"/>
              <a:t>personnel </a:t>
            </a:r>
            <a:r>
              <a:rPr sz="1400" spc="-20" dirty="0"/>
              <a:t>sont </a:t>
            </a:r>
            <a:r>
              <a:rPr sz="1400" spc="-70" dirty="0"/>
              <a:t>effectuées  </a:t>
            </a:r>
            <a:r>
              <a:rPr sz="1400" spc="-80" dirty="0"/>
              <a:t>conformément </a:t>
            </a:r>
            <a:r>
              <a:rPr sz="1400" spc="-145" dirty="0"/>
              <a:t>au</a:t>
            </a:r>
            <a:r>
              <a:rPr sz="1400" spc="-5" dirty="0"/>
              <a:t> </a:t>
            </a:r>
            <a:r>
              <a:rPr sz="1400" spc="-60" dirty="0"/>
              <a:t>règlement.</a:t>
            </a:r>
            <a:endParaRPr sz="1400" dirty="0"/>
          </a:p>
        </p:txBody>
      </p:sp>
      <p:sp>
        <p:nvSpPr>
          <p:cNvPr id="7" name="object 7"/>
          <p:cNvSpPr txBox="1">
            <a:spLocks noGrp="1"/>
          </p:cNvSpPr>
          <p:nvPr>
            <p:ph type="title"/>
          </p:nvPr>
        </p:nvSpPr>
        <p:spPr>
          <a:xfrm>
            <a:off x="790916" y="650481"/>
            <a:ext cx="1581150" cy="813435"/>
          </a:xfrm>
          <a:prstGeom prst="rect">
            <a:avLst/>
          </a:prstGeom>
        </p:spPr>
        <p:txBody>
          <a:bodyPr vert="horz" wrap="square" lIns="0" tIns="26670" rIns="0" bIns="0" rtlCol="0">
            <a:spAutoFit/>
          </a:bodyPr>
          <a:lstStyle/>
          <a:p>
            <a:pPr marL="13335" marR="1123950" indent="-1270">
              <a:lnSpc>
                <a:spcPts val="2110"/>
              </a:lnSpc>
              <a:spcBef>
                <a:spcPts val="210"/>
              </a:spcBef>
            </a:pPr>
            <a:r>
              <a:rPr spc="160" dirty="0"/>
              <a:t>—  </a:t>
            </a:r>
            <a:r>
              <a:rPr spc="15" dirty="0"/>
              <a:t>DE</a:t>
            </a:r>
            <a:r>
              <a:rPr spc="175" dirty="0"/>
              <a:t>S</a:t>
            </a:r>
          </a:p>
          <a:p>
            <a:pPr marL="13335">
              <a:lnSpc>
                <a:spcPts val="1875"/>
              </a:lnSpc>
            </a:pPr>
            <a:r>
              <a:rPr spc="40" dirty="0"/>
              <a:t>OBLIGATIONS</a:t>
            </a:r>
          </a:p>
        </p:txBody>
      </p:sp>
      <p:sp>
        <p:nvSpPr>
          <p:cNvPr id="8" name="object 8"/>
          <p:cNvSpPr txBox="1"/>
          <p:nvPr/>
        </p:nvSpPr>
        <p:spPr>
          <a:xfrm>
            <a:off x="791918" y="1409674"/>
            <a:ext cx="1873250" cy="1536065"/>
          </a:xfrm>
          <a:prstGeom prst="rect">
            <a:avLst/>
          </a:prstGeom>
        </p:spPr>
        <p:txBody>
          <a:bodyPr vert="horz" wrap="square" lIns="0" tIns="39370" rIns="0" bIns="0" rtlCol="0">
            <a:spAutoFit/>
          </a:bodyPr>
          <a:lstStyle/>
          <a:p>
            <a:pPr marL="12700" marR="5080">
              <a:lnSpc>
                <a:spcPct val="90100"/>
              </a:lnSpc>
              <a:spcBef>
                <a:spcPts val="310"/>
              </a:spcBef>
            </a:pPr>
            <a:r>
              <a:rPr sz="1800" spc="90" dirty="0">
                <a:solidFill>
                  <a:srgbClr val="FFFFFF"/>
                </a:solidFill>
                <a:latin typeface="Century Gothic"/>
                <a:cs typeface="Century Gothic"/>
              </a:rPr>
              <a:t>ÉTENDUES</a:t>
            </a:r>
            <a:r>
              <a:rPr sz="1800" spc="-100" dirty="0">
                <a:solidFill>
                  <a:srgbClr val="FFFFFF"/>
                </a:solidFill>
                <a:latin typeface="Century Gothic"/>
                <a:cs typeface="Century Gothic"/>
              </a:rPr>
              <a:t> </a:t>
            </a:r>
            <a:r>
              <a:rPr sz="1800" spc="-10" dirty="0">
                <a:solidFill>
                  <a:srgbClr val="FFFFFF"/>
                </a:solidFill>
                <a:latin typeface="Century Gothic"/>
                <a:cs typeface="Century Gothic"/>
              </a:rPr>
              <a:t>POUR  </a:t>
            </a:r>
            <a:r>
              <a:rPr sz="1800" spc="135" dirty="0">
                <a:solidFill>
                  <a:srgbClr val="FFFFFF"/>
                </a:solidFill>
                <a:latin typeface="Century Gothic"/>
                <a:cs typeface="Century Gothic"/>
              </a:rPr>
              <a:t>LES  </a:t>
            </a:r>
            <a:r>
              <a:rPr sz="1800" spc="60" dirty="0">
                <a:solidFill>
                  <a:srgbClr val="FFFFFF"/>
                </a:solidFill>
                <a:latin typeface="Century Gothic"/>
                <a:cs typeface="Century Gothic"/>
              </a:rPr>
              <a:t>RESPONSABLES  </a:t>
            </a:r>
            <a:r>
              <a:rPr sz="1800" spc="15" dirty="0">
                <a:solidFill>
                  <a:srgbClr val="FFFFFF"/>
                </a:solidFill>
                <a:latin typeface="Century Gothic"/>
                <a:cs typeface="Century Gothic"/>
              </a:rPr>
              <a:t>DE </a:t>
            </a:r>
            <a:r>
              <a:rPr sz="1800" spc="125" dirty="0">
                <a:solidFill>
                  <a:srgbClr val="FFFFFF"/>
                </a:solidFill>
                <a:latin typeface="Century Gothic"/>
                <a:cs typeface="Century Gothic"/>
              </a:rPr>
              <a:t>TRAITEMENT  </a:t>
            </a:r>
            <a:r>
              <a:rPr sz="1800" spc="200" dirty="0">
                <a:solidFill>
                  <a:srgbClr val="FFFFFF"/>
                </a:solidFill>
                <a:latin typeface="Century Gothic"/>
                <a:cs typeface="Century Gothic"/>
              </a:rPr>
              <a:t>ET </a:t>
            </a:r>
            <a:r>
              <a:rPr sz="1800" spc="135" dirty="0">
                <a:solidFill>
                  <a:srgbClr val="FFFFFF"/>
                </a:solidFill>
                <a:latin typeface="Century Gothic"/>
                <a:cs typeface="Century Gothic"/>
              </a:rPr>
              <a:t>LES </a:t>
            </a:r>
            <a:r>
              <a:rPr sz="1800" spc="65" dirty="0">
                <a:solidFill>
                  <a:srgbClr val="FFFFFF"/>
                </a:solidFill>
                <a:latin typeface="Century Gothic"/>
                <a:cs typeface="Century Gothic"/>
              </a:rPr>
              <a:t>SOUS-  </a:t>
            </a:r>
            <a:r>
              <a:rPr sz="1800" spc="125" dirty="0">
                <a:solidFill>
                  <a:srgbClr val="FFFFFF"/>
                </a:solidFill>
                <a:latin typeface="Century Gothic"/>
                <a:cs typeface="Century Gothic"/>
              </a:rPr>
              <a:t>TRAITANTS</a:t>
            </a:r>
            <a:endParaRPr sz="1800">
              <a:latin typeface="Century Gothic"/>
              <a:cs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0318" y="348033"/>
            <a:ext cx="9357690" cy="10557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35613" y="1592286"/>
            <a:ext cx="4588510" cy="3807460"/>
          </a:xfrm>
          <a:custGeom>
            <a:avLst/>
            <a:gdLst/>
            <a:ahLst/>
            <a:cxnLst/>
            <a:rect l="l" t="t" r="r" b="b"/>
            <a:pathLst>
              <a:path w="4588509" h="3807460">
                <a:moveTo>
                  <a:pt x="0" y="3807256"/>
                </a:moveTo>
                <a:lnTo>
                  <a:pt x="4587925" y="3807256"/>
                </a:lnTo>
                <a:lnTo>
                  <a:pt x="4587925" y="0"/>
                </a:lnTo>
                <a:lnTo>
                  <a:pt x="0" y="0"/>
                </a:lnTo>
                <a:lnTo>
                  <a:pt x="0" y="3807256"/>
                </a:lnTo>
                <a:close/>
              </a:path>
            </a:pathLst>
          </a:custGeom>
          <a:solidFill>
            <a:srgbClr val="0000FF"/>
          </a:solidFill>
        </p:spPr>
        <p:txBody>
          <a:bodyPr wrap="square" lIns="0" tIns="0" rIns="0" bIns="0" rtlCol="0"/>
          <a:lstStyle/>
          <a:p>
            <a:endParaRPr/>
          </a:p>
        </p:txBody>
      </p:sp>
      <p:sp>
        <p:nvSpPr>
          <p:cNvPr id="4" name="object 4"/>
          <p:cNvSpPr/>
          <p:nvPr/>
        </p:nvSpPr>
        <p:spPr>
          <a:xfrm>
            <a:off x="360000" y="1592286"/>
            <a:ext cx="4588510" cy="3807460"/>
          </a:xfrm>
          <a:custGeom>
            <a:avLst/>
            <a:gdLst/>
            <a:ahLst/>
            <a:cxnLst/>
            <a:rect l="l" t="t" r="r" b="b"/>
            <a:pathLst>
              <a:path w="4588510" h="3807460">
                <a:moveTo>
                  <a:pt x="0" y="3807256"/>
                </a:moveTo>
                <a:lnTo>
                  <a:pt x="4587913" y="3807256"/>
                </a:lnTo>
                <a:lnTo>
                  <a:pt x="4587913" y="0"/>
                </a:lnTo>
                <a:lnTo>
                  <a:pt x="0" y="0"/>
                </a:lnTo>
                <a:lnTo>
                  <a:pt x="0" y="3807256"/>
                </a:lnTo>
                <a:close/>
              </a:path>
            </a:pathLst>
          </a:custGeom>
          <a:solidFill>
            <a:srgbClr val="0000FF"/>
          </a:solidFill>
        </p:spPr>
        <p:txBody>
          <a:bodyPr wrap="square" lIns="0" tIns="0" rIns="0" bIns="0" rtlCol="0"/>
          <a:lstStyle/>
          <a:p>
            <a:endParaRPr/>
          </a:p>
        </p:txBody>
      </p:sp>
      <p:sp>
        <p:nvSpPr>
          <p:cNvPr id="7" name="object 7"/>
          <p:cNvSpPr txBox="1"/>
          <p:nvPr/>
        </p:nvSpPr>
        <p:spPr>
          <a:xfrm>
            <a:off x="586152" y="1963738"/>
            <a:ext cx="4088765" cy="2639695"/>
          </a:xfrm>
          <a:prstGeom prst="rect">
            <a:avLst/>
          </a:prstGeom>
        </p:spPr>
        <p:txBody>
          <a:bodyPr vert="horz" wrap="square" lIns="0" tIns="118745" rIns="0" bIns="0" rtlCol="0">
            <a:spAutoFit/>
          </a:bodyPr>
          <a:lstStyle/>
          <a:p>
            <a:pPr marL="12700">
              <a:lnSpc>
                <a:spcPct val="100000"/>
              </a:lnSpc>
              <a:spcBef>
                <a:spcPts val="935"/>
              </a:spcBef>
            </a:pPr>
            <a:r>
              <a:rPr sz="1350" spc="-35" dirty="0">
                <a:solidFill>
                  <a:srgbClr val="FFFFFF"/>
                </a:solidFill>
                <a:latin typeface="Century Gothic"/>
                <a:cs typeface="Century Gothic"/>
              </a:rPr>
              <a:t>Avant </a:t>
            </a:r>
            <a:r>
              <a:rPr sz="1350" spc="-5" dirty="0">
                <a:solidFill>
                  <a:srgbClr val="FFFFFF"/>
                </a:solidFill>
                <a:latin typeface="Century Gothic"/>
                <a:cs typeface="Century Gothic"/>
              </a:rPr>
              <a:t>le</a:t>
            </a:r>
            <a:r>
              <a:rPr sz="1350" spc="-25" dirty="0">
                <a:solidFill>
                  <a:srgbClr val="FFFFFF"/>
                </a:solidFill>
                <a:latin typeface="Century Gothic"/>
                <a:cs typeface="Century Gothic"/>
              </a:rPr>
              <a:t> </a:t>
            </a:r>
            <a:r>
              <a:rPr sz="1350" spc="-5" dirty="0">
                <a:solidFill>
                  <a:srgbClr val="FFFFFF"/>
                </a:solidFill>
                <a:latin typeface="Century Gothic"/>
                <a:cs typeface="Century Gothic"/>
              </a:rPr>
              <a:t>RGPD</a:t>
            </a:r>
            <a:endParaRPr sz="1350" dirty="0">
              <a:latin typeface="Century Gothic"/>
              <a:cs typeface="Century Gothic"/>
            </a:endParaRPr>
          </a:p>
          <a:p>
            <a:pPr marL="12700" marR="134620">
              <a:lnSpc>
                <a:spcPts val="1500"/>
              </a:lnSpc>
              <a:spcBef>
                <a:spcPts val="1050"/>
              </a:spcBef>
            </a:pPr>
            <a:r>
              <a:rPr sz="1400" spc="-60" dirty="0">
                <a:solidFill>
                  <a:srgbClr val="FFFFFF"/>
                </a:solidFill>
                <a:latin typeface="Century Gothic"/>
                <a:cs typeface="Century Gothic"/>
              </a:rPr>
              <a:t>Une </a:t>
            </a:r>
            <a:r>
              <a:rPr sz="1400" spc="-15" dirty="0">
                <a:solidFill>
                  <a:srgbClr val="FFFFFF"/>
                </a:solidFill>
                <a:latin typeface="Century Gothic"/>
                <a:cs typeface="Century Gothic"/>
              </a:rPr>
              <a:t>forte </a:t>
            </a:r>
            <a:r>
              <a:rPr sz="1400" spc="-20" dirty="0">
                <a:solidFill>
                  <a:srgbClr val="FFFFFF"/>
                </a:solidFill>
                <a:latin typeface="Century Gothic"/>
                <a:cs typeface="Century Gothic"/>
              </a:rPr>
              <a:t>disparité </a:t>
            </a:r>
            <a:r>
              <a:rPr sz="1400" spc="-135" dirty="0">
                <a:solidFill>
                  <a:srgbClr val="FFFFFF"/>
                </a:solidFill>
                <a:latin typeface="Century Gothic"/>
                <a:cs typeface="Century Gothic"/>
              </a:rPr>
              <a:t>de </a:t>
            </a:r>
            <a:r>
              <a:rPr sz="1400" spc="-15" dirty="0">
                <a:solidFill>
                  <a:srgbClr val="FFFFFF"/>
                </a:solidFill>
                <a:latin typeface="Century Gothic"/>
                <a:cs typeface="Century Gothic"/>
              </a:rPr>
              <a:t>législation </a:t>
            </a:r>
            <a:r>
              <a:rPr sz="1400" spc="-45" dirty="0">
                <a:solidFill>
                  <a:srgbClr val="FFFFFF"/>
                </a:solidFill>
                <a:latin typeface="Century Gothic"/>
                <a:cs typeface="Century Gothic"/>
              </a:rPr>
              <a:t>entre </a:t>
            </a:r>
            <a:r>
              <a:rPr sz="1400" spc="0" dirty="0">
                <a:solidFill>
                  <a:srgbClr val="FFFFFF"/>
                </a:solidFill>
                <a:latin typeface="Century Gothic"/>
                <a:cs typeface="Century Gothic"/>
              </a:rPr>
              <a:t>États, </a:t>
            </a:r>
            <a:r>
              <a:rPr sz="1400" spc="-25" dirty="0">
                <a:solidFill>
                  <a:srgbClr val="FFFFFF"/>
                </a:solidFill>
                <a:latin typeface="Century Gothic"/>
                <a:cs typeface="Century Gothic"/>
              </a:rPr>
              <a:t>qui  </a:t>
            </a:r>
            <a:r>
              <a:rPr sz="1400" spc="-5" dirty="0" err="1">
                <a:solidFill>
                  <a:srgbClr val="FFFFFF"/>
                </a:solidFill>
                <a:latin typeface="Century Gothic"/>
                <a:cs typeface="Century Gothic"/>
              </a:rPr>
              <a:t>nuisait</a:t>
            </a:r>
            <a:r>
              <a:rPr sz="1400" spc="-5"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75" dirty="0">
                <a:solidFill>
                  <a:srgbClr val="FFFFFF"/>
                </a:solidFill>
                <a:latin typeface="Century Gothic"/>
                <a:cs typeface="Century Gothic"/>
              </a:rPr>
              <a:t> </a:t>
            </a:r>
            <a:r>
              <a:rPr sz="1400" spc="30" dirty="0">
                <a:solidFill>
                  <a:srgbClr val="FFFFFF"/>
                </a:solidFill>
                <a:latin typeface="Century Gothic"/>
                <a:cs typeface="Century Gothic"/>
              </a:rPr>
              <a:t>:</a:t>
            </a:r>
            <a:endParaRPr sz="1400" dirty="0">
              <a:latin typeface="Century Gothic"/>
              <a:cs typeface="Century Gothic"/>
            </a:endParaRPr>
          </a:p>
          <a:p>
            <a:pPr marL="298450" marR="78740" indent="-285750">
              <a:lnSpc>
                <a:spcPts val="1500"/>
              </a:lnSpc>
              <a:spcBef>
                <a:spcPts val="1030"/>
              </a:spcBef>
              <a:buFont typeface="Arial"/>
              <a:buChar char="•"/>
              <a:tabLst>
                <a:tab pos="297815" algn="l"/>
                <a:tab pos="298450" algn="l"/>
              </a:tabLst>
            </a:pPr>
            <a:r>
              <a:rPr sz="1400" spc="-25" dirty="0">
                <a:solidFill>
                  <a:srgbClr val="FFFFFF"/>
                </a:solidFill>
                <a:latin typeface="Century Gothic"/>
                <a:cs typeface="Century Gothic"/>
              </a:rPr>
              <a:t>L’internationalisation </a:t>
            </a:r>
            <a:r>
              <a:rPr sz="1400" spc="-60" dirty="0">
                <a:solidFill>
                  <a:srgbClr val="FFFFFF"/>
                </a:solidFill>
                <a:latin typeface="Century Gothic"/>
                <a:cs typeface="Century Gothic"/>
              </a:rPr>
              <a:t>des </a:t>
            </a:r>
            <a:r>
              <a:rPr sz="1400" spc="-5" dirty="0">
                <a:solidFill>
                  <a:srgbClr val="FFFFFF"/>
                </a:solidFill>
                <a:latin typeface="Century Gothic"/>
                <a:cs typeface="Century Gothic"/>
              </a:rPr>
              <a:t>entreprises, </a:t>
            </a:r>
            <a:r>
              <a:rPr sz="1400" spc="-25" dirty="0">
                <a:solidFill>
                  <a:srgbClr val="FFFFFF"/>
                </a:solidFill>
                <a:latin typeface="Century Gothic"/>
                <a:cs typeface="Century Gothic"/>
              </a:rPr>
              <a:t>qui  </a:t>
            </a:r>
            <a:r>
              <a:rPr sz="1400" spc="-80" dirty="0">
                <a:solidFill>
                  <a:srgbClr val="FFFFFF"/>
                </a:solidFill>
                <a:latin typeface="Century Gothic"/>
                <a:cs typeface="Century Gothic"/>
              </a:rPr>
              <a:t>devaient </a:t>
            </a:r>
            <a:r>
              <a:rPr sz="1400" spc="-85" dirty="0">
                <a:solidFill>
                  <a:srgbClr val="FFFFFF"/>
                </a:solidFill>
                <a:latin typeface="Century Gothic"/>
                <a:cs typeface="Century Gothic"/>
              </a:rPr>
              <a:t>s’adapter </a:t>
            </a:r>
            <a:r>
              <a:rPr sz="1400" spc="-70" dirty="0">
                <a:solidFill>
                  <a:srgbClr val="FFFFFF"/>
                </a:solidFill>
                <a:latin typeface="Century Gothic"/>
                <a:cs typeface="Century Gothic"/>
              </a:rPr>
              <a:t>aux </a:t>
            </a:r>
            <a:r>
              <a:rPr sz="1400" spc="-15" dirty="0">
                <a:solidFill>
                  <a:srgbClr val="FFFFFF"/>
                </a:solidFill>
                <a:latin typeface="Century Gothic"/>
                <a:cs typeface="Century Gothic"/>
              </a:rPr>
              <a:t>spécificités </a:t>
            </a:r>
            <a:r>
              <a:rPr sz="1400" spc="-135" dirty="0">
                <a:solidFill>
                  <a:srgbClr val="FFFFFF"/>
                </a:solidFill>
                <a:latin typeface="Century Gothic"/>
                <a:cs typeface="Century Gothic"/>
              </a:rPr>
              <a:t>de </a:t>
            </a:r>
            <a:r>
              <a:rPr sz="1400" spc="-125" dirty="0">
                <a:solidFill>
                  <a:srgbClr val="FFFFFF"/>
                </a:solidFill>
                <a:latin typeface="Century Gothic"/>
                <a:cs typeface="Century Gothic"/>
              </a:rPr>
              <a:t>chaque  </a:t>
            </a:r>
            <a:r>
              <a:rPr sz="1400" spc="-90" dirty="0">
                <a:solidFill>
                  <a:srgbClr val="FFFFFF"/>
                </a:solidFill>
                <a:latin typeface="Century Gothic"/>
                <a:cs typeface="Century Gothic"/>
              </a:rPr>
              <a:t>marché</a:t>
            </a:r>
            <a:endParaRPr sz="1400" dirty="0">
              <a:latin typeface="Century Gothic"/>
              <a:cs typeface="Century Gothic"/>
            </a:endParaRPr>
          </a:p>
          <a:p>
            <a:pPr marL="298450" marR="5080" indent="-285750">
              <a:lnSpc>
                <a:spcPct val="89800"/>
              </a:lnSpc>
              <a:spcBef>
                <a:spcPts val="1005"/>
              </a:spcBef>
              <a:buFont typeface="Arial"/>
              <a:buChar char="•"/>
              <a:tabLst>
                <a:tab pos="297815" algn="l"/>
                <a:tab pos="298450" algn="l"/>
              </a:tabLst>
            </a:pPr>
            <a:r>
              <a:rPr lang="fr-FR" sz="1400" spc="-45" dirty="0">
                <a:solidFill>
                  <a:srgbClr val="FFFFFF"/>
                </a:solidFill>
                <a:latin typeface="Century Gothic"/>
                <a:cs typeface="Century Gothic"/>
              </a:rPr>
              <a:t>à </a:t>
            </a:r>
            <a:r>
              <a:rPr sz="1400" spc="-45" dirty="0">
                <a:solidFill>
                  <a:srgbClr val="FFFFFF"/>
                </a:solidFill>
                <a:latin typeface="Century Gothic"/>
                <a:cs typeface="Century Gothic"/>
              </a:rPr>
              <a:t> </a:t>
            </a:r>
            <a:r>
              <a:rPr sz="1400" spc="-60" dirty="0">
                <a:solidFill>
                  <a:srgbClr val="FFFFFF"/>
                </a:solidFill>
                <a:latin typeface="Century Gothic"/>
                <a:cs typeface="Century Gothic"/>
              </a:rPr>
              <a:t>la </a:t>
            </a:r>
            <a:r>
              <a:rPr sz="1400" spc="-75" dirty="0">
                <a:solidFill>
                  <a:srgbClr val="FFFFFF"/>
                </a:solidFill>
                <a:latin typeface="Century Gothic"/>
                <a:cs typeface="Century Gothic"/>
              </a:rPr>
              <a:t>connaissance </a:t>
            </a:r>
            <a:r>
              <a:rPr sz="1400" spc="-60" dirty="0">
                <a:solidFill>
                  <a:srgbClr val="FFFFFF"/>
                </a:solidFill>
                <a:latin typeface="Century Gothic"/>
                <a:cs typeface="Century Gothic"/>
              </a:rPr>
              <a:t>et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60" dirty="0">
                <a:solidFill>
                  <a:srgbClr val="FFFFFF"/>
                </a:solidFill>
                <a:latin typeface="Century Gothic"/>
                <a:cs typeface="Century Gothic"/>
              </a:rPr>
              <a:t>la compréhension </a:t>
            </a:r>
            <a:r>
              <a:rPr sz="1400" spc="-135" dirty="0">
                <a:solidFill>
                  <a:srgbClr val="FFFFFF"/>
                </a:solidFill>
                <a:latin typeface="Century Gothic"/>
                <a:cs typeface="Century Gothic"/>
              </a:rPr>
              <a:t>de  </a:t>
            </a:r>
            <a:r>
              <a:rPr sz="1400" spc="15" dirty="0">
                <a:solidFill>
                  <a:srgbClr val="FFFFFF"/>
                </a:solidFill>
                <a:latin typeface="Century Gothic"/>
                <a:cs typeface="Century Gothic"/>
              </a:rPr>
              <a:t>leurs </a:t>
            </a:r>
            <a:r>
              <a:rPr sz="1400" spc="10" dirty="0">
                <a:solidFill>
                  <a:srgbClr val="FFFFFF"/>
                </a:solidFill>
                <a:latin typeface="Century Gothic"/>
                <a:cs typeface="Century Gothic"/>
              </a:rPr>
              <a:t>droits </a:t>
            </a:r>
            <a:r>
              <a:rPr sz="1400" spc="-75" dirty="0">
                <a:solidFill>
                  <a:srgbClr val="FFFFFF"/>
                </a:solidFill>
                <a:latin typeface="Century Gothic"/>
                <a:cs typeface="Century Gothic"/>
              </a:rPr>
              <a:t>par </a:t>
            </a:r>
            <a:r>
              <a:rPr sz="1400" spc="5" dirty="0">
                <a:solidFill>
                  <a:srgbClr val="FFFFFF"/>
                </a:solidFill>
                <a:latin typeface="Century Gothic"/>
                <a:cs typeface="Century Gothic"/>
              </a:rPr>
              <a:t>les </a:t>
            </a:r>
            <a:r>
              <a:rPr sz="1400" spc="10" dirty="0">
                <a:solidFill>
                  <a:srgbClr val="FFFFFF"/>
                </a:solidFill>
                <a:latin typeface="Century Gothic"/>
                <a:cs typeface="Century Gothic"/>
              </a:rPr>
              <a:t>utilisateurs, </a:t>
            </a:r>
            <a:r>
              <a:rPr sz="1400" spc="-80" dirty="0">
                <a:solidFill>
                  <a:srgbClr val="FFFFFF"/>
                </a:solidFill>
                <a:latin typeface="Century Gothic"/>
                <a:cs typeface="Century Gothic"/>
              </a:rPr>
              <a:t>notamment  </a:t>
            </a:r>
            <a:r>
              <a:rPr sz="1400" spc="-20" dirty="0">
                <a:solidFill>
                  <a:srgbClr val="FFFFFF"/>
                </a:solidFill>
                <a:latin typeface="Century Gothic"/>
                <a:cs typeface="Century Gothic"/>
              </a:rPr>
              <a:t>lorsque l’entreprise </a:t>
            </a:r>
            <a:r>
              <a:rPr sz="1400" spc="-25" dirty="0">
                <a:solidFill>
                  <a:srgbClr val="FFFFFF"/>
                </a:solidFill>
                <a:latin typeface="Century Gothic"/>
                <a:cs typeface="Century Gothic"/>
              </a:rPr>
              <a:t>qui </a:t>
            </a:r>
            <a:r>
              <a:rPr sz="1400" spc="-5" dirty="0">
                <a:solidFill>
                  <a:srgbClr val="FFFFFF"/>
                </a:solidFill>
                <a:latin typeface="Century Gothic"/>
                <a:cs typeface="Century Gothic"/>
              </a:rPr>
              <a:t>traitait </a:t>
            </a:r>
            <a:r>
              <a:rPr sz="1400" spc="15" dirty="0">
                <a:solidFill>
                  <a:srgbClr val="FFFFFF"/>
                </a:solidFill>
                <a:latin typeface="Century Gothic"/>
                <a:cs typeface="Century Gothic"/>
              </a:rPr>
              <a:t>leurs </a:t>
            </a:r>
            <a:r>
              <a:rPr sz="1400" spc="-80" dirty="0" err="1">
                <a:solidFill>
                  <a:srgbClr val="FFFFFF"/>
                </a:solidFill>
                <a:latin typeface="Century Gothic"/>
                <a:cs typeface="Century Gothic"/>
              </a:rPr>
              <a:t>données</a:t>
            </a:r>
            <a:r>
              <a:rPr sz="1400" spc="-185"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85" dirty="0">
                <a:solidFill>
                  <a:srgbClr val="FFFFFF"/>
                </a:solidFill>
                <a:latin typeface="Century Gothic"/>
                <a:cs typeface="Century Gothic"/>
              </a:rPr>
              <a:t>caractère </a:t>
            </a:r>
            <a:r>
              <a:rPr sz="1400" spc="-40" dirty="0">
                <a:solidFill>
                  <a:srgbClr val="FFFFFF"/>
                </a:solidFill>
                <a:latin typeface="Century Gothic"/>
                <a:cs typeface="Century Gothic"/>
              </a:rPr>
              <a:t>personnel était </a:t>
            </a:r>
            <a:r>
              <a:rPr sz="1400" spc="-45" dirty="0">
                <a:solidFill>
                  <a:srgbClr val="FFFFFF"/>
                </a:solidFill>
                <a:latin typeface="Century Gothic"/>
                <a:cs typeface="Century Gothic"/>
              </a:rPr>
              <a:t>régie </a:t>
            </a:r>
            <a:r>
              <a:rPr sz="1400" spc="-70" dirty="0">
                <a:solidFill>
                  <a:srgbClr val="FFFFFF"/>
                </a:solidFill>
                <a:latin typeface="Century Gothic"/>
                <a:cs typeface="Century Gothic"/>
              </a:rPr>
              <a:t>par </a:t>
            </a:r>
            <a:r>
              <a:rPr sz="1400" spc="5" dirty="0">
                <a:solidFill>
                  <a:srgbClr val="FFFFFF"/>
                </a:solidFill>
                <a:latin typeface="Century Gothic"/>
                <a:cs typeface="Century Gothic"/>
              </a:rPr>
              <a:t>les  </a:t>
            </a:r>
            <a:r>
              <a:rPr sz="1400" spc="-5" dirty="0">
                <a:solidFill>
                  <a:srgbClr val="FFFFFF"/>
                </a:solidFill>
                <a:latin typeface="Century Gothic"/>
                <a:cs typeface="Century Gothic"/>
              </a:rPr>
              <a:t>législations </a:t>
            </a:r>
            <a:r>
              <a:rPr sz="1400" spc="-100" dirty="0">
                <a:solidFill>
                  <a:srgbClr val="FFFFFF"/>
                </a:solidFill>
                <a:latin typeface="Century Gothic"/>
                <a:cs typeface="Century Gothic"/>
              </a:rPr>
              <a:t>d’un </a:t>
            </a:r>
            <a:r>
              <a:rPr sz="1400" spc="-50" dirty="0">
                <a:solidFill>
                  <a:srgbClr val="FFFFFF"/>
                </a:solidFill>
                <a:latin typeface="Century Gothic"/>
                <a:cs typeface="Century Gothic"/>
              </a:rPr>
              <a:t>autre</a:t>
            </a:r>
            <a:r>
              <a:rPr sz="1400" spc="-35" dirty="0">
                <a:solidFill>
                  <a:srgbClr val="FFFFFF"/>
                </a:solidFill>
                <a:latin typeface="Century Gothic"/>
                <a:cs typeface="Century Gothic"/>
              </a:rPr>
              <a:t> </a:t>
            </a:r>
            <a:r>
              <a:rPr sz="1400" spc="-55" dirty="0">
                <a:solidFill>
                  <a:srgbClr val="FFFFFF"/>
                </a:solidFill>
                <a:latin typeface="Century Gothic"/>
                <a:cs typeface="Century Gothic"/>
              </a:rPr>
              <a:t>pays</a:t>
            </a:r>
            <a:endParaRPr sz="1400" dirty="0">
              <a:latin typeface="Century Gothic"/>
              <a:cs typeface="Century Gothic"/>
            </a:endParaRPr>
          </a:p>
        </p:txBody>
      </p:sp>
      <p:sp>
        <p:nvSpPr>
          <p:cNvPr id="8" name="object 8"/>
          <p:cNvSpPr txBox="1"/>
          <p:nvPr/>
        </p:nvSpPr>
        <p:spPr>
          <a:xfrm>
            <a:off x="5399811" y="2219262"/>
            <a:ext cx="4086225" cy="2131695"/>
          </a:xfrm>
          <a:prstGeom prst="rect">
            <a:avLst/>
          </a:prstGeom>
        </p:spPr>
        <p:txBody>
          <a:bodyPr vert="horz" wrap="square" lIns="0" tIns="118745" rIns="0" bIns="0" rtlCol="0">
            <a:spAutoFit/>
          </a:bodyPr>
          <a:lstStyle/>
          <a:p>
            <a:pPr marL="179070" indent="2625725">
              <a:lnSpc>
                <a:spcPct val="100000"/>
              </a:lnSpc>
              <a:spcBef>
                <a:spcPts val="935"/>
              </a:spcBef>
            </a:pPr>
            <a:r>
              <a:rPr sz="1350" spc="-75" dirty="0">
                <a:solidFill>
                  <a:srgbClr val="FFFFFF"/>
                </a:solidFill>
                <a:latin typeface="Century Gothic"/>
                <a:cs typeface="Century Gothic"/>
              </a:rPr>
              <a:t>Grâce </a:t>
            </a:r>
            <a:r>
              <a:rPr sz="1350" spc="-100" dirty="0">
                <a:solidFill>
                  <a:srgbClr val="FFFFFF"/>
                </a:solidFill>
                <a:latin typeface="Century Gothic"/>
                <a:cs typeface="Century Gothic"/>
              </a:rPr>
              <a:t>au</a:t>
            </a:r>
            <a:r>
              <a:rPr sz="1350" spc="-25" dirty="0">
                <a:solidFill>
                  <a:srgbClr val="FFFFFF"/>
                </a:solidFill>
                <a:latin typeface="Century Gothic"/>
                <a:cs typeface="Century Gothic"/>
              </a:rPr>
              <a:t> </a:t>
            </a:r>
            <a:r>
              <a:rPr sz="1350" spc="-5" dirty="0">
                <a:solidFill>
                  <a:srgbClr val="FFFFFF"/>
                </a:solidFill>
                <a:latin typeface="Century Gothic"/>
                <a:cs typeface="Century Gothic"/>
              </a:rPr>
              <a:t>RGPD</a:t>
            </a:r>
            <a:endParaRPr sz="1350" dirty="0">
              <a:latin typeface="Century Gothic"/>
              <a:cs typeface="Century Gothic"/>
            </a:endParaRPr>
          </a:p>
          <a:p>
            <a:pPr marL="12700" marR="5080" indent="166370" algn="r">
              <a:lnSpc>
                <a:spcPct val="89800"/>
              </a:lnSpc>
              <a:spcBef>
                <a:spcPts val="1019"/>
              </a:spcBef>
            </a:pPr>
            <a:r>
              <a:rPr lang="fr-FR" sz="1400" spc="-45" dirty="0">
                <a:solidFill>
                  <a:srgbClr val="FFFFFF"/>
                </a:solidFill>
                <a:latin typeface="Century Gothic"/>
                <a:cs typeface="Century Gothic"/>
              </a:rPr>
              <a:t>à </a:t>
            </a:r>
            <a:r>
              <a:rPr sz="1400" spc="-45" dirty="0">
                <a:solidFill>
                  <a:srgbClr val="FFFFFF"/>
                </a:solidFill>
                <a:latin typeface="Century Gothic"/>
                <a:cs typeface="Century Gothic"/>
              </a:rPr>
              <a:t> </a:t>
            </a:r>
            <a:r>
              <a:rPr sz="1400" spc="-60" dirty="0">
                <a:solidFill>
                  <a:srgbClr val="FFFFFF"/>
                </a:solidFill>
                <a:latin typeface="Century Gothic"/>
                <a:cs typeface="Century Gothic"/>
              </a:rPr>
              <a:t>la </a:t>
            </a:r>
            <a:r>
              <a:rPr sz="1400" spc="-50" dirty="0">
                <a:solidFill>
                  <a:srgbClr val="FFFFFF"/>
                </a:solidFill>
                <a:latin typeface="Century Gothic"/>
                <a:cs typeface="Century Gothic"/>
              </a:rPr>
              <a:t>différence </a:t>
            </a:r>
            <a:r>
              <a:rPr sz="1400" spc="-65" dirty="0">
                <a:solidFill>
                  <a:srgbClr val="FFFFFF"/>
                </a:solidFill>
                <a:latin typeface="Century Gothic"/>
                <a:cs typeface="Century Gothic"/>
              </a:rPr>
              <a:t>des </a:t>
            </a:r>
            <a:r>
              <a:rPr sz="1400" spc="-15" dirty="0">
                <a:solidFill>
                  <a:srgbClr val="FFFFFF"/>
                </a:solidFill>
                <a:latin typeface="Century Gothic"/>
                <a:cs typeface="Century Gothic"/>
              </a:rPr>
              <a:t>directives, </a:t>
            </a:r>
            <a:r>
              <a:rPr sz="1400" spc="5" dirty="0">
                <a:solidFill>
                  <a:srgbClr val="FFFFFF"/>
                </a:solidFill>
                <a:latin typeface="Century Gothic"/>
                <a:cs typeface="Century Gothic"/>
              </a:rPr>
              <a:t>les</a:t>
            </a:r>
            <a:r>
              <a:rPr sz="1400" spc="-25" dirty="0">
                <a:solidFill>
                  <a:srgbClr val="FFFFFF"/>
                </a:solidFill>
                <a:latin typeface="Century Gothic"/>
                <a:cs typeface="Century Gothic"/>
              </a:rPr>
              <a:t> </a:t>
            </a:r>
            <a:r>
              <a:rPr sz="1400" spc="-40" dirty="0">
                <a:solidFill>
                  <a:srgbClr val="FFFFFF"/>
                </a:solidFill>
                <a:latin typeface="Century Gothic"/>
                <a:cs typeface="Century Gothic"/>
              </a:rPr>
              <a:t>règlements</a:t>
            </a:r>
            <a:r>
              <a:rPr sz="1400" spc="-45" dirty="0">
                <a:solidFill>
                  <a:srgbClr val="FFFFFF"/>
                </a:solidFill>
                <a:latin typeface="Century Gothic"/>
                <a:cs typeface="Century Gothic"/>
              </a:rPr>
              <a:t> </a:t>
            </a:r>
            <a:r>
              <a:rPr sz="1400" spc="-100" dirty="0">
                <a:solidFill>
                  <a:srgbClr val="FFFFFF"/>
                </a:solidFill>
                <a:latin typeface="Century Gothic"/>
                <a:cs typeface="Century Gothic"/>
              </a:rPr>
              <a:t>ne </a:t>
            </a:r>
            <a:r>
              <a:rPr sz="1400" spc="-65" dirty="0">
                <a:solidFill>
                  <a:srgbClr val="FFFFFF"/>
                </a:solidFill>
                <a:latin typeface="Century Gothic"/>
                <a:cs typeface="Century Gothic"/>
              </a:rPr>
              <a:t> </a:t>
            </a:r>
            <a:r>
              <a:rPr sz="1400" spc="-35" dirty="0">
                <a:solidFill>
                  <a:srgbClr val="FFFFFF"/>
                </a:solidFill>
                <a:latin typeface="Century Gothic"/>
                <a:cs typeface="Century Gothic"/>
              </a:rPr>
              <a:t>nécessitent </a:t>
            </a:r>
            <a:r>
              <a:rPr sz="1400" spc="-75" dirty="0">
                <a:solidFill>
                  <a:srgbClr val="FFFFFF"/>
                </a:solidFill>
                <a:latin typeface="Century Gothic"/>
                <a:cs typeface="Century Gothic"/>
              </a:rPr>
              <a:t>pas </a:t>
            </a:r>
            <a:r>
              <a:rPr sz="1400" spc="-135" dirty="0">
                <a:solidFill>
                  <a:srgbClr val="FFFFFF"/>
                </a:solidFill>
                <a:latin typeface="Century Gothic"/>
                <a:cs typeface="Century Gothic"/>
              </a:rPr>
              <a:t>de </a:t>
            </a:r>
            <a:r>
              <a:rPr sz="1400" spc="-10" dirty="0">
                <a:solidFill>
                  <a:srgbClr val="FFFFFF"/>
                </a:solidFill>
                <a:latin typeface="Century Gothic"/>
                <a:cs typeface="Century Gothic"/>
              </a:rPr>
              <a:t>transposition </a:t>
            </a:r>
            <a:r>
              <a:rPr sz="1400" spc="-75" dirty="0">
                <a:solidFill>
                  <a:srgbClr val="FFFFFF"/>
                </a:solidFill>
                <a:latin typeface="Century Gothic"/>
                <a:cs typeface="Century Gothic"/>
              </a:rPr>
              <a:t>dans</a:t>
            </a:r>
            <a:r>
              <a:rPr sz="1400" spc="-220" dirty="0">
                <a:solidFill>
                  <a:srgbClr val="FFFFFF"/>
                </a:solidFill>
                <a:latin typeface="Century Gothic"/>
                <a:cs typeface="Century Gothic"/>
              </a:rPr>
              <a:t> </a:t>
            </a:r>
            <a:r>
              <a:rPr sz="1400" spc="-30" dirty="0">
                <a:solidFill>
                  <a:srgbClr val="FFFFFF"/>
                </a:solidFill>
                <a:latin typeface="Century Gothic"/>
                <a:cs typeface="Century Gothic"/>
              </a:rPr>
              <a:t>le</a:t>
            </a:r>
            <a:r>
              <a:rPr sz="1400" spc="-50" dirty="0">
                <a:solidFill>
                  <a:srgbClr val="FFFFFF"/>
                </a:solidFill>
                <a:latin typeface="Century Gothic"/>
                <a:cs typeface="Century Gothic"/>
              </a:rPr>
              <a:t> </a:t>
            </a:r>
            <a:r>
              <a:rPr sz="1400" dirty="0">
                <a:solidFill>
                  <a:srgbClr val="FFFFFF"/>
                </a:solidFill>
                <a:latin typeface="Century Gothic"/>
                <a:cs typeface="Century Gothic"/>
              </a:rPr>
              <a:t>droit </a:t>
            </a:r>
            <a:r>
              <a:rPr sz="1400" spc="25" dirty="0">
                <a:solidFill>
                  <a:srgbClr val="FFFFFF"/>
                </a:solidFill>
                <a:latin typeface="Century Gothic"/>
                <a:cs typeface="Century Gothic"/>
              </a:rPr>
              <a:t> </a:t>
            </a:r>
            <a:r>
              <a:rPr sz="1400" spc="-55" dirty="0">
                <a:solidFill>
                  <a:srgbClr val="FFFFFF"/>
                </a:solidFill>
                <a:latin typeface="Century Gothic"/>
                <a:cs typeface="Century Gothic"/>
              </a:rPr>
              <a:t>national </a:t>
            </a:r>
            <a:r>
              <a:rPr sz="1400" spc="30" dirty="0">
                <a:solidFill>
                  <a:srgbClr val="FFFFFF"/>
                </a:solidFill>
                <a:latin typeface="Century Gothic"/>
                <a:cs typeface="Century Gothic"/>
              </a:rPr>
              <a:t>: </a:t>
            </a:r>
            <a:r>
              <a:rPr sz="1400" spc="-30" dirty="0">
                <a:solidFill>
                  <a:srgbClr val="FFFFFF"/>
                </a:solidFill>
                <a:latin typeface="Century Gothic"/>
                <a:cs typeface="Century Gothic"/>
              </a:rPr>
              <a:t>le </a:t>
            </a:r>
            <a:r>
              <a:rPr sz="1400" spc="-95" dirty="0">
                <a:solidFill>
                  <a:srgbClr val="FFFFFF"/>
                </a:solidFill>
                <a:latin typeface="Century Gothic"/>
                <a:cs typeface="Century Gothic"/>
              </a:rPr>
              <a:t>nouveau </a:t>
            </a:r>
            <a:r>
              <a:rPr sz="1400" spc="-55" dirty="0">
                <a:solidFill>
                  <a:srgbClr val="FFFFFF"/>
                </a:solidFill>
                <a:latin typeface="Century Gothic"/>
                <a:cs typeface="Century Gothic"/>
              </a:rPr>
              <a:t>règlement</a:t>
            </a:r>
            <a:r>
              <a:rPr sz="1400" spc="-35" dirty="0">
                <a:solidFill>
                  <a:srgbClr val="FFFFFF"/>
                </a:solidFill>
                <a:latin typeface="Century Gothic"/>
                <a:cs typeface="Century Gothic"/>
              </a:rPr>
              <a:t> </a:t>
            </a:r>
            <a:r>
              <a:rPr sz="1400" spc="-65" dirty="0">
                <a:solidFill>
                  <a:srgbClr val="FFFFFF"/>
                </a:solidFill>
                <a:latin typeface="Century Gothic"/>
                <a:cs typeface="Century Gothic"/>
              </a:rPr>
              <a:t>s’appliquera</a:t>
            </a:r>
            <a:r>
              <a:rPr sz="1400" spc="-35" dirty="0">
                <a:solidFill>
                  <a:srgbClr val="FFFFFF"/>
                </a:solidFill>
                <a:latin typeface="Century Gothic"/>
                <a:cs typeface="Century Gothic"/>
              </a:rPr>
              <a:t> </a:t>
            </a:r>
            <a:r>
              <a:rPr sz="1400" spc="-114" dirty="0">
                <a:solidFill>
                  <a:srgbClr val="FFFFFF"/>
                </a:solidFill>
                <a:latin typeface="Century Gothic"/>
                <a:cs typeface="Century Gothic"/>
              </a:rPr>
              <a:t>donc </a:t>
            </a:r>
            <a:r>
              <a:rPr sz="1400" spc="-50" dirty="0">
                <a:solidFill>
                  <a:srgbClr val="FFFFFF"/>
                </a:solidFill>
                <a:latin typeface="Century Gothic"/>
                <a:cs typeface="Century Gothic"/>
              </a:rPr>
              <a:t> </a:t>
            </a:r>
            <a:r>
              <a:rPr sz="1400" spc="-135" dirty="0">
                <a:solidFill>
                  <a:srgbClr val="FFFFFF"/>
                </a:solidFill>
                <a:latin typeface="Century Gothic"/>
                <a:cs typeface="Century Gothic"/>
              </a:rPr>
              <a:t>de </a:t>
            </a:r>
            <a:r>
              <a:rPr sz="1400" spc="-65" dirty="0">
                <a:solidFill>
                  <a:srgbClr val="FFFFFF"/>
                </a:solidFill>
                <a:latin typeface="Century Gothic"/>
                <a:cs typeface="Century Gothic"/>
              </a:rPr>
              <a:t>manière </a:t>
            </a:r>
            <a:r>
              <a:rPr sz="1400" spc="-25" dirty="0" err="1">
                <a:solidFill>
                  <a:srgbClr val="FFFFFF"/>
                </a:solidFill>
                <a:latin typeface="Century Gothic"/>
                <a:cs typeface="Century Gothic"/>
              </a:rPr>
              <a:t>uniforme</a:t>
            </a:r>
            <a:r>
              <a:rPr sz="1400" spc="-25"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60" dirty="0">
                <a:solidFill>
                  <a:srgbClr val="FFFFFF"/>
                </a:solidFill>
                <a:latin typeface="Century Gothic"/>
                <a:cs typeface="Century Gothic"/>
              </a:rPr>
              <a:t>l’ensemble</a:t>
            </a:r>
            <a:r>
              <a:rPr sz="1400" spc="-240" dirty="0">
                <a:solidFill>
                  <a:srgbClr val="FFFFFF"/>
                </a:solidFill>
                <a:latin typeface="Century Gothic"/>
                <a:cs typeface="Century Gothic"/>
              </a:rPr>
              <a:t> </a:t>
            </a:r>
            <a:r>
              <a:rPr sz="1400" spc="-65" dirty="0">
                <a:solidFill>
                  <a:srgbClr val="FFFFFF"/>
                </a:solidFill>
                <a:latin typeface="Century Gothic"/>
                <a:cs typeface="Century Gothic"/>
              </a:rPr>
              <a:t>des</a:t>
            </a:r>
            <a:r>
              <a:rPr sz="1400" spc="-50" dirty="0">
                <a:solidFill>
                  <a:srgbClr val="FFFFFF"/>
                </a:solidFill>
                <a:latin typeface="Century Gothic"/>
                <a:cs typeface="Century Gothic"/>
              </a:rPr>
              <a:t> </a:t>
            </a:r>
            <a:r>
              <a:rPr sz="1400" spc="-55" dirty="0">
                <a:solidFill>
                  <a:srgbClr val="FFFFFF"/>
                </a:solidFill>
                <a:latin typeface="Century Gothic"/>
                <a:cs typeface="Century Gothic"/>
              </a:rPr>
              <a:t>pays </a:t>
            </a:r>
            <a:r>
              <a:rPr sz="1400" spc="60" dirty="0">
                <a:solidFill>
                  <a:srgbClr val="FFFFFF"/>
                </a:solidFill>
                <a:latin typeface="Century Gothic"/>
                <a:cs typeface="Century Gothic"/>
              </a:rPr>
              <a:t> </a:t>
            </a:r>
            <a:r>
              <a:rPr sz="1400" spc="-55" dirty="0">
                <a:solidFill>
                  <a:srgbClr val="FFFFFF"/>
                </a:solidFill>
                <a:latin typeface="Century Gothic"/>
                <a:cs typeface="Century Gothic"/>
              </a:rPr>
              <a:t>membres </a:t>
            </a:r>
            <a:r>
              <a:rPr sz="1400" spc="-135" dirty="0">
                <a:solidFill>
                  <a:srgbClr val="FFFFFF"/>
                </a:solidFill>
                <a:latin typeface="Century Gothic"/>
                <a:cs typeface="Century Gothic"/>
              </a:rPr>
              <a:t>de  </a:t>
            </a:r>
            <a:r>
              <a:rPr sz="1400" dirty="0">
                <a:solidFill>
                  <a:srgbClr val="FFFFFF"/>
                </a:solidFill>
                <a:latin typeface="Century Gothic"/>
                <a:cs typeface="Century Gothic"/>
              </a:rPr>
              <a:t>l’UE </a:t>
            </a:r>
            <a:r>
              <a:rPr sz="1400" spc="-60" dirty="0">
                <a:solidFill>
                  <a:srgbClr val="FFFFFF"/>
                </a:solidFill>
                <a:latin typeface="Century Gothic"/>
                <a:cs typeface="Century Gothic"/>
              </a:rPr>
              <a:t>et </a:t>
            </a:r>
            <a:r>
              <a:rPr sz="1400" spc="-90" dirty="0">
                <a:solidFill>
                  <a:srgbClr val="FFFFFF"/>
                </a:solidFill>
                <a:latin typeface="Century Gothic"/>
                <a:cs typeface="Century Gothic"/>
              </a:rPr>
              <a:t>aura </a:t>
            </a:r>
            <a:r>
              <a:rPr sz="1400" spc="-75" dirty="0">
                <a:solidFill>
                  <a:srgbClr val="FFFFFF"/>
                </a:solidFill>
                <a:latin typeface="Century Gothic"/>
                <a:cs typeface="Century Gothic"/>
              </a:rPr>
              <a:t>automatiquement</a:t>
            </a:r>
            <a:r>
              <a:rPr sz="1400" spc="-125" dirty="0">
                <a:solidFill>
                  <a:srgbClr val="FFFFFF"/>
                </a:solidFill>
                <a:latin typeface="Century Gothic"/>
                <a:cs typeface="Century Gothic"/>
              </a:rPr>
              <a:t> </a:t>
            </a:r>
            <a:r>
              <a:rPr sz="1400" spc="-50" dirty="0">
                <a:solidFill>
                  <a:srgbClr val="FFFFFF"/>
                </a:solidFill>
                <a:latin typeface="Century Gothic"/>
                <a:cs typeface="Century Gothic"/>
              </a:rPr>
              <a:t>force</a:t>
            </a:r>
            <a:endParaRPr sz="1400" dirty="0">
              <a:latin typeface="Century Gothic"/>
              <a:cs typeface="Century Gothic"/>
            </a:endParaRPr>
          </a:p>
          <a:p>
            <a:pPr marR="5715" algn="r">
              <a:lnSpc>
                <a:spcPts val="1535"/>
              </a:lnSpc>
            </a:pPr>
            <a:r>
              <a:rPr sz="1400" spc="-135" dirty="0">
                <a:solidFill>
                  <a:srgbClr val="FFFFFF"/>
                </a:solidFill>
                <a:latin typeface="Century Gothic"/>
                <a:cs typeface="Century Gothic"/>
              </a:rPr>
              <a:t>de</a:t>
            </a:r>
            <a:r>
              <a:rPr sz="1400" spc="-145" dirty="0">
                <a:solidFill>
                  <a:srgbClr val="FFFFFF"/>
                </a:solidFill>
                <a:latin typeface="Century Gothic"/>
                <a:cs typeface="Century Gothic"/>
              </a:rPr>
              <a:t> </a:t>
            </a:r>
            <a:r>
              <a:rPr sz="1400" spc="25" dirty="0">
                <a:solidFill>
                  <a:srgbClr val="FFFFFF"/>
                </a:solidFill>
                <a:latin typeface="Century Gothic"/>
                <a:cs typeface="Century Gothic"/>
              </a:rPr>
              <a:t>loi.</a:t>
            </a:r>
            <a:endParaRPr sz="1400" dirty="0">
              <a:latin typeface="Century Gothic"/>
              <a:cs typeface="Century Gothic"/>
            </a:endParaRPr>
          </a:p>
          <a:p>
            <a:pPr marR="6350" algn="r">
              <a:lnSpc>
                <a:spcPts val="1605"/>
              </a:lnSpc>
              <a:spcBef>
                <a:spcPts val="819"/>
              </a:spcBef>
            </a:pPr>
            <a:r>
              <a:rPr sz="1400" spc="15" dirty="0">
                <a:solidFill>
                  <a:srgbClr val="FFFFFF"/>
                </a:solidFill>
                <a:latin typeface="Century Gothic"/>
                <a:cs typeface="Century Gothic"/>
              </a:rPr>
              <a:t>Les </a:t>
            </a:r>
            <a:r>
              <a:rPr sz="1400" dirty="0">
                <a:solidFill>
                  <a:srgbClr val="FFFFFF"/>
                </a:solidFill>
                <a:latin typeface="Century Gothic"/>
                <a:cs typeface="Century Gothic"/>
              </a:rPr>
              <a:t>libertés </a:t>
            </a:r>
            <a:r>
              <a:rPr sz="1400" spc="-10" dirty="0">
                <a:solidFill>
                  <a:srgbClr val="FFFFFF"/>
                </a:solidFill>
                <a:latin typeface="Century Gothic"/>
                <a:cs typeface="Century Gothic"/>
              </a:rPr>
              <a:t>laissées </a:t>
            </a:r>
            <a:r>
              <a:rPr sz="1400" spc="-70" dirty="0">
                <a:solidFill>
                  <a:srgbClr val="FFFFFF"/>
                </a:solidFill>
                <a:latin typeface="Century Gothic"/>
                <a:cs typeface="Century Gothic"/>
              </a:rPr>
              <a:t>aux </a:t>
            </a:r>
            <a:r>
              <a:rPr sz="1400" dirty="0">
                <a:solidFill>
                  <a:srgbClr val="FFFFFF"/>
                </a:solidFill>
                <a:latin typeface="Century Gothic"/>
                <a:cs typeface="Century Gothic"/>
              </a:rPr>
              <a:t>États </a:t>
            </a:r>
            <a:r>
              <a:rPr sz="1400" spc="-70" dirty="0">
                <a:solidFill>
                  <a:srgbClr val="FFFFFF"/>
                </a:solidFill>
                <a:latin typeface="Century Gothic"/>
                <a:cs typeface="Century Gothic"/>
              </a:rPr>
              <a:t>étant </a:t>
            </a:r>
            <a:r>
              <a:rPr sz="1400" spc="-20" dirty="0">
                <a:solidFill>
                  <a:srgbClr val="FFFFFF"/>
                </a:solidFill>
                <a:latin typeface="Century Gothic"/>
                <a:cs typeface="Century Gothic"/>
              </a:rPr>
              <a:t>minimes</a:t>
            </a:r>
            <a:r>
              <a:rPr sz="1400" spc="-105" dirty="0">
                <a:solidFill>
                  <a:srgbClr val="FFFFFF"/>
                </a:solidFill>
                <a:latin typeface="Century Gothic"/>
                <a:cs typeface="Century Gothic"/>
              </a:rPr>
              <a:t> </a:t>
            </a:r>
            <a:r>
              <a:rPr sz="1400" spc="-60" dirty="0">
                <a:solidFill>
                  <a:srgbClr val="FFFFFF"/>
                </a:solidFill>
                <a:latin typeface="Century Gothic"/>
                <a:cs typeface="Century Gothic"/>
              </a:rPr>
              <a:t>et</a:t>
            </a:r>
            <a:endParaRPr sz="1400" dirty="0">
              <a:latin typeface="Century Gothic"/>
              <a:cs typeface="Century Gothic"/>
            </a:endParaRPr>
          </a:p>
          <a:p>
            <a:pPr marR="5715" algn="r">
              <a:lnSpc>
                <a:spcPts val="1605"/>
              </a:lnSpc>
            </a:pPr>
            <a:r>
              <a:rPr sz="1400" dirty="0" err="1">
                <a:solidFill>
                  <a:srgbClr val="FFFFFF"/>
                </a:solidFill>
                <a:latin typeface="Century Gothic"/>
                <a:cs typeface="Century Gothic"/>
              </a:rPr>
              <a:t>limitées</a:t>
            </a:r>
            <a:r>
              <a:rPr sz="140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60" dirty="0">
                <a:solidFill>
                  <a:srgbClr val="FFFFFF"/>
                </a:solidFill>
                <a:latin typeface="Century Gothic"/>
                <a:cs typeface="Century Gothic"/>
              </a:rPr>
              <a:t>des </a:t>
            </a:r>
            <a:r>
              <a:rPr sz="1400" spc="-90" dirty="0">
                <a:solidFill>
                  <a:srgbClr val="FFFFFF"/>
                </a:solidFill>
                <a:latin typeface="Century Gothic"/>
                <a:cs typeface="Century Gothic"/>
              </a:rPr>
              <a:t>cas</a:t>
            </a:r>
            <a:r>
              <a:rPr sz="1400" spc="-105" dirty="0">
                <a:solidFill>
                  <a:srgbClr val="FFFFFF"/>
                </a:solidFill>
                <a:latin typeface="Century Gothic"/>
                <a:cs typeface="Century Gothic"/>
              </a:rPr>
              <a:t> </a:t>
            </a:r>
            <a:r>
              <a:rPr sz="1400" spc="-40" dirty="0">
                <a:solidFill>
                  <a:srgbClr val="FFFFFF"/>
                </a:solidFill>
                <a:latin typeface="Century Gothic"/>
                <a:cs typeface="Century Gothic"/>
              </a:rPr>
              <a:t>exceptionnels.</a:t>
            </a:r>
            <a:endParaRPr sz="1400" dirty="0">
              <a:latin typeface="Century Gothic"/>
              <a:cs typeface="Century Gothic"/>
            </a:endParaRPr>
          </a:p>
        </p:txBody>
      </p:sp>
      <p:sp>
        <p:nvSpPr>
          <p:cNvPr id="9" name="object 9"/>
          <p:cNvSpPr/>
          <p:nvPr/>
        </p:nvSpPr>
        <p:spPr>
          <a:xfrm>
            <a:off x="482042" y="644334"/>
            <a:ext cx="502920" cy="485140"/>
          </a:xfrm>
          <a:custGeom>
            <a:avLst/>
            <a:gdLst/>
            <a:ahLst/>
            <a:cxnLst/>
            <a:rect l="l" t="t" r="r" b="b"/>
            <a:pathLst>
              <a:path w="502919" h="485140">
                <a:moveTo>
                  <a:pt x="251460" y="0"/>
                </a:moveTo>
                <a:lnTo>
                  <a:pt x="200781" y="4922"/>
                </a:lnTo>
                <a:lnTo>
                  <a:pt x="153580" y="19041"/>
                </a:lnTo>
                <a:lnTo>
                  <a:pt x="110865" y="41382"/>
                </a:lnTo>
                <a:lnTo>
                  <a:pt x="73650" y="70970"/>
                </a:lnTo>
                <a:lnTo>
                  <a:pt x="42945" y="106832"/>
                </a:lnTo>
                <a:lnTo>
                  <a:pt x="19760" y="147993"/>
                </a:lnTo>
                <a:lnTo>
                  <a:pt x="5108" y="193479"/>
                </a:lnTo>
                <a:lnTo>
                  <a:pt x="0" y="242315"/>
                </a:lnTo>
                <a:lnTo>
                  <a:pt x="5108" y="291148"/>
                </a:lnTo>
                <a:lnTo>
                  <a:pt x="19760" y="336633"/>
                </a:lnTo>
                <a:lnTo>
                  <a:pt x="42945" y="377793"/>
                </a:lnTo>
                <a:lnTo>
                  <a:pt x="73650" y="413656"/>
                </a:lnTo>
                <a:lnTo>
                  <a:pt x="110865" y="443246"/>
                </a:lnTo>
                <a:lnTo>
                  <a:pt x="153580" y="465588"/>
                </a:lnTo>
                <a:lnTo>
                  <a:pt x="200781" y="479708"/>
                </a:lnTo>
                <a:lnTo>
                  <a:pt x="251460" y="484631"/>
                </a:lnTo>
                <a:lnTo>
                  <a:pt x="302137" y="479708"/>
                </a:lnTo>
                <a:lnTo>
                  <a:pt x="349339" y="465588"/>
                </a:lnTo>
                <a:lnTo>
                  <a:pt x="392053" y="443246"/>
                </a:lnTo>
                <a:lnTo>
                  <a:pt x="429268" y="413656"/>
                </a:lnTo>
                <a:lnTo>
                  <a:pt x="459974" y="377793"/>
                </a:lnTo>
                <a:lnTo>
                  <a:pt x="483158" y="336633"/>
                </a:lnTo>
                <a:lnTo>
                  <a:pt x="497811" y="291148"/>
                </a:lnTo>
                <a:lnTo>
                  <a:pt x="502920" y="242315"/>
                </a:lnTo>
                <a:lnTo>
                  <a:pt x="497811" y="193479"/>
                </a:lnTo>
                <a:lnTo>
                  <a:pt x="483158" y="147993"/>
                </a:lnTo>
                <a:lnTo>
                  <a:pt x="459974" y="106832"/>
                </a:lnTo>
                <a:lnTo>
                  <a:pt x="429268" y="70970"/>
                </a:lnTo>
                <a:lnTo>
                  <a:pt x="392053" y="41382"/>
                </a:lnTo>
                <a:lnTo>
                  <a:pt x="349339" y="19041"/>
                </a:lnTo>
                <a:lnTo>
                  <a:pt x="302137" y="4922"/>
                </a:lnTo>
                <a:lnTo>
                  <a:pt x="251460" y="0"/>
                </a:lnTo>
                <a:close/>
              </a:path>
            </a:pathLst>
          </a:custGeom>
          <a:solidFill>
            <a:srgbClr val="41DDF9"/>
          </a:solidFill>
        </p:spPr>
        <p:txBody>
          <a:bodyPr wrap="square" lIns="0" tIns="0" rIns="0" bIns="0" rtlCol="0"/>
          <a:lstStyle/>
          <a:p>
            <a:endParaRPr/>
          </a:p>
        </p:txBody>
      </p:sp>
      <p:sp>
        <p:nvSpPr>
          <p:cNvPr id="10" name="object 10"/>
          <p:cNvSpPr txBox="1"/>
          <p:nvPr/>
        </p:nvSpPr>
        <p:spPr>
          <a:xfrm>
            <a:off x="586153" y="540448"/>
            <a:ext cx="8578850" cy="654025"/>
          </a:xfrm>
          <a:prstGeom prst="rect">
            <a:avLst/>
          </a:prstGeom>
        </p:spPr>
        <p:txBody>
          <a:bodyPr vert="horz" wrap="square" lIns="0" tIns="12700" rIns="0" bIns="0" rtlCol="0">
            <a:spAutoFit/>
          </a:bodyPr>
          <a:lstStyle/>
          <a:p>
            <a:pPr marL="12700">
              <a:lnSpc>
                <a:spcPts val="1655"/>
              </a:lnSpc>
              <a:spcBef>
                <a:spcPts val="100"/>
              </a:spcBef>
            </a:pPr>
            <a:r>
              <a:rPr sz="1400" spc="125" dirty="0">
                <a:solidFill>
                  <a:srgbClr val="FFFFFF"/>
                </a:solidFill>
                <a:latin typeface="Century Gothic"/>
                <a:cs typeface="Century Gothic"/>
              </a:rPr>
              <a:t>—</a:t>
            </a:r>
            <a:endParaRPr sz="1400" dirty="0">
              <a:latin typeface="Century Gothic"/>
              <a:cs typeface="Century Gothic"/>
            </a:endParaRPr>
          </a:p>
          <a:p>
            <a:pPr marL="596265" marR="5080" indent="-497840">
              <a:lnSpc>
                <a:spcPts val="1460"/>
              </a:lnSpc>
              <a:spcBef>
                <a:spcPts val="305"/>
              </a:spcBef>
              <a:tabLst>
                <a:tab pos="596265" algn="l"/>
              </a:tabLst>
            </a:pPr>
            <a:r>
              <a:rPr sz="1500" dirty="0">
                <a:solidFill>
                  <a:srgbClr val="FFFFFF"/>
                </a:solidFill>
                <a:latin typeface="Calibri"/>
                <a:cs typeface="Calibri"/>
              </a:rPr>
              <a:t>1	</a:t>
            </a:r>
            <a:r>
              <a:rPr sz="2100" spc="-22" baseline="1984" dirty="0">
                <a:solidFill>
                  <a:srgbClr val="FFFFFF"/>
                </a:solidFill>
                <a:latin typeface="Century Gothic"/>
                <a:cs typeface="Century Gothic"/>
              </a:rPr>
              <a:t>Harmoniser </a:t>
            </a:r>
            <a:r>
              <a:rPr sz="2100" spc="-89" baseline="1984" dirty="0">
                <a:solidFill>
                  <a:srgbClr val="FFFFFF"/>
                </a:solidFill>
                <a:latin typeface="Century Gothic"/>
                <a:cs typeface="Century Gothic"/>
              </a:rPr>
              <a:t>et </a:t>
            </a:r>
            <a:r>
              <a:rPr sz="2100" spc="37" baseline="1984" dirty="0">
                <a:solidFill>
                  <a:srgbClr val="FFFFFF"/>
                </a:solidFill>
                <a:latin typeface="Century Gothic"/>
                <a:cs typeface="Century Gothic"/>
              </a:rPr>
              <a:t>simplifier </a:t>
            </a:r>
            <a:r>
              <a:rPr sz="2100" spc="-89" baseline="1984" dirty="0">
                <a:solidFill>
                  <a:srgbClr val="FFFFFF"/>
                </a:solidFill>
                <a:latin typeface="Century Gothic"/>
                <a:cs typeface="Century Gothic"/>
              </a:rPr>
              <a:t>la </a:t>
            </a:r>
            <a:r>
              <a:rPr sz="2100" spc="-82" baseline="1984" dirty="0">
                <a:solidFill>
                  <a:srgbClr val="FFFFFF"/>
                </a:solidFill>
                <a:latin typeface="Century Gothic"/>
                <a:cs typeface="Century Gothic"/>
              </a:rPr>
              <a:t>réglementation </a:t>
            </a:r>
            <a:r>
              <a:rPr sz="2100" spc="-157" baseline="1984" dirty="0">
                <a:solidFill>
                  <a:srgbClr val="FFFFFF"/>
                </a:solidFill>
                <a:latin typeface="Century Gothic"/>
                <a:cs typeface="Century Gothic"/>
              </a:rPr>
              <a:t>en </a:t>
            </a:r>
            <a:r>
              <a:rPr sz="2100" spc="-82" baseline="1984" dirty="0">
                <a:solidFill>
                  <a:srgbClr val="FFFFFF"/>
                </a:solidFill>
                <a:latin typeface="Century Gothic"/>
                <a:cs typeface="Century Gothic"/>
              </a:rPr>
              <a:t>matière </a:t>
            </a:r>
            <a:r>
              <a:rPr sz="2100" spc="-202" baseline="1984" dirty="0">
                <a:solidFill>
                  <a:srgbClr val="FFFFFF"/>
                </a:solidFill>
                <a:latin typeface="Century Gothic"/>
                <a:cs typeface="Century Gothic"/>
              </a:rPr>
              <a:t>de </a:t>
            </a:r>
            <a:r>
              <a:rPr sz="2100" spc="-120" baseline="1984" dirty="0" err="1">
                <a:solidFill>
                  <a:srgbClr val="FFFFFF"/>
                </a:solidFill>
                <a:latin typeface="Century Gothic"/>
                <a:cs typeface="Century Gothic"/>
              </a:rPr>
              <a:t>données</a:t>
            </a:r>
            <a:r>
              <a:rPr sz="2100" spc="-120" baseline="1984" dirty="0">
                <a:solidFill>
                  <a:srgbClr val="FFFFFF"/>
                </a:solidFill>
                <a:latin typeface="Century Gothic"/>
                <a:cs typeface="Century Gothic"/>
              </a:rPr>
              <a:t> </a:t>
            </a:r>
            <a:r>
              <a:rPr lang="fr-FR" sz="2100" spc="-322" baseline="1984" dirty="0">
                <a:solidFill>
                  <a:srgbClr val="FFFFFF"/>
                </a:solidFill>
                <a:latin typeface="Century Gothic"/>
                <a:cs typeface="Century Gothic"/>
              </a:rPr>
              <a:t>à </a:t>
            </a:r>
            <a:r>
              <a:rPr sz="2100" spc="-322" baseline="1984" dirty="0">
                <a:solidFill>
                  <a:srgbClr val="FFFFFF"/>
                </a:solidFill>
                <a:latin typeface="Century Gothic"/>
                <a:cs typeface="Century Gothic"/>
              </a:rPr>
              <a:t> </a:t>
            </a:r>
            <a:r>
              <a:rPr sz="2100" spc="-127" baseline="1984" dirty="0">
                <a:solidFill>
                  <a:srgbClr val="FFFFFF"/>
                </a:solidFill>
                <a:latin typeface="Century Gothic"/>
                <a:cs typeface="Century Gothic"/>
              </a:rPr>
              <a:t>caractère </a:t>
            </a:r>
            <a:r>
              <a:rPr sz="2100" spc="-60" baseline="1984" dirty="0">
                <a:solidFill>
                  <a:srgbClr val="FFFFFF"/>
                </a:solidFill>
                <a:latin typeface="Century Gothic"/>
                <a:cs typeface="Century Gothic"/>
              </a:rPr>
              <a:t>personnel </a:t>
            </a:r>
            <a:r>
              <a:rPr sz="2100" spc="-195" baseline="1984" dirty="0">
                <a:solidFill>
                  <a:srgbClr val="FFFFFF"/>
                </a:solidFill>
                <a:latin typeface="Century Gothic"/>
                <a:cs typeface="Century Gothic"/>
              </a:rPr>
              <a:t>au </a:t>
            </a:r>
            <a:r>
              <a:rPr sz="2100" spc="-104" baseline="1984" dirty="0">
                <a:solidFill>
                  <a:srgbClr val="FFFFFF"/>
                </a:solidFill>
                <a:latin typeface="Century Gothic"/>
                <a:cs typeface="Century Gothic"/>
              </a:rPr>
              <a:t>niveau </a:t>
            </a:r>
            <a:r>
              <a:rPr sz="1400" spc="-70" dirty="0">
                <a:solidFill>
                  <a:srgbClr val="FFFFFF"/>
                </a:solidFill>
                <a:latin typeface="Century Gothic"/>
                <a:cs typeface="Century Gothic"/>
              </a:rPr>
              <a:t> </a:t>
            </a:r>
            <a:r>
              <a:rPr sz="1400" spc="-85" dirty="0">
                <a:solidFill>
                  <a:srgbClr val="FFFFFF"/>
                </a:solidFill>
                <a:latin typeface="Century Gothic"/>
                <a:cs typeface="Century Gothic"/>
              </a:rPr>
              <a:t>européen</a:t>
            </a:r>
            <a:endParaRPr sz="1400" dirty="0">
              <a:latin typeface="Century Gothic"/>
              <a:cs typeface="Century Gothic"/>
            </a:endParaRPr>
          </a:p>
        </p:txBody>
      </p:sp>
      <p:sp>
        <p:nvSpPr>
          <p:cNvPr id="11" name="object 11"/>
          <p:cNvSpPr txBox="1"/>
          <p:nvPr/>
        </p:nvSpPr>
        <p:spPr>
          <a:xfrm>
            <a:off x="322535" y="5437780"/>
            <a:ext cx="11747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15" dirty="0">
                <a:solidFill>
                  <a:srgbClr val="0000FF"/>
                </a:solidFill>
                <a:latin typeface="Century Gothic"/>
                <a:cs typeface="Century Gothic"/>
              </a:rPr>
              <a:t>6</a:t>
            </a:fld>
            <a:endParaRPr sz="900">
              <a:latin typeface="Century Gothic"/>
              <a:cs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3210788" y="1043025"/>
            <a:ext cx="4795520" cy="429259"/>
          </a:xfrm>
          <a:prstGeom prst="rect">
            <a:avLst/>
          </a:prstGeom>
        </p:spPr>
        <p:txBody>
          <a:bodyPr vert="horz" wrap="square" lIns="0" tIns="38100" rIns="0" bIns="0" rtlCol="0">
            <a:spAutoFit/>
          </a:bodyPr>
          <a:lstStyle/>
          <a:p>
            <a:pPr marL="12700" marR="5080">
              <a:lnSpc>
                <a:spcPts val="1500"/>
              </a:lnSpc>
              <a:spcBef>
                <a:spcPts val="300"/>
              </a:spcBef>
            </a:pPr>
            <a:r>
              <a:rPr sz="1400" spc="-20" dirty="0">
                <a:solidFill>
                  <a:srgbClr val="FFFFFF"/>
                </a:solidFill>
                <a:latin typeface="Century Gothic"/>
                <a:cs typeface="Century Gothic"/>
              </a:rPr>
              <a:t>Le </a:t>
            </a:r>
            <a:r>
              <a:rPr sz="1400" spc="-70" dirty="0">
                <a:solidFill>
                  <a:srgbClr val="FFFFFF"/>
                </a:solidFill>
                <a:latin typeface="Century Gothic"/>
                <a:cs typeface="Century Gothic"/>
              </a:rPr>
              <a:t>règlement oblige </a:t>
            </a:r>
            <a:r>
              <a:rPr sz="1400" spc="-135" dirty="0">
                <a:solidFill>
                  <a:srgbClr val="FFFFFF"/>
                </a:solidFill>
                <a:latin typeface="Century Gothic"/>
                <a:cs typeface="Century Gothic"/>
              </a:rPr>
              <a:t>même </a:t>
            </a:r>
            <a:r>
              <a:rPr sz="1400" dirty="0">
                <a:solidFill>
                  <a:srgbClr val="FFFFFF"/>
                </a:solidFill>
                <a:latin typeface="Century Gothic"/>
                <a:cs typeface="Century Gothic"/>
              </a:rPr>
              <a:t>les </a:t>
            </a:r>
            <a:r>
              <a:rPr sz="1400" spc="-50" dirty="0">
                <a:solidFill>
                  <a:srgbClr val="FFFFFF"/>
                </a:solidFill>
                <a:latin typeface="Century Gothic"/>
                <a:cs typeface="Century Gothic"/>
              </a:rPr>
              <a:t>responsables </a:t>
            </a:r>
            <a:r>
              <a:rPr sz="1400" spc="-145" dirty="0">
                <a:solidFill>
                  <a:srgbClr val="FFFFFF"/>
                </a:solidFill>
                <a:latin typeface="Century Gothic"/>
                <a:cs typeface="Century Gothic"/>
              </a:rPr>
              <a:t>de </a:t>
            </a:r>
            <a:r>
              <a:rPr sz="1400" spc="-50" dirty="0" err="1">
                <a:solidFill>
                  <a:srgbClr val="FFFFFF"/>
                </a:solidFill>
                <a:latin typeface="Century Gothic"/>
                <a:cs typeface="Century Gothic"/>
              </a:rPr>
              <a:t>traitement</a:t>
            </a:r>
            <a:r>
              <a:rPr sz="1400" spc="-50" dirty="0">
                <a:solidFill>
                  <a:srgbClr val="FFFFFF"/>
                </a:solidFill>
                <a:latin typeface="Century Gothic"/>
                <a:cs typeface="Century Gothic"/>
              </a:rPr>
              <a:t> </a:t>
            </a:r>
            <a:r>
              <a:rPr lang="fr-FR" sz="1400" spc="-225" dirty="0">
                <a:solidFill>
                  <a:srgbClr val="FFFFFF"/>
                </a:solidFill>
                <a:latin typeface="Century Gothic"/>
                <a:cs typeface="Century Gothic"/>
              </a:rPr>
              <a:t>à </a:t>
            </a:r>
            <a:r>
              <a:rPr sz="1400" spc="-225" dirty="0">
                <a:solidFill>
                  <a:srgbClr val="FFFFFF"/>
                </a:solidFill>
                <a:latin typeface="Century Gothic"/>
                <a:cs typeface="Century Gothic"/>
              </a:rPr>
              <a:t>  </a:t>
            </a:r>
            <a:r>
              <a:rPr sz="1400" spc="-95" dirty="0">
                <a:solidFill>
                  <a:srgbClr val="FFFFFF"/>
                </a:solidFill>
                <a:latin typeface="Century Gothic"/>
                <a:cs typeface="Century Gothic"/>
              </a:rPr>
              <a:t>adopter </a:t>
            </a:r>
            <a:r>
              <a:rPr sz="1400" spc="-70" dirty="0">
                <a:solidFill>
                  <a:srgbClr val="FFFFFF"/>
                </a:solidFill>
                <a:latin typeface="Century Gothic"/>
                <a:cs typeface="Century Gothic"/>
              </a:rPr>
              <a:t>un </a:t>
            </a:r>
            <a:r>
              <a:rPr sz="1400" spc="-65" dirty="0">
                <a:solidFill>
                  <a:srgbClr val="FFFFFF"/>
                </a:solidFill>
                <a:latin typeface="Century Gothic"/>
                <a:cs typeface="Century Gothic"/>
              </a:rPr>
              <a:t>certain </a:t>
            </a:r>
            <a:r>
              <a:rPr sz="1400" spc="-85" dirty="0">
                <a:solidFill>
                  <a:srgbClr val="FFFFFF"/>
                </a:solidFill>
                <a:latin typeface="Century Gothic"/>
                <a:cs typeface="Century Gothic"/>
              </a:rPr>
              <a:t>nombre </a:t>
            </a:r>
            <a:r>
              <a:rPr sz="1400" spc="-145" dirty="0">
                <a:solidFill>
                  <a:srgbClr val="FFFFFF"/>
                </a:solidFill>
                <a:latin typeface="Century Gothic"/>
                <a:cs typeface="Century Gothic"/>
              </a:rPr>
              <a:t>de </a:t>
            </a:r>
            <a:r>
              <a:rPr sz="1400" spc="-45" dirty="0">
                <a:solidFill>
                  <a:srgbClr val="FFFFFF"/>
                </a:solidFill>
                <a:latin typeface="Century Gothic"/>
                <a:cs typeface="Century Gothic"/>
              </a:rPr>
              <a:t>pratiques, </a:t>
            </a:r>
            <a:r>
              <a:rPr sz="1400" spc="-95" dirty="0">
                <a:solidFill>
                  <a:srgbClr val="FFFFFF"/>
                </a:solidFill>
                <a:latin typeface="Century Gothic"/>
                <a:cs typeface="Century Gothic"/>
              </a:rPr>
              <a:t>notamment</a:t>
            </a:r>
            <a:r>
              <a:rPr sz="1400" spc="10" dirty="0">
                <a:solidFill>
                  <a:srgbClr val="FFFFFF"/>
                </a:solidFill>
                <a:latin typeface="Century Gothic"/>
                <a:cs typeface="Century Gothic"/>
              </a:rPr>
              <a:t> :</a:t>
            </a:r>
            <a:endParaRPr sz="1400" dirty="0">
              <a:latin typeface="Century Gothic"/>
              <a:cs typeface="Century Gothic"/>
            </a:endParaRPr>
          </a:p>
        </p:txBody>
      </p:sp>
      <p:sp>
        <p:nvSpPr>
          <p:cNvPr id="6" name="object 6"/>
          <p:cNvSpPr txBox="1">
            <a:spLocks noGrp="1"/>
          </p:cNvSpPr>
          <p:nvPr>
            <p:ph type="title"/>
          </p:nvPr>
        </p:nvSpPr>
        <p:spPr>
          <a:xfrm>
            <a:off x="790916" y="650481"/>
            <a:ext cx="1581150" cy="813435"/>
          </a:xfrm>
          <a:prstGeom prst="rect">
            <a:avLst/>
          </a:prstGeom>
        </p:spPr>
        <p:txBody>
          <a:bodyPr vert="horz" wrap="square" lIns="0" tIns="26670" rIns="0" bIns="0" rtlCol="0">
            <a:spAutoFit/>
          </a:bodyPr>
          <a:lstStyle/>
          <a:p>
            <a:pPr marL="13335" marR="1123950" indent="-1270">
              <a:lnSpc>
                <a:spcPts val="2110"/>
              </a:lnSpc>
              <a:spcBef>
                <a:spcPts val="210"/>
              </a:spcBef>
            </a:pPr>
            <a:r>
              <a:rPr spc="160" dirty="0"/>
              <a:t>—  </a:t>
            </a:r>
            <a:r>
              <a:rPr spc="15" dirty="0"/>
              <a:t>DE</a:t>
            </a:r>
            <a:r>
              <a:rPr spc="175" dirty="0"/>
              <a:t>S</a:t>
            </a:r>
          </a:p>
          <a:p>
            <a:pPr marL="13335">
              <a:lnSpc>
                <a:spcPts val="1875"/>
              </a:lnSpc>
            </a:pPr>
            <a:r>
              <a:rPr spc="40" dirty="0"/>
              <a:t>OBLIGATIONS</a:t>
            </a:r>
          </a:p>
        </p:txBody>
      </p:sp>
      <p:sp>
        <p:nvSpPr>
          <p:cNvPr id="7" name="object 7"/>
          <p:cNvSpPr txBox="1"/>
          <p:nvPr/>
        </p:nvSpPr>
        <p:spPr>
          <a:xfrm>
            <a:off x="791918" y="1409674"/>
            <a:ext cx="1873250" cy="1536065"/>
          </a:xfrm>
          <a:prstGeom prst="rect">
            <a:avLst/>
          </a:prstGeom>
        </p:spPr>
        <p:txBody>
          <a:bodyPr vert="horz" wrap="square" lIns="0" tIns="39370" rIns="0" bIns="0" rtlCol="0">
            <a:spAutoFit/>
          </a:bodyPr>
          <a:lstStyle/>
          <a:p>
            <a:pPr marL="12700" marR="5080">
              <a:lnSpc>
                <a:spcPct val="90100"/>
              </a:lnSpc>
              <a:spcBef>
                <a:spcPts val="310"/>
              </a:spcBef>
            </a:pPr>
            <a:r>
              <a:rPr sz="1800" spc="90" dirty="0">
                <a:solidFill>
                  <a:srgbClr val="FFFFFF"/>
                </a:solidFill>
                <a:latin typeface="Century Gothic"/>
                <a:cs typeface="Century Gothic"/>
              </a:rPr>
              <a:t>ÉTENDUES</a:t>
            </a:r>
            <a:r>
              <a:rPr sz="1800" spc="-100" dirty="0">
                <a:solidFill>
                  <a:srgbClr val="FFFFFF"/>
                </a:solidFill>
                <a:latin typeface="Century Gothic"/>
                <a:cs typeface="Century Gothic"/>
              </a:rPr>
              <a:t> </a:t>
            </a:r>
            <a:r>
              <a:rPr sz="1800" spc="-10" dirty="0">
                <a:solidFill>
                  <a:srgbClr val="FFFFFF"/>
                </a:solidFill>
                <a:latin typeface="Century Gothic"/>
                <a:cs typeface="Century Gothic"/>
              </a:rPr>
              <a:t>POUR  </a:t>
            </a:r>
            <a:r>
              <a:rPr sz="1800" spc="135" dirty="0">
                <a:solidFill>
                  <a:srgbClr val="FFFFFF"/>
                </a:solidFill>
                <a:latin typeface="Century Gothic"/>
                <a:cs typeface="Century Gothic"/>
              </a:rPr>
              <a:t>LES  </a:t>
            </a:r>
            <a:r>
              <a:rPr sz="1800" spc="60" dirty="0">
                <a:solidFill>
                  <a:srgbClr val="FFFFFF"/>
                </a:solidFill>
                <a:latin typeface="Century Gothic"/>
                <a:cs typeface="Century Gothic"/>
              </a:rPr>
              <a:t>RESPONSABLES  </a:t>
            </a:r>
            <a:r>
              <a:rPr sz="1800" spc="15" dirty="0">
                <a:solidFill>
                  <a:srgbClr val="FFFFFF"/>
                </a:solidFill>
                <a:latin typeface="Century Gothic"/>
                <a:cs typeface="Century Gothic"/>
              </a:rPr>
              <a:t>DE </a:t>
            </a:r>
            <a:r>
              <a:rPr sz="1800" spc="125" dirty="0">
                <a:solidFill>
                  <a:srgbClr val="FFFFFF"/>
                </a:solidFill>
                <a:latin typeface="Century Gothic"/>
                <a:cs typeface="Century Gothic"/>
              </a:rPr>
              <a:t>TRAITEMENT  </a:t>
            </a:r>
            <a:r>
              <a:rPr sz="1800" spc="200" dirty="0">
                <a:solidFill>
                  <a:srgbClr val="FFFFFF"/>
                </a:solidFill>
                <a:latin typeface="Century Gothic"/>
                <a:cs typeface="Century Gothic"/>
              </a:rPr>
              <a:t>ET </a:t>
            </a:r>
            <a:r>
              <a:rPr sz="1800" spc="135" dirty="0">
                <a:solidFill>
                  <a:srgbClr val="FFFFFF"/>
                </a:solidFill>
                <a:latin typeface="Century Gothic"/>
                <a:cs typeface="Century Gothic"/>
              </a:rPr>
              <a:t>LES </a:t>
            </a:r>
            <a:r>
              <a:rPr sz="1800" spc="65" dirty="0">
                <a:solidFill>
                  <a:srgbClr val="FFFFFF"/>
                </a:solidFill>
                <a:latin typeface="Century Gothic"/>
                <a:cs typeface="Century Gothic"/>
              </a:rPr>
              <a:t>SOUS-  </a:t>
            </a:r>
            <a:r>
              <a:rPr sz="1800" spc="125" dirty="0">
                <a:solidFill>
                  <a:srgbClr val="FFFFFF"/>
                </a:solidFill>
                <a:latin typeface="Century Gothic"/>
                <a:cs typeface="Century Gothic"/>
              </a:rPr>
              <a:t>TRAITANTS</a:t>
            </a:r>
            <a:endParaRPr sz="1800">
              <a:latin typeface="Century Gothic"/>
              <a:cs typeface="Century Gothic"/>
            </a:endParaRPr>
          </a:p>
        </p:txBody>
      </p:sp>
      <p:sp>
        <p:nvSpPr>
          <p:cNvPr id="8" name="object 8"/>
          <p:cNvSpPr/>
          <p:nvPr/>
        </p:nvSpPr>
        <p:spPr>
          <a:xfrm>
            <a:off x="3492500" y="1889810"/>
            <a:ext cx="502920" cy="485140"/>
          </a:xfrm>
          <a:custGeom>
            <a:avLst/>
            <a:gdLst/>
            <a:ahLst/>
            <a:cxnLst/>
            <a:rect l="l" t="t" r="r" b="b"/>
            <a:pathLst>
              <a:path w="502920" h="485139">
                <a:moveTo>
                  <a:pt x="251460" y="0"/>
                </a:moveTo>
                <a:lnTo>
                  <a:pt x="200782" y="4923"/>
                </a:lnTo>
                <a:lnTo>
                  <a:pt x="153581" y="19043"/>
                </a:lnTo>
                <a:lnTo>
                  <a:pt x="110867" y="41385"/>
                </a:lnTo>
                <a:lnTo>
                  <a:pt x="73652" y="70975"/>
                </a:lnTo>
                <a:lnTo>
                  <a:pt x="42946" y="106838"/>
                </a:lnTo>
                <a:lnTo>
                  <a:pt x="19761" y="147998"/>
                </a:lnTo>
                <a:lnTo>
                  <a:pt x="5108" y="193483"/>
                </a:lnTo>
                <a:lnTo>
                  <a:pt x="0" y="242316"/>
                </a:lnTo>
                <a:lnTo>
                  <a:pt x="5108" y="291152"/>
                </a:lnTo>
                <a:lnTo>
                  <a:pt x="19761" y="336638"/>
                </a:lnTo>
                <a:lnTo>
                  <a:pt x="42946" y="377799"/>
                </a:lnTo>
                <a:lnTo>
                  <a:pt x="73652" y="413661"/>
                </a:lnTo>
                <a:lnTo>
                  <a:pt x="110867" y="443249"/>
                </a:lnTo>
                <a:lnTo>
                  <a:pt x="153581" y="465590"/>
                </a:lnTo>
                <a:lnTo>
                  <a:pt x="200782" y="479709"/>
                </a:lnTo>
                <a:lnTo>
                  <a:pt x="251460" y="484632"/>
                </a:lnTo>
                <a:lnTo>
                  <a:pt x="302137" y="479709"/>
                </a:lnTo>
                <a:lnTo>
                  <a:pt x="349338" y="465590"/>
                </a:lnTo>
                <a:lnTo>
                  <a:pt x="392052" y="443249"/>
                </a:lnTo>
                <a:lnTo>
                  <a:pt x="429267" y="413661"/>
                </a:lnTo>
                <a:lnTo>
                  <a:pt x="459973" y="377799"/>
                </a:lnTo>
                <a:lnTo>
                  <a:pt x="483158" y="336638"/>
                </a:lnTo>
                <a:lnTo>
                  <a:pt x="497811" y="291152"/>
                </a:lnTo>
                <a:lnTo>
                  <a:pt x="502920" y="242316"/>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9" name="object 9"/>
          <p:cNvSpPr txBox="1"/>
          <p:nvPr/>
        </p:nvSpPr>
        <p:spPr>
          <a:xfrm>
            <a:off x="3682834" y="1992655"/>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1</a:t>
            </a:r>
            <a:endParaRPr sz="1500">
              <a:latin typeface="Calibri"/>
              <a:cs typeface="Calibri"/>
            </a:endParaRPr>
          </a:p>
        </p:txBody>
      </p:sp>
      <p:sp>
        <p:nvSpPr>
          <p:cNvPr id="10" name="object 10"/>
          <p:cNvSpPr txBox="1"/>
          <p:nvPr/>
        </p:nvSpPr>
        <p:spPr>
          <a:xfrm>
            <a:off x="4177969" y="1921967"/>
            <a:ext cx="4597400" cy="878205"/>
          </a:xfrm>
          <a:prstGeom prst="rect">
            <a:avLst/>
          </a:prstGeom>
        </p:spPr>
        <p:txBody>
          <a:bodyPr vert="horz" wrap="square" lIns="0" tIns="12700" rIns="0" bIns="0" rtlCol="0">
            <a:spAutoFit/>
          </a:bodyPr>
          <a:lstStyle/>
          <a:p>
            <a:pPr marL="12700" marR="5080">
              <a:lnSpc>
                <a:spcPct val="99900"/>
              </a:lnSpc>
              <a:spcBef>
                <a:spcPts val="100"/>
              </a:spcBef>
            </a:pPr>
            <a:r>
              <a:rPr sz="1350" dirty="0">
                <a:solidFill>
                  <a:srgbClr val="FFFFFF"/>
                </a:solidFill>
                <a:latin typeface="Century Gothic"/>
                <a:cs typeface="Century Gothic"/>
              </a:rPr>
              <a:t>Des </a:t>
            </a:r>
            <a:r>
              <a:rPr sz="1350" spc="-5" dirty="0">
                <a:solidFill>
                  <a:srgbClr val="FFFFFF"/>
                </a:solidFill>
                <a:latin typeface="Century Gothic"/>
                <a:cs typeface="Century Gothic"/>
              </a:rPr>
              <a:t>obligations </a:t>
            </a:r>
            <a:r>
              <a:rPr sz="1350" spc="-70" dirty="0">
                <a:solidFill>
                  <a:srgbClr val="FFFFFF"/>
                </a:solidFill>
                <a:latin typeface="Century Gothic"/>
                <a:cs typeface="Century Gothic"/>
              </a:rPr>
              <a:t>en </a:t>
            </a:r>
            <a:r>
              <a:rPr sz="1350" spc="-25" dirty="0">
                <a:solidFill>
                  <a:srgbClr val="FFFFFF"/>
                </a:solidFill>
                <a:latin typeface="Century Gothic"/>
                <a:cs typeface="Century Gothic"/>
              </a:rPr>
              <a:t>matière </a:t>
            </a:r>
            <a:r>
              <a:rPr sz="1350" spc="-105" dirty="0">
                <a:solidFill>
                  <a:srgbClr val="FFFFFF"/>
                </a:solidFill>
                <a:latin typeface="Century Gothic"/>
                <a:cs typeface="Century Gothic"/>
              </a:rPr>
              <a:t>de </a:t>
            </a:r>
            <a:r>
              <a:rPr sz="1350" spc="-45" dirty="0">
                <a:solidFill>
                  <a:srgbClr val="FFFFFF"/>
                </a:solidFill>
                <a:latin typeface="Century Gothic"/>
                <a:cs typeface="Century Gothic"/>
              </a:rPr>
              <a:t>documentation </a:t>
            </a:r>
            <a:r>
              <a:rPr sz="1350" spc="40" dirty="0">
                <a:solidFill>
                  <a:srgbClr val="FFFFFF"/>
                </a:solidFill>
                <a:latin typeface="Century Gothic"/>
                <a:cs typeface="Century Gothic"/>
              </a:rPr>
              <a:t>: </a:t>
            </a:r>
            <a:r>
              <a:rPr sz="1400" spc="-25" dirty="0">
                <a:solidFill>
                  <a:srgbClr val="FFFFFF"/>
                </a:solidFill>
                <a:latin typeface="Century Gothic"/>
                <a:cs typeface="Century Gothic"/>
              </a:rPr>
              <a:t>politique  </a:t>
            </a:r>
            <a:r>
              <a:rPr sz="1400" spc="-135" dirty="0">
                <a:solidFill>
                  <a:srgbClr val="FFFFFF"/>
                </a:solidFill>
                <a:latin typeface="Century Gothic"/>
                <a:cs typeface="Century Gothic"/>
              </a:rPr>
              <a:t>de </a:t>
            </a:r>
            <a:r>
              <a:rPr sz="1400" spc="-80" dirty="0" err="1">
                <a:solidFill>
                  <a:srgbClr val="FFFFFF"/>
                </a:solidFill>
                <a:latin typeface="Century Gothic"/>
                <a:cs typeface="Century Gothic"/>
              </a:rPr>
              <a:t>données</a:t>
            </a:r>
            <a:r>
              <a:rPr sz="1400" spc="-8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85" dirty="0">
                <a:solidFill>
                  <a:srgbClr val="FFFFFF"/>
                </a:solidFill>
                <a:latin typeface="Century Gothic"/>
                <a:cs typeface="Century Gothic"/>
              </a:rPr>
              <a:t>caractère </a:t>
            </a:r>
            <a:r>
              <a:rPr sz="1400" spc="-30" dirty="0">
                <a:solidFill>
                  <a:srgbClr val="FFFFFF"/>
                </a:solidFill>
                <a:latin typeface="Century Gothic"/>
                <a:cs typeface="Century Gothic"/>
              </a:rPr>
              <a:t>personnel, </a:t>
            </a:r>
            <a:r>
              <a:rPr sz="1400" spc="-70" dirty="0">
                <a:solidFill>
                  <a:srgbClr val="FFFFFF"/>
                </a:solidFill>
                <a:latin typeface="Century Gothic"/>
                <a:cs typeface="Century Gothic"/>
              </a:rPr>
              <a:t>charte </a:t>
            </a:r>
            <a:r>
              <a:rPr sz="1400" spc="-15" dirty="0">
                <a:solidFill>
                  <a:srgbClr val="FFFFFF"/>
                </a:solidFill>
                <a:latin typeface="Century Gothic"/>
                <a:cs typeface="Century Gothic"/>
              </a:rPr>
              <a:t>d’utilisation  </a:t>
            </a:r>
            <a:r>
              <a:rPr sz="1400" spc="-65" dirty="0">
                <a:solidFill>
                  <a:srgbClr val="FFFFFF"/>
                </a:solidFill>
                <a:latin typeface="Century Gothic"/>
                <a:cs typeface="Century Gothic"/>
              </a:rPr>
              <a:t>des données, </a:t>
            </a:r>
            <a:r>
              <a:rPr sz="1400" spc="-25" dirty="0">
                <a:solidFill>
                  <a:srgbClr val="FFFFFF"/>
                </a:solidFill>
                <a:latin typeface="Century Gothic"/>
                <a:cs typeface="Century Gothic"/>
              </a:rPr>
              <a:t>rapports mensuels, </a:t>
            </a:r>
            <a:r>
              <a:rPr sz="1400" spc="-20" dirty="0">
                <a:solidFill>
                  <a:srgbClr val="FFFFFF"/>
                </a:solidFill>
                <a:latin typeface="Century Gothic"/>
                <a:cs typeface="Century Gothic"/>
              </a:rPr>
              <a:t>audits, </a:t>
            </a:r>
            <a:r>
              <a:rPr sz="1400" dirty="0">
                <a:solidFill>
                  <a:srgbClr val="FFFFFF"/>
                </a:solidFill>
                <a:latin typeface="Century Gothic"/>
                <a:cs typeface="Century Gothic"/>
              </a:rPr>
              <a:t>registre </a:t>
            </a:r>
            <a:r>
              <a:rPr sz="1400" spc="-65" dirty="0">
                <a:solidFill>
                  <a:srgbClr val="FFFFFF"/>
                </a:solidFill>
                <a:latin typeface="Century Gothic"/>
                <a:cs typeface="Century Gothic"/>
              </a:rPr>
              <a:t>des  </a:t>
            </a:r>
            <a:r>
              <a:rPr sz="1400" spc="-25" dirty="0">
                <a:solidFill>
                  <a:srgbClr val="FFFFFF"/>
                </a:solidFill>
                <a:latin typeface="Century Gothic"/>
                <a:cs typeface="Century Gothic"/>
              </a:rPr>
              <a:t>activités </a:t>
            </a:r>
            <a:r>
              <a:rPr sz="1400" spc="-135" dirty="0">
                <a:solidFill>
                  <a:srgbClr val="FFFFFF"/>
                </a:solidFill>
                <a:latin typeface="Century Gothic"/>
                <a:cs typeface="Century Gothic"/>
              </a:rPr>
              <a:t>de </a:t>
            </a:r>
            <a:r>
              <a:rPr sz="1400" spc="-30" dirty="0">
                <a:solidFill>
                  <a:srgbClr val="FFFFFF"/>
                </a:solidFill>
                <a:latin typeface="Century Gothic"/>
                <a:cs typeface="Century Gothic"/>
              </a:rPr>
              <a:t>traitement, </a:t>
            </a:r>
            <a:r>
              <a:rPr sz="1400" spc="-45" dirty="0">
                <a:solidFill>
                  <a:srgbClr val="FFFFFF"/>
                </a:solidFill>
                <a:latin typeface="Century Gothic"/>
                <a:cs typeface="Century Gothic"/>
              </a:rPr>
              <a:t>analyses</a:t>
            </a:r>
            <a:r>
              <a:rPr sz="1400" spc="-225" dirty="0">
                <a:solidFill>
                  <a:srgbClr val="FFFFFF"/>
                </a:solidFill>
                <a:latin typeface="Century Gothic"/>
                <a:cs typeface="Century Gothic"/>
              </a:rPr>
              <a:t> </a:t>
            </a:r>
            <a:r>
              <a:rPr sz="1400" spc="-95" dirty="0">
                <a:solidFill>
                  <a:srgbClr val="FFFFFF"/>
                </a:solidFill>
                <a:latin typeface="Century Gothic"/>
                <a:cs typeface="Century Gothic"/>
              </a:rPr>
              <a:t>d’impact…</a:t>
            </a:r>
            <a:endParaRPr sz="1400" dirty="0">
              <a:latin typeface="Century Gothic"/>
              <a:cs typeface="Century Gothic"/>
            </a:endParaRPr>
          </a:p>
        </p:txBody>
      </p:sp>
      <p:sp>
        <p:nvSpPr>
          <p:cNvPr id="11" name="object 11"/>
          <p:cNvSpPr/>
          <p:nvPr/>
        </p:nvSpPr>
        <p:spPr>
          <a:xfrm>
            <a:off x="3492500" y="3327311"/>
            <a:ext cx="502920" cy="485140"/>
          </a:xfrm>
          <a:custGeom>
            <a:avLst/>
            <a:gdLst/>
            <a:ahLst/>
            <a:cxnLst/>
            <a:rect l="l" t="t" r="r" b="b"/>
            <a:pathLst>
              <a:path w="502920" h="485139">
                <a:moveTo>
                  <a:pt x="251460" y="0"/>
                </a:moveTo>
                <a:lnTo>
                  <a:pt x="200782" y="4923"/>
                </a:lnTo>
                <a:lnTo>
                  <a:pt x="153581" y="19043"/>
                </a:lnTo>
                <a:lnTo>
                  <a:pt x="110867" y="41385"/>
                </a:lnTo>
                <a:lnTo>
                  <a:pt x="73652" y="70975"/>
                </a:lnTo>
                <a:lnTo>
                  <a:pt x="42946" y="106838"/>
                </a:lnTo>
                <a:lnTo>
                  <a:pt x="19761" y="147998"/>
                </a:lnTo>
                <a:lnTo>
                  <a:pt x="5108" y="193483"/>
                </a:lnTo>
                <a:lnTo>
                  <a:pt x="0" y="242316"/>
                </a:lnTo>
                <a:lnTo>
                  <a:pt x="5108" y="291152"/>
                </a:lnTo>
                <a:lnTo>
                  <a:pt x="19761" y="336638"/>
                </a:lnTo>
                <a:lnTo>
                  <a:pt x="42946" y="377799"/>
                </a:lnTo>
                <a:lnTo>
                  <a:pt x="73652" y="413661"/>
                </a:lnTo>
                <a:lnTo>
                  <a:pt x="110867" y="443249"/>
                </a:lnTo>
                <a:lnTo>
                  <a:pt x="153581" y="465590"/>
                </a:lnTo>
                <a:lnTo>
                  <a:pt x="200782" y="479709"/>
                </a:lnTo>
                <a:lnTo>
                  <a:pt x="251460" y="484631"/>
                </a:lnTo>
                <a:lnTo>
                  <a:pt x="302137" y="479709"/>
                </a:lnTo>
                <a:lnTo>
                  <a:pt x="349338" y="465590"/>
                </a:lnTo>
                <a:lnTo>
                  <a:pt x="392052" y="443249"/>
                </a:lnTo>
                <a:lnTo>
                  <a:pt x="429267" y="413661"/>
                </a:lnTo>
                <a:lnTo>
                  <a:pt x="459973" y="377799"/>
                </a:lnTo>
                <a:lnTo>
                  <a:pt x="483158" y="336638"/>
                </a:lnTo>
                <a:lnTo>
                  <a:pt x="497811" y="291152"/>
                </a:lnTo>
                <a:lnTo>
                  <a:pt x="502920" y="242316"/>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12" name="object 12"/>
          <p:cNvSpPr txBox="1"/>
          <p:nvPr/>
        </p:nvSpPr>
        <p:spPr>
          <a:xfrm>
            <a:off x="3682834" y="3430155"/>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2</a:t>
            </a:r>
            <a:endParaRPr sz="1500">
              <a:latin typeface="Calibri"/>
              <a:cs typeface="Calibri"/>
            </a:endParaRPr>
          </a:p>
        </p:txBody>
      </p:sp>
      <p:sp>
        <p:nvSpPr>
          <p:cNvPr id="14" name="object 14"/>
          <p:cNvSpPr txBox="1"/>
          <p:nvPr/>
        </p:nvSpPr>
        <p:spPr>
          <a:xfrm>
            <a:off x="322535" y="5437780"/>
            <a:ext cx="18859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60</a:t>
            </a:fld>
            <a:endParaRPr sz="900">
              <a:latin typeface="Century Gothic"/>
              <a:cs typeface="Century Gothic"/>
            </a:endParaRPr>
          </a:p>
        </p:txBody>
      </p:sp>
      <p:sp>
        <p:nvSpPr>
          <p:cNvPr id="13" name="object 13"/>
          <p:cNvSpPr txBox="1"/>
          <p:nvPr/>
        </p:nvSpPr>
        <p:spPr>
          <a:xfrm>
            <a:off x="4247997" y="3311055"/>
            <a:ext cx="4570730" cy="666750"/>
          </a:xfrm>
          <a:prstGeom prst="rect">
            <a:avLst/>
          </a:prstGeom>
        </p:spPr>
        <p:txBody>
          <a:bodyPr vert="horz" wrap="square" lIns="0" tIns="12065" rIns="0" bIns="0" rtlCol="0">
            <a:spAutoFit/>
          </a:bodyPr>
          <a:lstStyle/>
          <a:p>
            <a:pPr marL="12700" marR="5080">
              <a:lnSpc>
                <a:spcPct val="100200"/>
              </a:lnSpc>
              <a:spcBef>
                <a:spcPts val="95"/>
              </a:spcBef>
            </a:pPr>
            <a:r>
              <a:rPr sz="1350" dirty="0">
                <a:solidFill>
                  <a:srgbClr val="FFFFFF"/>
                </a:solidFill>
                <a:latin typeface="Century Gothic"/>
                <a:cs typeface="Century Gothic"/>
              </a:rPr>
              <a:t>Des </a:t>
            </a:r>
            <a:r>
              <a:rPr sz="1350" spc="-5" dirty="0">
                <a:solidFill>
                  <a:srgbClr val="FFFFFF"/>
                </a:solidFill>
                <a:latin typeface="Century Gothic"/>
                <a:cs typeface="Century Gothic"/>
              </a:rPr>
              <a:t>obligations organisationnelles </a:t>
            </a:r>
            <a:r>
              <a:rPr sz="1350" spc="40" dirty="0">
                <a:solidFill>
                  <a:srgbClr val="FFFFFF"/>
                </a:solidFill>
                <a:latin typeface="Century Gothic"/>
                <a:cs typeface="Century Gothic"/>
              </a:rPr>
              <a:t>: </a:t>
            </a:r>
            <a:r>
              <a:rPr sz="1400" spc="-50" dirty="0">
                <a:solidFill>
                  <a:srgbClr val="FFFFFF"/>
                </a:solidFill>
                <a:latin typeface="Century Gothic"/>
                <a:cs typeface="Century Gothic"/>
              </a:rPr>
              <a:t>désignation </a:t>
            </a:r>
            <a:r>
              <a:rPr sz="1400" spc="-100" dirty="0">
                <a:solidFill>
                  <a:srgbClr val="FFFFFF"/>
                </a:solidFill>
                <a:latin typeface="Century Gothic"/>
                <a:cs typeface="Century Gothic"/>
              </a:rPr>
              <a:t>d’un  </a:t>
            </a:r>
            <a:r>
              <a:rPr sz="1400" spc="-40" dirty="0">
                <a:solidFill>
                  <a:srgbClr val="FFFFFF"/>
                </a:solidFill>
                <a:latin typeface="Century Gothic"/>
                <a:cs typeface="Century Gothic"/>
              </a:rPr>
              <a:t>DPO </a:t>
            </a:r>
            <a:r>
              <a:rPr sz="1400" spc="-120" dirty="0">
                <a:solidFill>
                  <a:srgbClr val="FFFFFF"/>
                </a:solidFill>
                <a:latin typeface="Century Gothic"/>
                <a:cs typeface="Century Gothic"/>
              </a:rPr>
              <a:t>(data </a:t>
            </a:r>
            <a:r>
              <a:rPr sz="1400" spc="-40" dirty="0">
                <a:solidFill>
                  <a:srgbClr val="FFFFFF"/>
                </a:solidFill>
                <a:latin typeface="Century Gothic"/>
                <a:cs typeface="Century Gothic"/>
              </a:rPr>
              <a:t>protection </a:t>
            </a:r>
            <a:r>
              <a:rPr sz="1400" spc="-25" dirty="0">
                <a:solidFill>
                  <a:srgbClr val="FFFFFF"/>
                </a:solidFill>
                <a:latin typeface="Century Gothic"/>
                <a:cs typeface="Century Gothic"/>
              </a:rPr>
              <a:t>officer) </a:t>
            </a:r>
            <a:r>
              <a:rPr sz="1400" spc="-75" dirty="0">
                <a:solidFill>
                  <a:srgbClr val="FFFFFF"/>
                </a:solidFill>
                <a:latin typeface="Century Gothic"/>
                <a:cs typeface="Century Gothic"/>
              </a:rPr>
              <a:t>dans </a:t>
            </a:r>
            <a:r>
              <a:rPr sz="1400" spc="-30" dirty="0">
                <a:solidFill>
                  <a:srgbClr val="FFFFFF"/>
                </a:solidFill>
                <a:latin typeface="Century Gothic"/>
                <a:cs typeface="Century Gothic"/>
              </a:rPr>
              <a:t>certains </a:t>
            </a:r>
            <a:r>
              <a:rPr sz="1400" spc="-60" dirty="0">
                <a:solidFill>
                  <a:srgbClr val="FFFFFF"/>
                </a:solidFill>
                <a:latin typeface="Century Gothic"/>
                <a:cs typeface="Century Gothic"/>
              </a:rPr>
              <a:t>cas, </a:t>
            </a:r>
            <a:r>
              <a:rPr sz="1400" spc="-15" dirty="0">
                <a:solidFill>
                  <a:srgbClr val="FFFFFF"/>
                </a:solidFill>
                <a:latin typeface="Century Gothic"/>
                <a:cs typeface="Century Gothic"/>
              </a:rPr>
              <a:t>mise </a:t>
            </a:r>
            <a:r>
              <a:rPr sz="1400" spc="-105" dirty="0">
                <a:solidFill>
                  <a:srgbClr val="FFFFFF"/>
                </a:solidFill>
                <a:latin typeface="Century Gothic"/>
                <a:cs typeface="Century Gothic"/>
              </a:rPr>
              <a:t>en  place </a:t>
            </a:r>
            <a:r>
              <a:rPr sz="1400" spc="-135" dirty="0">
                <a:solidFill>
                  <a:srgbClr val="FFFFFF"/>
                </a:solidFill>
                <a:latin typeface="Century Gothic"/>
                <a:cs typeface="Century Gothic"/>
              </a:rPr>
              <a:t>de </a:t>
            </a:r>
            <a:r>
              <a:rPr sz="1400" spc="-15" dirty="0">
                <a:solidFill>
                  <a:srgbClr val="FFFFFF"/>
                </a:solidFill>
                <a:latin typeface="Century Gothic"/>
                <a:cs typeface="Century Gothic"/>
              </a:rPr>
              <a:t>formations, </a:t>
            </a:r>
            <a:r>
              <a:rPr sz="1400" spc="-135" dirty="0">
                <a:solidFill>
                  <a:srgbClr val="FFFFFF"/>
                </a:solidFill>
                <a:latin typeface="Century Gothic"/>
                <a:cs typeface="Century Gothic"/>
              </a:rPr>
              <a:t>de </a:t>
            </a:r>
            <a:r>
              <a:rPr sz="1400" spc="-90" dirty="0">
                <a:solidFill>
                  <a:srgbClr val="FFFFFF"/>
                </a:solidFill>
                <a:latin typeface="Century Gothic"/>
                <a:cs typeface="Century Gothic"/>
              </a:rPr>
              <a:t>codes </a:t>
            </a:r>
            <a:r>
              <a:rPr sz="1400" spc="-135" dirty="0">
                <a:solidFill>
                  <a:srgbClr val="FFFFFF"/>
                </a:solidFill>
                <a:latin typeface="Century Gothic"/>
                <a:cs typeface="Century Gothic"/>
              </a:rPr>
              <a:t>de</a:t>
            </a:r>
            <a:r>
              <a:rPr sz="1400" spc="-45" dirty="0">
                <a:solidFill>
                  <a:srgbClr val="FFFFFF"/>
                </a:solidFill>
                <a:latin typeface="Century Gothic"/>
                <a:cs typeface="Century Gothic"/>
              </a:rPr>
              <a:t> </a:t>
            </a:r>
            <a:r>
              <a:rPr sz="1400" spc="-70" dirty="0">
                <a:solidFill>
                  <a:srgbClr val="FFFFFF"/>
                </a:solidFill>
                <a:latin typeface="Century Gothic"/>
                <a:cs typeface="Century Gothic"/>
              </a:rPr>
              <a:t>conduite…</a:t>
            </a:r>
            <a:endParaRPr sz="1400">
              <a:latin typeface="Century Gothic"/>
              <a:cs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a:spLocks noGrp="1"/>
          </p:cNvSpPr>
          <p:nvPr>
            <p:ph type="title"/>
          </p:nvPr>
        </p:nvSpPr>
        <p:spPr>
          <a:xfrm>
            <a:off x="790916" y="650481"/>
            <a:ext cx="1581150" cy="813435"/>
          </a:xfrm>
          <a:prstGeom prst="rect">
            <a:avLst/>
          </a:prstGeom>
        </p:spPr>
        <p:txBody>
          <a:bodyPr vert="horz" wrap="square" lIns="0" tIns="26670" rIns="0" bIns="0" rtlCol="0">
            <a:spAutoFit/>
          </a:bodyPr>
          <a:lstStyle/>
          <a:p>
            <a:pPr marL="13335" marR="1123950" indent="-1270">
              <a:lnSpc>
                <a:spcPts val="2110"/>
              </a:lnSpc>
              <a:spcBef>
                <a:spcPts val="210"/>
              </a:spcBef>
            </a:pPr>
            <a:r>
              <a:rPr spc="160" dirty="0"/>
              <a:t>—  </a:t>
            </a:r>
            <a:r>
              <a:rPr spc="15" dirty="0"/>
              <a:t>DE</a:t>
            </a:r>
            <a:r>
              <a:rPr spc="175" dirty="0"/>
              <a:t>S</a:t>
            </a:r>
          </a:p>
          <a:p>
            <a:pPr marL="13335">
              <a:lnSpc>
                <a:spcPts val="1875"/>
              </a:lnSpc>
            </a:pPr>
            <a:r>
              <a:rPr spc="40" dirty="0"/>
              <a:t>OBLIGATIONS</a:t>
            </a:r>
          </a:p>
        </p:txBody>
      </p:sp>
      <p:sp>
        <p:nvSpPr>
          <p:cNvPr id="6" name="object 6"/>
          <p:cNvSpPr txBox="1"/>
          <p:nvPr/>
        </p:nvSpPr>
        <p:spPr>
          <a:xfrm>
            <a:off x="791918" y="1409674"/>
            <a:ext cx="1872614" cy="1536065"/>
          </a:xfrm>
          <a:prstGeom prst="rect">
            <a:avLst/>
          </a:prstGeom>
        </p:spPr>
        <p:txBody>
          <a:bodyPr vert="horz" wrap="square" lIns="0" tIns="39370" rIns="0" bIns="0" rtlCol="0">
            <a:spAutoFit/>
          </a:bodyPr>
          <a:lstStyle/>
          <a:p>
            <a:pPr marL="12700" marR="5080">
              <a:lnSpc>
                <a:spcPct val="90100"/>
              </a:lnSpc>
              <a:spcBef>
                <a:spcPts val="310"/>
              </a:spcBef>
            </a:pPr>
            <a:r>
              <a:rPr sz="1800" spc="90" dirty="0">
                <a:solidFill>
                  <a:srgbClr val="FFFFFF"/>
                </a:solidFill>
                <a:latin typeface="Century Gothic"/>
                <a:cs typeface="Century Gothic"/>
              </a:rPr>
              <a:t>ÉTENDUES</a:t>
            </a:r>
            <a:r>
              <a:rPr sz="1800" spc="-105" dirty="0">
                <a:solidFill>
                  <a:srgbClr val="FFFFFF"/>
                </a:solidFill>
                <a:latin typeface="Century Gothic"/>
                <a:cs typeface="Century Gothic"/>
              </a:rPr>
              <a:t> </a:t>
            </a:r>
            <a:r>
              <a:rPr sz="1800" spc="-10" dirty="0">
                <a:solidFill>
                  <a:srgbClr val="FFFFFF"/>
                </a:solidFill>
                <a:latin typeface="Century Gothic"/>
                <a:cs typeface="Century Gothic"/>
              </a:rPr>
              <a:t>POUR  </a:t>
            </a:r>
            <a:r>
              <a:rPr sz="1800" spc="135" dirty="0">
                <a:solidFill>
                  <a:srgbClr val="FFFFFF"/>
                </a:solidFill>
                <a:latin typeface="Century Gothic"/>
                <a:cs typeface="Century Gothic"/>
              </a:rPr>
              <a:t>LES  </a:t>
            </a:r>
            <a:r>
              <a:rPr sz="1800" spc="60" dirty="0">
                <a:solidFill>
                  <a:srgbClr val="FFFFFF"/>
                </a:solidFill>
                <a:latin typeface="Century Gothic"/>
                <a:cs typeface="Century Gothic"/>
              </a:rPr>
              <a:t>RESPONSABLES  </a:t>
            </a:r>
            <a:r>
              <a:rPr sz="1800" spc="15" dirty="0">
                <a:solidFill>
                  <a:srgbClr val="FFFFFF"/>
                </a:solidFill>
                <a:latin typeface="Century Gothic"/>
                <a:cs typeface="Century Gothic"/>
              </a:rPr>
              <a:t>DE </a:t>
            </a:r>
            <a:r>
              <a:rPr sz="1800" spc="125" dirty="0">
                <a:solidFill>
                  <a:srgbClr val="FFFFFF"/>
                </a:solidFill>
                <a:latin typeface="Century Gothic"/>
                <a:cs typeface="Century Gothic"/>
              </a:rPr>
              <a:t>TRAITEMENT  </a:t>
            </a:r>
            <a:r>
              <a:rPr sz="1800" spc="200" dirty="0">
                <a:solidFill>
                  <a:srgbClr val="FFFFFF"/>
                </a:solidFill>
                <a:latin typeface="Century Gothic"/>
                <a:cs typeface="Century Gothic"/>
              </a:rPr>
              <a:t>ET </a:t>
            </a:r>
            <a:r>
              <a:rPr sz="1800" spc="135" dirty="0">
                <a:solidFill>
                  <a:srgbClr val="FFFFFF"/>
                </a:solidFill>
                <a:latin typeface="Century Gothic"/>
                <a:cs typeface="Century Gothic"/>
              </a:rPr>
              <a:t>LES </a:t>
            </a:r>
            <a:r>
              <a:rPr sz="1800" spc="65" dirty="0">
                <a:solidFill>
                  <a:srgbClr val="FFFFFF"/>
                </a:solidFill>
                <a:latin typeface="Century Gothic"/>
                <a:cs typeface="Century Gothic"/>
              </a:rPr>
              <a:t>SOUS-  </a:t>
            </a:r>
            <a:r>
              <a:rPr sz="1800" spc="125" dirty="0">
                <a:solidFill>
                  <a:srgbClr val="FFFFFF"/>
                </a:solidFill>
                <a:latin typeface="Century Gothic"/>
                <a:cs typeface="Century Gothic"/>
              </a:rPr>
              <a:t>TRAITANTS</a:t>
            </a:r>
            <a:endParaRPr sz="1800">
              <a:latin typeface="Century Gothic"/>
              <a:cs typeface="Century Gothic"/>
            </a:endParaRPr>
          </a:p>
        </p:txBody>
      </p:sp>
      <p:sp>
        <p:nvSpPr>
          <p:cNvPr id="7" name="object 7"/>
          <p:cNvSpPr/>
          <p:nvPr/>
        </p:nvSpPr>
        <p:spPr>
          <a:xfrm>
            <a:off x="3492500" y="923709"/>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5"/>
                </a:lnTo>
                <a:lnTo>
                  <a:pt x="5108" y="291152"/>
                </a:lnTo>
                <a:lnTo>
                  <a:pt x="19761" y="336638"/>
                </a:lnTo>
                <a:lnTo>
                  <a:pt x="42946" y="377799"/>
                </a:lnTo>
                <a:lnTo>
                  <a:pt x="73652" y="413661"/>
                </a:lnTo>
                <a:lnTo>
                  <a:pt x="110867" y="443249"/>
                </a:lnTo>
                <a:lnTo>
                  <a:pt x="153581" y="465590"/>
                </a:lnTo>
                <a:lnTo>
                  <a:pt x="200782" y="479709"/>
                </a:lnTo>
                <a:lnTo>
                  <a:pt x="251460" y="484631"/>
                </a:lnTo>
                <a:lnTo>
                  <a:pt x="302137" y="479709"/>
                </a:lnTo>
                <a:lnTo>
                  <a:pt x="349338" y="465590"/>
                </a:lnTo>
                <a:lnTo>
                  <a:pt x="392052" y="443249"/>
                </a:lnTo>
                <a:lnTo>
                  <a:pt x="429267" y="413661"/>
                </a:lnTo>
                <a:lnTo>
                  <a:pt x="459973" y="377799"/>
                </a:lnTo>
                <a:lnTo>
                  <a:pt x="483158" y="336638"/>
                </a:lnTo>
                <a:lnTo>
                  <a:pt x="497811" y="291152"/>
                </a:lnTo>
                <a:lnTo>
                  <a:pt x="502920" y="242315"/>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8" name="object 8"/>
          <p:cNvSpPr txBox="1"/>
          <p:nvPr/>
        </p:nvSpPr>
        <p:spPr>
          <a:xfrm>
            <a:off x="3682834" y="1026553"/>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3</a:t>
            </a:r>
            <a:endParaRPr sz="1500">
              <a:latin typeface="Calibri"/>
              <a:cs typeface="Calibri"/>
            </a:endParaRPr>
          </a:p>
        </p:txBody>
      </p:sp>
      <p:sp>
        <p:nvSpPr>
          <p:cNvPr id="12" name="object 12"/>
          <p:cNvSpPr txBox="1"/>
          <p:nvPr/>
        </p:nvSpPr>
        <p:spPr>
          <a:xfrm>
            <a:off x="322535" y="5437780"/>
            <a:ext cx="18859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61</a:t>
            </a:fld>
            <a:endParaRPr sz="900">
              <a:latin typeface="Century Gothic"/>
              <a:cs typeface="Century Gothic"/>
            </a:endParaRPr>
          </a:p>
        </p:txBody>
      </p:sp>
      <p:sp>
        <p:nvSpPr>
          <p:cNvPr id="9" name="object 9"/>
          <p:cNvSpPr txBox="1"/>
          <p:nvPr/>
        </p:nvSpPr>
        <p:spPr>
          <a:xfrm>
            <a:off x="4177969" y="950686"/>
            <a:ext cx="3825875" cy="445134"/>
          </a:xfrm>
          <a:prstGeom prst="rect">
            <a:avLst/>
          </a:prstGeom>
        </p:spPr>
        <p:txBody>
          <a:bodyPr vert="horz" wrap="square" lIns="0" tIns="8255" rIns="0" bIns="0" rtlCol="0">
            <a:spAutoFit/>
          </a:bodyPr>
          <a:lstStyle/>
          <a:p>
            <a:pPr marL="12700" marR="5080">
              <a:lnSpc>
                <a:spcPct val="102899"/>
              </a:lnSpc>
              <a:spcBef>
                <a:spcPts val="65"/>
              </a:spcBef>
            </a:pPr>
            <a:r>
              <a:rPr sz="1350" dirty="0">
                <a:solidFill>
                  <a:srgbClr val="FFFFFF"/>
                </a:solidFill>
                <a:latin typeface="Century Gothic"/>
                <a:cs typeface="Century Gothic"/>
              </a:rPr>
              <a:t>Des </a:t>
            </a:r>
            <a:r>
              <a:rPr sz="1350" spc="-5" dirty="0">
                <a:solidFill>
                  <a:srgbClr val="FFFFFF"/>
                </a:solidFill>
                <a:latin typeface="Century Gothic"/>
                <a:cs typeface="Century Gothic"/>
              </a:rPr>
              <a:t>obligations </a:t>
            </a:r>
            <a:r>
              <a:rPr sz="1350" spc="-70" dirty="0">
                <a:solidFill>
                  <a:srgbClr val="FFFFFF"/>
                </a:solidFill>
                <a:latin typeface="Century Gothic"/>
                <a:cs typeface="Century Gothic"/>
              </a:rPr>
              <a:t>en </a:t>
            </a:r>
            <a:r>
              <a:rPr sz="1350" spc="-20" dirty="0">
                <a:solidFill>
                  <a:srgbClr val="FFFFFF"/>
                </a:solidFill>
                <a:latin typeface="Century Gothic"/>
                <a:cs typeface="Century Gothic"/>
              </a:rPr>
              <a:t>terme </a:t>
            </a:r>
            <a:r>
              <a:rPr sz="1350" spc="-105" dirty="0">
                <a:solidFill>
                  <a:srgbClr val="FFFFFF"/>
                </a:solidFill>
                <a:latin typeface="Century Gothic"/>
                <a:cs typeface="Century Gothic"/>
              </a:rPr>
              <a:t>de </a:t>
            </a:r>
            <a:r>
              <a:rPr sz="1350" spc="-60" dirty="0">
                <a:solidFill>
                  <a:srgbClr val="FFFFFF"/>
                </a:solidFill>
                <a:latin typeface="Century Gothic"/>
                <a:cs typeface="Century Gothic"/>
              </a:rPr>
              <a:t>développement </a:t>
            </a:r>
            <a:r>
              <a:rPr sz="1350" spc="-35" dirty="0">
                <a:solidFill>
                  <a:srgbClr val="FFFFFF"/>
                </a:solidFill>
                <a:latin typeface="Century Gothic"/>
                <a:cs typeface="Century Gothic"/>
              </a:rPr>
              <a:t>et  </a:t>
            </a:r>
            <a:r>
              <a:rPr sz="1350" spc="-40" dirty="0">
                <a:solidFill>
                  <a:srgbClr val="FFFFFF"/>
                </a:solidFill>
                <a:latin typeface="Century Gothic"/>
                <a:cs typeface="Century Gothic"/>
              </a:rPr>
              <a:t>d’activité</a:t>
            </a:r>
            <a:r>
              <a:rPr sz="1350" spc="-35" dirty="0">
                <a:solidFill>
                  <a:srgbClr val="FFFFFF"/>
                </a:solidFill>
                <a:latin typeface="Century Gothic"/>
                <a:cs typeface="Century Gothic"/>
              </a:rPr>
              <a:t> </a:t>
            </a:r>
            <a:r>
              <a:rPr sz="1350" spc="40" dirty="0">
                <a:solidFill>
                  <a:srgbClr val="FFFFFF"/>
                </a:solidFill>
                <a:latin typeface="Century Gothic"/>
                <a:cs typeface="Century Gothic"/>
              </a:rPr>
              <a:t>:</a:t>
            </a:r>
            <a:endParaRPr sz="1350">
              <a:latin typeface="Century Gothic"/>
              <a:cs typeface="Century Gothic"/>
            </a:endParaRPr>
          </a:p>
        </p:txBody>
      </p:sp>
      <p:sp>
        <p:nvSpPr>
          <p:cNvPr id="10" name="object 10"/>
          <p:cNvSpPr txBox="1"/>
          <p:nvPr/>
        </p:nvSpPr>
        <p:spPr>
          <a:xfrm>
            <a:off x="4177969" y="1587462"/>
            <a:ext cx="4594860" cy="1094105"/>
          </a:xfrm>
          <a:prstGeom prst="rect">
            <a:avLst/>
          </a:prstGeom>
        </p:spPr>
        <p:txBody>
          <a:bodyPr vert="horz" wrap="square" lIns="0" tIns="12065" rIns="0" bIns="0" rtlCol="0">
            <a:spAutoFit/>
          </a:bodyPr>
          <a:lstStyle/>
          <a:p>
            <a:pPr marL="298450" marR="5080" indent="-285750">
              <a:lnSpc>
                <a:spcPct val="100200"/>
              </a:lnSpc>
              <a:spcBef>
                <a:spcPts val="95"/>
              </a:spcBef>
              <a:buSzPct val="103703"/>
              <a:buFont typeface="Arial"/>
              <a:buChar char="•"/>
              <a:tabLst>
                <a:tab pos="297815" algn="l"/>
                <a:tab pos="298450" algn="l"/>
              </a:tabLst>
            </a:pPr>
            <a:r>
              <a:rPr sz="1350" spc="-5" dirty="0">
                <a:solidFill>
                  <a:srgbClr val="FFFFFF"/>
                </a:solidFill>
                <a:latin typeface="Century Gothic"/>
                <a:cs typeface="Century Gothic"/>
              </a:rPr>
              <a:t>Privacy </a:t>
            </a:r>
            <a:r>
              <a:rPr sz="1350" spc="-20" dirty="0">
                <a:solidFill>
                  <a:srgbClr val="FFFFFF"/>
                </a:solidFill>
                <a:latin typeface="Century Gothic"/>
                <a:cs typeface="Century Gothic"/>
              </a:rPr>
              <a:t>by design </a:t>
            </a:r>
            <a:r>
              <a:rPr sz="1400" spc="30" dirty="0">
                <a:solidFill>
                  <a:srgbClr val="FFFFFF"/>
                </a:solidFill>
                <a:latin typeface="Century Gothic"/>
                <a:cs typeface="Century Gothic"/>
              </a:rPr>
              <a:t>: </a:t>
            </a:r>
            <a:r>
              <a:rPr sz="1400" spc="-30" dirty="0">
                <a:solidFill>
                  <a:srgbClr val="FFFFFF"/>
                </a:solidFill>
                <a:latin typeface="Century Gothic"/>
                <a:cs typeface="Century Gothic"/>
              </a:rPr>
              <a:t>le </a:t>
            </a:r>
            <a:r>
              <a:rPr sz="1400" spc="-35" dirty="0">
                <a:solidFill>
                  <a:srgbClr val="FFFFFF"/>
                </a:solidFill>
                <a:latin typeface="Century Gothic"/>
                <a:cs typeface="Century Gothic"/>
              </a:rPr>
              <a:t>RGPD </a:t>
            </a:r>
            <a:r>
              <a:rPr sz="1400" spc="-50" dirty="0">
                <a:solidFill>
                  <a:srgbClr val="FFFFFF"/>
                </a:solidFill>
                <a:latin typeface="Century Gothic"/>
                <a:cs typeface="Century Gothic"/>
              </a:rPr>
              <a:t>oblige </a:t>
            </a:r>
            <a:r>
              <a:rPr sz="1400" spc="5" dirty="0">
                <a:solidFill>
                  <a:srgbClr val="FFFFFF"/>
                </a:solidFill>
                <a:latin typeface="Century Gothic"/>
                <a:cs typeface="Century Gothic"/>
              </a:rPr>
              <a:t>les </a:t>
            </a:r>
            <a:r>
              <a:rPr sz="1400" spc="-10" dirty="0" err="1">
                <a:solidFill>
                  <a:srgbClr val="FFFFFF"/>
                </a:solidFill>
                <a:latin typeface="Century Gothic"/>
                <a:cs typeface="Century Gothic"/>
              </a:rPr>
              <a:t>entreprises</a:t>
            </a:r>
            <a:r>
              <a:rPr sz="1400" spc="-1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55" dirty="0">
                <a:solidFill>
                  <a:srgbClr val="FFFFFF"/>
                </a:solidFill>
                <a:latin typeface="Century Gothic"/>
                <a:cs typeface="Century Gothic"/>
              </a:rPr>
              <a:t>prendre </a:t>
            </a:r>
            <a:r>
              <a:rPr sz="1400" spc="5" dirty="0">
                <a:solidFill>
                  <a:srgbClr val="FFFFFF"/>
                </a:solidFill>
                <a:latin typeface="Century Gothic"/>
                <a:cs typeface="Century Gothic"/>
              </a:rPr>
              <a:t>les </a:t>
            </a:r>
            <a:r>
              <a:rPr sz="1400" spc="-25" dirty="0">
                <a:solidFill>
                  <a:srgbClr val="FFFFFF"/>
                </a:solidFill>
                <a:latin typeface="Century Gothic"/>
                <a:cs typeface="Century Gothic"/>
              </a:rPr>
              <a:t>mesures </a:t>
            </a:r>
            <a:r>
              <a:rPr sz="1400" spc="-50" dirty="0">
                <a:solidFill>
                  <a:srgbClr val="FFFFFF"/>
                </a:solidFill>
                <a:latin typeface="Century Gothic"/>
                <a:cs typeface="Century Gothic"/>
              </a:rPr>
              <a:t>appropriées </a:t>
            </a:r>
            <a:r>
              <a:rPr sz="1400" spc="-40" dirty="0">
                <a:solidFill>
                  <a:srgbClr val="FFFFFF"/>
                </a:solidFill>
                <a:latin typeface="Century Gothic"/>
                <a:cs typeface="Century Gothic"/>
              </a:rPr>
              <a:t>pour </a:t>
            </a:r>
            <a:r>
              <a:rPr sz="1400" spc="-75" dirty="0">
                <a:solidFill>
                  <a:srgbClr val="FFFFFF"/>
                </a:solidFill>
                <a:latin typeface="Century Gothic"/>
                <a:cs typeface="Century Gothic"/>
              </a:rPr>
              <a:t>concrètement  </a:t>
            </a:r>
            <a:r>
              <a:rPr sz="1400" spc="0" dirty="0">
                <a:solidFill>
                  <a:srgbClr val="FFFFFF"/>
                </a:solidFill>
                <a:latin typeface="Century Gothic"/>
                <a:cs typeface="Century Gothic"/>
              </a:rPr>
              <a:t>tenir </a:t>
            </a:r>
            <a:r>
              <a:rPr sz="1400" spc="-95" dirty="0">
                <a:solidFill>
                  <a:srgbClr val="FFFFFF"/>
                </a:solidFill>
                <a:latin typeface="Century Gothic"/>
                <a:cs typeface="Century Gothic"/>
              </a:rPr>
              <a:t>compte </a:t>
            </a:r>
            <a:r>
              <a:rPr sz="1400" spc="-135" dirty="0">
                <a:solidFill>
                  <a:srgbClr val="FFFFFF"/>
                </a:solidFill>
                <a:latin typeface="Century Gothic"/>
                <a:cs typeface="Century Gothic"/>
              </a:rPr>
              <a:t>de </a:t>
            </a:r>
            <a:r>
              <a:rPr sz="1400" spc="-60" dirty="0">
                <a:solidFill>
                  <a:srgbClr val="FFFFFF"/>
                </a:solidFill>
                <a:latin typeface="Century Gothic"/>
                <a:cs typeface="Century Gothic"/>
              </a:rPr>
              <a:t>la </a:t>
            </a:r>
            <a:r>
              <a:rPr sz="1400" spc="-40" dirty="0">
                <a:solidFill>
                  <a:srgbClr val="FFFFFF"/>
                </a:solidFill>
                <a:latin typeface="Century Gothic"/>
                <a:cs typeface="Century Gothic"/>
              </a:rPr>
              <a:t>protection </a:t>
            </a:r>
            <a:r>
              <a:rPr sz="1400" spc="-65" dirty="0">
                <a:solidFill>
                  <a:srgbClr val="FFFFFF"/>
                </a:solidFill>
                <a:latin typeface="Century Gothic"/>
                <a:cs typeface="Century Gothic"/>
              </a:rPr>
              <a:t>des </a:t>
            </a:r>
            <a:r>
              <a:rPr sz="1400" spc="-80" dirty="0">
                <a:solidFill>
                  <a:srgbClr val="FFFFFF"/>
                </a:solidFill>
                <a:latin typeface="Century Gothic"/>
                <a:cs typeface="Century Gothic"/>
              </a:rPr>
              <a:t>données </a:t>
            </a:r>
            <a:r>
              <a:rPr sz="1400" spc="-75" dirty="0">
                <a:solidFill>
                  <a:srgbClr val="FFFFFF"/>
                </a:solidFill>
                <a:latin typeface="Century Gothic"/>
                <a:cs typeface="Century Gothic"/>
              </a:rPr>
              <a:t>dans </a:t>
            </a:r>
            <a:r>
              <a:rPr sz="1400" spc="5" dirty="0">
                <a:solidFill>
                  <a:srgbClr val="FFFFFF"/>
                </a:solidFill>
                <a:latin typeface="Century Gothic"/>
                <a:cs typeface="Century Gothic"/>
              </a:rPr>
              <a:t>les  </a:t>
            </a:r>
            <a:r>
              <a:rPr sz="1400" spc="-10" dirty="0">
                <a:solidFill>
                  <a:srgbClr val="FFFFFF"/>
                </a:solidFill>
                <a:latin typeface="Century Gothic"/>
                <a:cs typeface="Century Gothic"/>
              </a:rPr>
              <a:t>projets </a:t>
            </a:r>
            <a:r>
              <a:rPr sz="1400" spc="-45" dirty="0">
                <a:solidFill>
                  <a:srgbClr val="FFFFFF"/>
                </a:solidFill>
                <a:latin typeface="Century Gothic"/>
                <a:cs typeface="Century Gothic"/>
              </a:rPr>
              <a:t>depuis </a:t>
            </a:r>
            <a:r>
              <a:rPr sz="1400" dirty="0">
                <a:solidFill>
                  <a:srgbClr val="FFFFFF"/>
                </a:solidFill>
                <a:latin typeface="Century Gothic"/>
                <a:cs typeface="Century Gothic"/>
              </a:rPr>
              <a:t>leur </a:t>
            </a:r>
            <a:r>
              <a:rPr sz="1400" spc="-15" dirty="0">
                <a:solidFill>
                  <a:srgbClr val="FFFFFF"/>
                </a:solidFill>
                <a:latin typeface="Century Gothic"/>
                <a:cs typeface="Century Gothic"/>
              </a:rPr>
              <a:t>origine, </a:t>
            </a:r>
            <a:r>
              <a:rPr sz="1400" spc="-60" dirty="0">
                <a:solidFill>
                  <a:srgbClr val="FFFFFF"/>
                </a:solidFill>
                <a:latin typeface="Century Gothic"/>
                <a:cs typeface="Century Gothic"/>
              </a:rPr>
              <a:t>et </a:t>
            </a:r>
            <a:r>
              <a:rPr sz="1400" spc="-135" dirty="0">
                <a:solidFill>
                  <a:srgbClr val="FFFFFF"/>
                </a:solidFill>
                <a:latin typeface="Century Gothic"/>
                <a:cs typeface="Century Gothic"/>
              </a:rPr>
              <a:t>de </a:t>
            </a:r>
            <a:r>
              <a:rPr sz="1400" spc="-10" dirty="0">
                <a:solidFill>
                  <a:srgbClr val="FFFFFF"/>
                </a:solidFill>
                <a:latin typeface="Century Gothic"/>
                <a:cs typeface="Century Gothic"/>
              </a:rPr>
              <a:t>s’assurer </a:t>
            </a:r>
            <a:r>
              <a:rPr sz="1400" spc="-135" dirty="0">
                <a:solidFill>
                  <a:srgbClr val="FFFFFF"/>
                </a:solidFill>
                <a:latin typeface="Century Gothic"/>
                <a:cs typeface="Century Gothic"/>
              </a:rPr>
              <a:t>de </a:t>
            </a:r>
            <a:r>
              <a:rPr sz="1400" dirty="0">
                <a:solidFill>
                  <a:srgbClr val="FFFFFF"/>
                </a:solidFill>
                <a:latin typeface="Century Gothic"/>
                <a:cs typeface="Century Gothic"/>
              </a:rPr>
              <a:t>leur  </a:t>
            </a:r>
            <a:r>
              <a:rPr sz="1400" spc="-40" dirty="0">
                <a:solidFill>
                  <a:srgbClr val="FFFFFF"/>
                </a:solidFill>
                <a:latin typeface="Century Gothic"/>
                <a:cs typeface="Century Gothic"/>
              </a:rPr>
              <a:t>conformité </a:t>
            </a:r>
            <a:r>
              <a:rPr sz="1400" spc="-20" dirty="0">
                <a:solidFill>
                  <a:srgbClr val="FFFFFF"/>
                </a:solidFill>
                <a:latin typeface="Century Gothic"/>
                <a:cs typeface="Century Gothic"/>
              </a:rPr>
              <a:t>tout </a:t>
            </a:r>
            <a:r>
              <a:rPr sz="1400" spc="-130" dirty="0">
                <a:solidFill>
                  <a:srgbClr val="FFFFFF"/>
                </a:solidFill>
                <a:latin typeface="Century Gothic"/>
                <a:cs typeface="Century Gothic"/>
              </a:rPr>
              <a:t>au </a:t>
            </a:r>
            <a:r>
              <a:rPr sz="1400" spc="-50" dirty="0">
                <a:solidFill>
                  <a:srgbClr val="FFFFFF"/>
                </a:solidFill>
                <a:latin typeface="Century Gothic"/>
                <a:cs typeface="Century Gothic"/>
              </a:rPr>
              <a:t>long </a:t>
            </a:r>
            <a:r>
              <a:rPr sz="1400" spc="-135" dirty="0">
                <a:solidFill>
                  <a:srgbClr val="FFFFFF"/>
                </a:solidFill>
                <a:latin typeface="Century Gothic"/>
                <a:cs typeface="Century Gothic"/>
              </a:rPr>
              <a:t>de </a:t>
            </a:r>
            <a:r>
              <a:rPr sz="1400" dirty="0">
                <a:solidFill>
                  <a:srgbClr val="FFFFFF"/>
                </a:solidFill>
                <a:latin typeface="Century Gothic"/>
                <a:cs typeface="Century Gothic"/>
              </a:rPr>
              <a:t>leur </a:t>
            </a:r>
            <a:r>
              <a:rPr sz="1400" spc="-70" dirty="0">
                <a:solidFill>
                  <a:srgbClr val="FFFFFF"/>
                </a:solidFill>
                <a:latin typeface="Century Gothic"/>
                <a:cs typeface="Century Gothic"/>
              </a:rPr>
              <a:t>cycle </a:t>
            </a:r>
            <a:r>
              <a:rPr sz="1400" spc="-135" dirty="0">
                <a:solidFill>
                  <a:srgbClr val="FFFFFF"/>
                </a:solidFill>
                <a:latin typeface="Century Gothic"/>
                <a:cs typeface="Century Gothic"/>
              </a:rPr>
              <a:t>de</a:t>
            </a:r>
            <a:r>
              <a:rPr sz="1400" spc="-130" dirty="0">
                <a:solidFill>
                  <a:srgbClr val="FFFFFF"/>
                </a:solidFill>
                <a:latin typeface="Century Gothic"/>
                <a:cs typeface="Century Gothic"/>
              </a:rPr>
              <a:t> </a:t>
            </a:r>
            <a:r>
              <a:rPr sz="1400" spc="-20" dirty="0">
                <a:solidFill>
                  <a:srgbClr val="FFFFFF"/>
                </a:solidFill>
                <a:latin typeface="Century Gothic"/>
                <a:cs typeface="Century Gothic"/>
              </a:rPr>
              <a:t>vie.</a:t>
            </a:r>
            <a:endParaRPr sz="1400" dirty="0">
              <a:latin typeface="Century Gothic"/>
              <a:cs typeface="Century Gothic"/>
            </a:endParaRPr>
          </a:p>
        </p:txBody>
      </p:sp>
      <p:sp>
        <p:nvSpPr>
          <p:cNvPr id="11" name="object 11"/>
          <p:cNvSpPr txBox="1"/>
          <p:nvPr/>
        </p:nvSpPr>
        <p:spPr>
          <a:xfrm>
            <a:off x="4463719" y="2865971"/>
            <a:ext cx="4208145" cy="882650"/>
          </a:xfrm>
          <a:prstGeom prst="rect">
            <a:avLst/>
          </a:prstGeom>
        </p:spPr>
        <p:txBody>
          <a:bodyPr vert="horz" wrap="square" lIns="0" tIns="11430" rIns="0" bIns="0" rtlCol="0">
            <a:spAutoFit/>
          </a:bodyPr>
          <a:lstStyle/>
          <a:p>
            <a:pPr marL="12700" marR="5080">
              <a:lnSpc>
                <a:spcPct val="100499"/>
              </a:lnSpc>
              <a:spcBef>
                <a:spcPts val="90"/>
              </a:spcBef>
            </a:pPr>
            <a:r>
              <a:rPr sz="1400" spc="-90" dirty="0">
                <a:solidFill>
                  <a:srgbClr val="FFFFFF"/>
                </a:solidFill>
                <a:latin typeface="Century Gothic"/>
                <a:cs typeface="Century Gothic"/>
              </a:rPr>
              <a:t>Cela </a:t>
            </a:r>
            <a:r>
              <a:rPr sz="1400" spc="-60" dirty="0">
                <a:solidFill>
                  <a:srgbClr val="FFFFFF"/>
                </a:solidFill>
                <a:latin typeface="Century Gothic"/>
                <a:cs typeface="Century Gothic"/>
              </a:rPr>
              <a:t>passe </a:t>
            </a:r>
            <a:r>
              <a:rPr sz="1400" spc="-55" dirty="0">
                <a:solidFill>
                  <a:srgbClr val="FFFFFF"/>
                </a:solidFill>
                <a:latin typeface="Century Gothic"/>
                <a:cs typeface="Century Gothic"/>
              </a:rPr>
              <a:t>bien </a:t>
            </a:r>
            <a:r>
              <a:rPr sz="1400" spc="50" dirty="0">
                <a:solidFill>
                  <a:srgbClr val="FFFFFF"/>
                </a:solidFill>
                <a:latin typeface="Century Gothic"/>
                <a:cs typeface="Century Gothic"/>
              </a:rPr>
              <a:t>sûr </a:t>
            </a:r>
            <a:r>
              <a:rPr sz="1400" spc="-75" dirty="0">
                <a:solidFill>
                  <a:srgbClr val="FFFFFF"/>
                </a:solidFill>
                <a:latin typeface="Century Gothic"/>
                <a:cs typeface="Century Gothic"/>
              </a:rPr>
              <a:t>par </a:t>
            </a:r>
            <a:r>
              <a:rPr sz="1400" spc="-30" dirty="0">
                <a:solidFill>
                  <a:srgbClr val="FFFFFF"/>
                </a:solidFill>
                <a:latin typeface="Century Gothic"/>
                <a:cs typeface="Century Gothic"/>
              </a:rPr>
              <a:t>le </a:t>
            </a:r>
            <a:r>
              <a:rPr sz="1400" spc="-60" dirty="0">
                <a:solidFill>
                  <a:srgbClr val="FFFFFF"/>
                </a:solidFill>
                <a:latin typeface="Century Gothic"/>
                <a:cs typeface="Century Gothic"/>
              </a:rPr>
              <a:t>consentement, </a:t>
            </a:r>
            <a:r>
              <a:rPr sz="1400" spc="-30" dirty="0">
                <a:solidFill>
                  <a:srgbClr val="FFFFFF"/>
                </a:solidFill>
                <a:latin typeface="Century Gothic"/>
                <a:cs typeface="Century Gothic"/>
              </a:rPr>
              <a:t>mais </a:t>
            </a:r>
            <a:r>
              <a:rPr sz="1400" spc="-70" dirty="0">
                <a:solidFill>
                  <a:srgbClr val="FFFFFF"/>
                </a:solidFill>
                <a:latin typeface="Century Gothic"/>
                <a:cs typeface="Century Gothic"/>
              </a:rPr>
              <a:t>peut  </a:t>
            </a:r>
            <a:r>
              <a:rPr sz="1400" spc="-15" dirty="0" err="1">
                <a:solidFill>
                  <a:srgbClr val="FFFFFF"/>
                </a:solidFill>
                <a:latin typeface="Century Gothic"/>
                <a:cs typeface="Century Gothic"/>
              </a:rPr>
              <a:t>aller</a:t>
            </a:r>
            <a:r>
              <a:rPr sz="1400" spc="-15" dirty="0">
                <a:solidFill>
                  <a:srgbClr val="FFFFFF"/>
                </a:solidFill>
                <a:latin typeface="Century Gothic"/>
                <a:cs typeface="Century Gothic"/>
              </a:rPr>
              <a:t> </a:t>
            </a:r>
            <a:r>
              <a:rPr sz="1400" spc="-60" dirty="0" err="1">
                <a:solidFill>
                  <a:srgbClr val="FFFFFF"/>
                </a:solidFill>
                <a:latin typeface="Century Gothic"/>
                <a:cs typeface="Century Gothic"/>
              </a:rPr>
              <a:t>jusqu</a:t>
            </a:r>
            <a:r>
              <a:rPr sz="1400" spc="-60" dirty="0">
                <a:solidFill>
                  <a:srgbClr val="FFFFFF"/>
                </a:solidFill>
                <a:latin typeface="Century Gothic"/>
                <a:cs typeface="Century Gothic"/>
              </a:rPr>
              <a:t>’</a:t>
            </a:r>
            <a:r>
              <a:rPr lang="fr-FR" sz="1400" spc="-60" dirty="0">
                <a:solidFill>
                  <a:srgbClr val="FFFFFF"/>
                </a:solidFill>
                <a:latin typeface="Century Gothic"/>
                <a:cs typeface="Century Gothic"/>
              </a:rPr>
              <a:t>à </a:t>
            </a:r>
            <a:r>
              <a:rPr sz="1400" spc="-60" dirty="0">
                <a:solidFill>
                  <a:srgbClr val="FFFFFF"/>
                </a:solidFill>
                <a:latin typeface="Century Gothic"/>
                <a:cs typeface="Century Gothic"/>
              </a:rPr>
              <a:t> </a:t>
            </a:r>
            <a:r>
              <a:rPr sz="1400" spc="-40" dirty="0" err="1">
                <a:solidFill>
                  <a:srgbClr val="FFFFFF"/>
                </a:solidFill>
                <a:latin typeface="Century Gothic"/>
                <a:cs typeface="Century Gothic"/>
              </a:rPr>
              <a:t>permettre</a:t>
            </a:r>
            <a:r>
              <a:rPr sz="1400" spc="-4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dirty="0">
                <a:solidFill>
                  <a:srgbClr val="FFFFFF"/>
                </a:solidFill>
                <a:latin typeface="Century Gothic"/>
                <a:cs typeface="Century Gothic"/>
              </a:rPr>
              <a:t>l’utilisateur </a:t>
            </a:r>
            <a:r>
              <a:rPr sz="1400" spc="-135" dirty="0">
                <a:solidFill>
                  <a:srgbClr val="FFFFFF"/>
                </a:solidFill>
                <a:latin typeface="Century Gothic"/>
                <a:cs typeface="Century Gothic"/>
              </a:rPr>
              <a:t>de </a:t>
            </a:r>
            <a:r>
              <a:rPr sz="1400" spc="-20" dirty="0">
                <a:solidFill>
                  <a:srgbClr val="FFFFFF"/>
                </a:solidFill>
                <a:latin typeface="Century Gothic"/>
                <a:cs typeface="Century Gothic"/>
              </a:rPr>
              <a:t>modifier  </a:t>
            </a:r>
            <a:r>
              <a:rPr sz="1400" spc="-25" dirty="0">
                <a:solidFill>
                  <a:srgbClr val="FFFFFF"/>
                </a:solidFill>
                <a:latin typeface="Century Gothic"/>
                <a:cs typeface="Century Gothic"/>
              </a:rPr>
              <a:t>l’intégralité </a:t>
            </a:r>
            <a:r>
              <a:rPr sz="1400" spc="-135" dirty="0">
                <a:solidFill>
                  <a:srgbClr val="FFFFFF"/>
                </a:solidFill>
                <a:latin typeface="Century Gothic"/>
                <a:cs typeface="Century Gothic"/>
              </a:rPr>
              <a:t>de </a:t>
            </a:r>
            <a:r>
              <a:rPr sz="1400" spc="5" dirty="0">
                <a:solidFill>
                  <a:srgbClr val="FFFFFF"/>
                </a:solidFill>
                <a:latin typeface="Century Gothic"/>
                <a:cs typeface="Century Gothic"/>
              </a:rPr>
              <a:t>ses </a:t>
            </a:r>
            <a:r>
              <a:rPr sz="1400" spc="-65" dirty="0">
                <a:solidFill>
                  <a:srgbClr val="FFFFFF"/>
                </a:solidFill>
                <a:latin typeface="Century Gothic"/>
                <a:cs typeface="Century Gothic"/>
              </a:rPr>
              <a:t>données, </a:t>
            </a:r>
            <a:r>
              <a:rPr sz="1400" spc="-135" dirty="0">
                <a:solidFill>
                  <a:srgbClr val="FFFFFF"/>
                </a:solidFill>
                <a:latin typeface="Century Gothic"/>
                <a:cs typeface="Century Gothic"/>
              </a:rPr>
              <a:t>de </a:t>
            </a:r>
            <a:r>
              <a:rPr sz="1400" spc="5" dirty="0">
                <a:solidFill>
                  <a:srgbClr val="FFFFFF"/>
                </a:solidFill>
                <a:latin typeface="Century Gothic"/>
                <a:cs typeface="Century Gothic"/>
              </a:rPr>
              <a:t>les </a:t>
            </a:r>
            <a:r>
              <a:rPr sz="1400" spc="-50" dirty="0">
                <a:solidFill>
                  <a:srgbClr val="FFFFFF"/>
                </a:solidFill>
                <a:latin typeface="Century Gothic"/>
                <a:cs typeface="Century Gothic"/>
              </a:rPr>
              <a:t>récupérer </a:t>
            </a:r>
            <a:r>
              <a:rPr sz="1400" spc="-75" dirty="0">
                <a:solidFill>
                  <a:srgbClr val="FFFFFF"/>
                </a:solidFill>
                <a:latin typeface="Century Gothic"/>
                <a:cs typeface="Century Gothic"/>
              </a:rPr>
              <a:t>dans  </a:t>
            </a:r>
            <a:r>
              <a:rPr sz="1400" spc="-50" dirty="0">
                <a:solidFill>
                  <a:srgbClr val="FFFFFF"/>
                </a:solidFill>
                <a:latin typeface="Century Gothic"/>
                <a:cs typeface="Century Gothic"/>
              </a:rPr>
              <a:t>un </a:t>
            </a:r>
            <a:r>
              <a:rPr sz="1400" spc="-40" dirty="0">
                <a:solidFill>
                  <a:srgbClr val="FFFFFF"/>
                </a:solidFill>
                <a:latin typeface="Century Gothic"/>
                <a:cs typeface="Century Gothic"/>
              </a:rPr>
              <a:t>format exploitable, </a:t>
            </a:r>
            <a:r>
              <a:rPr sz="1400" spc="-135" dirty="0">
                <a:solidFill>
                  <a:srgbClr val="FFFFFF"/>
                </a:solidFill>
                <a:latin typeface="Century Gothic"/>
                <a:cs typeface="Century Gothic"/>
              </a:rPr>
              <a:t>de </a:t>
            </a:r>
            <a:r>
              <a:rPr sz="1400" spc="5" dirty="0">
                <a:solidFill>
                  <a:srgbClr val="FFFFFF"/>
                </a:solidFill>
                <a:latin typeface="Century Gothic"/>
                <a:cs typeface="Century Gothic"/>
              </a:rPr>
              <a:t>les </a:t>
            </a:r>
            <a:r>
              <a:rPr sz="1400" spc="-10" dirty="0">
                <a:solidFill>
                  <a:srgbClr val="FFFFFF"/>
                </a:solidFill>
                <a:latin typeface="Century Gothic"/>
                <a:cs typeface="Century Gothic"/>
              </a:rPr>
              <a:t>supprimer,</a:t>
            </a:r>
            <a:r>
              <a:rPr sz="1400" spc="-245" dirty="0">
                <a:solidFill>
                  <a:srgbClr val="FFFFFF"/>
                </a:solidFill>
                <a:latin typeface="Century Gothic"/>
                <a:cs typeface="Century Gothic"/>
              </a:rPr>
              <a:t> </a:t>
            </a:r>
            <a:r>
              <a:rPr sz="1400" spc="-60" dirty="0">
                <a:solidFill>
                  <a:srgbClr val="FFFFFF"/>
                </a:solidFill>
                <a:latin typeface="Century Gothic"/>
                <a:cs typeface="Century Gothic"/>
              </a:rPr>
              <a:t>etc.</a:t>
            </a:r>
            <a:endParaRPr sz="1400" dirty="0">
              <a:latin typeface="Century Gothic"/>
              <a:cs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a:spLocks noGrp="1"/>
          </p:cNvSpPr>
          <p:nvPr>
            <p:ph type="title"/>
          </p:nvPr>
        </p:nvSpPr>
        <p:spPr>
          <a:xfrm>
            <a:off x="790916" y="650481"/>
            <a:ext cx="1581150" cy="813435"/>
          </a:xfrm>
          <a:prstGeom prst="rect">
            <a:avLst/>
          </a:prstGeom>
        </p:spPr>
        <p:txBody>
          <a:bodyPr vert="horz" wrap="square" lIns="0" tIns="26670" rIns="0" bIns="0" rtlCol="0">
            <a:spAutoFit/>
          </a:bodyPr>
          <a:lstStyle/>
          <a:p>
            <a:pPr marL="13335" marR="1123950" indent="-1270">
              <a:lnSpc>
                <a:spcPts val="2110"/>
              </a:lnSpc>
              <a:spcBef>
                <a:spcPts val="210"/>
              </a:spcBef>
            </a:pPr>
            <a:r>
              <a:rPr spc="160" dirty="0"/>
              <a:t>—  </a:t>
            </a:r>
            <a:r>
              <a:rPr spc="15" dirty="0"/>
              <a:t>DE</a:t>
            </a:r>
            <a:r>
              <a:rPr spc="175" dirty="0"/>
              <a:t>S</a:t>
            </a:r>
          </a:p>
          <a:p>
            <a:pPr marL="13335">
              <a:lnSpc>
                <a:spcPts val="1875"/>
              </a:lnSpc>
            </a:pPr>
            <a:r>
              <a:rPr spc="40" dirty="0"/>
              <a:t>OBLIGATIONS</a:t>
            </a:r>
          </a:p>
        </p:txBody>
      </p:sp>
      <p:sp>
        <p:nvSpPr>
          <p:cNvPr id="6" name="object 6"/>
          <p:cNvSpPr txBox="1"/>
          <p:nvPr/>
        </p:nvSpPr>
        <p:spPr>
          <a:xfrm>
            <a:off x="791918" y="1409674"/>
            <a:ext cx="1873250" cy="1536065"/>
          </a:xfrm>
          <a:prstGeom prst="rect">
            <a:avLst/>
          </a:prstGeom>
        </p:spPr>
        <p:txBody>
          <a:bodyPr vert="horz" wrap="square" lIns="0" tIns="39370" rIns="0" bIns="0" rtlCol="0">
            <a:spAutoFit/>
          </a:bodyPr>
          <a:lstStyle/>
          <a:p>
            <a:pPr marL="12700" marR="5080">
              <a:lnSpc>
                <a:spcPct val="90100"/>
              </a:lnSpc>
              <a:spcBef>
                <a:spcPts val="310"/>
              </a:spcBef>
            </a:pPr>
            <a:r>
              <a:rPr sz="1800" spc="90" dirty="0">
                <a:solidFill>
                  <a:srgbClr val="FFFFFF"/>
                </a:solidFill>
                <a:latin typeface="Century Gothic"/>
                <a:cs typeface="Century Gothic"/>
              </a:rPr>
              <a:t>ÉTENDUES</a:t>
            </a:r>
            <a:r>
              <a:rPr sz="1800" spc="-100" dirty="0">
                <a:solidFill>
                  <a:srgbClr val="FFFFFF"/>
                </a:solidFill>
                <a:latin typeface="Century Gothic"/>
                <a:cs typeface="Century Gothic"/>
              </a:rPr>
              <a:t> </a:t>
            </a:r>
            <a:r>
              <a:rPr sz="1800" spc="-10" dirty="0">
                <a:solidFill>
                  <a:srgbClr val="FFFFFF"/>
                </a:solidFill>
                <a:latin typeface="Century Gothic"/>
                <a:cs typeface="Century Gothic"/>
              </a:rPr>
              <a:t>POUR  </a:t>
            </a:r>
            <a:r>
              <a:rPr sz="1800" spc="135" dirty="0">
                <a:solidFill>
                  <a:srgbClr val="FFFFFF"/>
                </a:solidFill>
                <a:latin typeface="Century Gothic"/>
                <a:cs typeface="Century Gothic"/>
              </a:rPr>
              <a:t>LES  </a:t>
            </a:r>
            <a:r>
              <a:rPr sz="1800" spc="60" dirty="0">
                <a:solidFill>
                  <a:srgbClr val="FFFFFF"/>
                </a:solidFill>
                <a:latin typeface="Century Gothic"/>
                <a:cs typeface="Century Gothic"/>
              </a:rPr>
              <a:t>RESPONSABLES  </a:t>
            </a:r>
            <a:r>
              <a:rPr sz="1800" spc="15" dirty="0">
                <a:solidFill>
                  <a:srgbClr val="FFFFFF"/>
                </a:solidFill>
                <a:latin typeface="Century Gothic"/>
                <a:cs typeface="Century Gothic"/>
              </a:rPr>
              <a:t>DE </a:t>
            </a:r>
            <a:r>
              <a:rPr sz="1800" spc="125" dirty="0">
                <a:solidFill>
                  <a:srgbClr val="FFFFFF"/>
                </a:solidFill>
                <a:latin typeface="Century Gothic"/>
                <a:cs typeface="Century Gothic"/>
              </a:rPr>
              <a:t>TRAITEMENT  </a:t>
            </a:r>
            <a:r>
              <a:rPr sz="1800" spc="200" dirty="0">
                <a:solidFill>
                  <a:srgbClr val="FFFFFF"/>
                </a:solidFill>
                <a:latin typeface="Century Gothic"/>
                <a:cs typeface="Century Gothic"/>
              </a:rPr>
              <a:t>ET </a:t>
            </a:r>
            <a:r>
              <a:rPr sz="1800" spc="135" dirty="0">
                <a:solidFill>
                  <a:srgbClr val="FFFFFF"/>
                </a:solidFill>
                <a:latin typeface="Century Gothic"/>
                <a:cs typeface="Century Gothic"/>
              </a:rPr>
              <a:t>LES </a:t>
            </a:r>
            <a:r>
              <a:rPr sz="1800" spc="65" dirty="0">
                <a:solidFill>
                  <a:srgbClr val="FFFFFF"/>
                </a:solidFill>
                <a:latin typeface="Century Gothic"/>
                <a:cs typeface="Century Gothic"/>
              </a:rPr>
              <a:t>SOUS-  </a:t>
            </a:r>
            <a:r>
              <a:rPr sz="1800" spc="125" dirty="0">
                <a:solidFill>
                  <a:srgbClr val="FFFFFF"/>
                </a:solidFill>
                <a:latin typeface="Century Gothic"/>
                <a:cs typeface="Century Gothic"/>
              </a:rPr>
              <a:t>TRAITANTS</a:t>
            </a:r>
            <a:endParaRPr sz="1800">
              <a:latin typeface="Century Gothic"/>
              <a:cs typeface="Century Gothic"/>
            </a:endParaRPr>
          </a:p>
        </p:txBody>
      </p:sp>
      <p:sp>
        <p:nvSpPr>
          <p:cNvPr id="7" name="object 7"/>
          <p:cNvSpPr/>
          <p:nvPr/>
        </p:nvSpPr>
        <p:spPr>
          <a:xfrm>
            <a:off x="3492500" y="923709"/>
            <a:ext cx="502920" cy="485140"/>
          </a:xfrm>
          <a:custGeom>
            <a:avLst/>
            <a:gdLst/>
            <a:ahLst/>
            <a:cxnLst/>
            <a:rect l="l" t="t" r="r" b="b"/>
            <a:pathLst>
              <a:path w="502920" h="485140">
                <a:moveTo>
                  <a:pt x="251460" y="0"/>
                </a:moveTo>
                <a:lnTo>
                  <a:pt x="200782" y="4923"/>
                </a:lnTo>
                <a:lnTo>
                  <a:pt x="153581" y="19043"/>
                </a:lnTo>
                <a:lnTo>
                  <a:pt x="110867" y="41385"/>
                </a:lnTo>
                <a:lnTo>
                  <a:pt x="73652" y="70975"/>
                </a:lnTo>
                <a:lnTo>
                  <a:pt x="42946" y="106838"/>
                </a:lnTo>
                <a:lnTo>
                  <a:pt x="19761" y="147998"/>
                </a:lnTo>
                <a:lnTo>
                  <a:pt x="5108" y="193483"/>
                </a:lnTo>
                <a:lnTo>
                  <a:pt x="0" y="242315"/>
                </a:lnTo>
                <a:lnTo>
                  <a:pt x="5108" y="291152"/>
                </a:lnTo>
                <a:lnTo>
                  <a:pt x="19761" y="336638"/>
                </a:lnTo>
                <a:lnTo>
                  <a:pt x="42946" y="377799"/>
                </a:lnTo>
                <a:lnTo>
                  <a:pt x="73652" y="413661"/>
                </a:lnTo>
                <a:lnTo>
                  <a:pt x="110867" y="443249"/>
                </a:lnTo>
                <a:lnTo>
                  <a:pt x="153581" y="465590"/>
                </a:lnTo>
                <a:lnTo>
                  <a:pt x="200782" y="479709"/>
                </a:lnTo>
                <a:lnTo>
                  <a:pt x="251460" y="484631"/>
                </a:lnTo>
                <a:lnTo>
                  <a:pt x="302137" y="479709"/>
                </a:lnTo>
                <a:lnTo>
                  <a:pt x="349338" y="465590"/>
                </a:lnTo>
                <a:lnTo>
                  <a:pt x="392052" y="443249"/>
                </a:lnTo>
                <a:lnTo>
                  <a:pt x="429267" y="413661"/>
                </a:lnTo>
                <a:lnTo>
                  <a:pt x="459973" y="377799"/>
                </a:lnTo>
                <a:lnTo>
                  <a:pt x="483158" y="336638"/>
                </a:lnTo>
                <a:lnTo>
                  <a:pt x="497811" y="291152"/>
                </a:lnTo>
                <a:lnTo>
                  <a:pt x="502920" y="242315"/>
                </a:lnTo>
                <a:lnTo>
                  <a:pt x="497811" y="193483"/>
                </a:lnTo>
                <a:lnTo>
                  <a:pt x="483158" y="147998"/>
                </a:lnTo>
                <a:lnTo>
                  <a:pt x="459973" y="106838"/>
                </a:lnTo>
                <a:lnTo>
                  <a:pt x="429267" y="70975"/>
                </a:lnTo>
                <a:lnTo>
                  <a:pt x="392052" y="41385"/>
                </a:lnTo>
                <a:lnTo>
                  <a:pt x="349338" y="19043"/>
                </a:lnTo>
                <a:lnTo>
                  <a:pt x="302137" y="4923"/>
                </a:lnTo>
                <a:lnTo>
                  <a:pt x="251460" y="0"/>
                </a:lnTo>
                <a:close/>
              </a:path>
            </a:pathLst>
          </a:custGeom>
          <a:solidFill>
            <a:srgbClr val="E1E109"/>
          </a:solidFill>
        </p:spPr>
        <p:txBody>
          <a:bodyPr wrap="square" lIns="0" tIns="0" rIns="0" bIns="0" rtlCol="0"/>
          <a:lstStyle/>
          <a:p>
            <a:endParaRPr/>
          </a:p>
        </p:txBody>
      </p:sp>
      <p:sp>
        <p:nvSpPr>
          <p:cNvPr id="8" name="object 8"/>
          <p:cNvSpPr txBox="1"/>
          <p:nvPr/>
        </p:nvSpPr>
        <p:spPr>
          <a:xfrm>
            <a:off x="3682834" y="1026553"/>
            <a:ext cx="12255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3</a:t>
            </a:r>
            <a:endParaRPr sz="1500">
              <a:latin typeface="Calibri"/>
              <a:cs typeface="Calibri"/>
            </a:endParaRPr>
          </a:p>
        </p:txBody>
      </p:sp>
      <p:sp>
        <p:nvSpPr>
          <p:cNvPr id="11" name="object 11"/>
          <p:cNvSpPr txBox="1"/>
          <p:nvPr/>
        </p:nvSpPr>
        <p:spPr>
          <a:xfrm>
            <a:off x="322535" y="5437780"/>
            <a:ext cx="18859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62</a:t>
            </a:fld>
            <a:endParaRPr sz="900">
              <a:latin typeface="Century Gothic"/>
              <a:cs typeface="Century Gothic"/>
            </a:endParaRPr>
          </a:p>
        </p:txBody>
      </p:sp>
      <p:sp>
        <p:nvSpPr>
          <p:cNvPr id="9" name="object 9"/>
          <p:cNvSpPr txBox="1"/>
          <p:nvPr/>
        </p:nvSpPr>
        <p:spPr>
          <a:xfrm>
            <a:off x="4177969" y="950686"/>
            <a:ext cx="3825875" cy="445134"/>
          </a:xfrm>
          <a:prstGeom prst="rect">
            <a:avLst/>
          </a:prstGeom>
        </p:spPr>
        <p:txBody>
          <a:bodyPr vert="horz" wrap="square" lIns="0" tIns="8255" rIns="0" bIns="0" rtlCol="0">
            <a:spAutoFit/>
          </a:bodyPr>
          <a:lstStyle/>
          <a:p>
            <a:pPr marL="12700" marR="5080">
              <a:lnSpc>
                <a:spcPct val="102899"/>
              </a:lnSpc>
              <a:spcBef>
                <a:spcPts val="65"/>
              </a:spcBef>
            </a:pPr>
            <a:r>
              <a:rPr sz="1350" dirty="0">
                <a:solidFill>
                  <a:srgbClr val="FFFFFF"/>
                </a:solidFill>
                <a:latin typeface="Century Gothic"/>
                <a:cs typeface="Century Gothic"/>
              </a:rPr>
              <a:t>Des </a:t>
            </a:r>
            <a:r>
              <a:rPr sz="1350" spc="-5" dirty="0">
                <a:solidFill>
                  <a:srgbClr val="FFFFFF"/>
                </a:solidFill>
                <a:latin typeface="Century Gothic"/>
                <a:cs typeface="Century Gothic"/>
              </a:rPr>
              <a:t>obligations </a:t>
            </a:r>
            <a:r>
              <a:rPr sz="1350" spc="-70" dirty="0">
                <a:solidFill>
                  <a:srgbClr val="FFFFFF"/>
                </a:solidFill>
                <a:latin typeface="Century Gothic"/>
                <a:cs typeface="Century Gothic"/>
              </a:rPr>
              <a:t>en </a:t>
            </a:r>
            <a:r>
              <a:rPr sz="1350" spc="-20" dirty="0">
                <a:solidFill>
                  <a:srgbClr val="FFFFFF"/>
                </a:solidFill>
                <a:latin typeface="Century Gothic"/>
                <a:cs typeface="Century Gothic"/>
              </a:rPr>
              <a:t>terme </a:t>
            </a:r>
            <a:r>
              <a:rPr sz="1350" spc="-105" dirty="0">
                <a:solidFill>
                  <a:srgbClr val="FFFFFF"/>
                </a:solidFill>
                <a:latin typeface="Century Gothic"/>
                <a:cs typeface="Century Gothic"/>
              </a:rPr>
              <a:t>de </a:t>
            </a:r>
            <a:r>
              <a:rPr sz="1350" spc="-60" dirty="0">
                <a:solidFill>
                  <a:srgbClr val="FFFFFF"/>
                </a:solidFill>
                <a:latin typeface="Century Gothic"/>
                <a:cs typeface="Century Gothic"/>
              </a:rPr>
              <a:t>développement </a:t>
            </a:r>
            <a:r>
              <a:rPr sz="1350" spc="-35" dirty="0">
                <a:solidFill>
                  <a:srgbClr val="FFFFFF"/>
                </a:solidFill>
                <a:latin typeface="Century Gothic"/>
                <a:cs typeface="Century Gothic"/>
              </a:rPr>
              <a:t>et  </a:t>
            </a:r>
            <a:r>
              <a:rPr sz="1350" spc="-40" dirty="0">
                <a:solidFill>
                  <a:srgbClr val="FFFFFF"/>
                </a:solidFill>
                <a:latin typeface="Century Gothic"/>
                <a:cs typeface="Century Gothic"/>
              </a:rPr>
              <a:t>d’activité</a:t>
            </a:r>
            <a:r>
              <a:rPr sz="1350" spc="-35" dirty="0">
                <a:solidFill>
                  <a:srgbClr val="FFFFFF"/>
                </a:solidFill>
                <a:latin typeface="Century Gothic"/>
                <a:cs typeface="Century Gothic"/>
              </a:rPr>
              <a:t> </a:t>
            </a:r>
            <a:r>
              <a:rPr sz="1350" spc="40" dirty="0">
                <a:solidFill>
                  <a:srgbClr val="FFFFFF"/>
                </a:solidFill>
                <a:latin typeface="Century Gothic"/>
                <a:cs typeface="Century Gothic"/>
              </a:rPr>
              <a:t>:</a:t>
            </a:r>
            <a:endParaRPr sz="1350">
              <a:latin typeface="Century Gothic"/>
              <a:cs typeface="Century Gothic"/>
            </a:endParaRPr>
          </a:p>
        </p:txBody>
      </p:sp>
      <p:sp>
        <p:nvSpPr>
          <p:cNvPr id="10" name="object 10"/>
          <p:cNvSpPr txBox="1"/>
          <p:nvPr/>
        </p:nvSpPr>
        <p:spPr>
          <a:xfrm>
            <a:off x="4177969" y="1587462"/>
            <a:ext cx="4457700" cy="1517650"/>
          </a:xfrm>
          <a:prstGeom prst="rect">
            <a:avLst/>
          </a:prstGeom>
        </p:spPr>
        <p:txBody>
          <a:bodyPr vert="horz" wrap="square" lIns="0" tIns="12700" rIns="0" bIns="0" rtlCol="0">
            <a:spAutoFit/>
          </a:bodyPr>
          <a:lstStyle/>
          <a:p>
            <a:pPr marL="298450" marR="42545" indent="-285750">
              <a:lnSpc>
                <a:spcPct val="99900"/>
              </a:lnSpc>
              <a:spcBef>
                <a:spcPts val="100"/>
              </a:spcBef>
              <a:buSzPct val="103703"/>
              <a:buFont typeface="Arial"/>
              <a:buChar char="•"/>
              <a:tabLst>
                <a:tab pos="297815" algn="l"/>
                <a:tab pos="298450" algn="l"/>
              </a:tabLst>
            </a:pPr>
            <a:r>
              <a:rPr sz="1350" spc="-5" dirty="0">
                <a:solidFill>
                  <a:srgbClr val="FFFFFF"/>
                </a:solidFill>
                <a:latin typeface="Century Gothic"/>
                <a:cs typeface="Century Gothic"/>
              </a:rPr>
              <a:t>Privacy </a:t>
            </a:r>
            <a:r>
              <a:rPr sz="1350" spc="-20" dirty="0">
                <a:solidFill>
                  <a:srgbClr val="FFFFFF"/>
                </a:solidFill>
                <a:latin typeface="Century Gothic"/>
                <a:cs typeface="Century Gothic"/>
              </a:rPr>
              <a:t>by </a:t>
            </a:r>
            <a:r>
              <a:rPr sz="1350" spc="-30" dirty="0">
                <a:solidFill>
                  <a:srgbClr val="FFFFFF"/>
                </a:solidFill>
                <a:latin typeface="Century Gothic"/>
                <a:cs typeface="Century Gothic"/>
              </a:rPr>
              <a:t>default </a:t>
            </a:r>
            <a:r>
              <a:rPr sz="1400" spc="30" dirty="0">
                <a:solidFill>
                  <a:srgbClr val="FFFFFF"/>
                </a:solidFill>
                <a:latin typeface="Century Gothic"/>
                <a:cs typeface="Century Gothic"/>
              </a:rPr>
              <a:t>: </a:t>
            </a:r>
            <a:r>
              <a:rPr sz="1400" spc="5" dirty="0">
                <a:solidFill>
                  <a:srgbClr val="FFFFFF"/>
                </a:solidFill>
                <a:latin typeface="Century Gothic"/>
                <a:cs typeface="Century Gothic"/>
              </a:rPr>
              <a:t>les </a:t>
            </a:r>
            <a:r>
              <a:rPr sz="1400" spc="-10" dirty="0">
                <a:solidFill>
                  <a:srgbClr val="FFFFFF"/>
                </a:solidFill>
                <a:latin typeface="Century Gothic"/>
                <a:cs typeface="Century Gothic"/>
              </a:rPr>
              <a:t>entreprises </a:t>
            </a:r>
            <a:r>
              <a:rPr sz="1400" spc="-25" dirty="0">
                <a:solidFill>
                  <a:srgbClr val="FFFFFF"/>
                </a:solidFill>
                <a:latin typeface="Century Gothic"/>
                <a:cs typeface="Century Gothic"/>
              </a:rPr>
              <a:t>traitant </a:t>
            </a:r>
            <a:r>
              <a:rPr sz="1400" spc="5" dirty="0">
                <a:solidFill>
                  <a:srgbClr val="FFFFFF"/>
                </a:solidFill>
                <a:latin typeface="Century Gothic"/>
                <a:cs typeface="Century Gothic"/>
              </a:rPr>
              <a:t>les  </a:t>
            </a:r>
            <a:r>
              <a:rPr sz="1400" spc="-80" dirty="0">
                <a:solidFill>
                  <a:srgbClr val="FFFFFF"/>
                </a:solidFill>
                <a:latin typeface="Century Gothic"/>
                <a:cs typeface="Century Gothic"/>
              </a:rPr>
              <a:t>données </a:t>
            </a:r>
            <a:r>
              <a:rPr sz="1400" spc="-30" dirty="0">
                <a:solidFill>
                  <a:srgbClr val="FFFFFF"/>
                </a:solidFill>
                <a:latin typeface="Century Gothic"/>
                <a:cs typeface="Century Gothic"/>
              </a:rPr>
              <a:t>personnelles </a:t>
            </a:r>
            <a:r>
              <a:rPr sz="1400" spc="-55" dirty="0">
                <a:solidFill>
                  <a:srgbClr val="FFFFFF"/>
                </a:solidFill>
                <a:latin typeface="Century Gothic"/>
                <a:cs typeface="Century Gothic"/>
              </a:rPr>
              <a:t>doivent </a:t>
            </a:r>
            <a:r>
              <a:rPr sz="1400" spc="-25" dirty="0">
                <a:solidFill>
                  <a:srgbClr val="FFFFFF"/>
                </a:solidFill>
                <a:latin typeface="Century Gothic"/>
                <a:cs typeface="Century Gothic"/>
              </a:rPr>
              <a:t>garantir, </a:t>
            </a:r>
            <a:r>
              <a:rPr sz="1400" spc="-75" dirty="0">
                <a:solidFill>
                  <a:srgbClr val="FFFFFF"/>
                </a:solidFill>
                <a:latin typeface="Century Gothic"/>
                <a:cs typeface="Century Gothic"/>
              </a:rPr>
              <a:t>par </a:t>
            </a:r>
            <a:r>
              <a:rPr sz="1400" spc="-60" dirty="0">
                <a:solidFill>
                  <a:srgbClr val="FFFFFF"/>
                </a:solidFill>
                <a:latin typeface="Century Gothic"/>
                <a:cs typeface="Century Gothic"/>
              </a:rPr>
              <a:t>défaut,  </a:t>
            </a:r>
            <a:r>
              <a:rPr sz="1400" spc="-30" dirty="0">
                <a:solidFill>
                  <a:srgbClr val="FFFFFF"/>
                </a:solidFill>
                <a:latin typeface="Century Gothic"/>
                <a:cs typeface="Century Gothic"/>
              </a:rPr>
              <a:t>le </a:t>
            </a:r>
            <a:r>
              <a:rPr sz="1400" spc="0" dirty="0">
                <a:solidFill>
                  <a:srgbClr val="FFFFFF"/>
                </a:solidFill>
                <a:latin typeface="Century Gothic"/>
                <a:cs typeface="Century Gothic"/>
              </a:rPr>
              <a:t>plus </a:t>
            </a:r>
            <a:r>
              <a:rPr sz="1400" spc="-70" dirty="0">
                <a:solidFill>
                  <a:srgbClr val="FFFFFF"/>
                </a:solidFill>
                <a:latin typeface="Century Gothic"/>
                <a:cs typeface="Century Gothic"/>
              </a:rPr>
              <a:t>haut niveau </a:t>
            </a:r>
            <a:r>
              <a:rPr sz="1400" spc="-15" dirty="0">
                <a:solidFill>
                  <a:srgbClr val="FFFFFF"/>
                </a:solidFill>
                <a:latin typeface="Century Gothic"/>
                <a:cs typeface="Century Gothic"/>
              </a:rPr>
              <a:t>possible </a:t>
            </a:r>
            <a:r>
              <a:rPr sz="1400" spc="-135" dirty="0">
                <a:solidFill>
                  <a:srgbClr val="FFFFFF"/>
                </a:solidFill>
                <a:latin typeface="Century Gothic"/>
                <a:cs typeface="Century Gothic"/>
              </a:rPr>
              <a:t>de </a:t>
            </a:r>
            <a:r>
              <a:rPr sz="1400" spc="-40" dirty="0">
                <a:solidFill>
                  <a:srgbClr val="FFFFFF"/>
                </a:solidFill>
                <a:latin typeface="Century Gothic"/>
                <a:cs typeface="Century Gothic"/>
              </a:rPr>
              <a:t>protection </a:t>
            </a:r>
            <a:r>
              <a:rPr sz="1400" spc="-60" dirty="0">
                <a:solidFill>
                  <a:srgbClr val="FFFFFF"/>
                </a:solidFill>
                <a:latin typeface="Century Gothic"/>
                <a:cs typeface="Century Gothic"/>
              </a:rPr>
              <a:t>des  </a:t>
            </a:r>
            <a:r>
              <a:rPr sz="1400" spc="-70" dirty="0">
                <a:solidFill>
                  <a:srgbClr val="FFFFFF"/>
                </a:solidFill>
                <a:latin typeface="Century Gothic"/>
                <a:cs typeface="Century Gothic"/>
              </a:rPr>
              <a:t>données.</a:t>
            </a:r>
            <a:endParaRPr sz="1400">
              <a:latin typeface="Century Gothic"/>
              <a:cs typeface="Century Gothic"/>
            </a:endParaRPr>
          </a:p>
          <a:p>
            <a:pPr marL="298450" marR="5080" algn="just">
              <a:lnSpc>
                <a:spcPts val="1670"/>
              </a:lnSpc>
              <a:spcBef>
                <a:spcPts val="85"/>
              </a:spcBef>
            </a:pPr>
            <a:r>
              <a:rPr sz="1400" spc="-90" dirty="0">
                <a:solidFill>
                  <a:srgbClr val="FFFFFF"/>
                </a:solidFill>
                <a:latin typeface="Century Gothic"/>
                <a:cs typeface="Century Gothic"/>
              </a:rPr>
              <a:t>Cela </a:t>
            </a:r>
            <a:r>
              <a:rPr sz="1400" spc="-65" dirty="0">
                <a:solidFill>
                  <a:srgbClr val="FFFFFF"/>
                </a:solidFill>
                <a:latin typeface="Century Gothic"/>
                <a:cs typeface="Century Gothic"/>
              </a:rPr>
              <a:t>couvre </a:t>
            </a:r>
            <a:r>
              <a:rPr sz="1400" dirty="0">
                <a:solidFill>
                  <a:srgbClr val="FFFFFF"/>
                </a:solidFill>
                <a:latin typeface="Century Gothic"/>
                <a:cs typeface="Century Gothic"/>
              </a:rPr>
              <a:t>aussi </a:t>
            </a:r>
            <a:r>
              <a:rPr sz="1400" spc="5" dirty="0">
                <a:solidFill>
                  <a:srgbClr val="FFFFFF"/>
                </a:solidFill>
                <a:latin typeface="Century Gothic"/>
                <a:cs typeface="Century Gothic"/>
              </a:rPr>
              <a:t>les </a:t>
            </a:r>
            <a:r>
              <a:rPr sz="1400" spc="-25" dirty="0">
                <a:solidFill>
                  <a:srgbClr val="FFFFFF"/>
                </a:solidFill>
                <a:latin typeface="Century Gothic"/>
                <a:cs typeface="Century Gothic"/>
              </a:rPr>
              <a:t>principes </a:t>
            </a:r>
            <a:r>
              <a:rPr sz="1400" spc="-135" dirty="0">
                <a:solidFill>
                  <a:srgbClr val="FFFFFF"/>
                </a:solidFill>
                <a:latin typeface="Century Gothic"/>
                <a:cs typeface="Century Gothic"/>
              </a:rPr>
              <a:t>de </a:t>
            </a:r>
            <a:r>
              <a:rPr sz="1400" spc="-10" dirty="0">
                <a:solidFill>
                  <a:srgbClr val="FFFFFF"/>
                </a:solidFill>
                <a:latin typeface="Century Gothic"/>
                <a:cs typeface="Century Gothic"/>
              </a:rPr>
              <a:t>minimisation, </a:t>
            </a:r>
            <a:r>
              <a:rPr sz="1400" spc="-140" dirty="0">
                <a:solidFill>
                  <a:srgbClr val="FFFFFF"/>
                </a:solidFill>
                <a:latin typeface="Century Gothic"/>
                <a:cs typeface="Century Gothic"/>
              </a:rPr>
              <a:t>de  </a:t>
            </a:r>
            <a:r>
              <a:rPr sz="1400" spc="-45" dirty="0">
                <a:solidFill>
                  <a:srgbClr val="FFFFFF"/>
                </a:solidFill>
                <a:latin typeface="Century Gothic"/>
                <a:cs typeface="Century Gothic"/>
              </a:rPr>
              <a:t>pseudonymisation </a:t>
            </a:r>
            <a:r>
              <a:rPr sz="1400" spc="-60" dirty="0">
                <a:solidFill>
                  <a:srgbClr val="FFFFFF"/>
                </a:solidFill>
                <a:latin typeface="Century Gothic"/>
                <a:cs typeface="Century Gothic"/>
              </a:rPr>
              <a:t>et </a:t>
            </a:r>
            <a:r>
              <a:rPr sz="1400" spc="-135" dirty="0">
                <a:solidFill>
                  <a:srgbClr val="FFFFFF"/>
                </a:solidFill>
                <a:latin typeface="Century Gothic"/>
                <a:cs typeface="Century Gothic"/>
              </a:rPr>
              <a:t>de </a:t>
            </a:r>
            <a:r>
              <a:rPr sz="1400" spc="-45" dirty="0">
                <a:solidFill>
                  <a:srgbClr val="FFFFFF"/>
                </a:solidFill>
                <a:latin typeface="Century Gothic"/>
                <a:cs typeface="Century Gothic"/>
              </a:rPr>
              <a:t>conservation </a:t>
            </a:r>
            <a:r>
              <a:rPr sz="1400" spc="-60" dirty="0">
                <a:solidFill>
                  <a:srgbClr val="FFFFFF"/>
                </a:solidFill>
                <a:latin typeface="Century Gothic"/>
                <a:cs typeface="Century Gothic"/>
              </a:rPr>
              <a:t>des </a:t>
            </a:r>
            <a:r>
              <a:rPr sz="1400" spc="-80" dirty="0">
                <a:solidFill>
                  <a:srgbClr val="FFFFFF"/>
                </a:solidFill>
                <a:latin typeface="Century Gothic"/>
                <a:cs typeface="Century Gothic"/>
              </a:rPr>
              <a:t>données  </a:t>
            </a:r>
            <a:r>
              <a:rPr sz="1400" spc="-75" dirty="0">
                <a:solidFill>
                  <a:srgbClr val="FFFFFF"/>
                </a:solidFill>
                <a:latin typeface="Century Gothic"/>
                <a:cs typeface="Century Gothic"/>
              </a:rPr>
              <a:t>dans </a:t>
            </a:r>
            <a:r>
              <a:rPr sz="1400" spc="-60" dirty="0">
                <a:solidFill>
                  <a:srgbClr val="FFFFFF"/>
                </a:solidFill>
                <a:latin typeface="Century Gothic"/>
                <a:cs typeface="Century Gothic"/>
              </a:rPr>
              <a:t>la </a:t>
            </a:r>
            <a:r>
              <a:rPr sz="1400" spc="-75" dirty="0">
                <a:solidFill>
                  <a:srgbClr val="FFFFFF"/>
                </a:solidFill>
                <a:latin typeface="Century Gothic"/>
                <a:cs typeface="Century Gothic"/>
              </a:rPr>
              <a:t>durée </a:t>
            </a:r>
            <a:r>
              <a:rPr sz="1400" spc="-30" dirty="0">
                <a:solidFill>
                  <a:srgbClr val="FFFFFF"/>
                </a:solidFill>
                <a:latin typeface="Century Gothic"/>
                <a:cs typeface="Century Gothic"/>
              </a:rPr>
              <a:t>minimum</a:t>
            </a:r>
            <a:r>
              <a:rPr sz="1400" spc="50" dirty="0">
                <a:solidFill>
                  <a:srgbClr val="FFFFFF"/>
                </a:solidFill>
                <a:latin typeface="Century Gothic"/>
                <a:cs typeface="Century Gothic"/>
              </a:rPr>
              <a:t> </a:t>
            </a:r>
            <a:r>
              <a:rPr sz="1400" spc="-45" dirty="0">
                <a:solidFill>
                  <a:srgbClr val="FFFFFF"/>
                </a:solidFill>
                <a:latin typeface="Century Gothic"/>
                <a:cs typeface="Century Gothic"/>
              </a:rPr>
              <a:t>nécessaire.</a:t>
            </a:r>
            <a:endParaRPr sz="1400">
              <a:latin typeface="Century Gothic"/>
              <a:cs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790916" y="650481"/>
            <a:ext cx="275590"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FFFFFF"/>
                </a:solidFill>
                <a:latin typeface="Century Gothic"/>
                <a:cs typeface="Century Gothic"/>
              </a:rPr>
              <a:t>—</a:t>
            </a:r>
            <a:endParaRPr sz="1800">
              <a:latin typeface="Century Gothic"/>
              <a:cs typeface="Century Gothic"/>
            </a:endParaRPr>
          </a:p>
        </p:txBody>
      </p:sp>
      <p:sp>
        <p:nvSpPr>
          <p:cNvPr id="8" name="object 8"/>
          <p:cNvSpPr txBox="1"/>
          <p:nvPr/>
        </p:nvSpPr>
        <p:spPr>
          <a:xfrm>
            <a:off x="322535" y="5437780"/>
            <a:ext cx="18859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63</a:t>
            </a:fld>
            <a:endParaRPr sz="900">
              <a:latin typeface="Century Gothic"/>
              <a:cs typeface="Century Gothic"/>
            </a:endParaRPr>
          </a:p>
        </p:txBody>
      </p:sp>
      <p:sp>
        <p:nvSpPr>
          <p:cNvPr id="6" name="object 6"/>
          <p:cNvSpPr txBox="1">
            <a:spLocks noGrp="1"/>
          </p:cNvSpPr>
          <p:nvPr>
            <p:ph type="title"/>
          </p:nvPr>
        </p:nvSpPr>
        <p:spPr>
          <a:xfrm>
            <a:off x="791918" y="921718"/>
            <a:ext cx="1575435" cy="292735"/>
          </a:xfrm>
          <a:prstGeom prst="rect">
            <a:avLst/>
          </a:prstGeom>
        </p:spPr>
        <p:txBody>
          <a:bodyPr vert="horz" wrap="square" lIns="0" tIns="12700" rIns="0" bIns="0" rtlCol="0">
            <a:spAutoFit/>
          </a:bodyPr>
          <a:lstStyle/>
          <a:p>
            <a:pPr marL="12700">
              <a:lnSpc>
                <a:spcPct val="100000"/>
              </a:lnSpc>
              <a:spcBef>
                <a:spcPts val="100"/>
              </a:spcBef>
            </a:pPr>
            <a:r>
              <a:rPr sz="1750" spc="40" dirty="0"/>
              <a:t>CONCLUSION</a:t>
            </a:r>
            <a:endParaRPr sz="1750"/>
          </a:p>
        </p:txBody>
      </p:sp>
      <p:sp>
        <p:nvSpPr>
          <p:cNvPr id="7" name="object 7"/>
          <p:cNvSpPr txBox="1"/>
          <p:nvPr/>
        </p:nvSpPr>
        <p:spPr>
          <a:xfrm>
            <a:off x="2856572" y="1605533"/>
            <a:ext cx="5937250" cy="2002789"/>
          </a:xfrm>
          <a:prstGeom prst="rect">
            <a:avLst/>
          </a:prstGeom>
        </p:spPr>
        <p:txBody>
          <a:bodyPr vert="horz" wrap="square" lIns="0" tIns="116839" rIns="0" bIns="0" rtlCol="0">
            <a:spAutoFit/>
          </a:bodyPr>
          <a:lstStyle/>
          <a:p>
            <a:pPr marL="12700">
              <a:lnSpc>
                <a:spcPct val="100000"/>
              </a:lnSpc>
              <a:spcBef>
                <a:spcPts val="919"/>
              </a:spcBef>
            </a:pPr>
            <a:r>
              <a:rPr sz="1400" spc="-20" dirty="0">
                <a:solidFill>
                  <a:srgbClr val="FFFFFF"/>
                </a:solidFill>
                <a:latin typeface="Century Gothic"/>
                <a:cs typeface="Century Gothic"/>
              </a:rPr>
              <a:t>Le </a:t>
            </a:r>
            <a:r>
              <a:rPr sz="1400" spc="-45" dirty="0">
                <a:solidFill>
                  <a:srgbClr val="FFFFFF"/>
                </a:solidFill>
                <a:latin typeface="Century Gothic"/>
                <a:cs typeface="Century Gothic"/>
              </a:rPr>
              <a:t>RGPD </a:t>
            </a:r>
            <a:r>
              <a:rPr sz="1400" spc="-15" dirty="0">
                <a:solidFill>
                  <a:srgbClr val="FFFFFF"/>
                </a:solidFill>
                <a:latin typeface="Century Gothic"/>
                <a:cs typeface="Century Gothic"/>
              </a:rPr>
              <a:t>est </a:t>
            </a:r>
            <a:r>
              <a:rPr sz="1400" spc="-95" dirty="0">
                <a:solidFill>
                  <a:srgbClr val="FFFFFF"/>
                </a:solidFill>
                <a:latin typeface="Century Gothic"/>
                <a:cs typeface="Century Gothic"/>
              </a:rPr>
              <a:t>une </a:t>
            </a:r>
            <a:r>
              <a:rPr sz="1400" spc="-55" dirty="0">
                <a:solidFill>
                  <a:srgbClr val="FFFFFF"/>
                </a:solidFill>
                <a:latin typeface="Century Gothic"/>
                <a:cs typeface="Century Gothic"/>
              </a:rPr>
              <a:t>opportunité </a:t>
            </a:r>
            <a:r>
              <a:rPr sz="1400" spc="-60" dirty="0">
                <a:solidFill>
                  <a:srgbClr val="FFFFFF"/>
                </a:solidFill>
                <a:latin typeface="Century Gothic"/>
                <a:cs typeface="Century Gothic"/>
              </a:rPr>
              <a:t>pour</a:t>
            </a:r>
            <a:r>
              <a:rPr sz="1400" spc="5" dirty="0">
                <a:solidFill>
                  <a:srgbClr val="FFFFFF"/>
                </a:solidFill>
                <a:latin typeface="Century Gothic"/>
                <a:cs typeface="Century Gothic"/>
              </a:rPr>
              <a:t> </a:t>
            </a:r>
            <a:r>
              <a:rPr sz="1400" spc="10" dirty="0">
                <a:solidFill>
                  <a:srgbClr val="FFFFFF"/>
                </a:solidFill>
                <a:latin typeface="Century Gothic"/>
                <a:cs typeface="Century Gothic"/>
              </a:rPr>
              <a:t>:</a:t>
            </a:r>
            <a:endParaRPr sz="1400" dirty="0">
              <a:latin typeface="Century Gothic"/>
              <a:cs typeface="Century Gothic"/>
            </a:endParaRPr>
          </a:p>
          <a:p>
            <a:pPr marL="241300" marR="187325" indent="-228600">
              <a:lnSpc>
                <a:spcPts val="1500"/>
              </a:lnSpc>
              <a:spcBef>
                <a:spcPts val="1019"/>
              </a:spcBef>
              <a:buFont typeface="Arial"/>
              <a:buChar char="•"/>
              <a:tabLst>
                <a:tab pos="240665" algn="l"/>
                <a:tab pos="241300" algn="l"/>
              </a:tabLst>
            </a:pPr>
            <a:r>
              <a:rPr sz="1400" spc="-20" dirty="0">
                <a:solidFill>
                  <a:srgbClr val="FFFFFF"/>
                </a:solidFill>
                <a:latin typeface="Century Gothic"/>
                <a:cs typeface="Century Gothic"/>
              </a:rPr>
              <a:t>Poser </a:t>
            </a:r>
            <a:r>
              <a:rPr sz="1400" dirty="0">
                <a:solidFill>
                  <a:srgbClr val="FFFFFF"/>
                </a:solidFill>
                <a:latin typeface="Century Gothic"/>
                <a:cs typeface="Century Gothic"/>
              </a:rPr>
              <a:t>les </a:t>
            </a:r>
            <a:r>
              <a:rPr sz="1400" spc="-70" dirty="0">
                <a:solidFill>
                  <a:srgbClr val="FFFFFF"/>
                </a:solidFill>
                <a:latin typeface="Century Gothic"/>
                <a:cs typeface="Century Gothic"/>
              </a:rPr>
              <a:t>bases </a:t>
            </a:r>
            <a:r>
              <a:rPr sz="1400" spc="-145" dirty="0">
                <a:solidFill>
                  <a:srgbClr val="FFFFFF"/>
                </a:solidFill>
                <a:latin typeface="Century Gothic"/>
                <a:cs typeface="Century Gothic"/>
              </a:rPr>
              <a:t>de </a:t>
            </a:r>
            <a:r>
              <a:rPr sz="1400" spc="-80" dirty="0">
                <a:solidFill>
                  <a:srgbClr val="FFFFFF"/>
                </a:solidFill>
                <a:latin typeface="Century Gothic"/>
                <a:cs typeface="Century Gothic"/>
              </a:rPr>
              <a:t>la </a:t>
            </a:r>
            <a:r>
              <a:rPr sz="1400" spc="-60" dirty="0">
                <a:solidFill>
                  <a:srgbClr val="FFFFFF"/>
                </a:solidFill>
                <a:latin typeface="Century Gothic"/>
                <a:cs typeface="Century Gothic"/>
              </a:rPr>
              <a:t>protection </a:t>
            </a:r>
            <a:r>
              <a:rPr sz="1400" spc="-70" dirty="0">
                <a:solidFill>
                  <a:srgbClr val="FFFFFF"/>
                </a:solidFill>
                <a:latin typeface="Century Gothic"/>
                <a:cs typeface="Century Gothic"/>
              </a:rPr>
              <a:t>des </a:t>
            </a:r>
            <a:r>
              <a:rPr sz="1400" spc="-90" dirty="0" err="1">
                <a:solidFill>
                  <a:srgbClr val="FFFFFF"/>
                </a:solidFill>
                <a:latin typeface="Century Gothic"/>
                <a:cs typeface="Century Gothic"/>
              </a:rPr>
              <a:t>données</a:t>
            </a:r>
            <a:r>
              <a:rPr sz="1400" spc="-90" dirty="0">
                <a:solidFill>
                  <a:srgbClr val="FFFFFF"/>
                </a:solidFill>
                <a:latin typeface="Century Gothic"/>
                <a:cs typeface="Century Gothic"/>
              </a:rPr>
              <a:t> </a:t>
            </a:r>
            <a:r>
              <a:rPr lang="fr-FR" sz="1400" spc="-225" dirty="0">
                <a:solidFill>
                  <a:srgbClr val="FFFFFF"/>
                </a:solidFill>
                <a:latin typeface="Century Gothic"/>
                <a:cs typeface="Century Gothic"/>
              </a:rPr>
              <a:t>à </a:t>
            </a:r>
            <a:r>
              <a:rPr sz="1400" spc="-225" dirty="0">
                <a:solidFill>
                  <a:srgbClr val="FFFFFF"/>
                </a:solidFill>
                <a:latin typeface="Century Gothic"/>
                <a:cs typeface="Century Gothic"/>
              </a:rPr>
              <a:t> </a:t>
            </a:r>
            <a:r>
              <a:rPr sz="1400" spc="-100" dirty="0">
                <a:solidFill>
                  <a:srgbClr val="FFFFFF"/>
                </a:solidFill>
                <a:latin typeface="Century Gothic"/>
                <a:cs typeface="Century Gothic"/>
              </a:rPr>
              <a:t>caractère </a:t>
            </a:r>
            <a:r>
              <a:rPr sz="1400" spc="-50" dirty="0">
                <a:solidFill>
                  <a:srgbClr val="FFFFFF"/>
                </a:solidFill>
                <a:latin typeface="Century Gothic"/>
                <a:cs typeface="Century Gothic"/>
              </a:rPr>
              <a:t>personnelle  </a:t>
            </a:r>
            <a:r>
              <a:rPr sz="1400" spc="-70" dirty="0">
                <a:solidFill>
                  <a:srgbClr val="FFFFFF"/>
                </a:solidFill>
                <a:latin typeface="Century Gothic"/>
                <a:cs typeface="Century Gothic"/>
              </a:rPr>
              <a:t>des</a:t>
            </a:r>
            <a:r>
              <a:rPr sz="1400" spc="-40" dirty="0">
                <a:solidFill>
                  <a:srgbClr val="FFFFFF"/>
                </a:solidFill>
                <a:latin typeface="Century Gothic"/>
                <a:cs typeface="Century Gothic"/>
              </a:rPr>
              <a:t> </a:t>
            </a:r>
            <a:r>
              <a:rPr sz="1400" spc="-25" dirty="0">
                <a:solidFill>
                  <a:srgbClr val="FFFFFF"/>
                </a:solidFill>
                <a:latin typeface="Century Gothic"/>
                <a:cs typeface="Century Gothic"/>
              </a:rPr>
              <a:t>individus</a:t>
            </a:r>
            <a:endParaRPr sz="1400" dirty="0">
              <a:latin typeface="Century Gothic"/>
              <a:cs typeface="Century Gothic"/>
            </a:endParaRPr>
          </a:p>
          <a:p>
            <a:pPr marL="241300" indent="-228600">
              <a:lnSpc>
                <a:spcPct val="100000"/>
              </a:lnSpc>
              <a:spcBef>
                <a:spcPts val="830"/>
              </a:spcBef>
              <a:buFont typeface="Arial"/>
              <a:buChar char="•"/>
              <a:tabLst>
                <a:tab pos="240665" algn="l"/>
                <a:tab pos="241300" algn="l"/>
              </a:tabLst>
            </a:pPr>
            <a:r>
              <a:rPr sz="1400" spc="-20" dirty="0">
                <a:solidFill>
                  <a:srgbClr val="FFFFFF"/>
                </a:solidFill>
                <a:latin typeface="Century Gothic"/>
                <a:cs typeface="Century Gothic"/>
              </a:rPr>
              <a:t>Inciter </a:t>
            </a:r>
            <a:r>
              <a:rPr sz="1400" dirty="0">
                <a:solidFill>
                  <a:srgbClr val="FFFFFF"/>
                </a:solidFill>
                <a:latin typeface="Century Gothic"/>
                <a:cs typeface="Century Gothic"/>
              </a:rPr>
              <a:t>les </a:t>
            </a:r>
            <a:r>
              <a:rPr sz="1400" spc="-20" dirty="0" err="1">
                <a:solidFill>
                  <a:srgbClr val="FFFFFF"/>
                </a:solidFill>
                <a:latin typeface="Century Gothic"/>
                <a:cs typeface="Century Gothic"/>
              </a:rPr>
              <a:t>entreprises</a:t>
            </a:r>
            <a:r>
              <a:rPr sz="1400" spc="-20" dirty="0">
                <a:solidFill>
                  <a:srgbClr val="FFFFFF"/>
                </a:solidFill>
                <a:latin typeface="Century Gothic"/>
                <a:cs typeface="Century Gothic"/>
              </a:rPr>
              <a:t> </a:t>
            </a:r>
            <a:r>
              <a:rPr lang="fr-FR" sz="1400" spc="-225" dirty="0">
                <a:solidFill>
                  <a:srgbClr val="FFFFFF"/>
                </a:solidFill>
                <a:latin typeface="Century Gothic"/>
                <a:cs typeface="Century Gothic"/>
              </a:rPr>
              <a:t>à </a:t>
            </a:r>
            <a:r>
              <a:rPr sz="1400" spc="-225" dirty="0">
                <a:solidFill>
                  <a:srgbClr val="FFFFFF"/>
                </a:solidFill>
                <a:latin typeface="Century Gothic"/>
                <a:cs typeface="Century Gothic"/>
              </a:rPr>
              <a:t> </a:t>
            </a:r>
            <a:r>
              <a:rPr sz="1400" spc="-90" dirty="0">
                <a:solidFill>
                  <a:srgbClr val="FFFFFF"/>
                </a:solidFill>
                <a:latin typeface="Century Gothic"/>
                <a:cs typeface="Century Gothic"/>
              </a:rPr>
              <a:t>développer </a:t>
            </a:r>
            <a:r>
              <a:rPr sz="1400" spc="-95" dirty="0">
                <a:solidFill>
                  <a:srgbClr val="FFFFFF"/>
                </a:solidFill>
                <a:latin typeface="Century Gothic"/>
                <a:cs typeface="Century Gothic"/>
              </a:rPr>
              <a:t>une </a:t>
            </a:r>
            <a:r>
              <a:rPr sz="1400" spc="-40" dirty="0">
                <a:solidFill>
                  <a:srgbClr val="FFFFFF"/>
                </a:solidFill>
                <a:latin typeface="Century Gothic"/>
                <a:cs typeface="Century Gothic"/>
              </a:rPr>
              <a:t>culture </a:t>
            </a:r>
            <a:r>
              <a:rPr sz="1400" spc="-145" dirty="0">
                <a:solidFill>
                  <a:srgbClr val="FFFFFF"/>
                </a:solidFill>
                <a:latin typeface="Century Gothic"/>
                <a:cs typeface="Century Gothic"/>
              </a:rPr>
              <a:t>de </a:t>
            </a:r>
            <a:r>
              <a:rPr sz="1400" spc="-80" dirty="0">
                <a:solidFill>
                  <a:srgbClr val="FFFFFF"/>
                </a:solidFill>
                <a:latin typeface="Century Gothic"/>
                <a:cs typeface="Century Gothic"/>
              </a:rPr>
              <a:t>la</a:t>
            </a:r>
            <a:r>
              <a:rPr sz="1400" spc="-110" dirty="0">
                <a:solidFill>
                  <a:srgbClr val="FFFFFF"/>
                </a:solidFill>
                <a:latin typeface="Century Gothic"/>
                <a:cs typeface="Century Gothic"/>
              </a:rPr>
              <a:t> </a:t>
            </a:r>
            <a:r>
              <a:rPr sz="1400" spc="-120" dirty="0">
                <a:solidFill>
                  <a:srgbClr val="FFFFFF"/>
                </a:solidFill>
                <a:latin typeface="Century Gothic"/>
                <a:cs typeface="Century Gothic"/>
              </a:rPr>
              <a:t>donnée</a:t>
            </a:r>
            <a:endParaRPr sz="1400" dirty="0">
              <a:latin typeface="Century Gothic"/>
              <a:cs typeface="Century Gothic"/>
            </a:endParaRPr>
          </a:p>
          <a:p>
            <a:pPr>
              <a:lnSpc>
                <a:spcPct val="100000"/>
              </a:lnSpc>
            </a:pPr>
            <a:endParaRPr sz="1600" dirty="0">
              <a:latin typeface="Times New Roman"/>
              <a:cs typeface="Times New Roman"/>
            </a:endParaRPr>
          </a:p>
          <a:p>
            <a:pPr>
              <a:lnSpc>
                <a:spcPct val="100000"/>
              </a:lnSpc>
              <a:spcBef>
                <a:spcPts val="45"/>
              </a:spcBef>
            </a:pPr>
            <a:endParaRPr sz="1250" dirty="0">
              <a:latin typeface="Times New Roman"/>
              <a:cs typeface="Times New Roman"/>
            </a:endParaRPr>
          </a:p>
          <a:p>
            <a:pPr marL="12700">
              <a:lnSpc>
                <a:spcPts val="1605"/>
              </a:lnSpc>
            </a:pPr>
            <a:r>
              <a:rPr sz="1400" spc="-10" dirty="0">
                <a:solidFill>
                  <a:srgbClr val="FFFFFF"/>
                </a:solidFill>
                <a:latin typeface="Century Gothic"/>
                <a:cs typeface="Century Gothic"/>
              </a:rPr>
              <a:t>Mais </a:t>
            </a:r>
            <a:r>
              <a:rPr sz="1400" spc="65" dirty="0">
                <a:solidFill>
                  <a:srgbClr val="FFFFFF"/>
                </a:solidFill>
                <a:latin typeface="Century Gothic"/>
                <a:cs typeface="Century Gothic"/>
              </a:rPr>
              <a:t>il </a:t>
            </a:r>
            <a:r>
              <a:rPr sz="1400" spc="-65" dirty="0">
                <a:solidFill>
                  <a:srgbClr val="FFFFFF"/>
                </a:solidFill>
                <a:latin typeface="Century Gothic"/>
                <a:cs typeface="Century Gothic"/>
              </a:rPr>
              <a:t>suppose </a:t>
            </a:r>
            <a:r>
              <a:rPr sz="1400" spc="-145" dirty="0">
                <a:solidFill>
                  <a:srgbClr val="FFFFFF"/>
                </a:solidFill>
                <a:latin typeface="Century Gothic"/>
                <a:cs typeface="Century Gothic"/>
              </a:rPr>
              <a:t>de </a:t>
            </a:r>
            <a:r>
              <a:rPr sz="1400" spc="-70" dirty="0">
                <a:solidFill>
                  <a:srgbClr val="FFFFFF"/>
                </a:solidFill>
                <a:latin typeface="Century Gothic"/>
                <a:cs typeface="Century Gothic"/>
              </a:rPr>
              <a:t>nombreux </a:t>
            </a:r>
            <a:r>
              <a:rPr sz="1400" spc="-95" dirty="0">
                <a:solidFill>
                  <a:srgbClr val="FFFFFF"/>
                </a:solidFill>
                <a:latin typeface="Century Gothic"/>
                <a:cs typeface="Century Gothic"/>
              </a:rPr>
              <a:t>changements </a:t>
            </a:r>
            <a:r>
              <a:rPr sz="1400" spc="-60" dirty="0">
                <a:solidFill>
                  <a:srgbClr val="FFFFFF"/>
                </a:solidFill>
                <a:latin typeface="Century Gothic"/>
                <a:cs typeface="Century Gothic"/>
              </a:rPr>
              <a:t>pour </a:t>
            </a:r>
            <a:r>
              <a:rPr sz="1400" dirty="0">
                <a:solidFill>
                  <a:srgbClr val="FFFFFF"/>
                </a:solidFill>
                <a:latin typeface="Century Gothic"/>
                <a:cs typeface="Century Gothic"/>
              </a:rPr>
              <a:t>les </a:t>
            </a:r>
            <a:r>
              <a:rPr sz="1400" spc="-20" dirty="0">
                <a:solidFill>
                  <a:srgbClr val="FFFFFF"/>
                </a:solidFill>
                <a:latin typeface="Century Gothic"/>
                <a:cs typeface="Century Gothic"/>
              </a:rPr>
              <a:t>entreprises</a:t>
            </a:r>
            <a:r>
              <a:rPr sz="1400" spc="-200" dirty="0">
                <a:solidFill>
                  <a:srgbClr val="FFFFFF"/>
                </a:solidFill>
                <a:latin typeface="Century Gothic"/>
                <a:cs typeface="Century Gothic"/>
              </a:rPr>
              <a:t> </a:t>
            </a:r>
            <a:r>
              <a:rPr sz="1400" spc="10" dirty="0">
                <a:solidFill>
                  <a:srgbClr val="FFFFFF"/>
                </a:solidFill>
                <a:latin typeface="Century Gothic"/>
                <a:cs typeface="Century Gothic"/>
              </a:rPr>
              <a:t>:</a:t>
            </a:r>
            <a:endParaRPr sz="1400" dirty="0">
              <a:latin typeface="Century Gothic"/>
              <a:cs typeface="Century Gothic"/>
            </a:endParaRPr>
          </a:p>
          <a:p>
            <a:pPr marL="12700">
              <a:lnSpc>
                <a:spcPts val="1605"/>
              </a:lnSpc>
            </a:pPr>
            <a:r>
              <a:rPr sz="1400" spc="-45" dirty="0">
                <a:solidFill>
                  <a:srgbClr val="FFFFFF"/>
                </a:solidFill>
                <a:latin typeface="Century Gothic"/>
                <a:cs typeface="Century Gothic"/>
              </a:rPr>
              <a:t>le RGPD </a:t>
            </a:r>
            <a:r>
              <a:rPr sz="1400" spc="-155" dirty="0">
                <a:solidFill>
                  <a:srgbClr val="FFFFFF"/>
                </a:solidFill>
                <a:latin typeface="Century Gothic"/>
                <a:cs typeface="Century Gothic"/>
              </a:rPr>
              <a:t>va </a:t>
            </a:r>
            <a:r>
              <a:rPr sz="1400" spc="-65" dirty="0">
                <a:solidFill>
                  <a:srgbClr val="FFFFFF"/>
                </a:solidFill>
                <a:latin typeface="Century Gothic"/>
                <a:cs typeface="Century Gothic"/>
              </a:rPr>
              <a:t>coûter </a:t>
            </a:r>
            <a:r>
              <a:rPr sz="1400" spc="35" dirty="0">
                <a:solidFill>
                  <a:srgbClr val="FFFFFF"/>
                </a:solidFill>
                <a:latin typeface="Century Gothic"/>
                <a:cs typeface="Century Gothic"/>
              </a:rPr>
              <a:t>30 </a:t>
            </a:r>
            <a:r>
              <a:rPr sz="1400" spc="0" dirty="0">
                <a:solidFill>
                  <a:srgbClr val="FFFFFF"/>
                </a:solidFill>
                <a:latin typeface="Century Gothic"/>
                <a:cs typeface="Century Gothic"/>
              </a:rPr>
              <a:t>millions </a:t>
            </a:r>
            <a:r>
              <a:rPr sz="1400" spc="-45" dirty="0">
                <a:solidFill>
                  <a:srgbClr val="FFFFFF"/>
                </a:solidFill>
                <a:latin typeface="Century Gothic"/>
                <a:cs typeface="Century Gothic"/>
              </a:rPr>
              <a:t>d’€ </a:t>
            </a:r>
            <a:r>
              <a:rPr sz="1400" spc="-110" dirty="0">
                <a:solidFill>
                  <a:srgbClr val="FFFFFF"/>
                </a:solidFill>
                <a:latin typeface="Century Gothic"/>
                <a:cs typeface="Century Gothic"/>
              </a:rPr>
              <a:t>en </a:t>
            </a:r>
            <a:r>
              <a:rPr sz="1400" spc="-100" dirty="0">
                <a:solidFill>
                  <a:srgbClr val="FFFFFF"/>
                </a:solidFill>
                <a:latin typeface="Century Gothic"/>
                <a:cs typeface="Century Gothic"/>
              </a:rPr>
              <a:t>moyenne </a:t>
            </a:r>
            <a:r>
              <a:rPr sz="1400" spc="-95" dirty="0">
                <a:solidFill>
                  <a:srgbClr val="FFFFFF"/>
                </a:solidFill>
                <a:latin typeface="Century Gothic"/>
                <a:cs typeface="Century Gothic"/>
              </a:rPr>
              <a:t>aux </a:t>
            </a:r>
            <a:r>
              <a:rPr sz="1400" spc="-20" dirty="0">
                <a:solidFill>
                  <a:srgbClr val="FFFFFF"/>
                </a:solidFill>
                <a:latin typeface="Century Gothic"/>
                <a:cs typeface="Century Gothic"/>
              </a:rPr>
              <a:t>entreprises </a:t>
            </a:r>
            <a:r>
              <a:rPr sz="1400" spc="-100" dirty="0">
                <a:solidFill>
                  <a:srgbClr val="FFFFFF"/>
                </a:solidFill>
                <a:latin typeface="Century Gothic"/>
                <a:cs typeface="Century Gothic"/>
              </a:rPr>
              <a:t>du </a:t>
            </a:r>
            <a:r>
              <a:rPr sz="1400" spc="-85" dirty="0">
                <a:solidFill>
                  <a:srgbClr val="FFFFFF"/>
                </a:solidFill>
                <a:latin typeface="Century Gothic"/>
                <a:cs typeface="Century Gothic"/>
              </a:rPr>
              <a:t>CAC</a:t>
            </a:r>
            <a:r>
              <a:rPr sz="1400" spc="30" dirty="0">
                <a:solidFill>
                  <a:srgbClr val="FFFFFF"/>
                </a:solidFill>
                <a:latin typeface="Century Gothic"/>
                <a:cs typeface="Century Gothic"/>
              </a:rPr>
              <a:t> </a:t>
            </a:r>
            <a:r>
              <a:rPr sz="1400" spc="50" dirty="0">
                <a:solidFill>
                  <a:srgbClr val="FFFFFF"/>
                </a:solidFill>
                <a:latin typeface="Century Gothic"/>
                <a:cs typeface="Century Gothic"/>
              </a:rPr>
              <a:t>40</a:t>
            </a:r>
            <a:endParaRPr sz="1400" dirty="0">
              <a:latin typeface="Century Gothic"/>
              <a:cs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7935" y="5450480"/>
            <a:ext cx="132715" cy="136525"/>
          </a:xfrm>
          <a:prstGeom prst="rect">
            <a:avLst/>
          </a:prstGeom>
        </p:spPr>
        <p:txBody>
          <a:bodyPr vert="horz" wrap="square" lIns="0" tIns="0" rIns="0" bIns="0" rtlCol="0">
            <a:spAutoFit/>
          </a:bodyPr>
          <a:lstStyle/>
          <a:p>
            <a:pPr>
              <a:lnSpc>
                <a:spcPts val="1040"/>
              </a:lnSpc>
            </a:pPr>
            <a:r>
              <a:rPr sz="900" spc="15" dirty="0">
                <a:solidFill>
                  <a:srgbClr val="0000FF"/>
                </a:solidFill>
                <a:latin typeface="Century Gothic"/>
                <a:cs typeface="Century Gothic"/>
              </a:rPr>
              <a:t>64</a:t>
            </a:r>
            <a:endParaRPr sz="900">
              <a:latin typeface="Century Gothic"/>
              <a:cs typeface="Century Gothic"/>
            </a:endParaRPr>
          </a:p>
        </p:txBody>
      </p:sp>
      <p:sp>
        <p:nvSpPr>
          <p:cNvPr id="3" name="object 3"/>
          <p:cNvSpPr/>
          <p:nvPr/>
        </p:nvSpPr>
        <p:spPr>
          <a:xfrm>
            <a:off x="0" y="0"/>
            <a:ext cx="10083800" cy="5765800"/>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ctrTitle"/>
          </p:nvPr>
        </p:nvSpPr>
        <p:spPr>
          <a:prstGeom prst="rect">
            <a:avLst/>
          </a:prstGeom>
        </p:spPr>
        <p:txBody>
          <a:bodyPr vert="horz" wrap="square" lIns="0" tIns="38100" rIns="0" bIns="0" rtlCol="0">
            <a:spAutoFit/>
          </a:bodyPr>
          <a:lstStyle/>
          <a:p>
            <a:pPr marL="806450" marR="5080" indent="-793750">
              <a:lnSpc>
                <a:spcPts val="1500"/>
              </a:lnSpc>
              <a:spcBef>
                <a:spcPts val="300"/>
              </a:spcBef>
            </a:pPr>
            <a:r>
              <a:rPr spc="10" dirty="0"/>
              <a:t>Les </a:t>
            </a:r>
            <a:r>
              <a:rPr spc="-20" dirty="0"/>
              <a:t>entreprises </a:t>
            </a:r>
            <a:r>
              <a:rPr spc="-65" dirty="0"/>
              <a:t>devront </a:t>
            </a:r>
            <a:r>
              <a:rPr spc="-50" dirty="0"/>
              <a:t>être </a:t>
            </a:r>
            <a:r>
              <a:rPr spc="-110" dirty="0"/>
              <a:t>en </a:t>
            </a:r>
            <a:r>
              <a:rPr spc="-55" dirty="0"/>
              <a:t>conformité </a:t>
            </a:r>
            <a:r>
              <a:rPr spc="-145" dirty="0"/>
              <a:t>au </a:t>
            </a:r>
            <a:r>
              <a:rPr spc="-45" dirty="0"/>
              <a:t>RGPD </a:t>
            </a:r>
            <a:r>
              <a:rPr spc="-70" dirty="0"/>
              <a:t>dès </a:t>
            </a:r>
            <a:r>
              <a:rPr spc="-45" dirty="0"/>
              <a:t>le </a:t>
            </a:r>
            <a:r>
              <a:rPr spc="-10" dirty="0"/>
              <a:t>24 </a:t>
            </a:r>
            <a:r>
              <a:rPr spc="-90" dirty="0"/>
              <a:t>mai </a:t>
            </a:r>
            <a:r>
              <a:rPr spc="-45" dirty="0"/>
              <a:t>2018,  </a:t>
            </a:r>
            <a:r>
              <a:rPr spc="-25" dirty="0"/>
              <a:t>alors </a:t>
            </a:r>
            <a:r>
              <a:rPr spc="-125" dirty="0"/>
              <a:t>que </a:t>
            </a:r>
            <a:r>
              <a:rPr spc="50" dirty="0"/>
              <a:t>60% </a:t>
            </a:r>
            <a:r>
              <a:rPr spc="-85" dirty="0"/>
              <a:t>d’entre </a:t>
            </a:r>
            <a:r>
              <a:rPr spc="-20" dirty="0"/>
              <a:t>elles </a:t>
            </a:r>
            <a:r>
              <a:rPr spc="-110" dirty="0"/>
              <a:t>ne </a:t>
            </a:r>
            <a:r>
              <a:rPr spc="-35" dirty="0"/>
              <a:t>se </a:t>
            </a:r>
            <a:r>
              <a:rPr spc="-45" dirty="0"/>
              <a:t>sentent </a:t>
            </a:r>
            <a:r>
              <a:rPr spc="-90" dirty="0"/>
              <a:t>pas</a:t>
            </a:r>
            <a:r>
              <a:rPr spc="-180" dirty="0"/>
              <a:t> </a:t>
            </a:r>
            <a:r>
              <a:rPr spc="-40" dirty="0"/>
              <a:t>prêtes</a:t>
            </a:r>
          </a:p>
        </p:txBody>
      </p:sp>
      <p:sp>
        <p:nvSpPr>
          <p:cNvPr id="5" name="object 5"/>
          <p:cNvSpPr txBox="1"/>
          <p:nvPr/>
        </p:nvSpPr>
        <p:spPr>
          <a:xfrm>
            <a:off x="2622804" y="2294750"/>
            <a:ext cx="4825365" cy="953769"/>
          </a:xfrm>
          <a:prstGeom prst="rect">
            <a:avLst/>
          </a:prstGeom>
        </p:spPr>
        <p:txBody>
          <a:bodyPr vert="horz" wrap="square" lIns="0" tIns="66040" rIns="0" bIns="0" rtlCol="0">
            <a:spAutoFit/>
          </a:bodyPr>
          <a:lstStyle/>
          <a:p>
            <a:pPr marL="12700" marR="5080" indent="92710">
              <a:lnSpc>
                <a:spcPts val="3470"/>
              </a:lnSpc>
              <a:spcBef>
                <a:spcPts val="520"/>
              </a:spcBef>
            </a:pPr>
            <a:r>
              <a:rPr sz="3200" spc="-165" dirty="0">
                <a:solidFill>
                  <a:srgbClr val="FFFFFF"/>
                </a:solidFill>
                <a:latin typeface="Century Gothic"/>
                <a:cs typeface="Century Gothic"/>
              </a:rPr>
              <a:t>Concrètement, </a:t>
            </a:r>
            <a:r>
              <a:rPr sz="3200" spc="-235" dirty="0">
                <a:solidFill>
                  <a:srgbClr val="FFFFFF"/>
                </a:solidFill>
                <a:latin typeface="Century Gothic"/>
                <a:cs typeface="Century Gothic"/>
              </a:rPr>
              <a:t>comment  </a:t>
            </a:r>
            <a:r>
              <a:rPr sz="3200" spc="-85" dirty="0">
                <a:solidFill>
                  <a:srgbClr val="FFFFFF"/>
                </a:solidFill>
                <a:latin typeface="Century Gothic"/>
                <a:cs typeface="Century Gothic"/>
              </a:rPr>
              <a:t>doivent-elles s’y </a:t>
            </a:r>
            <a:r>
              <a:rPr sz="3200" spc="-150" dirty="0">
                <a:solidFill>
                  <a:srgbClr val="FFFFFF"/>
                </a:solidFill>
                <a:latin typeface="Century Gothic"/>
                <a:cs typeface="Century Gothic"/>
              </a:rPr>
              <a:t>prendre</a:t>
            </a:r>
            <a:r>
              <a:rPr sz="3200" spc="-125" dirty="0">
                <a:solidFill>
                  <a:srgbClr val="FFFFFF"/>
                </a:solidFill>
                <a:latin typeface="Century Gothic"/>
                <a:cs typeface="Century Gothic"/>
              </a:rPr>
              <a:t> </a:t>
            </a:r>
            <a:r>
              <a:rPr sz="3200" spc="-260" dirty="0">
                <a:solidFill>
                  <a:srgbClr val="FFFFFF"/>
                </a:solidFill>
                <a:latin typeface="Century Gothic"/>
                <a:cs typeface="Century Gothic"/>
              </a:rPr>
              <a:t>?</a:t>
            </a:r>
            <a:endParaRPr sz="3200">
              <a:latin typeface="Century Gothic"/>
              <a:cs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3" name="object 3"/>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p:nvPr/>
        </p:nvSpPr>
        <p:spPr>
          <a:xfrm>
            <a:off x="0" y="0"/>
            <a:ext cx="5220004" cy="5759449"/>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658739" y="2276005"/>
            <a:ext cx="3487420" cy="619760"/>
          </a:xfrm>
          <a:prstGeom prst="rect">
            <a:avLst/>
          </a:prstGeom>
        </p:spPr>
        <p:txBody>
          <a:bodyPr vert="horz" wrap="square" lIns="0" tIns="38100" rIns="0" bIns="0" rtlCol="0">
            <a:spAutoFit/>
          </a:bodyPr>
          <a:lstStyle/>
          <a:p>
            <a:pPr marL="12700" marR="5080">
              <a:lnSpc>
                <a:spcPts val="1500"/>
              </a:lnSpc>
              <a:spcBef>
                <a:spcPts val="300"/>
              </a:spcBef>
            </a:pPr>
            <a:r>
              <a:rPr sz="1400" spc="-70" dirty="0">
                <a:solidFill>
                  <a:srgbClr val="FFFFFF"/>
                </a:solidFill>
                <a:latin typeface="Century Gothic"/>
                <a:cs typeface="Century Gothic"/>
              </a:rPr>
              <a:t>Une </a:t>
            </a:r>
            <a:r>
              <a:rPr sz="1400" spc="-30" dirty="0">
                <a:solidFill>
                  <a:srgbClr val="FFFFFF"/>
                </a:solidFill>
                <a:latin typeface="Century Gothic"/>
                <a:cs typeface="Century Gothic"/>
              </a:rPr>
              <a:t>entreprise </a:t>
            </a:r>
            <a:r>
              <a:rPr sz="1400" spc="-110" dirty="0">
                <a:solidFill>
                  <a:srgbClr val="FFFFFF"/>
                </a:solidFill>
                <a:latin typeface="Century Gothic"/>
                <a:cs typeface="Century Gothic"/>
              </a:rPr>
              <a:t>devant </a:t>
            </a:r>
            <a:r>
              <a:rPr sz="1400" spc="-35" dirty="0">
                <a:solidFill>
                  <a:srgbClr val="FFFFFF"/>
                </a:solidFill>
                <a:latin typeface="Century Gothic"/>
                <a:cs typeface="Century Gothic"/>
              </a:rPr>
              <a:t>se </a:t>
            </a:r>
            <a:r>
              <a:rPr sz="1400" spc="-50" dirty="0">
                <a:solidFill>
                  <a:srgbClr val="FFFFFF"/>
                </a:solidFill>
                <a:latin typeface="Century Gothic"/>
                <a:cs typeface="Century Gothic"/>
              </a:rPr>
              <a:t>mettre </a:t>
            </a:r>
            <a:r>
              <a:rPr sz="1400" spc="-110" dirty="0">
                <a:solidFill>
                  <a:srgbClr val="FFFFFF"/>
                </a:solidFill>
                <a:latin typeface="Century Gothic"/>
                <a:cs typeface="Century Gothic"/>
              </a:rPr>
              <a:t>en  </a:t>
            </a:r>
            <a:r>
              <a:rPr sz="1400" spc="-55" dirty="0">
                <a:solidFill>
                  <a:srgbClr val="FFFFFF"/>
                </a:solidFill>
                <a:latin typeface="Century Gothic"/>
                <a:cs typeface="Century Gothic"/>
              </a:rPr>
              <a:t>conformité </a:t>
            </a:r>
            <a:r>
              <a:rPr sz="1400" spc="-155" dirty="0">
                <a:solidFill>
                  <a:srgbClr val="FFFFFF"/>
                </a:solidFill>
                <a:latin typeface="Century Gothic"/>
                <a:cs typeface="Century Gothic"/>
              </a:rPr>
              <a:t>avec </a:t>
            </a:r>
            <a:r>
              <a:rPr sz="1400" spc="-45" dirty="0">
                <a:solidFill>
                  <a:srgbClr val="FFFFFF"/>
                </a:solidFill>
                <a:latin typeface="Century Gothic"/>
                <a:cs typeface="Century Gothic"/>
              </a:rPr>
              <a:t>le </a:t>
            </a:r>
            <a:r>
              <a:rPr sz="1400" spc="-70" dirty="0">
                <a:solidFill>
                  <a:srgbClr val="FFFFFF"/>
                </a:solidFill>
                <a:latin typeface="Century Gothic"/>
                <a:cs typeface="Century Gothic"/>
              </a:rPr>
              <a:t>règlement </a:t>
            </a:r>
            <a:r>
              <a:rPr sz="1400" spc="-85" dirty="0">
                <a:solidFill>
                  <a:srgbClr val="FFFFFF"/>
                </a:solidFill>
                <a:latin typeface="Century Gothic"/>
                <a:cs typeface="Century Gothic"/>
              </a:rPr>
              <a:t>peut </a:t>
            </a:r>
            <a:r>
              <a:rPr sz="1400" spc="-10" dirty="0">
                <a:solidFill>
                  <a:srgbClr val="FFFFFF"/>
                </a:solidFill>
                <a:latin typeface="Century Gothic"/>
                <a:cs typeface="Century Gothic"/>
              </a:rPr>
              <a:t>suivre </a:t>
            </a:r>
            <a:r>
              <a:rPr sz="1400" spc="-45" dirty="0">
                <a:solidFill>
                  <a:srgbClr val="FFFFFF"/>
                </a:solidFill>
                <a:latin typeface="Century Gothic"/>
                <a:cs typeface="Century Gothic"/>
              </a:rPr>
              <a:t>le  </a:t>
            </a:r>
            <a:r>
              <a:rPr sz="1400" spc="-95" dirty="0">
                <a:solidFill>
                  <a:srgbClr val="FFFFFF"/>
                </a:solidFill>
                <a:latin typeface="Century Gothic"/>
                <a:cs typeface="Century Gothic"/>
              </a:rPr>
              <a:t>plan </a:t>
            </a:r>
            <a:r>
              <a:rPr sz="1400" spc="-105" dirty="0">
                <a:solidFill>
                  <a:srgbClr val="FFFFFF"/>
                </a:solidFill>
                <a:latin typeface="Century Gothic"/>
                <a:cs typeface="Century Gothic"/>
              </a:rPr>
              <a:t>d’action </a:t>
            </a:r>
            <a:r>
              <a:rPr sz="1400" spc="-40" dirty="0">
                <a:solidFill>
                  <a:srgbClr val="FFFFFF"/>
                </a:solidFill>
                <a:latin typeface="Century Gothic"/>
                <a:cs typeface="Century Gothic"/>
              </a:rPr>
              <a:t>suivant</a:t>
            </a:r>
            <a:r>
              <a:rPr sz="1400" spc="80" dirty="0">
                <a:solidFill>
                  <a:srgbClr val="FFFFFF"/>
                </a:solidFill>
                <a:latin typeface="Century Gothic"/>
                <a:cs typeface="Century Gothic"/>
              </a:rPr>
              <a:t> </a:t>
            </a:r>
            <a:r>
              <a:rPr sz="1400" spc="10" dirty="0">
                <a:solidFill>
                  <a:srgbClr val="FFFFFF"/>
                </a:solidFill>
                <a:latin typeface="Century Gothic"/>
                <a:cs typeface="Century Gothic"/>
              </a:rPr>
              <a:t>:</a:t>
            </a:r>
            <a:endParaRPr sz="1400">
              <a:latin typeface="Century Gothic"/>
              <a:cs typeface="Century Gothic"/>
            </a:endParaRPr>
          </a:p>
        </p:txBody>
      </p:sp>
      <p:sp>
        <p:nvSpPr>
          <p:cNvPr id="8" name="object 8"/>
          <p:cNvSpPr txBox="1">
            <a:spLocks noGrp="1"/>
          </p:cNvSpPr>
          <p:nvPr>
            <p:ph type="title"/>
          </p:nvPr>
        </p:nvSpPr>
        <p:spPr>
          <a:xfrm>
            <a:off x="439084" y="657313"/>
            <a:ext cx="2919095" cy="545465"/>
          </a:xfrm>
          <a:prstGeom prst="rect">
            <a:avLst/>
          </a:prstGeom>
        </p:spPr>
        <p:txBody>
          <a:bodyPr vert="horz" wrap="square" lIns="0" tIns="45085" rIns="0" bIns="0" rtlCol="0">
            <a:spAutoFit/>
          </a:bodyPr>
          <a:lstStyle/>
          <a:p>
            <a:pPr marL="12700" marR="5080">
              <a:lnSpc>
                <a:spcPts val="1930"/>
              </a:lnSpc>
              <a:spcBef>
                <a:spcPts val="355"/>
              </a:spcBef>
            </a:pPr>
            <a:r>
              <a:rPr spc="50" dirty="0"/>
              <a:t>CONCRÈTEMENT,  </a:t>
            </a:r>
            <a:r>
              <a:rPr spc="40" dirty="0"/>
              <a:t>COMMENT </a:t>
            </a:r>
            <a:r>
              <a:rPr spc="5" dirty="0"/>
              <a:t>S’Y </a:t>
            </a:r>
            <a:r>
              <a:rPr spc="25" dirty="0"/>
              <a:t>PRENDRE</a:t>
            </a:r>
            <a:r>
              <a:rPr spc="-240" dirty="0"/>
              <a:t> </a:t>
            </a:r>
            <a:r>
              <a:rPr spc="-130" dirty="0"/>
              <a: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3" name="object 3"/>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p:nvPr/>
        </p:nvSpPr>
        <p:spPr>
          <a:xfrm>
            <a:off x="0" y="0"/>
            <a:ext cx="5220004" cy="5759449"/>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658739" y="1629829"/>
            <a:ext cx="3472179" cy="1807845"/>
          </a:xfrm>
          <a:prstGeom prst="rect">
            <a:avLst/>
          </a:prstGeom>
        </p:spPr>
        <p:txBody>
          <a:bodyPr vert="horz" wrap="square" lIns="0" tIns="116839" rIns="0" bIns="0" rtlCol="0">
            <a:spAutoFit/>
          </a:bodyPr>
          <a:lstStyle/>
          <a:p>
            <a:pPr marL="12700">
              <a:lnSpc>
                <a:spcPct val="100000"/>
              </a:lnSpc>
              <a:spcBef>
                <a:spcPts val="919"/>
              </a:spcBef>
            </a:pPr>
            <a:r>
              <a:rPr sz="1400" spc="-145" dirty="0">
                <a:solidFill>
                  <a:srgbClr val="FFFFFF"/>
                </a:solidFill>
                <a:latin typeface="Century Gothic"/>
                <a:cs typeface="Century Gothic"/>
              </a:rPr>
              <a:t>1/ </a:t>
            </a:r>
            <a:r>
              <a:rPr sz="1400" spc="-40" dirty="0">
                <a:solidFill>
                  <a:srgbClr val="FFFFFF"/>
                </a:solidFill>
                <a:latin typeface="Century Gothic"/>
                <a:cs typeface="Century Gothic"/>
              </a:rPr>
              <a:t>Désigner </a:t>
            </a:r>
            <a:r>
              <a:rPr sz="1400" spc="-70" dirty="0">
                <a:solidFill>
                  <a:srgbClr val="FFFFFF"/>
                </a:solidFill>
                <a:latin typeface="Century Gothic"/>
                <a:cs typeface="Century Gothic"/>
              </a:rPr>
              <a:t>un</a:t>
            </a:r>
            <a:r>
              <a:rPr sz="1400" spc="-175" dirty="0">
                <a:solidFill>
                  <a:srgbClr val="FFFFFF"/>
                </a:solidFill>
                <a:latin typeface="Century Gothic"/>
                <a:cs typeface="Century Gothic"/>
              </a:rPr>
              <a:t> </a:t>
            </a:r>
            <a:r>
              <a:rPr sz="1400" spc="-45" dirty="0">
                <a:solidFill>
                  <a:srgbClr val="FFFFFF"/>
                </a:solidFill>
                <a:latin typeface="Century Gothic"/>
                <a:cs typeface="Century Gothic"/>
              </a:rPr>
              <a:t>pilote</a:t>
            </a:r>
            <a:endParaRPr sz="1400" dirty="0">
              <a:latin typeface="Century Gothic"/>
              <a:cs typeface="Century Gothic"/>
            </a:endParaRPr>
          </a:p>
          <a:p>
            <a:pPr marL="12700">
              <a:lnSpc>
                <a:spcPct val="100000"/>
              </a:lnSpc>
              <a:spcBef>
                <a:spcPts val="819"/>
              </a:spcBef>
            </a:pPr>
            <a:r>
              <a:rPr sz="1400" spc="-25" dirty="0">
                <a:solidFill>
                  <a:srgbClr val="FFFFFF"/>
                </a:solidFill>
                <a:latin typeface="Century Gothic"/>
                <a:cs typeface="Century Gothic"/>
              </a:rPr>
              <a:t>2/ </a:t>
            </a:r>
            <a:r>
              <a:rPr sz="1400" spc="-65" dirty="0">
                <a:solidFill>
                  <a:srgbClr val="FFFFFF"/>
                </a:solidFill>
                <a:latin typeface="Century Gothic"/>
                <a:cs typeface="Century Gothic"/>
              </a:rPr>
              <a:t>Cartographier </a:t>
            </a:r>
            <a:r>
              <a:rPr sz="1400" dirty="0">
                <a:solidFill>
                  <a:srgbClr val="FFFFFF"/>
                </a:solidFill>
                <a:latin typeface="Century Gothic"/>
                <a:cs typeface="Century Gothic"/>
              </a:rPr>
              <a:t>les</a:t>
            </a:r>
            <a:r>
              <a:rPr sz="1400" spc="-20" dirty="0">
                <a:solidFill>
                  <a:srgbClr val="FFFFFF"/>
                </a:solidFill>
                <a:latin typeface="Century Gothic"/>
                <a:cs typeface="Century Gothic"/>
              </a:rPr>
              <a:t> </a:t>
            </a:r>
            <a:r>
              <a:rPr sz="1400" spc="-40" dirty="0">
                <a:solidFill>
                  <a:srgbClr val="FFFFFF"/>
                </a:solidFill>
                <a:latin typeface="Century Gothic"/>
                <a:cs typeface="Century Gothic"/>
              </a:rPr>
              <a:t>traitements</a:t>
            </a:r>
            <a:endParaRPr sz="1400" dirty="0">
              <a:latin typeface="Century Gothic"/>
              <a:cs typeface="Century Gothic"/>
            </a:endParaRPr>
          </a:p>
          <a:p>
            <a:pPr marL="12700" marR="5080">
              <a:lnSpc>
                <a:spcPts val="2530"/>
              </a:lnSpc>
              <a:spcBef>
                <a:spcPts val="195"/>
              </a:spcBef>
            </a:pPr>
            <a:r>
              <a:rPr sz="1400" spc="-5" dirty="0">
                <a:solidFill>
                  <a:srgbClr val="FFFFFF"/>
                </a:solidFill>
                <a:latin typeface="Century Gothic"/>
                <a:cs typeface="Century Gothic"/>
              </a:rPr>
              <a:t>3/ </a:t>
            </a:r>
            <a:r>
              <a:rPr sz="1400" spc="-20" dirty="0">
                <a:solidFill>
                  <a:srgbClr val="FFFFFF"/>
                </a:solidFill>
                <a:latin typeface="Century Gothic"/>
                <a:cs typeface="Century Gothic"/>
              </a:rPr>
              <a:t>Identifier </a:t>
            </a:r>
            <a:r>
              <a:rPr sz="1400" spc="-65" dirty="0">
                <a:solidFill>
                  <a:srgbClr val="FFFFFF"/>
                </a:solidFill>
                <a:latin typeface="Century Gothic"/>
                <a:cs typeface="Century Gothic"/>
              </a:rPr>
              <a:t>et </a:t>
            </a:r>
            <a:r>
              <a:rPr sz="1400" spc="0" dirty="0">
                <a:solidFill>
                  <a:srgbClr val="FFFFFF"/>
                </a:solidFill>
                <a:latin typeface="Century Gothic"/>
                <a:cs typeface="Century Gothic"/>
              </a:rPr>
              <a:t>prioriser </a:t>
            </a:r>
            <a:r>
              <a:rPr sz="1400" dirty="0">
                <a:solidFill>
                  <a:srgbClr val="FFFFFF"/>
                </a:solidFill>
                <a:latin typeface="Century Gothic"/>
                <a:cs typeface="Century Gothic"/>
              </a:rPr>
              <a:t>les </a:t>
            </a:r>
            <a:r>
              <a:rPr sz="1400" spc="-60" dirty="0">
                <a:solidFill>
                  <a:srgbClr val="FFFFFF"/>
                </a:solidFill>
                <a:latin typeface="Century Gothic"/>
                <a:cs typeface="Century Gothic"/>
              </a:rPr>
              <a:t>actions </a:t>
            </a:r>
            <a:r>
              <a:rPr lang="fr-FR" sz="1400" spc="-225" dirty="0">
                <a:solidFill>
                  <a:srgbClr val="FFFFFF"/>
                </a:solidFill>
                <a:latin typeface="Century Gothic"/>
                <a:cs typeface="Century Gothic"/>
              </a:rPr>
              <a:t>à </a:t>
            </a:r>
            <a:r>
              <a:rPr sz="1400" spc="-225" dirty="0">
                <a:solidFill>
                  <a:srgbClr val="FFFFFF"/>
                </a:solidFill>
                <a:latin typeface="Century Gothic"/>
                <a:cs typeface="Century Gothic"/>
              </a:rPr>
              <a:t> </a:t>
            </a:r>
            <a:r>
              <a:rPr sz="1400" spc="-80" dirty="0">
                <a:solidFill>
                  <a:srgbClr val="FFFFFF"/>
                </a:solidFill>
                <a:latin typeface="Century Gothic"/>
                <a:cs typeface="Century Gothic"/>
              </a:rPr>
              <a:t>mener  </a:t>
            </a:r>
            <a:r>
              <a:rPr sz="1400" spc="0" dirty="0">
                <a:solidFill>
                  <a:srgbClr val="FFFFFF"/>
                </a:solidFill>
                <a:latin typeface="Century Gothic"/>
                <a:cs typeface="Century Gothic"/>
              </a:rPr>
              <a:t>4/ </a:t>
            </a:r>
            <a:r>
              <a:rPr sz="1400" spc="-55" dirty="0">
                <a:solidFill>
                  <a:srgbClr val="FFFFFF"/>
                </a:solidFill>
                <a:latin typeface="Century Gothic"/>
                <a:cs typeface="Century Gothic"/>
              </a:rPr>
              <a:t>Gérer </a:t>
            </a:r>
            <a:r>
              <a:rPr sz="1400" dirty="0">
                <a:solidFill>
                  <a:srgbClr val="FFFFFF"/>
                </a:solidFill>
                <a:latin typeface="Century Gothic"/>
                <a:cs typeface="Century Gothic"/>
              </a:rPr>
              <a:t>les</a:t>
            </a:r>
            <a:r>
              <a:rPr sz="1400" spc="-70" dirty="0">
                <a:solidFill>
                  <a:srgbClr val="FFFFFF"/>
                </a:solidFill>
                <a:latin typeface="Century Gothic"/>
                <a:cs typeface="Century Gothic"/>
              </a:rPr>
              <a:t> </a:t>
            </a:r>
            <a:r>
              <a:rPr sz="1400" spc="-5" dirty="0">
                <a:solidFill>
                  <a:srgbClr val="FFFFFF"/>
                </a:solidFill>
                <a:latin typeface="Century Gothic"/>
                <a:cs typeface="Century Gothic"/>
              </a:rPr>
              <a:t>risques</a:t>
            </a:r>
            <a:endParaRPr sz="1400" dirty="0">
              <a:latin typeface="Century Gothic"/>
              <a:cs typeface="Century Gothic"/>
            </a:endParaRPr>
          </a:p>
          <a:p>
            <a:pPr marL="12700" marR="687705">
              <a:lnSpc>
                <a:spcPts val="1500"/>
              </a:lnSpc>
              <a:spcBef>
                <a:spcPts val="795"/>
              </a:spcBef>
            </a:pPr>
            <a:r>
              <a:rPr sz="1400" spc="-10" dirty="0">
                <a:solidFill>
                  <a:srgbClr val="FFFFFF"/>
                </a:solidFill>
                <a:latin typeface="Century Gothic"/>
                <a:cs typeface="Century Gothic"/>
              </a:rPr>
              <a:t>5/ </a:t>
            </a:r>
            <a:r>
              <a:rPr sz="1400" spc="-20" dirty="0">
                <a:solidFill>
                  <a:srgbClr val="FFFFFF"/>
                </a:solidFill>
                <a:latin typeface="Century Gothic"/>
                <a:cs typeface="Century Gothic"/>
              </a:rPr>
              <a:t>Poser </a:t>
            </a:r>
            <a:r>
              <a:rPr sz="1400" spc="-70" dirty="0">
                <a:solidFill>
                  <a:srgbClr val="FFFFFF"/>
                </a:solidFill>
                <a:latin typeface="Century Gothic"/>
                <a:cs typeface="Century Gothic"/>
              </a:rPr>
              <a:t>un </a:t>
            </a:r>
            <a:r>
              <a:rPr sz="1400" spc="-120" dirty="0">
                <a:solidFill>
                  <a:srgbClr val="FFFFFF"/>
                </a:solidFill>
                <a:latin typeface="Century Gothic"/>
                <a:cs typeface="Century Gothic"/>
              </a:rPr>
              <a:t>cadre </a:t>
            </a:r>
            <a:r>
              <a:rPr sz="1400" spc="-145" dirty="0">
                <a:solidFill>
                  <a:srgbClr val="FFFFFF"/>
                </a:solidFill>
                <a:latin typeface="Century Gothic"/>
                <a:cs typeface="Century Gothic"/>
              </a:rPr>
              <a:t>de </a:t>
            </a:r>
            <a:r>
              <a:rPr sz="1400" spc="-105" dirty="0">
                <a:solidFill>
                  <a:srgbClr val="FFFFFF"/>
                </a:solidFill>
                <a:latin typeface="Century Gothic"/>
                <a:cs typeface="Century Gothic"/>
              </a:rPr>
              <a:t>gouvernance  </a:t>
            </a:r>
            <a:r>
              <a:rPr sz="1400" spc="-65" dirty="0">
                <a:solidFill>
                  <a:srgbClr val="FFFFFF"/>
                </a:solidFill>
                <a:latin typeface="Century Gothic"/>
                <a:cs typeface="Century Gothic"/>
              </a:rPr>
              <a:t>et </a:t>
            </a:r>
            <a:r>
              <a:rPr sz="1400" spc="-40" dirty="0">
                <a:solidFill>
                  <a:srgbClr val="FFFFFF"/>
                </a:solidFill>
                <a:latin typeface="Century Gothic"/>
                <a:cs typeface="Century Gothic"/>
              </a:rPr>
              <a:t>organiser </a:t>
            </a:r>
            <a:r>
              <a:rPr sz="1400" dirty="0">
                <a:solidFill>
                  <a:srgbClr val="FFFFFF"/>
                </a:solidFill>
                <a:latin typeface="Century Gothic"/>
                <a:cs typeface="Century Gothic"/>
              </a:rPr>
              <a:t>les </a:t>
            </a:r>
            <a:r>
              <a:rPr sz="1400" spc="-35" dirty="0">
                <a:solidFill>
                  <a:srgbClr val="FFFFFF"/>
                </a:solidFill>
                <a:latin typeface="Century Gothic"/>
                <a:cs typeface="Century Gothic"/>
              </a:rPr>
              <a:t>processus</a:t>
            </a:r>
            <a:r>
              <a:rPr sz="1400" spc="-65" dirty="0">
                <a:solidFill>
                  <a:srgbClr val="FFFFFF"/>
                </a:solidFill>
                <a:latin typeface="Century Gothic"/>
                <a:cs typeface="Century Gothic"/>
              </a:rPr>
              <a:t> </a:t>
            </a:r>
            <a:r>
              <a:rPr sz="1400" spc="-25" dirty="0">
                <a:solidFill>
                  <a:srgbClr val="FFFFFF"/>
                </a:solidFill>
                <a:latin typeface="Century Gothic"/>
                <a:cs typeface="Century Gothic"/>
              </a:rPr>
              <a:t>internes</a:t>
            </a:r>
            <a:endParaRPr sz="1400" dirty="0">
              <a:latin typeface="Century Gothic"/>
              <a:cs typeface="Century Gothic"/>
            </a:endParaRPr>
          </a:p>
        </p:txBody>
      </p:sp>
      <p:sp>
        <p:nvSpPr>
          <p:cNvPr id="8" name="object 8"/>
          <p:cNvSpPr txBox="1">
            <a:spLocks noGrp="1"/>
          </p:cNvSpPr>
          <p:nvPr>
            <p:ph type="title"/>
          </p:nvPr>
        </p:nvSpPr>
        <p:spPr>
          <a:xfrm>
            <a:off x="439084" y="657313"/>
            <a:ext cx="2919095" cy="545465"/>
          </a:xfrm>
          <a:prstGeom prst="rect">
            <a:avLst/>
          </a:prstGeom>
        </p:spPr>
        <p:txBody>
          <a:bodyPr vert="horz" wrap="square" lIns="0" tIns="45085" rIns="0" bIns="0" rtlCol="0">
            <a:spAutoFit/>
          </a:bodyPr>
          <a:lstStyle/>
          <a:p>
            <a:pPr marL="12700" marR="5080">
              <a:lnSpc>
                <a:spcPts val="1930"/>
              </a:lnSpc>
              <a:spcBef>
                <a:spcPts val="355"/>
              </a:spcBef>
            </a:pPr>
            <a:r>
              <a:rPr spc="50" dirty="0"/>
              <a:t>CONCRÈTEMENT,  </a:t>
            </a:r>
            <a:r>
              <a:rPr spc="40" dirty="0"/>
              <a:t>COMMENT </a:t>
            </a:r>
            <a:r>
              <a:rPr spc="5" dirty="0"/>
              <a:t>S’Y </a:t>
            </a:r>
            <a:r>
              <a:rPr spc="25" dirty="0"/>
              <a:t>PRENDRE</a:t>
            </a:r>
            <a:r>
              <a:rPr spc="-240" dirty="0"/>
              <a:t> </a:t>
            </a:r>
            <a:r>
              <a:rPr spc="-130" dirty="0"/>
              <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3" name="object 3"/>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p:nvPr/>
        </p:nvSpPr>
        <p:spPr>
          <a:xfrm>
            <a:off x="0" y="0"/>
            <a:ext cx="5220004" cy="5759449"/>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658739" y="1629829"/>
            <a:ext cx="3472179" cy="1807845"/>
          </a:xfrm>
          <a:prstGeom prst="rect">
            <a:avLst/>
          </a:prstGeom>
        </p:spPr>
        <p:txBody>
          <a:bodyPr vert="horz" wrap="square" lIns="0" tIns="116839" rIns="0" bIns="0" rtlCol="0">
            <a:spAutoFit/>
          </a:bodyPr>
          <a:lstStyle/>
          <a:p>
            <a:pPr marL="12700">
              <a:lnSpc>
                <a:spcPct val="100000"/>
              </a:lnSpc>
              <a:spcBef>
                <a:spcPts val="919"/>
              </a:spcBef>
            </a:pPr>
            <a:r>
              <a:rPr sz="1400" b="1" spc="-110" dirty="0">
                <a:solidFill>
                  <a:srgbClr val="FFFFFF"/>
                </a:solidFill>
                <a:latin typeface="Century Gothic"/>
                <a:cs typeface="Century Gothic"/>
              </a:rPr>
              <a:t>1/ </a:t>
            </a:r>
            <a:r>
              <a:rPr sz="1400" b="1" spc="35" dirty="0">
                <a:solidFill>
                  <a:srgbClr val="FFFFFF"/>
                </a:solidFill>
                <a:latin typeface="Century Gothic"/>
                <a:cs typeface="Century Gothic"/>
              </a:rPr>
              <a:t>DÉSIGNER </a:t>
            </a:r>
            <a:r>
              <a:rPr sz="1400" b="1" spc="50" dirty="0">
                <a:solidFill>
                  <a:srgbClr val="FFFFFF"/>
                </a:solidFill>
                <a:latin typeface="Century Gothic"/>
                <a:cs typeface="Century Gothic"/>
              </a:rPr>
              <a:t>UN</a:t>
            </a:r>
            <a:r>
              <a:rPr sz="1400" b="1" spc="-70" dirty="0">
                <a:solidFill>
                  <a:srgbClr val="FFFFFF"/>
                </a:solidFill>
                <a:latin typeface="Century Gothic"/>
                <a:cs typeface="Century Gothic"/>
              </a:rPr>
              <a:t> </a:t>
            </a:r>
            <a:r>
              <a:rPr sz="1400" b="1" spc="90" dirty="0">
                <a:solidFill>
                  <a:srgbClr val="FFFFFF"/>
                </a:solidFill>
                <a:latin typeface="Century Gothic"/>
                <a:cs typeface="Century Gothic"/>
              </a:rPr>
              <a:t>PILOTE</a:t>
            </a:r>
            <a:endParaRPr sz="1400" dirty="0">
              <a:latin typeface="Century Gothic"/>
              <a:cs typeface="Century Gothic"/>
            </a:endParaRPr>
          </a:p>
          <a:p>
            <a:pPr marL="12700">
              <a:lnSpc>
                <a:spcPct val="100000"/>
              </a:lnSpc>
              <a:spcBef>
                <a:spcPts val="819"/>
              </a:spcBef>
            </a:pPr>
            <a:r>
              <a:rPr sz="1400" spc="-25" dirty="0">
                <a:solidFill>
                  <a:srgbClr val="FFFFFF"/>
                </a:solidFill>
                <a:latin typeface="Century Gothic"/>
                <a:cs typeface="Century Gothic"/>
              </a:rPr>
              <a:t>2/ </a:t>
            </a:r>
            <a:r>
              <a:rPr sz="1400" spc="-65" dirty="0">
                <a:solidFill>
                  <a:srgbClr val="FFFFFF"/>
                </a:solidFill>
                <a:latin typeface="Century Gothic"/>
                <a:cs typeface="Century Gothic"/>
              </a:rPr>
              <a:t>Cartographier </a:t>
            </a:r>
            <a:r>
              <a:rPr sz="1400" dirty="0">
                <a:solidFill>
                  <a:srgbClr val="FFFFFF"/>
                </a:solidFill>
                <a:latin typeface="Century Gothic"/>
                <a:cs typeface="Century Gothic"/>
              </a:rPr>
              <a:t>les</a:t>
            </a:r>
            <a:r>
              <a:rPr sz="1400" spc="-20" dirty="0">
                <a:solidFill>
                  <a:srgbClr val="FFFFFF"/>
                </a:solidFill>
                <a:latin typeface="Century Gothic"/>
                <a:cs typeface="Century Gothic"/>
              </a:rPr>
              <a:t> </a:t>
            </a:r>
            <a:r>
              <a:rPr sz="1400" spc="-40" dirty="0">
                <a:solidFill>
                  <a:srgbClr val="FFFFFF"/>
                </a:solidFill>
                <a:latin typeface="Century Gothic"/>
                <a:cs typeface="Century Gothic"/>
              </a:rPr>
              <a:t>traitements</a:t>
            </a:r>
            <a:endParaRPr sz="1400" dirty="0">
              <a:latin typeface="Century Gothic"/>
              <a:cs typeface="Century Gothic"/>
            </a:endParaRPr>
          </a:p>
          <a:p>
            <a:pPr marL="12700" marR="5080">
              <a:lnSpc>
                <a:spcPts val="2530"/>
              </a:lnSpc>
              <a:spcBef>
                <a:spcPts val="195"/>
              </a:spcBef>
            </a:pPr>
            <a:r>
              <a:rPr sz="1400" spc="-5" dirty="0">
                <a:solidFill>
                  <a:srgbClr val="FFFFFF"/>
                </a:solidFill>
                <a:latin typeface="Century Gothic"/>
                <a:cs typeface="Century Gothic"/>
              </a:rPr>
              <a:t>3/ </a:t>
            </a:r>
            <a:r>
              <a:rPr sz="1400" spc="-20" dirty="0">
                <a:solidFill>
                  <a:srgbClr val="FFFFFF"/>
                </a:solidFill>
                <a:latin typeface="Century Gothic"/>
                <a:cs typeface="Century Gothic"/>
              </a:rPr>
              <a:t>Identifier </a:t>
            </a:r>
            <a:r>
              <a:rPr sz="1400" spc="-65" dirty="0">
                <a:solidFill>
                  <a:srgbClr val="FFFFFF"/>
                </a:solidFill>
                <a:latin typeface="Century Gothic"/>
                <a:cs typeface="Century Gothic"/>
              </a:rPr>
              <a:t>et </a:t>
            </a:r>
            <a:r>
              <a:rPr sz="1400" spc="0" dirty="0">
                <a:solidFill>
                  <a:srgbClr val="FFFFFF"/>
                </a:solidFill>
                <a:latin typeface="Century Gothic"/>
                <a:cs typeface="Century Gothic"/>
              </a:rPr>
              <a:t>prioriser </a:t>
            </a:r>
            <a:r>
              <a:rPr sz="1400" dirty="0">
                <a:solidFill>
                  <a:srgbClr val="FFFFFF"/>
                </a:solidFill>
                <a:latin typeface="Century Gothic"/>
                <a:cs typeface="Century Gothic"/>
              </a:rPr>
              <a:t>les </a:t>
            </a:r>
            <a:r>
              <a:rPr sz="1400" spc="-60" dirty="0">
                <a:solidFill>
                  <a:srgbClr val="FFFFFF"/>
                </a:solidFill>
                <a:latin typeface="Century Gothic"/>
                <a:cs typeface="Century Gothic"/>
              </a:rPr>
              <a:t>actions </a:t>
            </a:r>
            <a:r>
              <a:rPr lang="fr-FR" sz="1400" spc="-225" dirty="0">
                <a:solidFill>
                  <a:srgbClr val="FFFFFF"/>
                </a:solidFill>
                <a:latin typeface="Century Gothic"/>
                <a:cs typeface="Century Gothic"/>
              </a:rPr>
              <a:t>à </a:t>
            </a:r>
            <a:r>
              <a:rPr sz="1400" spc="-225" dirty="0">
                <a:solidFill>
                  <a:srgbClr val="FFFFFF"/>
                </a:solidFill>
                <a:latin typeface="Century Gothic"/>
                <a:cs typeface="Century Gothic"/>
              </a:rPr>
              <a:t> </a:t>
            </a:r>
            <a:r>
              <a:rPr sz="1400" spc="-80" dirty="0">
                <a:solidFill>
                  <a:srgbClr val="FFFFFF"/>
                </a:solidFill>
                <a:latin typeface="Century Gothic"/>
                <a:cs typeface="Century Gothic"/>
              </a:rPr>
              <a:t>mener  </a:t>
            </a:r>
            <a:r>
              <a:rPr sz="1400" spc="0" dirty="0">
                <a:solidFill>
                  <a:srgbClr val="FFFFFF"/>
                </a:solidFill>
                <a:latin typeface="Century Gothic"/>
                <a:cs typeface="Century Gothic"/>
              </a:rPr>
              <a:t>4/ </a:t>
            </a:r>
            <a:r>
              <a:rPr sz="1400" spc="-55" dirty="0">
                <a:solidFill>
                  <a:srgbClr val="FFFFFF"/>
                </a:solidFill>
                <a:latin typeface="Century Gothic"/>
                <a:cs typeface="Century Gothic"/>
              </a:rPr>
              <a:t>Gérer </a:t>
            </a:r>
            <a:r>
              <a:rPr sz="1400" dirty="0">
                <a:solidFill>
                  <a:srgbClr val="FFFFFF"/>
                </a:solidFill>
                <a:latin typeface="Century Gothic"/>
                <a:cs typeface="Century Gothic"/>
              </a:rPr>
              <a:t>les</a:t>
            </a:r>
            <a:r>
              <a:rPr sz="1400" spc="-65" dirty="0">
                <a:solidFill>
                  <a:srgbClr val="FFFFFF"/>
                </a:solidFill>
                <a:latin typeface="Century Gothic"/>
                <a:cs typeface="Century Gothic"/>
              </a:rPr>
              <a:t> </a:t>
            </a:r>
            <a:r>
              <a:rPr sz="1400" spc="-5" dirty="0">
                <a:solidFill>
                  <a:srgbClr val="FFFFFF"/>
                </a:solidFill>
                <a:latin typeface="Century Gothic"/>
                <a:cs typeface="Century Gothic"/>
              </a:rPr>
              <a:t>risques</a:t>
            </a:r>
            <a:endParaRPr sz="1400" dirty="0">
              <a:latin typeface="Century Gothic"/>
              <a:cs typeface="Century Gothic"/>
            </a:endParaRPr>
          </a:p>
          <a:p>
            <a:pPr marL="12700" marR="687705">
              <a:lnSpc>
                <a:spcPts val="1500"/>
              </a:lnSpc>
              <a:spcBef>
                <a:spcPts val="795"/>
              </a:spcBef>
            </a:pPr>
            <a:r>
              <a:rPr sz="1400" spc="-10" dirty="0">
                <a:solidFill>
                  <a:srgbClr val="FFFFFF"/>
                </a:solidFill>
                <a:latin typeface="Century Gothic"/>
                <a:cs typeface="Century Gothic"/>
              </a:rPr>
              <a:t>5/ </a:t>
            </a:r>
            <a:r>
              <a:rPr sz="1400" spc="-20" dirty="0">
                <a:solidFill>
                  <a:srgbClr val="FFFFFF"/>
                </a:solidFill>
                <a:latin typeface="Century Gothic"/>
                <a:cs typeface="Century Gothic"/>
              </a:rPr>
              <a:t>Poser </a:t>
            </a:r>
            <a:r>
              <a:rPr sz="1400" spc="-70" dirty="0">
                <a:solidFill>
                  <a:srgbClr val="FFFFFF"/>
                </a:solidFill>
                <a:latin typeface="Century Gothic"/>
                <a:cs typeface="Century Gothic"/>
              </a:rPr>
              <a:t>un </a:t>
            </a:r>
            <a:r>
              <a:rPr sz="1400" spc="-120" dirty="0">
                <a:solidFill>
                  <a:srgbClr val="FFFFFF"/>
                </a:solidFill>
                <a:latin typeface="Century Gothic"/>
                <a:cs typeface="Century Gothic"/>
              </a:rPr>
              <a:t>cadre </a:t>
            </a:r>
            <a:r>
              <a:rPr sz="1400" spc="-145" dirty="0">
                <a:solidFill>
                  <a:srgbClr val="FFFFFF"/>
                </a:solidFill>
                <a:latin typeface="Century Gothic"/>
                <a:cs typeface="Century Gothic"/>
              </a:rPr>
              <a:t>de </a:t>
            </a:r>
            <a:r>
              <a:rPr sz="1400" spc="-105" dirty="0">
                <a:solidFill>
                  <a:srgbClr val="FFFFFF"/>
                </a:solidFill>
                <a:latin typeface="Century Gothic"/>
                <a:cs typeface="Century Gothic"/>
              </a:rPr>
              <a:t>gouvernance  </a:t>
            </a:r>
            <a:r>
              <a:rPr sz="1400" spc="-65" dirty="0">
                <a:solidFill>
                  <a:srgbClr val="FFFFFF"/>
                </a:solidFill>
                <a:latin typeface="Century Gothic"/>
                <a:cs typeface="Century Gothic"/>
              </a:rPr>
              <a:t>et </a:t>
            </a:r>
            <a:r>
              <a:rPr sz="1400" spc="-40" dirty="0">
                <a:solidFill>
                  <a:srgbClr val="FFFFFF"/>
                </a:solidFill>
                <a:latin typeface="Century Gothic"/>
                <a:cs typeface="Century Gothic"/>
              </a:rPr>
              <a:t>organiser </a:t>
            </a:r>
            <a:r>
              <a:rPr sz="1400" dirty="0">
                <a:solidFill>
                  <a:srgbClr val="FFFFFF"/>
                </a:solidFill>
                <a:latin typeface="Century Gothic"/>
                <a:cs typeface="Century Gothic"/>
              </a:rPr>
              <a:t>les </a:t>
            </a:r>
            <a:r>
              <a:rPr sz="1400" spc="-35" dirty="0">
                <a:solidFill>
                  <a:srgbClr val="FFFFFF"/>
                </a:solidFill>
                <a:latin typeface="Century Gothic"/>
                <a:cs typeface="Century Gothic"/>
              </a:rPr>
              <a:t>processus</a:t>
            </a:r>
            <a:r>
              <a:rPr sz="1400" spc="-65" dirty="0">
                <a:solidFill>
                  <a:srgbClr val="FFFFFF"/>
                </a:solidFill>
                <a:latin typeface="Century Gothic"/>
                <a:cs typeface="Century Gothic"/>
              </a:rPr>
              <a:t> </a:t>
            </a:r>
            <a:r>
              <a:rPr sz="1400" spc="-25" dirty="0">
                <a:solidFill>
                  <a:srgbClr val="FFFFFF"/>
                </a:solidFill>
                <a:latin typeface="Century Gothic"/>
                <a:cs typeface="Century Gothic"/>
              </a:rPr>
              <a:t>internes</a:t>
            </a:r>
            <a:endParaRPr sz="1400" dirty="0">
              <a:latin typeface="Century Gothic"/>
              <a:cs typeface="Century Gothic"/>
            </a:endParaRPr>
          </a:p>
        </p:txBody>
      </p:sp>
      <p:sp>
        <p:nvSpPr>
          <p:cNvPr id="8" name="object 8"/>
          <p:cNvSpPr txBox="1">
            <a:spLocks noGrp="1"/>
          </p:cNvSpPr>
          <p:nvPr>
            <p:ph type="title"/>
          </p:nvPr>
        </p:nvSpPr>
        <p:spPr>
          <a:xfrm>
            <a:off x="439084" y="657313"/>
            <a:ext cx="1800860" cy="299720"/>
          </a:xfrm>
          <a:prstGeom prst="rect">
            <a:avLst/>
          </a:prstGeom>
        </p:spPr>
        <p:txBody>
          <a:bodyPr vert="horz" wrap="square" lIns="0" tIns="12700" rIns="0" bIns="0" rtlCol="0">
            <a:spAutoFit/>
          </a:bodyPr>
          <a:lstStyle/>
          <a:p>
            <a:pPr marL="12700">
              <a:lnSpc>
                <a:spcPct val="100000"/>
              </a:lnSpc>
              <a:spcBef>
                <a:spcPts val="100"/>
              </a:spcBef>
            </a:pPr>
            <a:r>
              <a:rPr spc="35" dirty="0"/>
              <a:t>PLAN</a:t>
            </a:r>
            <a:r>
              <a:rPr spc="-114" dirty="0"/>
              <a:t> </a:t>
            </a:r>
            <a:r>
              <a:rPr spc="-10" dirty="0"/>
              <a:t>D’ACTION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5" name="object 5"/>
          <p:cNvSpPr txBox="1"/>
          <p:nvPr/>
        </p:nvSpPr>
        <p:spPr>
          <a:xfrm>
            <a:off x="3210788" y="943165"/>
            <a:ext cx="5077460" cy="373380"/>
          </a:xfrm>
          <a:prstGeom prst="rect">
            <a:avLst/>
          </a:prstGeom>
        </p:spPr>
        <p:txBody>
          <a:bodyPr vert="horz" wrap="square" lIns="0" tIns="12700" rIns="0" bIns="0" rtlCol="0">
            <a:spAutoFit/>
          </a:bodyPr>
          <a:lstStyle/>
          <a:p>
            <a:pPr marL="12700">
              <a:lnSpc>
                <a:spcPts val="1370"/>
              </a:lnSpc>
              <a:spcBef>
                <a:spcPts val="100"/>
              </a:spcBef>
            </a:pPr>
            <a:r>
              <a:rPr sz="1200" spc="-35" dirty="0">
                <a:solidFill>
                  <a:srgbClr val="FFFFFF"/>
                </a:solidFill>
                <a:latin typeface="Century Gothic"/>
                <a:cs typeface="Century Gothic"/>
              </a:rPr>
              <a:t>Désigner </a:t>
            </a:r>
            <a:r>
              <a:rPr sz="1200" spc="-60" dirty="0">
                <a:solidFill>
                  <a:srgbClr val="FFFFFF"/>
                </a:solidFill>
                <a:latin typeface="Century Gothic"/>
                <a:cs typeface="Century Gothic"/>
              </a:rPr>
              <a:t>un </a:t>
            </a:r>
            <a:r>
              <a:rPr sz="1200" spc="-35" dirty="0">
                <a:solidFill>
                  <a:srgbClr val="FFFFFF"/>
                </a:solidFill>
                <a:latin typeface="Century Gothic"/>
                <a:cs typeface="Century Gothic"/>
              </a:rPr>
              <a:t>pilote </a:t>
            </a:r>
            <a:r>
              <a:rPr sz="1200" spc="-70" dirty="0">
                <a:solidFill>
                  <a:srgbClr val="FFFFFF"/>
                </a:solidFill>
                <a:latin typeface="Century Gothic"/>
                <a:cs typeface="Century Gothic"/>
              </a:rPr>
              <a:t>c’est nommer </a:t>
            </a:r>
            <a:r>
              <a:rPr sz="1200" spc="-60" dirty="0">
                <a:solidFill>
                  <a:srgbClr val="FFFFFF"/>
                </a:solidFill>
                <a:latin typeface="Century Gothic"/>
                <a:cs typeface="Century Gothic"/>
              </a:rPr>
              <a:t>un </a:t>
            </a:r>
            <a:r>
              <a:rPr sz="1200" b="1" spc="-55" dirty="0" err="1">
                <a:solidFill>
                  <a:srgbClr val="FFFFFF"/>
                </a:solidFill>
                <a:latin typeface="Century Gothic"/>
                <a:cs typeface="Century Gothic"/>
              </a:rPr>
              <a:t>Délégué</a:t>
            </a:r>
            <a:r>
              <a:rPr sz="1200" b="1" spc="-55" dirty="0">
                <a:solidFill>
                  <a:srgbClr val="FFFFFF"/>
                </a:solidFill>
                <a:latin typeface="Century Gothic"/>
                <a:cs typeface="Century Gothic"/>
              </a:rPr>
              <a:t> </a:t>
            </a:r>
            <a:r>
              <a:rPr lang="fr-FR" sz="1200" b="1" spc="-150" dirty="0">
                <a:solidFill>
                  <a:srgbClr val="FFFFFF"/>
                </a:solidFill>
                <a:latin typeface="Century Gothic"/>
                <a:cs typeface="Century Gothic"/>
              </a:rPr>
              <a:t>à </a:t>
            </a:r>
            <a:r>
              <a:rPr sz="1200" b="1" spc="-150" dirty="0">
                <a:solidFill>
                  <a:srgbClr val="FFFFFF"/>
                </a:solidFill>
                <a:latin typeface="Century Gothic"/>
                <a:cs typeface="Century Gothic"/>
              </a:rPr>
              <a:t> </a:t>
            </a:r>
            <a:r>
              <a:rPr sz="1200" b="1" spc="-55" dirty="0">
                <a:solidFill>
                  <a:srgbClr val="FFFFFF"/>
                </a:solidFill>
                <a:latin typeface="Century Gothic"/>
                <a:cs typeface="Century Gothic"/>
              </a:rPr>
              <a:t>la </a:t>
            </a:r>
            <a:r>
              <a:rPr sz="1200" b="1" spc="-5" dirty="0">
                <a:solidFill>
                  <a:srgbClr val="FFFFFF"/>
                </a:solidFill>
                <a:latin typeface="Century Gothic"/>
                <a:cs typeface="Century Gothic"/>
              </a:rPr>
              <a:t>Protection </a:t>
            </a:r>
            <a:r>
              <a:rPr sz="1200" b="1" spc="-50" dirty="0">
                <a:solidFill>
                  <a:srgbClr val="FFFFFF"/>
                </a:solidFill>
                <a:latin typeface="Century Gothic"/>
                <a:cs typeface="Century Gothic"/>
              </a:rPr>
              <a:t>des</a:t>
            </a:r>
            <a:r>
              <a:rPr sz="1200" b="1" spc="35" dirty="0">
                <a:solidFill>
                  <a:srgbClr val="FFFFFF"/>
                </a:solidFill>
                <a:latin typeface="Century Gothic"/>
                <a:cs typeface="Century Gothic"/>
              </a:rPr>
              <a:t> </a:t>
            </a:r>
            <a:r>
              <a:rPr sz="1200" b="1" spc="-45" dirty="0">
                <a:solidFill>
                  <a:srgbClr val="FFFFFF"/>
                </a:solidFill>
                <a:latin typeface="Century Gothic"/>
                <a:cs typeface="Century Gothic"/>
              </a:rPr>
              <a:t>Données</a:t>
            </a:r>
            <a:endParaRPr sz="1200" dirty="0">
              <a:latin typeface="Century Gothic"/>
              <a:cs typeface="Century Gothic"/>
            </a:endParaRPr>
          </a:p>
          <a:p>
            <a:pPr marL="12700">
              <a:lnSpc>
                <a:spcPts val="1370"/>
              </a:lnSpc>
            </a:pPr>
            <a:r>
              <a:rPr sz="1200" spc="-45" dirty="0">
                <a:solidFill>
                  <a:srgbClr val="FFFFFF"/>
                </a:solidFill>
                <a:latin typeface="Century Gothic"/>
                <a:cs typeface="Century Gothic"/>
              </a:rPr>
              <a:t>ou, </a:t>
            </a:r>
            <a:r>
              <a:rPr sz="1200" spc="-100" dirty="0">
                <a:solidFill>
                  <a:srgbClr val="FFFFFF"/>
                </a:solidFill>
                <a:latin typeface="Century Gothic"/>
                <a:cs typeface="Century Gothic"/>
              </a:rPr>
              <a:t>en </a:t>
            </a:r>
            <a:r>
              <a:rPr sz="1200" spc="-50" dirty="0">
                <a:solidFill>
                  <a:srgbClr val="FFFFFF"/>
                </a:solidFill>
                <a:latin typeface="Century Gothic"/>
                <a:cs typeface="Century Gothic"/>
              </a:rPr>
              <a:t>anglais, </a:t>
            </a:r>
            <a:r>
              <a:rPr sz="1200" spc="-105" dirty="0">
                <a:solidFill>
                  <a:srgbClr val="FFFFFF"/>
                </a:solidFill>
                <a:latin typeface="Century Gothic"/>
                <a:cs typeface="Century Gothic"/>
              </a:rPr>
              <a:t>Data </a:t>
            </a:r>
            <a:r>
              <a:rPr sz="1200" spc="-40" dirty="0">
                <a:solidFill>
                  <a:srgbClr val="FFFFFF"/>
                </a:solidFill>
                <a:latin typeface="Century Gothic"/>
                <a:cs typeface="Century Gothic"/>
              </a:rPr>
              <a:t>Protection </a:t>
            </a:r>
            <a:r>
              <a:rPr sz="1200" spc="-25" dirty="0">
                <a:solidFill>
                  <a:srgbClr val="FFFFFF"/>
                </a:solidFill>
                <a:latin typeface="Century Gothic"/>
                <a:cs typeface="Century Gothic"/>
              </a:rPr>
              <a:t>Officer</a:t>
            </a:r>
            <a:r>
              <a:rPr sz="1200" spc="-100" dirty="0">
                <a:solidFill>
                  <a:srgbClr val="FFFFFF"/>
                </a:solidFill>
                <a:latin typeface="Century Gothic"/>
                <a:cs typeface="Century Gothic"/>
              </a:rPr>
              <a:t> </a:t>
            </a:r>
            <a:r>
              <a:rPr sz="1200" spc="-50" dirty="0">
                <a:solidFill>
                  <a:srgbClr val="FFFFFF"/>
                </a:solidFill>
                <a:latin typeface="Century Gothic"/>
                <a:cs typeface="Century Gothic"/>
              </a:rPr>
              <a:t>(DPO).</a:t>
            </a:r>
            <a:endParaRPr sz="1200" dirty="0">
              <a:latin typeface="Century Gothic"/>
              <a:cs typeface="Century Gothic"/>
            </a:endParaRPr>
          </a:p>
        </p:txBody>
      </p:sp>
      <p:sp>
        <p:nvSpPr>
          <p:cNvPr id="8" name="object 8"/>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15" dirty="0"/>
              <a:t>68</a:t>
            </a:fld>
            <a:endParaRPr spc="15" dirty="0"/>
          </a:p>
        </p:txBody>
      </p:sp>
      <p:sp>
        <p:nvSpPr>
          <p:cNvPr id="6" name="object 6"/>
          <p:cNvSpPr txBox="1">
            <a:spLocks noGrp="1"/>
          </p:cNvSpPr>
          <p:nvPr>
            <p:ph type="body" idx="1"/>
          </p:nvPr>
        </p:nvSpPr>
        <p:spPr>
          <a:xfrm>
            <a:off x="1768881" y="1592760"/>
            <a:ext cx="6546037" cy="2912913"/>
          </a:xfrm>
          <a:prstGeom prst="rect">
            <a:avLst/>
          </a:prstGeom>
        </p:spPr>
        <p:txBody>
          <a:bodyPr vert="horz" wrap="square" lIns="0" tIns="107950" rIns="0" bIns="0" rtlCol="0">
            <a:spAutoFit/>
          </a:bodyPr>
          <a:lstStyle/>
          <a:p>
            <a:pPr marL="1454150">
              <a:lnSpc>
                <a:spcPct val="100000"/>
              </a:lnSpc>
              <a:spcBef>
                <a:spcPts val="850"/>
              </a:spcBef>
            </a:pPr>
            <a:r>
              <a:rPr spc="-50" dirty="0"/>
              <a:t>Désignation </a:t>
            </a:r>
            <a:r>
              <a:rPr b="1" spc="30" dirty="0">
                <a:latin typeface="Century Gothic"/>
                <a:cs typeface="Century Gothic"/>
              </a:rPr>
              <a:t>OBLIGATOIRE</a:t>
            </a:r>
            <a:r>
              <a:rPr b="1" spc="-25" dirty="0">
                <a:latin typeface="Century Gothic"/>
                <a:cs typeface="Century Gothic"/>
              </a:rPr>
              <a:t> </a:t>
            </a:r>
            <a:r>
              <a:rPr spc="10" dirty="0"/>
              <a:t>:</a:t>
            </a:r>
          </a:p>
          <a:p>
            <a:pPr marL="1625600" indent="-171450">
              <a:lnSpc>
                <a:spcPct val="100000"/>
              </a:lnSpc>
              <a:spcBef>
                <a:spcPts val="810"/>
              </a:spcBef>
              <a:buSzPct val="104166"/>
              <a:buChar char="-"/>
              <a:tabLst>
                <a:tab pos="1626235" algn="l"/>
              </a:tabLst>
            </a:pPr>
            <a:r>
              <a:rPr spc="-20" dirty="0"/>
              <a:t>Pour </a:t>
            </a:r>
            <a:r>
              <a:rPr dirty="0"/>
              <a:t>les </a:t>
            </a:r>
            <a:r>
              <a:rPr spc="-45" dirty="0"/>
              <a:t>organismes </a:t>
            </a:r>
            <a:r>
              <a:rPr spc="-35" dirty="0"/>
              <a:t>publics</a:t>
            </a:r>
            <a:r>
              <a:rPr spc="-100" dirty="0"/>
              <a:t> </a:t>
            </a:r>
            <a:r>
              <a:rPr spc="15" dirty="0"/>
              <a:t>;</a:t>
            </a:r>
          </a:p>
          <a:p>
            <a:pPr marL="1625600" marR="5080" indent="-171450">
              <a:lnSpc>
                <a:spcPts val="1300"/>
              </a:lnSpc>
              <a:spcBef>
                <a:spcPts val="1010"/>
              </a:spcBef>
              <a:buSzPct val="104166"/>
              <a:buChar char="-"/>
              <a:tabLst>
                <a:tab pos="1626235" algn="l"/>
              </a:tabLst>
            </a:pPr>
            <a:r>
              <a:rPr spc="-20" dirty="0"/>
              <a:t>Pour </a:t>
            </a:r>
            <a:r>
              <a:rPr dirty="0"/>
              <a:t>les </a:t>
            </a:r>
            <a:r>
              <a:rPr spc="-20" dirty="0"/>
              <a:t>entreprises </a:t>
            </a:r>
            <a:r>
              <a:rPr spc="-70" dirty="0"/>
              <a:t>dont </a:t>
            </a:r>
            <a:r>
              <a:rPr spc="-35" dirty="0"/>
              <a:t>l'activité </a:t>
            </a:r>
            <a:r>
              <a:rPr spc="-130" dirty="0"/>
              <a:t>de </a:t>
            </a:r>
            <a:r>
              <a:rPr spc="-95" dirty="0"/>
              <a:t>base </a:t>
            </a:r>
            <a:r>
              <a:rPr spc="-125" dirty="0" err="1"/>
              <a:t>amène</a:t>
            </a:r>
            <a:r>
              <a:rPr spc="-125" dirty="0"/>
              <a:t> </a:t>
            </a:r>
            <a:r>
              <a:rPr lang="fr-FR" spc="-195" dirty="0"/>
              <a:t>à </a:t>
            </a:r>
            <a:r>
              <a:rPr spc="-195" dirty="0"/>
              <a:t> </a:t>
            </a:r>
            <a:r>
              <a:rPr b="1" spc="-15" dirty="0">
                <a:latin typeface="Century Gothic"/>
                <a:cs typeface="Century Gothic"/>
              </a:rPr>
              <a:t>réaliser </a:t>
            </a:r>
            <a:r>
              <a:rPr b="1" spc="-25" dirty="0">
                <a:latin typeface="Century Gothic"/>
                <a:cs typeface="Century Gothic"/>
              </a:rPr>
              <a:t>un </a:t>
            </a:r>
            <a:r>
              <a:rPr b="1" spc="0" dirty="0">
                <a:latin typeface="Century Gothic"/>
                <a:cs typeface="Century Gothic"/>
              </a:rPr>
              <a:t>suivi  </a:t>
            </a:r>
            <a:r>
              <a:rPr b="1" spc="-15" dirty="0">
                <a:latin typeface="Century Gothic"/>
                <a:cs typeface="Century Gothic"/>
              </a:rPr>
              <a:t>régulier et </a:t>
            </a:r>
            <a:r>
              <a:rPr b="1" spc="-25" dirty="0">
                <a:latin typeface="Century Gothic"/>
                <a:cs typeface="Century Gothic"/>
              </a:rPr>
              <a:t>systématique </a:t>
            </a:r>
            <a:r>
              <a:rPr b="1" spc="-50" dirty="0">
                <a:latin typeface="Century Gothic"/>
                <a:cs typeface="Century Gothic"/>
              </a:rPr>
              <a:t>des </a:t>
            </a:r>
            <a:r>
              <a:rPr b="1" spc="-30" dirty="0" err="1">
                <a:latin typeface="Century Gothic"/>
                <a:cs typeface="Century Gothic"/>
              </a:rPr>
              <a:t>personnes</a:t>
            </a:r>
            <a:r>
              <a:rPr b="1" spc="-30" dirty="0">
                <a:latin typeface="Century Gothic"/>
                <a:cs typeface="Century Gothic"/>
              </a:rPr>
              <a:t> </a:t>
            </a:r>
            <a:r>
              <a:rPr lang="fr-FR" spc="-195" dirty="0"/>
              <a:t>à </a:t>
            </a:r>
            <a:r>
              <a:rPr spc="-195" dirty="0"/>
              <a:t> </a:t>
            </a:r>
            <a:r>
              <a:rPr spc="-95" dirty="0"/>
              <a:t>grande </a:t>
            </a:r>
            <a:r>
              <a:rPr spc="-60" dirty="0"/>
              <a:t>échelle, </a:t>
            </a:r>
            <a:r>
              <a:rPr spc="-75" dirty="0" err="1"/>
              <a:t>ou</a:t>
            </a:r>
            <a:r>
              <a:rPr spc="-75" dirty="0"/>
              <a:t> </a:t>
            </a:r>
            <a:r>
              <a:rPr lang="fr-FR" spc="-195" dirty="0"/>
              <a:t>à  </a:t>
            </a:r>
            <a:r>
              <a:rPr spc="-195" dirty="0"/>
              <a:t> </a:t>
            </a:r>
            <a:r>
              <a:rPr b="1" spc="10" dirty="0" err="1">
                <a:latin typeface="Century Gothic"/>
                <a:cs typeface="Century Gothic"/>
              </a:rPr>
              <a:t>traiter</a:t>
            </a:r>
            <a:r>
              <a:rPr b="1" spc="10" dirty="0">
                <a:latin typeface="Century Gothic"/>
                <a:cs typeface="Century Gothic"/>
              </a:rPr>
              <a:t> </a:t>
            </a:r>
            <a:r>
              <a:rPr lang="fr-FR" b="1" spc="-150" dirty="0">
                <a:latin typeface="Century Gothic"/>
                <a:cs typeface="Century Gothic"/>
              </a:rPr>
              <a:t>à </a:t>
            </a:r>
            <a:r>
              <a:rPr b="1" spc="-150" dirty="0">
                <a:latin typeface="Century Gothic"/>
                <a:cs typeface="Century Gothic"/>
              </a:rPr>
              <a:t>  </a:t>
            </a:r>
            <a:r>
              <a:rPr b="1" spc="-55" dirty="0">
                <a:latin typeface="Century Gothic"/>
                <a:cs typeface="Century Gothic"/>
              </a:rPr>
              <a:t>grande </a:t>
            </a:r>
            <a:r>
              <a:rPr b="1" spc="-60" dirty="0">
                <a:latin typeface="Century Gothic"/>
                <a:cs typeface="Century Gothic"/>
              </a:rPr>
              <a:t>échelle </a:t>
            </a:r>
            <a:r>
              <a:rPr b="1" spc="-50" dirty="0">
                <a:latin typeface="Century Gothic"/>
                <a:cs typeface="Century Gothic"/>
              </a:rPr>
              <a:t>des </a:t>
            </a:r>
            <a:r>
              <a:rPr b="1" spc="-55" dirty="0">
                <a:latin typeface="Century Gothic"/>
                <a:cs typeface="Century Gothic"/>
              </a:rPr>
              <a:t>données </a:t>
            </a:r>
            <a:r>
              <a:rPr spc="-25" dirty="0"/>
              <a:t>dites</a:t>
            </a:r>
            <a:r>
              <a:rPr spc="15" dirty="0"/>
              <a:t> </a:t>
            </a:r>
            <a:r>
              <a:rPr spc="-15" dirty="0"/>
              <a:t>sensibles.</a:t>
            </a:r>
          </a:p>
          <a:p>
            <a:pPr marL="1441450">
              <a:lnSpc>
                <a:spcPct val="100000"/>
              </a:lnSpc>
            </a:pPr>
            <a:endParaRPr sz="1500" dirty="0">
              <a:latin typeface="Times New Roman"/>
              <a:cs typeface="Times New Roman"/>
            </a:endParaRPr>
          </a:p>
          <a:p>
            <a:pPr marL="1441450">
              <a:lnSpc>
                <a:spcPct val="100000"/>
              </a:lnSpc>
              <a:spcBef>
                <a:spcPts val="20"/>
              </a:spcBef>
            </a:pPr>
            <a:endParaRPr sz="1350" dirty="0">
              <a:latin typeface="Times New Roman"/>
              <a:cs typeface="Times New Roman"/>
            </a:endParaRPr>
          </a:p>
          <a:p>
            <a:pPr marL="1454150" marR="142240">
              <a:lnSpc>
                <a:spcPct val="89100"/>
              </a:lnSpc>
            </a:pPr>
            <a:r>
              <a:rPr spc="-5" dirty="0"/>
              <a:t>En </a:t>
            </a:r>
            <a:r>
              <a:rPr spc="-45" dirty="0"/>
              <a:t>dehors </a:t>
            </a:r>
            <a:r>
              <a:rPr spc="-130" dirty="0"/>
              <a:t>de </a:t>
            </a:r>
            <a:r>
              <a:rPr spc="-70" dirty="0"/>
              <a:t>ces </a:t>
            </a:r>
            <a:r>
              <a:rPr spc="-25" dirty="0"/>
              <a:t>règles, </a:t>
            </a:r>
            <a:r>
              <a:rPr spc="-40" dirty="0"/>
              <a:t>certains </a:t>
            </a:r>
            <a:r>
              <a:rPr spc="-35" dirty="0"/>
              <a:t>principes </a:t>
            </a:r>
            <a:r>
              <a:rPr spc="-80" dirty="0"/>
              <a:t>généraux </a:t>
            </a:r>
            <a:r>
              <a:rPr spc="30" dirty="0"/>
              <a:t>(</a:t>
            </a:r>
            <a:r>
              <a:rPr i="1" spc="30" dirty="0">
                <a:latin typeface="Calibri"/>
                <a:cs typeface="Calibri"/>
              </a:rPr>
              <a:t>Privacy </a:t>
            </a:r>
            <a:r>
              <a:rPr i="1" spc="55" dirty="0">
                <a:latin typeface="Calibri"/>
                <a:cs typeface="Calibri"/>
              </a:rPr>
              <a:t>by </a:t>
            </a:r>
            <a:r>
              <a:rPr i="1" spc="40" dirty="0">
                <a:latin typeface="Calibri"/>
                <a:cs typeface="Calibri"/>
              </a:rPr>
              <a:t>design,  </a:t>
            </a:r>
            <a:r>
              <a:rPr i="1" spc="50" dirty="0">
                <a:latin typeface="Calibri"/>
                <a:cs typeface="Calibri"/>
              </a:rPr>
              <a:t>Privacy </a:t>
            </a:r>
            <a:r>
              <a:rPr i="1" spc="55" dirty="0">
                <a:latin typeface="Calibri"/>
                <a:cs typeface="Calibri"/>
              </a:rPr>
              <a:t>by </a:t>
            </a:r>
            <a:r>
              <a:rPr i="1" spc="30" dirty="0">
                <a:latin typeface="Calibri"/>
                <a:cs typeface="Calibri"/>
              </a:rPr>
              <a:t>default, Accountability</a:t>
            </a:r>
            <a:r>
              <a:rPr spc="30" dirty="0"/>
              <a:t>) </a:t>
            </a:r>
            <a:r>
              <a:rPr spc="-45" dirty="0"/>
              <a:t>renforcent </a:t>
            </a:r>
            <a:r>
              <a:rPr spc="-75" dirty="0"/>
              <a:t>rapidement </a:t>
            </a:r>
            <a:r>
              <a:rPr spc="-70" dirty="0"/>
              <a:t>la </a:t>
            </a:r>
            <a:r>
              <a:rPr spc="-45" dirty="0"/>
              <a:t>nécessité </a:t>
            </a:r>
            <a:r>
              <a:rPr spc="-130" dirty="0"/>
              <a:t>de  </a:t>
            </a:r>
            <a:r>
              <a:rPr spc="-50" dirty="0"/>
              <a:t>désigner </a:t>
            </a:r>
            <a:r>
              <a:rPr spc="-60" dirty="0"/>
              <a:t>un</a:t>
            </a:r>
            <a:r>
              <a:rPr spc="-30" dirty="0"/>
              <a:t> DPO.</a:t>
            </a:r>
          </a:p>
          <a:p>
            <a:pPr marL="1441450">
              <a:lnSpc>
                <a:spcPct val="100000"/>
              </a:lnSpc>
            </a:pPr>
            <a:endParaRPr sz="1400" dirty="0">
              <a:latin typeface="Times New Roman"/>
              <a:cs typeface="Times New Roman"/>
            </a:endParaRPr>
          </a:p>
          <a:p>
            <a:pPr marL="1441450">
              <a:lnSpc>
                <a:spcPct val="100000"/>
              </a:lnSpc>
              <a:spcBef>
                <a:spcPts val="40"/>
              </a:spcBef>
            </a:pPr>
            <a:endParaRPr sz="1450" dirty="0">
              <a:latin typeface="Times New Roman"/>
              <a:cs typeface="Times New Roman"/>
            </a:endParaRPr>
          </a:p>
          <a:p>
            <a:pPr marL="1454150" marR="565785">
              <a:lnSpc>
                <a:spcPts val="1300"/>
              </a:lnSpc>
            </a:pPr>
            <a:r>
              <a:rPr spc="-65" dirty="0"/>
              <a:t>Cette </a:t>
            </a:r>
            <a:r>
              <a:rPr spc="-45" dirty="0"/>
              <a:t>fonction </a:t>
            </a:r>
            <a:r>
              <a:rPr spc="-70" dirty="0"/>
              <a:t>peut </a:t>
            </a:r>
            <a:r>
              <a:rPr spc="-45" dirty="0"/>
              <a:t>être </a:t>
            </a:r>
            <a:r>
              <a:rPr spc="-25" dirty="0"/>
              <a:t>sous-traitée </a:t>
            </a:r>
            <a:r>
              <a:rPr spc="-60" dirty="0"/>
              <a:t>et </a:t>
            </a:r>
            <a:r>
              <a:rPr spc="-50" dirty="0"/>
              <a:t>mutualisée entre </a:t>
            </a:r>
            <a:r>
              <a:rPr spc="-5" dirty="0"/>
              <a:t>plusieurs  </a:t>
            </a:r>
            <a:r>
              <a:rPr spc="-20" dirty="0"/>
              <a:t>entreprises.</a:t>
            </a:r>
          </a:p>
        </p:txBody>
      </p:sp>
      <p:sp>
        <p:nvSpPr>
          <p:cNvPr id="7" name="object 7"/>
          <p:cNvSpPr txBox="1">
            <a:spLocks noGrp="1"/>
          </p:cNvSpPr>
          <p:nvPr>
            <p:ph type="title"/>
          </p:nvPr>
        </p:nvSpPr>
        <p:spPr>
          <a:xfrm>
            <a:off x="791918" y="918629"/>
            <a:ext cx="1541780" cy="545465"/>
          </a:xfrm>
          <a:prstGeom prst="rect">
            <a:avLst/>
          </a:prstGeom>
        </p:spPr>
        <p:txBody>
          <a:bodyPr vert="horz" wrap="square" lIns="0" tIns="45085" rIns="0" bIns="0" rtlCol="0">
            <a:spAutoFit/>
          </a:bodyPr>
          <a:lstStyle/>
          <a:p>
            <a:pPr marL="12700" marR="5080">
              <a:lnSpc>
                <a:spcPts val="1930"/>
              </a:lnSpc>
              <a:spcBef>
                <a:spcPts val="355"/>
              </a:spcBef>
            </a:pPr>
            <a:r>
              <a:rPr spc="30" dirty="0"/>
              <a:t>DÉSIGNER</a:t>
            </a:r>
            <a:r>
              <a:rPr spc="-120" dirty="0"/>
              <a:t> </a:t>
            </a:r>
            <a:r>
              <a:rPr spc="35" dirty="0"/>
              <a:t>UN  </a:t>
            </a:r>
            <a:r>
              <a:rPr spc="90" dirty="0"/>
              <a:t>PILOTE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5" name="object 5"/>
          <p:cNvSpPr txBox="1"/>
          <p:nvPr/>
        </p:nvSpPr>
        <p:spPr>
          <a:xfrm>
            <a:off x="3210788" y="931329"/>
            <a:ext cx="4933315" cy="2390775"/>
          </a:xfrm>
          <a:prstGeom prst="rect">
            <a:avLst/>
          </a:prstGeom>
        </p:spPr>
        <p:txBody>
          <a:bodyPr vert="horz" wrap="square" lIns="0" tIns="33019" rIns="0" bIns="0" rtlCol="0">
            <a:spAutoFit/>
          </a:bodyPr>
          <a:lstStyle/>
          <a:p>
            <a:pPr marL="184150" marR="256540" indent="-171450">
              <a:lnSpc>
                <a:spcPts val="1300"/>
              </a:lnSpc>
              <a:spcBef>
                <a:spcPts val="259"/>
              </a:spcBef>
              <a:buSzPct val="104166"/>
              <a:buFont typeface="Arial"/>
              <a:buChar char="•"/>
              <a:tabLst>
                <a:tab pos="184150" algn="l"/>
              </a:tabLst>
            </a:pPr>
            <a:r>
              <a:rPr sz="1200" b="1" dirty="0">
                <a:solidFill>
                  <a:srgbClr val="FFFFFF"/>
                </a:solidFill>
                <a:latin typeface="Century Gothic"/>
                <a:cs typeface="Century Gothic"/>
              </a:rPr>
              <a:t>Informer </a:t>
            </a:r>
            <a:r>
              <a:rPr sz="1200" b="1" spc="-15" dirty="0">
                <a:solidFill>
                  <a:srgbClr val="FFFFFF"/>
                </a:solidFill>
                <a:latin typeface="Century Gothic"/>
                <a:cs typeface="Century Gothic"/>
              </a:rPr>
              <a:t>et </a:t>
            </a:r>
            <a:r>
              <a:rPr sz="1200" b="1" spc="-25" dirty="0">
                <a:solidFill>
                  <a:srgbClr val="FFFFFF"/>
                </a:solidFill>
                <a:latin typeface="Century Gothic"/>
                <a:cs typeface="Century Gothic"/>
              </a:rPr>
              <a:t>conseiller </a:t>
            </a:r>
            <a:r>
              <a:rPr sz="1200" spc="-35" dirty="0">
                <a:solidFill>
                  <a:srgbClr val="FFFFFF"/>
                </a:solidFill>
                <a:latin typeface="Century Gothic"/>
                <a:cs typeface="Century Gothic"/>
              </a:rPr>
              <a:t>le </a:t>
            </a:r>
            <a:r>
              <a:rPr sz="1200" spc="-55" dirty="0">
                <a:solidFill>
                  <a:srgbClr val="FFFFFF"/>
                </a:solidFill>
                <a:latin typeface="Century Gothic"/>
                <a:cs typeface="Century Gothic"/>
              </a:rPr>
              <a:t>responsable </a:t>
            </a:r>
            <a:r>
              <a:rPr sz="1200" spc="-130" dirty="0">
                <a:solidFill>
                  <a:srgbClr val="FFFFFF"/>
                </a:solidFill>
                <a:latin typeface="Century Gothic"/>
                <a:cs typeface="Century Gothic"/>
              </a:rPr>
              <a:t>de </a:t>
            </a:r>
            <a:r>
              <a:rPr sz="1200" spc="-45" dirty="0">
                <a:solidFill>
                  <a:srgbClr val="FFFFFF"/>
                </a:solidFill>
                <a:latin typeface="Century Gothic"/>
                <a:cs typeface="Century Gothic"/>
              </a:rPr>
              <a:t>traitement </a:t>
            </a:r>
            <a:r>
              <a:rPr sz="1200" spc="-55" dirty="0">
                <a:solidFill>
                  <a:srgbClr val="FFFFFF"/>
                </a:solidFill>
                <a:latin typeface="Century Gothic"/>
                <a:cs typeface="Century Gothic"/>
              </a:rPr>
              <a:t>et/ou </a:t>
            </a:r>
            <a:r>
              <a:rPr sz="1200" spc="-35" dirty="0">
                <a:solidFill>
                  <a:srgbClr val="FFFFFF"/>
                </a:solidFill>
                <a:latin typeface="Century Gothic"/>
                <a:cs typeface="Century Gothic"/>
              </a:rPr>
              <a:t>le </a:t>
            </a:r>
            <a:r>
              <a:rPr sz="1200" dirty="0">
                <a:solidFill>
                  <a:srgbClr val="FFFFFF"/>
                </a:solidFill>
                <a:latin typeface="Century Gothic"/>
                <a:cs typeface="Century Gothic"/>
              </a:rPr>
              <a:t>sous-  </a:t>
            </a:r>
            <a:r>
              <a:rPr sz="1200" spc="-35" dirty="0">
                <a:solidFill>
                  <a:srgbClr val="FFFFFF"/>
                </a:solidFill>
                <a:latin typeface="Century Gothic"/>
                <a:cs typeface="Century Gothic"/>
              </a:rPr>
              <a:t>traitant</a:t>
            </a:r>
            <a:endParaRPr sz="1200">
              <a:latin typeface="Century Gothic"/>
              <a:cs typeface="Century Gothic"/>
            </a:endParaRPr>
          </a:p>
          <a:p>
            <a:pPr marL="184150" indent="-171450">
              <a:lnSpc>
                <a:spcPct val="100000"/>
              </a:lnSpc>
              <a:spcBef>
                <a:spcPts val="505"/>
              </a:spcBef>
              <a:buSzPct val="104166"/>
              <a:buFont typeface="Arial"/>
              <a:buChar char="•"/>
              <a:tabLst>
                <a:tab pos="184150" algn="l"/>
              </a:tabLst>
            </a:pPr>
            <a:r>
              <a:rPr sz="1200" b="1" spc="-5" dirty="0">
                <a:solidFill>
                  <a:srgbClr val="FFFFFF"/>
                </a:solidFill>
                <a:latin typeface="Century Gothic"/>
                <a:cs typeface="Century Gothic"/>
              </a:rPr>
              <a:t>Contrôler </a:t>
            </a:r>
            <a:r>
              <a:rPr sz="1200" spc="-35" dirty="0">
                <a:solidFill>
                  <a:srgbClr val="FFFFFF"/>
                </a:solidFill>
                <a:latin typeface="Century Gothic"/>
                <a:cs typeface="Century Gothic"/>
              </a:rPr>
              <a:t>le </a:t>
            </a:r>
            <a:r>
              <a:rPr sz="1200" spc="-55" dirty="0">
                <a:solidFill>
                  <a:srgbClr val="FFFFFF"/>
                </a:solidFill>
                <a:latin typeface="Century Gothic"/>
                <a:cs typeface="Century Gothic"/>
              </a:rPr>
              <a:t>respect </a:t>
            </a:r>
            <a:r>
              <a:rPr sz="1200" spc="-90" dirty="0">
                <a:solidFill>
                  <a:srgbClr val="FFFFFF"/>
                </a:solidFill>
                <a:latin typeface="Century Gothic"/>
                <a:cs typeface="Century Gothic"/>
              </a:rPr>
              <a:t>du</a:t>
            </a:r>
            <a:r>
              <a:rPr sz="1200" spc="-50" dirty="0">
                <a:solidFill>
                  <a:srgbClr val="FFFFFF"/>
                </a:solidFill>
                <a:latin typeface="Century Gothic"/>
                <a:cs typeface="Century Gothic"/>
              </a:rPr>
              <a:t> </a:t>
            </a:r>
            <a:r>
              <a:rPr sz="1200" spc="-60" dirty="0">
                <a:solidFill>
                  <a:srgbClr val="FFFFFF"/>
                </a:solidFill>
                <a:latin typeface="Century Gothic"/>
                <a:cs typeface="Century Gothic"/>
              </a:rPr>
              <a:t>règlement</a:t>
            </a:r>
            <a:endParaRPr sz="1200">
              <a:latin typeface="Century Gothic"/>
              <a:cs typeface="Century Gothic"/>
            </a:endParaRPr>
          </a:p>
          <a:p>
            <a:pPr marL="184150" marR="558800" indent="-171450">
              <a:lnSpc>
                <a:spcPts val="1300"/>
              </a:lnSpc>
              <a:spcBef>
                <a:spcPts val="720"/>
              </a:spcBef>
              <a:buSzPct val="104166"/>
              <a:buFont typeface="Arial"/>
              <a:buChar char="•"/>
              <a:tabLst>
                <a:tab pos="184150" algn="l"/>
              </a:tabLst>
            </a:pPr>
            <a:r>
              <a:rPr sz="1200" b="1" dirty="0">
                <a:solidFill>
                  <a:srgbClr val="FFFFFF"/>
                </a:solidFill>
                <a:latin typeface="Century Gothic"/>
                <a:cs typeface="Century Gothic"/>
              </a:rPr>
              <a:t>Superviser </a:t>
            </a:r>
            <a:r>
              <a:rPr sz="1200" b="1" spc="-50" dirty="0">
                <a:solidFill>
                  <a:srgbClr val="FFFFFF"/>
                </a:solidFill>
                <a:latin typeface="Century Gothic"/>
                <a:cs typeface="Century Gothic"/>
              </a:rPr>
              <a:t>des </a:t>
            </a:r>
            <a:r>
              <a:rPr sz="1200" b="1" spc="-15" dirty="0">
                <a:solidFill>
                  <a:srgbClr val="FFFFFF"/>
                </a:solidFill>
                <a:latin typeface="Century Gothic"/>
                <a:cs typeface="Century Gothic"/>
              </a:rPr>
              <a:t>audits </a:t>
            </a:r>
            <a:r>
              <a:rPr sz="1200" b="1" spc="-5" dirty="0">
                <a:solidFill>
                  <a:srgbClr val="FFFFFF"/>
                </a:solidFill>
                <a:latin typeface="Century Gothic"/>
                <a:cs typeface="Century Gothic"/>
              </a:rPr>
              <a:t>internes </a:t>
            </a:r>
            <a:r>
              <a:rPr sz="1200" spc="25" dirty="0">
                <a:solidFill>
                  <a:srgbClr val="FFFFFF"/>
                </a:solidFill>
                <a:latin typeface="Century Gothic"/>
                <a:cs typeface="Century Gothic"/>
              </a:rPr>
              <a:t>sur </a:t>
            </a:r>
            <a:r>
              <a:rPr sz="1200" spc="-70" dirty="0">
                <a:solidFill>
                  <a:srgbClr val="FFFFFF"/>
                </a:solidFill>
                <a:latin typeface="Century Gothic"/>
                <a:cs typeface="Century Gothic"/>
              </a:rPr>
              <a:t>la </a:t>
            </a:r>
            <a:r>
              <a:rPr sz="1200" spc="-50" dirty="0">
                <a:solidFill>
                  <a:srgbClr val="FFFFFF"/>
                </a:solidFill>
                <a:latin typeface="Century Gothic"/>
                <a:cs typeface="Century Gothic"/>
              </a:rPr>
              <a:t>protection </a:t>
            </a:r>
            <a:r>
              <a:rPr sz="1200" spc="-65" dirty="0">
                <a:solidFill>
                  <a:srgbClr val="FFFFFF"/>
                </a:solidFill>
                <a:latin typeface="Century Gothic"/>
                <a:cs typeface="Century Gothic"/>
              </a:rPr>
              <a:t>des </a:t>
            </a:r>
            <a:r>
              <a:rPr sz="1200" spc="-80" dirty="0">
                <a:solidFill>
                  <a:srgbClr val="FFFFFF"/>
                </a:solidFill>
                <a:latin typeface="Century Gothic"/>
                <a:cs typeface="Century Gothic"/>
              </a:rPr>
              <a:t>données  </a:t>
            </a:r>
            <a:r>
              <a:rPr sz="1200" spc="-35" dirty="0">
                <a:solidFill>
                  <a:srgbClr val="FFFFFF"/>
                </a:solidFill>
                <a:latin typeface="Century Gothic"/>
                <a:cs typeface="Century Gothic"/>
              </a:rPr>
              <a:t>personnelles</a:t>
            </a:r>
            <a:endParaRPr sz="1200">
              <a:latin typeface="Century Gothic"/>
              <a:cs typeface="Century Gothic"/>
            </a:endParaRPr>
          </a:p>
          <a:p>
            <a:pPr marL="184150" marR="394970" indent="-171450">
              <a:lnSpc>
                <a:spcPts val="1300"/>
              </a:lnSpc>
              <a:spcBef>
                <a:spcPts val="700"/>
              </a:spcBef>
              <a:buSzPct val="104166"/>
              <a:buFont typeface="Arial"/>
              <a:buChar char="•"/>
              <a:tabLst>
                <a:tab pos="184150" algn="l"/>
              </a:tabLst>
            </a:pPr>
            <a:r>
              <a:rPr sz="1200" b="1" spc="-15" dirty="0">
                <a:solidFill>
                  <a:srgbClr val="FFFFFF"/>
                </a:solidFill>
                <a:latin typeface="Century Gothic"/>
                <a:cs typeface="Century Gothic"/>
              </a:rPr>
              <a:t>Conseiller </a:t>
            </a:r>
            <a:r>
              <a:rPr sz="1200" spc="-55" dirty="0">
                <a:solidFill>
                  <a:srgbClr val="FFFFFF"/>
                </a:solidFill>
                <a:latin typeface="Century Gothic"/>
                <a:cs typeface="Century Gothic"/>
              </a:rPr>
              <a:t>l’organisme </a:t>
            </a:r>
            <a:r>
              <a:rPr sz="1200" spc="25" dirty="0">
                <a:solidFill>
                  <a:srgbClr val="FFFFFF"/>
                </a:solidFill>
                <a:latin typeface="Century Gothic"/>
                <a:cs typeface="Century Gothic"/>
              </a:rPr>
              <a:t>sur </a:t>
            </a:r>
            <a:r>
              <a:rPr sz="1200" spc="-70" dirty="0">
                <a:solidFill>
                  <a:srgbClr val="FFFFFF"/>
                </a:solidFill>
                <a:latin typeface="Century Gothic"/>
                <a:cs typeface="Century Gothic"/>
              </a:rPr>
              <a:t>la </a:t>
            </a:r>
            <a:r>
              <a:rPr sz="1200" spc="-35" dirty="0">
                <a:solidFill>
                  <a:srgbClr val="FFFFFF"/>
                </a:solidFill>
                <a:latin typeface="Century Gothic"/>
                <a:cs typeface="Century Gothic"/>
              </a:rPr>
              <a:t>réalisation </a:t>
            </a:r>
            <a:r>
              <a:rPr sz="1200" spc="-80" dirty="0">
                <a:solidFill>
                  <a:srgbClr val="FFFFFF"/>
                </a:solidFill>
                <a:latin typeface="Century Gothic"/>
                <a:cs typeface="Century Gothic"/>
              </a:rPr>
              <a:t>d’études </a:t>
            </a:r>
            <a:r>
              <a:rPr sz="1200" spc="-75" dirty="0">
                <a:solidFill>
                  <a:srgbClr val="FFFFFF"/>
                </a:solidFill>
                <a:latin typeface="Century Gothic"/>
                <a:cs typeface="Century Gothic"/>
              </a:rPr>
              <a:t>d'impact </a:t>
            </a:r>
            <a:r>
              <a:rPr sz="1200" spc="25" dirty="0">
                <a:solidFill>
                  <a:srgbClr val="FFFFFF"/>
                </a:solidFill>
                <a:latin typeface="Century Gothic"/>
                <a:cs typeface="Century Gothic"/>
              </a:rPr>
              <a:t>sur </a:t>
            </a:r>
            <a:r>
              <a:rPr sz="1200" spc="-70" dirty="0">
                <a:solidFill>
                  <a:srgbClr val="FFFFFF"/>
                </a:solidFill>
                <a:latin typeface="Century Gothic"/>
                <a:cs typeface="Century Gothic"/>
              </a:rPr>
              <a:t>la  </a:t>
            </a:r>
            <a:r>
              <a:rPr sz="1200" spc="-50" dirty="0">
                <a:solidFill>
                  <a:srgbClr val="FFFFFF"/>
                </a:solidFill>
                <a:latin typeface="Century Gothic"/>
                <a:cs typeface="Century Gothic"/>
              </a:rPr>
              <a:t>protection </a:t>
            </a:r>
            <a:r>
              <a:rPr sz="1200" spc="-65" dirty="0">
                <a:solidFill>
                  <a:srgbClr val="FFFFFF"/>
                </a:solidFill>
                <a:latin typeface="Century Gothic"/>
                <a:cs typeface="Century Gothic"/>
              </a:rPr>
              <a:t>des </a:t>
            </a:r>
            <a:r>
              <a:rPr sz="1200" spc="-80" dirty="0">
                <a:solidFill>
                  <a:srgbClr val="FFFFFF"/>
                </a:solidFill>
                <a:latin typeface="Century Gothic"/>
                <a:cs typeface="Century Gothic"/>
              </a:rPr>
              <a:t>données </a:t>
            </a:r>
            <a:r>
              <a:rPr sz="1200" spc="-60" dirty="0">
                <a:solidFill>
                  <a:srgbClr val="FFFFFF"/>
                </a:solidFill>
                <a:latin typeface="Century Gothic"/>
                <a:cs typeface="Century Gothic"/>
              </a:rPr>
              <a:t>et </a:t>
            </a:r>
            <a:r>
              <a:rPr sz="1200" spc="-100" dirty="0">
                <a:solidFill>
                  <a:srgbClr val="FFFFFF"/>
                </a:solidFill>
                <a:latin typeface="Century Gothic"/>
                <a:cs typeface="Century Gothic"/>
              </a:rPr>
              <a:t>en </a:t>
            </a:r>
            <a:r>
              <a:rPr sz="1200" spc="-5" dirty="0">
                <a:solidFill>
                  <a:srgbClr val="FFFFFF"/>
                </a:solidFill>
                <a:latin typeface="Century Gothic"/>
                <a:cs typeface="Century Gothic"/>
              </a:rPr>
              <a:t>vérifier</a:t>
            </a:r>
            <a:r>
              <a:rPr sz="1200" spc="130" dirty="0">
                <a:solidFill>
                  <a:srgbClr val="FFFFFF"/>
                </a:solidFill>
                <a:latin typeface="Century Gothic"/>
                <a:cs typeface="Century Gothic"/>
              </a:rPr>
              <a:t> </a:t>
            </a:r>
            <a:r>
              <a:rPr sz="1200" spc="-60" dirty="0">
                <a:solidFill>
                  <a:srgbClr val="FFFFFF"/>
                </a:solidFill>
                <a:latin typeface="Century Gothic"/>
                <a:cs typeface="Century Gothic"/>
              </a:rPr>
              <a:t>l’exécution</a:t>
            </a:r>
            <a:endParaRPr sz="1200">
              <a:latin typeface="Century Gothic"/>
              <a:cs typeface="Century Gothic"/>
            </a:endParaRPr>
          </a:p>
          <a:p>
            <a:pPr marL="184150" indent="-171450">
              <a:lnSpc>
                <a:spcPct val="100000"/>
              </a:lnSpc>
              <a:spcBef>
                <a:spcPts val="540"/>
              </a:spcBef>
              <a:buSzPct val="104166"/>
              <a:buFont typeface="Arial"/>
              <a:buChar char="•"/>
              <a:tabLst>
                <a:tab pos="184150" algn="l"/>
              </a:tabLst>
            </a:pPr>
            <a:r>
              <a:rPr sz="1200" b="1" spc="-5" dirty="0">
                <a:solidFill>
                  <a:srgbClr val="FFFFFF"/>
                </a:solidFill>
                <a:latin typeface="Century Gothic"/>
                <a:cs typeface="Century Gothic"/>
              </a:rPr>
              <a:t>Inventorier </a:t>
            </a:r>
            <a:r>
              <a:rPr sz="1200" b="1" spc="-15" dirty="0">
                <a:solidFill>
                  <a:srgbClr val="FFFFFF"/>
                </a:solidFill>
                <a:latin typeface="Century Gothic"/>
                <a:cs typeface="Century Gothic"/>
              </a:rPr>
              <a:t>et </a:t>
            </a:r>
            <a:r>
              <a:rPr sz="1200" b="1" spc="-40" dirty="0">
                <a:solidFill>
                  <a:srgbClr val="FFFFFF"/>
                </a:solidFill>
                <a:latin typeface="Century Gothic"/>
                <a:cs typeface="Century Gothic"/>
              </a:rPr>
              <a:t>documenter </a:t>
            </a:r>
            <a:r>
              <a:rPr sz="1200" dirty="0">
                <a:solidFill>
                  <a:srgbClr val="FFFFFF"/>
                </a:solidFill>
                <a:latin typeface="Century Gothic"/>
                <a:cs typeface="Century Gothic"/>
              </a:rPr>
              <a:t>les </a:t>
            </a:r>
            <a:r>
              <a:rPr sz="1200" spc="-35" dirty="0">
                <a:solidFill>
                  <a:srgbClr val="FFFFFF"/>
                </a:solidFill>
                <a:latin typeface="Century Gothic"/>
                <a:cs typeface="Century Gothic"/>
              </a:rPr>
              <a:t>traitements </a:t>
            </a:r>
            <a:r>
              <a:rPr sz="1200" spc="-130" dirty="0">
                <a:solidFill>
                  <a:srgbClr val="FFFFFF"/>
                </a:solidFill>
                <a:latin typeface="Century Gothic"/>
                <a:cs typeface="Century Gothic"/>
              </a:rPr>
              <a:t>de</a:t>
            </a:r>
            <a:r>
              <a:rPr sz="1200" spc="-125" dirty="0">
                <a:solidFill>
                  <a:srgbClr val="FFFFFF"/>
                </a:solidFill>
                <a:latin typeface="Century Gothic"/>
                <a:cs typeface="Century Gothic"/>
              </a:rPr>
              <a:t> </a:t>
            </a:r>
            <a:r>
              <a:rPr sz="1200" spc="-80" dirty="0">
                <a:solidFill>
                  <a:srgbClr val="FFFFFF"/>
                </a:solidFill>
                <a:latin typeface="Century Gothic"/>
                <a:cs typeface="Century Gothic"/>
              </a:rPr>
              <a:t>données</a:t>
            </a:r>
            <a:endParaRPr sz="1200">
              <a:latin typeface="Century Gothic"/>
              <a:cs typeface="Century Gothic"/>
            </a:endParaRPr>
          </a:p>
          <a:p>
            <a:pPr marL="184150" marR="276860" indent="-171450">
              <a:lnSpc>
                <a:spcPts val="1300"/>
              </a:lnSpc>
              <a:spcBef>
                <a:spcPts val="720"/>
              </a:spcBef>
              <a:buSzPct val="104166"/>
              <a:buFont typeface="Arial"/>
              <a:buChar char="•"/>
              <a:tabLst>
                <a:tab pos="184150" algn="l"/>
              </a:tabLst>
            </a:pPr>
            <a:r>
              <a:rPr sz="1200" b="1" spc="-35" dirty="0">
                <a:solidFill>
                  <a:srgbClr val="FFFFFF"/>
                </a:solidFill>
                <a:latin typeface="Century Gothic"/>
                <a:cs typeface="Century Gothic"/>
              </a:rPr>
              <a:t>Coopérer </a:t>
            </a:r>
            <a:r>
              <a:rPr sz="1200" b="1" spc="-100" dirty="0">
                <a:solidFill>
                  <a:srgbClr val="FFFFFF"/>
                </a:solidFill>
                <a:latin typeface="Century Gothic"/>
                <a:cs typeface="Century Gothic"/>
              </a:rPr>
              <a:t>avec </a:t>
            </a:r>
            <a:r>
              <a:rPr sz="1200" b="1" spc="-10" dirty="0">
                <a:solidFill>
                  <a:srgbClr val="FFFFFF"/>
                </a:solidFill>
                <a:latin typeface="Century Gothic"/>
                <a:cs typeface="Century Gothic"/>
              </a:rPr>
              <a:t>l’autorité </a:t>
            </a:r>
            <a:r>
              <a:rPr sz="1200" b="1" spc="-85" dirty="0">
                <a:solidFill>
                  <a:srgbClr val="FFFFFF"/>
                </a:solidFill>
                <a:latin typeface="Century Gothic"/>
                <a:cs typeface="Century Gothic"/>
              </a:rPr>
              <a:t>de </a:t>
            </a:r>
            <a:r>
              <a:rPr sz="1200" b="1" spc="-25" dirty="0">
                <a:solidFill>
                  <a:srgbClr val="FFFFFF"/>
                </a:solidFill>
                <a:latin typeface="Century Gothic"/>
                <a:cs typeface="Century Gothic"/>
              </a:rPr>
              <a:t>contrôle </a:t>
            </a:r>
            <a:r>
              <a:rPr sz="1200" spc="-75" dirty="0">
                <a:solidFill>
                  <a:srgbClr val="FFFFFF"/>
                </a:solidFill>
                <a:latin typeface="Century Gothic"/>
                <a:cs typeface="Century Gothic"/>
              </a:rPr>
              <a:t>(la </a:t>
            </a:r>
            <a:r>
              <a:rPr sz="1200" spc="0" dirty="0">
                <a:solidFill>
                  <a:srgbClr val="FFFFFF"/>
                </a:solidFill>
                <a:latin typeface="Century Gothic"/>
                <a:cs typeface="Century Gothic"/>
              </a:rPr>
              <a:t>CNIL) </a:t>
            </a:r>
            <a:r>
              <a:rPr sz="1200" spc="-60" dirty="0">
                <a:solidFill>
                  <a:srgbClr val="FFFFFF"/>
                </a:solidFill>
                <a:latin typeface="Century Gothic"/>
                <a:cs typeface="Century Gothic"/>
              </a:rPr>
              <a:t>et </a:t>
            </a:r>
            <a:r>
              <a:rPr sz="1200" spc="-45" dirty="0">
                <a:solidFill>
                  <a:srgbClr val="FFFFFF"/>
                </a:solidFill>
                <a:latin typeface="Century Gothic"/>
                <a:cs typeface="Century Gothic"/>
              </a:rPr>
              <a:t>être </a:t>
            </a:r>
            <a:r>
              <a:rPr sz="1200" spc="-35" dirty="0">
                <a:solidFill>
                  <a:srgbClr val="FFFFFF"/>
                </a:solidFill>
                <a:latin typeface="Century Gothic"/>
                <a:cs typeface="Century Gothic"/>
              </a:rPr>
              <a:t>le </a:t>
            </a:r>
            <a:r>
              <a:rPr sz="1200" spc="-40" dirty="0">
                <a:solidFill>
                  <a:srgbClr val="FFFFFF"/>
                </a:solidFill>
                <a:latin typeface="Century Gothic"/>
                <a:cs typeface="Century Gothic"/>
              </a:rPr>
              <a:t>point </a:t>
            </a:r>
            <a:r>
              <a:rPr sz="1200" spc="-130" dirty="0">
                <a:solidFill>
                  <a:srgbClr val="FFFFFF"/>
                </a:solidFill>
                <a:latin typeface="Century Gothic"/>
                <a:cs typeface="Century Gothic"/>
              </a:rPr>
              <a:t>de  </a:t>
            </a:r>
            <a:r>
              <a:rPr sz="1200" spc="-90" dirty="0">
                <a:solidFill>
                  <a:srgbClr val="FFFFFF"/>
                </a:solidFill>
                <a:latin typeface="Century Gothic"/>
                <a:cs typeface="Century Gothic"/>
              </a:rPr>
              <a:t>contact </a:t>
            </a:r>
            <a:r>
              <a:rPr sz="1200" spc="-130" dirty="0">
                <a:solidFill>
                  <a:srgbClr val="FFFFFF"/>
                </a:solidFill>
                <a:latin typeface="Century Gothic"/>
                <a:cs typeface="Century Gothic"/>
              </a:rPr>
              <a:t>de</a:t>
            </a:r>
            <a:r>
              <a:rPr sz="1200" spc="10" dirty="0">
                <a:solidFill>
                  <a:srgbClr val="FFFFFF"/>
                </a:solidFill>
                <a:latin typeface="Century Gothic"/>
                <a:cs typeface="Century Gothic"/>
              </a:rPr>
              <a:t> </a:t>
            </a:r>
            <a:r>
              <a:rPr sz="1200" spc="-45" dirty="0">
                <a:solidFill>
                  <a:srgbClr val="FFFFFF"/>
                </a:solidFill>
                <a:latin typeface="Century Gothic"/>
                <a:cs typeface="Century Gothic"/>
              </a:rPr>
              <a:t>celle-ci</a:t>
            </a:r>
            <a:endParaRPr sz="1200">
              <a:latin typeface="Century Gothic"/>
              <a:cs typeface="Century Gothic"/>
            </a:endParaRPr>
          </a:p>
          <a:p>
            <a:pPr marL="184150" indent="-171450">
              <a:lnSpc>
                <a:spcPct val="100000"/>
              </a:lnSpc>
              <a:spcBef>
                <a:spcPts val="540"/>
              </a:spcBef>
              <a:buSzPct val="104166"/>
              <a:buFont typeface="Arial"/>
              <a:buChar char="•"/>
              <a:tabLst>
                <a:tab pos="184150" algn="l"/>
              </a:tabLst>
            </a:pPr>
            <a:r>
              <a:rPr sz="1200" b="1" spc="30" dirty="0">
                <a:solidFill>
                  <a:srgbClr val="FFFFFF"/>
                </a:solidFill>
                <a:latin typeface="Century Gothic"/>
                <a:cs typeface="Century Gothic"/>
              </a:rPr>
              <a:t>Être </a:t>
            </a:r>
            <a:r>
              <a:rPr sz="1200" b="1" spc="-40" dirty="0">
                <a:solidFill>
                  <a:srgbClr val="FFFFFF"/>
                </a:solidFill>
                <a:latin typeface="Century Gothic"/>
                <a:cs typeface="Century Gothic"/>
              </a:rPr>
              <a:t>le </a:t>
            </a:r>
            <a:r>
              <a:rPr sz="1200" b="1" spc="-10" dirty="0">
                <a:solidFill>
                  <a:srgbClr val="FFFFFF"/>
                </a:solidFill>
                <a:latin typeface="Century Gothic"/>
                <a:cs typeface="Century Gothic"/>
              </a:rPr>
              <a:t>point </a:t>
            </a:r>
            <a:r>
              <a:rPr sz="1200" b="1" spc="-85" dirty="0">
                <a:solidFill>
                  <a:srgbClr val="FFFFFF"/>
                </a:solidFill>
                <a:latin typeface="Century Gothic"/>
                <a:cs typeface="Century Gothic"/>
              </a:rPr>
              <a:t>de </a:t>
            </a:r>
            <a:r>
              <a:rPr sz="1200" b="1" spc="-45" dirty="0">
                <a:solidFill>
                  <a:srgbClr val="FFFFFF"/>
                </a:solidFill>
                <a:latin typeface="Century Gothic"/>
                <a:cs typeface="Century Gothic"/>
              </a:rPr>
              <a:t>contact </a:t>
            </a:r>
            <a:r>
              <a:rPr sz="1200" spc="-65" dirty="0">
                <a:solidFill>
                  <a:srgbClr val="FFFFFF"/>
                </a:solidFill>
                <a:latin typeface="Century Gothic"/>
                <a:cs typeface="Century Gothic"/>
              </a:rPr>
              <a:t>des </a:t>
            </a:r>
            <a:r>
              <a:rPr sz="1200" spc="-45" dirty="0">
                <a:solidFill>
                  <a:srgbClr val="FFFFFF"/>
                </a:solidFill>
                <a:latin typeface="Century Gothic"/>
                <a:cs typeface="Century Gothic"/>
              </a:rPr>
              <a:t>personnes </a:t>
            </a:r>
            <a:r>
              <a:rPr sz="1200" spc="-50" dirty="0">
                <a:solidFill>
                  <a:srgbClr val="FFFFFF"/>
                </a:solidFill>
                <a:latin typeface="Century Gothic"/>
                <a:cs typeface="Century Gothic"/>
              </a:rPr>
              <a:t>pour </a:t>
            </a:r>
            <a:r>
              <a:rPr sz="1200" spc="-65" dirty="0">
                <a:solidFill>
                  <a:srgbClr val="FFFFFF"/>
                </a:solidFill>
                <a:latin typeface="Century Gothic"/>
                <a:cs typeface="Century Gothic"/>
              </a:rPr>
              <a:t>l’exercice </a:t>
            </a:r>
            <a:r>
              <a:rPr sz="1200" spc="-130" dirty="0">
                <a:solidFill>
                  <a:srgbClr val="FFFFFF"/>
                </a:solidFill>
                <a:latin typeface="Century Gothic"/>
                <a:cs typeface="Century Gothic"/>
              </a:rPr>
              <a:t>de </a:t>
            </a:r>
            <a:r>
              <a:rPr sz="1200" dirty="0">
                <a:solidFill>
                  <a:srgbClr val="FFFFFF"/>
                </a:solidFill>
                <a:latin typeface="Century Gothic"/>
                <a:cs typeface="Century Gothic"/>
              </a:rPr>
              <a:t>leurs</a:t>
            </a:r>
            <a:r>
              <a:rPr sz="1200" spc="-20" dirty="0">
                <a:solidFill>
                  <a:srgbClr val="FFFFFF"/>
                </a:solidFill>
                <a:latin typeface="Century Gothic"/>
                <a:cs typeface="Century Gothic"/>
              </a:rPr>
              <a:t> </a:t>
            </a:r>
            <a:r>
              <a:rPr sz="1200" spc="-5" dirty="0">
                <a:solidFill>
                  <a:srgbClr val="FFFFFF"/>
                </a:solidFill>
                <a:latin typeface="Century Gothic"/>
                <a:cs typeface="Century Gothic"/>
              </a:rPr>
              <a:t>droits</a:t>
            </a:r>
            <a:endParaRPr sz="1200">
              <a:latin typeface="Century Gothic"/>
              <a:cs typeface="Century Gothic"/>
            </a:endParaRPr>
          </a:p>
        </p:txBody>
      </p:sp>
      <p:sp>
        <p:nvSpPr>
          <p:cNvPr id="8" name="object 8"/>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15" dirty="0"/>
              <a:t>69</a:t>
            </a:fld>
            <a:endParaRPr spc="15" dirty="0"/>
          </a:p>
        </p:txBody>
      </p:sp>
      <p:sp>
        <p:nvSpPr>
          <p:cNvPr id="6" name="object 6"/>
          <p:cNvSpPr txBox="1"/>
          <p:nvPr/>
        </p:nvSpPr>
        <p:spPr>
          <a:xfrm>
            <a:off x="3210788" y="3691509"/>
            <a:ext cx="4896485" cy="1138772"/>
          </a:xfrm>
          <a:prstGeom prst="rect">
            <a:avLst/>
          </a:prstGeom>
        </p:spPr>
        <p:txBody>
          <a:bodyPr vert="horz" wrap="square" lIns="0" tIns="33019" rIns="0" bIns="0" rtlCol="0">
            <a:spAutoFit/>
          </a:bodyPr>
          <a:lstStyle/>
          <a:p>
            <a:pPr marL="12700" marR="5080">
              <a:lnSpc>
                <a:spcPts val="1300"/>
              </a:lnSpc>
              <a:spcBef>
                <a:spcPts val="259"/>
              </a:spcBef>
            </a:pPr>
            <a:r>
              <a:rPr sz="1200" spc="-15" dirty="0">
                <a:solidFill>
                  <a:srgbClr val="FFFFFF"/>
                </a:solidFill>
                <a:latin typeface="Century Gothic"/>
                <a:cs typeface="Century Gothic"/>
              </a:rPr>
              <a:t>Le </a:t>
            </a:r>
            <a:r>
              <a:rPr sz="1200" spc="-80" dirty="0" err="1">
                <a:solidFill>
                  <a:srgbClr val="FFFFFF"/>
                </a:solidFill>
                <a:latin typeface="Century Gothic"/>
                <a:cs typeface="Century Gothic"/>
              </a:rPr>
              <a:t>Délégué</a:t>
            </a:r>
            <a:r>
              <a:rPr sz="1200" spc="-80" dirty="0">
                <a:solidFill>
                  <a:srgbClr val="FFFFFF"/>
                </a:solidFill>
                <a:latin typeface="Century Gothic"/>
                <a:cs typeface="Century Gothic"/>
              </a:rPr>
              <a:t>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70" dirty="0">
                <a:solidFill>
                  <a:srgbClr val="FFFFFF"/>
                </a:solidFill>
                <a:latin typeface="Century Gothic"/>
                <a:cs typeface="Century Gothic"/>
              </a:rPr>
              <a:t>la </a:t>
            </a:r>
            <a:r>
              <a:rPr sz="1200" spc="-40" dirty="0">
                <a:solidFill>
                  <a:srgbClr val="FFFFFF"/>
                </a:solidFill>
                <a:latin typeface="Century Gothic"/>
                <a:cs typeface="Century Gothic"/>
              </a:rPr>
              <a:t>Protection </a:t>
            </a:r>
            <a:r>
              <a:rPr sz="1200" spc="-65" dirty="0">
                <a:solidFill>
                  <a:srgbClr val="FFFFFF"/>
                </a:solidFill>
                <a:latin typeface="Century Gothic"/>
                <a:cs typeface="Century Gothic"/>
              </a:rPr>
              <a:t>des Données </a:t>
            </a:r>
            <a:r>
              <a:rPr sz="1200" spc="-70" dirty="0">
                <a:solidFill>
                  <a:srgbClr val="FFFFFF"/>
                </a:solidFill>
                <a:latin typeface="Century Gothic"/>
                <a:cs typeface="Century Gothic"/>
              </a:rPr>
              <a:t>peut </a:t>
            </a:r>
            <a:r>
              <a:rPr sz="1200" spc="-55" dirty="0">
                <a:solidFill>
                  <a:srgbClr val="FFFFFF"/>
                </a:solidFill>
                <a:latin typeface="Century Gothic"/>
                <a:cs typeface="Century Gothic"/>
              </a:rPr>
              <a:t>exercer </a:t>
            </a:r>
            <a:r>
              <a:rPr sz="1200" spc="-45" dirty="0">
                <a:solidFill>
                  <a:srgbClr val="FFFFFF"/>
                </a:solidFill>
                <a:latin typeface="Century Gothic"/>
                <a:cs typeface="Century Gothic"/>
              </a:rPr>
              <a:t>d'autres </a:t>
            </a:r>
            <a:r>
              <a:rPr sz="1200" spc="5" dirty="0">
                <a:solidFill>
                  <a:srgbClr val="FFFFFF"/>
                </a:solidFill>
                <a:latin typeface="Century Gothic"/>
                <a:cs typeface="Century Gothic"/>
              </a:rPr>
              <a:t>missions,  </a:t>
            </a:r>
            <a:r>
              <a:rPr sz="1200" spc="-50" dirty="0">
                <a:solidFill>
                  <a:srgbClr val="FFFFFF"/>
                </a:solidFill>
                <a:latin typeface="Century Gothic"/>
                <a:cs typeface="Century Gothic"/>
              </a:rPr>
              <a:t>pour </a:t>
            </a:r>
            <a:r>
              <a:rPr sz="1200" spc="-80" dirty="0">
                <a:solidFill>
                  <a:srgbClr val="FFFFFF"/>
                </a:solidFill>
                <a:latin typeface="Century Gothic"/>
                <a:cs typeface="Century Gothic"/>
              </a:rPr>
              <a:t>autant </a:t>
            </a:r>
            <a:r>
              <a:rPr sz="1200" spc="-105" dirty="0">
                <a:solidFill>
                  <a:srgbClr val="FFFFFF"/>
                </a:solidFill>
                <a:latin typeface="Century Gothic"/>
                <a:cs typeface="Century Gothic"/>
              </a:rPr>
              <a:t>que </a:t>
            </a:r>
            <a:r>
              <a:rPr sz="1200" spc="-30" dirty="0">
                <a:solidFill>
                  <a:srgbClr val="FFFFFF"/>
                </a:solidFill>
                <a:latin typeface="Century Gothic"/>
                <a:cs typeface="Century Gothic"/>
              </a:rPr>
              <a:t>celles-ci </a:t>
            </a:r>
            <a:r>
              <a:rPr sz="1200" spc="-45" dirty="0">
                <a:solidFill>
                  <a:srgbClr val="FFFFFF"/>
                </a:solidFill>
                <a:latin typeface="Century Gothic"/>
                <a:cs typeface="Century Gothic"/>
              </a:rPr>
              <a:t>n'entrainent </a:t>
            </a:r>
            <a:r>
              <a:rPr sz="1200" spc="-80" dirty="0">
                <a:solidFill>
                  <a:srgbClr val="FFFFFF"/>
                </a:solidFill>
                <a:latin typeface="Century Gothic"/>
                <a:cs typeface="Century Gothic"/>
              </a:rPr>
              <a:t>pas </a:t>
            </a:r>
            <a:r>
              <a:rPr sz="1200" spc="-130" dirty="0">
                <a:solidFill>
                  <a:srgbClr val="FFFFFF"/>
                </a:solidFill>
                <a:latin typeface="Century Gothic"/>
                <a:cs typeface="Century Gothic"/>
              </a:rPr>
              <a:t>de </a:t>
            </a:r>
            <a:r>
              <a:rPr sz="1200" spc="-20" dirty="0">
                <a:solidFill>
                  <a:srgbClr val="FFFFFF"/>
                </a:solidFill>
                <a:latin typeface="Century Gothic"/>
                <a:cs typeface="Century Gothic"/>
              </a:rPr>
              <a:t>conflit</a:t>
            </a:r>
            <a:r>
              <a:rPr sz="1200" spc="-195" dirty="0">
                <a:solidFill>
                  <a:srgbClr val="FFFFFF"/>
                </a:solidFill>
                <a:latin typeface="Century Gothic"/>
                <a:cs typeface="Century Gothic"/>
              </a:rPr>
              <a:t> </a:t>
            </a:r>
            <a:r>
              <a:rPr sz="1200" spc="-25" dirty="0">
                <a:solidFill>
                  <a:srgbClr val="FFFFFF"/>
                </a:solidFill>
                <a:latin typeface="Century Gothic"/>
                <a:cs typeface="Century Gothic"/>
              </a:rPr>
              <a:t>d'intérêts.</a:t>
            </a:r>
            <a:endParaRPr sz="1200" dirty="0">
              <a:latin typeface="Century Gothic"/>
              <a:cs typeface="Century Gothic"/>
            </a:endParaRPr>
          </a:p>
          <a:p>
            <a:pPr>
              <a:lnSpc>
                <a:spcPct val="100000"/>
              </a:lnSpc>
            </a:pPr>
            <a:endParaRPr sz="1400" dirty="0">
              <a:latin typeface="Times New Roman"/>
              <a:cs typeface="Times New Roman"/>
            </a:endParaRPr>
          </a:p>
          <a:p>
            <a:pPr>
              <a:lnSpc>
                <a:spcPct val="100000"/>
              </a:lnSpc>
              <a:spcBef>
                <a:spcPts val="20"/>
              </a:spcBef>
            </a:pPr>
            <a:endParaRPr sz="1450" dirty="0">
              <a:latin typeface="Times New Roman"/>
              <a:cs typeface="Times New Roman"/>
            </a:endParaRPr>
          </a:p>
          <a:p>
            <a:pPr marL="12700" marR="76200">
              <a:lnSpc>
                <a:spcPts val="1300"/>
              </a:lnSpc>
            </a:pPr>
            <a:r>
              <a:rPr sz="1200" spc="-30" dirty="0">
                <a:solidFill>
                  <a:srgbClr val="FFFFFF"/>
                </a:solidFill>
                <a:latin typeface="Century Gothic"/>
                <a:cs typeface="Century Gothic"/>
              </a:rPr>
              <a:t>Attention, </a:t>
            </a:r>
            <a:r>
              <a:rPr sz="1200" spc="-35" dirty="0">
                <a:solidFill>
                  <a:srgbClr val="FFFFFF"/>
                </a:solidFill>
                <a:latin typeface="Century Gothic"/>
                <a:cs typeface="Century Gothic"/>
              </a:rPr>
              <a:t>le </a:t>
            </a:r>
            <a:r>
              <a:rPr sz="1200" spc="-40" dirty="0">
                <a:solidFill>
                  <a:srgbClr val="FFFFFF"/>
                </a:solidFill>
                <a:latin typeface="Century Gothic"/>
                <a:cs typeface="Century Gothic"/>
              </a:rPr>
              <a:t>DPO </a:t>
            </a:r>
            <a:r>
              <a:rPr sz="1200" spc="-55" dirty="0">
                <a:solidFill>
                  <a:srgbClr val="FFFFFF"/>
                </a:solidFill>
                <a:latin typeface="Century Gothic"/>
                <a:cs typeface="Century Gothic"/>
              </a:rPr>
              <a:t>n’est </a:t>
            </a:r>
            <a:r>
              <a:rPr sz="1200" spc="-80" dirty="0">
                <a:solidFill>
                  <a:srgbClr val="FFFFFF"/>
                </a:solidFill>
                <a:latin typeface="Century Gothic"/>
                <a:cs typeface="Century Gothic"/>
              </a:rPr>
              <a:t>pas </a:t>
            </a:r>
            <a:r>
              <a:rPr sz="1200" spc="-55" dirty="0">
                <a:solidFill>
                  <a:srgbClr val="FFFFFF"/>
                </a:solidFill>
                <a:latin typeface="Century Gothic"/>
                <a:cs typeface="Century Gothic"/>
              </a:rPr>
              <a:t>responsable </a:t>
            </a:r>
            <a:r>
              <a:rPr sz="1200" spc="-130" dirty="0">
                <a:solidFill>
                  <a:srgbClr val="FFFFFF"/>
                </a:solidFill>
                <a:latin typeface="Century Gothic"/>
                <a:cs typeface="Century Gothic"/>
              </a:rPr>
              <a:t>de </a:t>
            </a:r>
            <a:r>
              <a:rPr sz="1200" spc="-70" dirty="0">
                <a:solidFill>
                  <a:srgbClr val="FFFFFF"/>
                </a:solidFill>
                <a:latin typeface="Century Gothic"/>
                <a:cs typeface="Century Gothic"/>
              </a:rPr>
              <a:t>la </a:t>
            </a:r>
            <a:r>
              <a:rPr sz="1200" spc="-45" dirty="0">
                <a:solidFill>
                  <a:srgbClr val="FFFFFF"/>
                </a:solidFill>
                <a:latin typeface="Century Gothic"/>
                <a:cs typeface="Century Gothic"/>
              </a:rPr>
              <a:t>conformité </a:t>
            </a:r>
            <a:r>
              <a:rPr sz="1200" spc="-125" dirty="0">
                <a:solidFill>
                  <a:srgbClr val="FFFFFF"/>
                </a:solidFill>
                <a:latin typeface="Century Gothic"/>
                <a:cs typeface="Century Gothic"/>
              </a:rPr>
              <a:t>au </a:t>
            </a:r>
            <a:r>
              <a:rPr sz="1200" spc="-45" dirty="0">
                <a:solidFill>
                  <a:srgbClr val="FFFFFF"/>
                </a:solidFill>
                <a:latin typeface="Century Gothic"/>
                <a:cs typeface="Century Gothic"/>
              </a:rPr>
              <a:t>RGPD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70" dirty="0">
                <a:solidFill>
                  <a:srgbClr val="FFFFFF"/>
                </a:solidFill>
                <a:latin typeface="Century Gothic"/>
                <a:cs typeface="Century Gothic"/>
              </a:rPr>
              <a:t>la  </a:t>
            </a:r>
            <a:r>
              <a:rPr sz="1200" spc="-105" dirty="0">
                <a:solidFill>
                  <a:srgbClr val="FFFFFF"/>
                </a:solidFill>
                <a:latin typeface="Century Gothic"/>
                <a:cs typeface="Century Gothic"/>
              </a:rPr>
              <a:t>place </a:t>
            </a:r>
            <a:r>
              <a:rPr sz="1200" spc="-90" dirty="0">
                <a:solidFill>
                  <a:srgbClr val="FFFFFF"/>
                </a:solidFill>
                <a:latin typeface="Century Gothic"/>
                <a:cs typeface="Century Gothic"/>
              </a:rPr>
              <a:t>du </a:t>
            </a:r>
            <a:r>
              <a:rPr sz="1200" spc="-55" dirty="0">
                <a:solidFill>
                  <a:srgbClr val="FFFFFF"/>
                </a:solidFill>
                <a:latin typeface="Century Gothic"/>
                <a:cs typeface="Century Gothic"/>
              </a:rPr>
              <a:t>responsable </a:t>
            </a:r>
            <a:r>
              <a:rPr sz="1200" spc="-130" dirty="0">
                <a:solidFill>
                  <a:srgbClr val="FFFFFF"/>
                </a:solidFill>
                <a:latin typeface="Century Gothic"/>
                <a:cs typeface="Century Gothic"/>
              </a:rPr>
              <a:t>de </a:t>
            </a:r>
            <a:r>
              <a:rPr sz="1200" spc="-45" dirty="0">
                <a:solidFill>
                  <a:srgbClr val="FFFFFF"/>
                </a:solidFill>
                <a:latin typeface="Century Gothic"/>
                <a:cs typeface="Century Gothic"/>
              </a:rPr>
              <a:t>traitement </a:t>
            </a:r>
            <a:r>
              <a:rPr sz="1200" spc="-80" dirty="0">
                <a:solidFill>
                  <a:srgbClr val="FFFFFF"/>
                </a:solidFill>
                <a:latin typeface="Century Gothic"/>
                <a:cs typeface="Century Gothic"/>
              </a:rPr>
              <a:t>(ou </a:t>
            </a:r>
            <a:r>
              <a:rPr sz="1200" spc="-90" dirty="0">
                <a:solidFill>
                  <a:srgbClr val="FFFFFF"/>
                </a:solidFill>
                <a:latin typeface="Century Gothic"/>
                <a:cs typeface="Century Gothic"/>
              </a:rPr>
              <a:t>du</a:t>
            </a:r>
            <a:r>
              <a:rPr sz="1200" spc="-180" dirty="0">
                <a:solidFill>
                  <a:srgbClr val="FFFFFF"/>
                </a:solidFill>
                <a:latin typeface="Century Gothic"/>
                <a:cs typeface="Century Gothic"/>
              </a:rPr>
              <a:t> </a:t>
            </a:r>
            <a:r>
              <a:rPr sz="1200" spc="-25" dirty="0">
                <a:solidFill>
                  <a:srgbClr val="FFFFFF"/>
                </a:solidFill>
                <a:latin typeface="Century Gothic"/>
                <a:cs typeface="Century Gothic"/>
              </a:rPr>
              <a:t>sous-traitant).</a:t>
            </a:r>
            <a:endParaRPr sz="1200" dirty="0">
              <a:latin typeface="Century Gothic"/>
              <a:cs typeface="Century Gothic"/>
            </a:endParaRPr>
          </a:p>
        </p:txBody>
      </p:sp>
      <p:sp>
        <p:nvSpPr>
          <p:cNvPr id="7" name="object 7"/>
          <p:cNvSpPr txBox="1">
            <a:spLocks noGrp="1"/>
          </p:cNvSpPr>
          <p:nvPr>
            <p:ph type="title"/>
          </p:nvPr>
        </p:nvSpPr>
        <p:spPr>
          <a:xfrm>
            <a:off x="791918" y="918629"/>
            <a:ext cx="1991360" cy="1040765"/>
          </a:xfrm>
          <a:prstGeom prst="rect">
            <a:avLst/>
          </a:prstGeom>
        </p:spPr>
        <p:txBody>
          <a:bodyPr vert="horz" wrap="square" lIns="0" tIns="40005" rIns="0" bIns="0" rtlCol="0">
            <a:spAutoFit/>
          </a:bodyPr>
          <a:lstStyle/>
          <a:p>
            <a:pPr marL="12700" marR="5080">
              <a:lnSpc>
                <a:spcPct val="90000"/>
              </a:lnSpc>
              <a:spcBef>
                <a:spcPts val="315"/>
              </a:spcBef>
            </a:pPr>
            <a:r>
              <a:rPr spc="135" dirty="0"/>
              <a:t>LES </a:t>
            </a:r>
            <a:r>
              <a:rPr spc="60" dirty="0"/>
              <a:t>RÔLES </a:t>
            </a:r>
            <a:r>
              <a:rPr spc="0" dirty="0"/>
              <a:t>DU  </a:t>
            </a:r>
            <a:r>
              <a:rPr spc="25" dirty="0"/>
              <a:t>DÉLÉGUÉ </a:t>
            </a:r>
            <a:r>
              <a:rPr lang="fr-FR" spc="-55" dirty="0"/>
              <a:t>à </a:t>
            </a:r>
            <a:r>
              <a:rPr spc="-55" dirty="0"/>
              <a:t> </a:t>
            </a:r>
            <a:r>
              <a:rPr spc="50" dirty="0"/>
              <a:t>LA  PROTECTION</a:t>
            </a:r>
            <a:r>
              <a:rPr spc="-95" dirty="0"/>
              <a:t> </a:t>
            </a:r>
            <a:r>
              <a:rPr spc="65" dirty="0"/>
              <a:t>DES  </a:t>
            </a:r>
            <a:r>
              <a:rPr spc="30" dirty="0"/>
              <a:t>DONNÉES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0318" y="348033"/>
            <a:ext cx="9357690" cy="10557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35613" y="1592286"/>
            <a:ext cx="4588510" cy="3807460"/>
          </a:xfrm>
          <a:custGeom>
            <a:avLst/>
            <a:gdLst/>
            <a:ahLst/>
            <a:cxnLst/>
            <a:rect l="l" t="t" r="r" b="b"/>
            <a:pathLst>
              <a:path w="4588509" h="3807460">
                <a:moveTo>
                  <a:pt x="0" y="3807256"/>
                </a:moveTo>
                <a:lnTo>
                  <a:pt x="4587925" y="3807256"/>
                </a:lnTo>
                <a:lnTo>
                  <a:pt x="4587925" y="0"/>
                </a:lnTo>
                <a:lnTo>
                  <a:pt x="0" y="0"/>
                </a:lnTo>
                <a:lnTo>
                  <a:pt x="0" y="3807256"/>
                </a:lnTo>
                <a:close/>
              </a:path>
            </a:pathLst>
          </a:custGeom>
          <a:solidFill>
            <a:srgbClr val="0000FF"/>
          </a:solidFill>
        </p:spPr>
        <p:txBody>
          <a:bodyPr wrap="square" lIns="0" tIns="0" rIns="0" bIns="0" rtlCol="0"/>
          <a:lstStyle/>
          <a:p>
            <a:endParaRPr/>
          </a:p>
        </p:txBody>
      </p:sp>
      <p:sp>
        <p:nvSpPr>
          <p:cNvPr id="4" name="object 4"/>
          <p:cNvSpPr/>
          <p:nvPr/>
        </p:nvSpPr>
        <p:spPr>
          <a:xfrm>
            <a:off x="360000" y="1592286"/>
            <a:ext cx="4588510" cy="3807460"/>
          </a:xfrm>
          <a:custGeom>
            <a:avLst/>
            <a:gdLst/>
            <a:ahLst/>
            <a:cxnLst/>
            <a:rect l="l" t="t" r="r" b="b"/>
            <a:pathLst>
              <a:path w="4588510" h="3807460">
                <a:moveTo>
                  <a:pt x="0" y="3807256"/>
                </a:moveTo>
                <a:lnTo>
                  <a:pt x="4587913" y="3807256"/>
                </a:lnTo>
                <a:lnTo>
                  <a:pt x="4587913" y="0"/>
                </a:lnTo>
                <a:lnTo>
                  <a:pt x="0" y="0"/>
                </a:lnTo>
                <a:lnTo>
                  <a:pt x="0" y="3807256"/>
                </a:lnTo>
                <a:close/>
              </a:path>
            </a:pathLst>
          </a:custGeom>
          <a:solidFill>
            <a:srgbClr val="0000FF"/>
          </a:solidFill>
        </p:spPr>
        <p:txBody>
          <a:bodyPr wrap="square" lIns="0" tIns="0" rIns="0" bIns="0" rtlCol="0"/>
          <a:lstStyle/>
          <a:p>
            <a:endParaRPr/>
          </a:p>
        </p:txBody>
      </p:sp>
      <p:sp>
        <p:nvSpPr>
          <p:cNvPr id="7" name="object 7"/>
          <p:cNvSpPr txBox="1"/>
          <p:nvPr/>
        </p:nvSpPr>
        <p:spPr>
          <a:xfrm>
            <a:off x="586152" y="2378774"/>
            <a:ext cx="4053840" cy="2131695"/>
          </a:xfrm>
          <a:prstGeom prst="rect">
            <a:avLst/>
          </a:prstGeom>
        </p:spPr>
        <p:txBody>
          <a:bodyPr vert="horz" wrap="square" lIns="0" tIns="118745" rIns="0" bIns="0" rtlCol="0">
            <a:spAutoFit/>
          </a:bodyPr>
          <a:lstStyle/>
          <a:p>
            <a:pPr marL="12700">
              <a:lnSpc>
                <a:spcPct val="100000"/>
              </a:lnSpc>
              <a:spcBef>
                <a:spcPts val="935"/>
              </a:spcBef>
            </a:pPr>
            <a:r>
              <a:rPr sz="1350" spc="-35" dirty="0">
                <a:solidFill>
                  <a:srgbClr val="FFFFFF"/>
                </a:solidFill>
                <a:latin typeface="Century Gothic"/>
                <a:cs typeface="Century Gothic"/>
              </a:rPr>
              <a:t>Avant </a:t>
            </a:r>
            <a:r>
              <a:rPr sz="1350" spc="-5" dirty="0">
                <a:solidFill>
                  <a:srgbClr val="FFFFFF"/>
                </a:solidFill>
                <a:latin typeface="Century Gothic"/>
                <a:cs typeface="Century Gothic"/>
              </a:rPr>
              <a:t>le</a:t>
            </a:r>
            <a:r>
              <a:rPr sz="1350" spc="-25" dirty="0">
                <a:solidFill>
                  <a:srgbClr val="FFFFFF"/>
                </a:solidFill>
                <a:latin typeface="Century Gothic"/>
                <a:cs typeface="Century Gothic"/>
              </a:rPr>
              <a:t> </a:t>
            </a:r>
            <a:r>
              <a:rPr sz="1350" spc="-5" dirty="0">
                <a:solidFill>
                  <a:srgbClr val="FFFFFF"/>
                </a:solidFill>
                <a:latin typeface="Century Gothic"/>
                <a:cs typeface="Century Gothic"/>
              </a:rPr>
              <a:t>RGPD</a:t>
            </a:r>
            <a:endParaRPr sz="1350" dirty="0">
              <a:latin typeface="Century Gothic"/>
              <a:cs typeface="Century Gothic"/>
            </a:endParaRPr>
          </a:p>
          <a:p>
            <a:pPr marL="12700" marR="5080">
              <a:lnSpc>
                <a:spcPct val="89900"/>
              </a:lnSpc>
              <a:spcBef>
                <a:spcPts val="1020"/>
              </a:spcBef>
            </a:pPr>
            <a:r>
              <a:rPr sz="1400" spc="15" dirty="0">
                <a:solidFill>
                  <a:srgbClr val="FFFFFF"/>
                </a:solidFill>
                <a:latin typeface="Century Gothic"/>
                <a:cs typeface="Century Gothic"/>
              </a:rPr>
              <a:t>Les </a:t>
            </a:r>
            <a:r>
              <a:rPr sz="1400" spc="-30" dirty="0">
                <a:solidFill>
                  <a:srgbClr val="FFFFFF"/>
                </a:solidFill>
                <a:latin typeface="Century Gothic"/>
                <a:cs typeface="Century Gothic"/>
              </a:rPr>
              <a:t>sanctions </a:t>
            </a:r>
            <a:r>
              <a:rPr sz="1400" spc="-100" dirty="0">
                <a:solidFill>
                  <a:srgbClr val="FFFFFF"/>
                </a:solidFill>
                <a:latin typeface="Century Gothic"/>
                <a:cs typeface="Century Gothic"/>
              </a:rPr>
              <a:t>en </a:t>
            </a:r>
            <a:r>
              <a:rPr sz="1400" spc="-90" dirty="0">
                <a:solidFill>
                  <a:srgbClr val="FFFFFF"/>
                </a:solidFill>
                <a:latin typeface="Century Gothic"/>
                <a:cs typeface="Century Gothic"/>
              </a:rPr>
              <a:t>cas </a:t>
            </a:r>
            <a:r>
              <a:rPr sz="1400" spc="-135" dirty="0">
                <a:solidFill>
                  <a:srgbClr val="FFFFFF"/>
                </a:solidFill>
                <a:latin typeface="Century Gothic"/>
                <a:cs typeface="Century Gothic"/>
              </a:rPr>
              <a:t>de </a:t>
            </a:r>
            <a:r>
              <a:rPr sz="1400" spc="-25" dirty="0">
                <a:solidFill>
                  <a:srgbClr val="FFFFFF"/>
                </a:solidFill>
                <a:latin typeface="Century Gothic"/>
                <a:cs typeface="Century Gothic"/>
              </a:rPr>
              <a:t>violation </a:t>
            </a:r>
            <a:r>
              <a:rPr sz="1400" spc="-60" dirty="0">
                <a:solidFill>
                  <a:srgbClr val="FFFFFF"/>
                </a:solidFill>
                <a:latin typeface="Century Gothic"/>
                <a:cs typeface="Century Gothic"/>
              </a:rPr>
              <a:t>des </a:t>
            </a:r>
            <a:r>
              <a:rPr sz="1400" spc="-25" dirty="0">
                <a:solidFill>
                  <a:srgbClr val="FFFFFF"/>
                </a:solidFill>
                <a:latin typeface="Century Gothic"/>
                <a:cs typeface="Century Gothic"/>
              </a:rPr>
              <a:t>principes </a:t>
            </a:r>
            <a:r>
              <a:rPr sz="1400" spc="-135" dirty="0">
                <a:solidFill>
                  <a:srgbClr val="FFFFFF"/>
                </a:solidFill>
                <a:latin typeface="Century Gothic"/>
                <a:cs typeface="Century Gothic"/>
              </a:rPr>
              <a:t>de  </a:t>
            </a:r>
            <a:r>
              <a:rPr sz="1400" spc="-40" dirty="0">
                <a:solidFill>
                  <a:srgbClr val="FFFFFF"/>
                </a:solidFill>
                <a:latin typeface="Century Gothic"/>
                <a:cs typeface="Century Gothic"/>
              </a:rPr>
              <a:t>protection </a:t>
            </a:r>
            <a:r>
              <a:rPr sz="1400" spc="-65" dirty="0">
                <a:solidFill>
                  <a:srgbClr val="FFFFFF"/>
                </a:solidFill>
                <a:latin typeface="Century Gothic"/>
                <a:cs typeface="Century Gothic"/>
              </a:rPr>
              <a:t>des </a:t>
            </a:r>
            <a:r>
              <a:rPr sz="1400" spc="-80" dirty="0" err="1">
                <a:solidFill>
                  <a:srgbClr val="FFFFFF"/>
                </a:solidFill>
                <a:latin typeface="Century Gothic"/>
                <a:cs typeface="Century Gothic"/>
              </a:rPr>
              <a:t>données</a:t>
            </a:r>
            <a:r>
              <a:rPr sz="1400" spc="-8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85" dirty="0">
                <a:solidFill>
                  <a:srgbClr val="FFFFFF"/>
                </a:solidFill>
                <a:latin typeface="Century Gothic"/>
                <a:cs typeface="Century Gothic"/>
              </a:rPr>
              <a:t>caractère </a:t>
            </a:r>
            <a:r>
              <a:rPr sz="1400" spc="-40" dirty="0">
                <a:solidFill>
                  <a:srgbClr val="FFFFFF"/>
                </a:solidFill>
                <a:latin typeface="Century Gothic"/>
                <a:cs typeface="Century Gothic"/>
              </a:rPr>
              <a:t>personnel  </a:t>
            </a:r>
            <a:r>
              <a:rPr sz="1400" spc="-60" dirty="0">
                <a:solidFill>
                  <a:srgbClr val="FFFFFF"/>
                </a:solidFill>
                <a:latin typeface="Century Gothic"/>
                <a:cs typeface="Century Gothic"/>
              </a:rPr>
              <a:t>étaient </a:t>
            </a:r>
            <a:r>
              <a:rPr sz="1400" spc="-10" dirty="0">
                <a:solidFill>
                  <a:srgbClr val="FFFFFF"/>
                </a:solidFill>
                <a:latin typeface="Century Gothic"/>
                <a:cs typeface="Century Gothic"/>
              </a:rPr>
              <a:t>rares </a:t>
            </a:r>
            <a:r>
              <a:rPr sz="1400" spc="-60" dirty="0">
                <a:solidFill>
                  <a:srgbClr val="FFFFFF"/>
                </a:solidFill>
                <a:latin typeface="Century Gothic"/>
                <a:cs typeface="Century Gothic"/>
              </a:rPr>
              <a:t>et </a:t>
            </a:r>
            <a:r>
              <a:rPr sz="1400" spc="-40" dirty="0">
                <a:solidFill>
                  <a:srgbClr val="FFFFFF"/>
                </a:solidFill>
                <a:latin typeface="Century Gothic"/>
                <a:cs typeface="Century Gothic"/>
              </a:rPr>
              <a:t>souvent </a:t>
            </a:r>
            <a:r>
              <a:rPr sz="1400" spc="-20" dirty="0">
                <a:solidFill>
                  <a:srgbClr val="FFFFFF"/>
                </a:solidFill>
                <a:latin typeface="Century Gothic"/>
                <a:cs typeface="Century Gothic"/>
              </a:rPr>
              <a:t>trop </a:t>
            </a:r>
            <a:r>
              <a:rPr sz="1400" spc="-25" dirty="0">
                <a:solidFill>
                  <a:srgbClr val="FFFFFF"/>
                </a:solidFill>
                <a:latin typeface="Century Gothic"/>
                <a:cs typeface="Century Gothic"/>
              </a:rPr>
              <a:t>faibles </a:t>
            </a:r>
            <a:r>
              <a:rPr sz="1400" spc="-40" dirty="0">
                <a:solidFill>
                  <a:srgbClr val="FFFFFF"/>
                </a:solidFill>
                <a:latin typeface="Century Gothic"/>
                <a:cs typeface="Century Gothic"/>
              </a:rPr>
              <a:t>pour </a:t>
            </a:r>
            <a:r>
              <a:rPr sz="1400" spc="-5" dirty="0">
                <a:solidFill>
                  <a:srgbClr val="FFFFFF"/>
                </a:solidFill>
                <a:latin typeface="Century Gothic"/>
                <a:cs typeface="Century Gothic"/>
              </a:rPr>
              <a:t>inciter  </a:t>
            </a:r>
            <a:r>
              <a:rPr sz="1400" spc="5" dirty="0">
                <a:solidFill>
                  <a:srgbClr val="FFFFFF"/>
                </a:solidFill>
                <a:latin typeface="Century Gothic"/>
                <a:cs typeface="Century Gothic"/>
              </a:rPr>
              <a:t>les </a:t>
            </a:r>
            <a:r>
              <a:rPr sz="1400" spc="-10" dirty="0" err="1">
                <a:solidFill>
                  <a:srgbClr val="FFFFFF"/>
                </a:solidFill>
                <a:latin typeface="Century Gothic"/>
                <a:cs typeface="Century Gothic"/>
              </a:rPr>
              <a:t>entreprises</a:t>
            </a:r>
            <a:r>
              <a:rPr sz="1400" spc="-1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35" dirty="0">
                <a:solidFill>
                  <a:srgbClr val="FFFFFF"/>
                </a:solidFill>
                <a:latin typeface="Century Gothic"/>
                <a:cs typeface="Century Gothic"/>
              </a:rPr>
              <a:t>améliorer </a:t>
            </a:r>
            <a:r>
              <a:rPr sz="1400" spc="15" dirty="0">
                <a:solidFill>
                  <a:srgbClr val="FFFFFF"/>
                </a:solidFill>
                <a:latin typeface="Century Gothic"/>
                <a:cs typeface="Century Gothic"/>
              </a:rPr>
              <a:t>leurs</a:t>
            </a:r>
            <a:r>
              <a:rPr sz="1400" spc="-114" dirty="0">
                <a:solidFill>
                  <a:srgbClr val="FFFFFF"/>
                </a:solidFill>
                <a:latin typeface="Century Gothic"/>
                <a:cs typeface="Century Gothic"/>
              </a:rPr>
              <a:t> </a:t>
            </a:r>
            <a:r>
              <a:rPr sz="1400" spc="-30" dirty="0">
                <a:solidFill>
                  <a:srgbClr val="FFFFFF"/>
                </a:solidFill>
                <a:latin typeface="Century Gothic"/>
                <a:cs typeface="Century Gothic"/>
              </a:rPr>
              <a:t>pratiques.</a:t>
            </a:r>
            <a:endParaRPr sz="1400" dirty="0">
              <a:latin typeface="Century Gothic"/>
              <a:cs typeface="Century Gothic"/>
            </a:endParaRPr>
          </a:p>
          <a:p>
            <a:pPr marL="12700" marR="23495">
              <a:lnSpc>
                <a:spcPct val="90600"/>
              </a:lnSpc>
              <a:spcBef>
                <a:spcPts val="975"/>
              </a:spcBef>
            </a:pPr>
            <a:r>
              <a:rPr sz="1400" spc="50" dirty="0">
                <a:solidFill>
                  <a:srgbClr val="FFFFFF"/>
                </a:solidFill>
                <a:latin typeface="Century Gothic"/>
                <a:cs typeface="Century Gothic"/>
              </a:rPr>
              <a:t>Ex </a:t>
            </a:r>
            <a:r>
              <a:rPr sz="1400" spc="30" dirty="0">
                <a:solidFill>
                  <a:srgbClr val="FFFFFF"/>
                </a:solidFill>
                <a:latin typeface="Century Gothic"/>
                <a:cs typeface="Century Gothic"/>
              </a:rPr>
              <a:t>: </a:t>
            </a:r>
            <a:r>
              <a:rPr sz="1400" spc="-90" dirty="0">
                <a:solidFill>
                  <a:srgbClr val="FFFFFF"/>
                </a:solidFill>
                <a:latin typeface="Century Gothic"/>
                <a:cs typeface="Century Gothic"/>
              </a:rPr>
              <a:t>Facebook </a:t>
            </a:r>
            <a:r>
              <a:rPr sz="1400" spc="-215" dirty="0">
                <a:solidFill>
                  <a:srgbClr val="FFFFFF"/>
                </a:solidFill>
                <a:latin typeface="Century Gothic"/>
                <a:cs typeface="Century Gothic"/>
              </a:rPr>
              <a:t>a </a:t>
            </a:r>
            <a:r>
              <a:rPr sz="1400" spc="-90" dirty="0">
                <a:solidFill>
                  <a:srgbClr val="FFFFFF"/>
                </a:solidFill>
                <a:latin typeface="Century Gothic"/>
                <a:cs typeface="Century Gothic"/>
              </a:rPr>
              <a:t>été </a:t>
            </a:r>
            <a:r>
              <a:rPr sz="1400" spc="-120" dirty="0">
                <a:solidFill>
                  <a:srgbClr val="FFFFFF"/>
                </a:solidFill>
                <a:latin typeface="Century Gothic"/>
                <a:cs typeface="Century Gothic"/>
              </a:rPr>
              <a:t>condamné </a:t>
            </a:r>
            <a:r>
              <a:rPr sz="1400" spc="-105" dirty="0">
                <a:solidFill>
                  <a:srgbClr val="FFFFFF"/>
                </a:solidFill>
                <a:latin typeface="Century Gothic"/>
                <a:cs typeface="Century Gothic"/>
              </a:rPr>
              <a:t>en </a:t>
            </a:r>
            <a:r>
              <a:rPr sz="1400" spc="0" dirty="0">
                <a:solidFill>
                  <a:srgbClr val="FFFFFF"/>
                </a:solidFill>
                <a:latin typeface="Century Gothic"/>
                <a:cs typeface="Century Gothic"/>
              </a:rPr>
              <a:t>avril </a:t>
            </a:r>
            <a:r>
              <a:rPr sz="1400" spc="-75" dirty="0">
                <a:solidFill>
                  <a:srgbClr val="FFFFFF"/>
                </a:solidFill>
                <a:latin typeface="Century Gothic"/>
                <a:cs typeface="Century Gothic"/>
              </a:rPr>
              <a:t>2017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85" dirty="0">
                <a:solidFill>
                  <a:srgbClr val="FFFFFF"/>
                </a:solidFill>
                <a:latin typeface="Century Gothic"/>
                <a:cs typeface="Century Gothic"/>
              </a:rPr>
              <a:t>une  </a:t>
            </a:r>
            <a:r>
              <a:rPr sz="1400" spc="-45" dirty="0">
                <a:solidFill>
                  <a:srgbClr val="FFFFFF"/>
                </a:solidFill>
                <a:latin typeface="Century Gothic"/>
                <a:cs typeface="Century Gothic"/>
              </a:rPr>
              <a:t>sanction </a:t>
            </a:r>
            <a:r>
              <a:rPr sz="1400" spc="-135" dirty="0">
                <a:solidFill>
                  <a:srgbClr val="FFFFFF"/>
                </a:solidFill>
                <a:latin typeface="Century Gothic"/>
                <a:cs typeface="Century Gothic"/>
              </a:rPr>
              <a:t>de </a:t>
            </a:r>
            <a:r>
              <a:rPr sz="1400" spc="-60" dirty="0">
                <a:solidFill>
                  <a:srgbClr val="FFFFFF"/>
                </a:solidFill>
                <a:latin typeface="Century Gothic"/>
                <a:cs typeface="Century Gothic"/>
              </a:rPr>
              <a:t>150 </a:t>
            </a:r>
            <a:r>
              <a:rPr sz="1400" spc="80" dirty="0">
                <a:solidFill>
                  <a:srgbClr val="FFFFFF"/>
                </a:solidFill>
                <a:latin typeface="Century Gothic"/>
                <a:cs typeface="Century Gothic"/>
              </a:rPr>
              <a:t>000 </a:t>
            </a:r>
            <a:r>
              <a:rPr sz="1400" spc="175" dirty="0">
                <a:solidFill>
                  <a:srgbClr val="FFFFFF"/>
                </a:solidFill>
                <a:latin typeface="Century Gothic"/>
                <a:cs typeface="Century Gothic"/>
              </a:rPr>
              <a:t>€ </a:t>
            </a:r>
            <a:r>
              <a:rPr sz="1400" spc="-40" dirty="0">
                <a:solidFill>
                  <a:srgbClr val="FFFFFF"/>
                </a:solidFill>
                <a:latin typeface="Century Gothic"/>
                <a:cs typeface="Century Gothic"/>
              </a:rPr>
              <a:t>pour </a:t>
            </a:r>
            <a:r>
              <a:rPr sz="1400" spc="-135" dirty="0">
                <a:solidFill>
                  <a:srgbClr val="FFFFFF"/>
                </a:solidFill>
                <a:latin typeface="Century Gothic"/>
                <a:cs typeface="Century Gothic"/>
              </a:rPr>
              <a:t>de </a:t>
            </a:r>
            <a:r>
              <a:rPr sz="1400" spc="-50" dirty="0">
                <a:solidFill>
                  <a:srgbClr val="FFFFFF"/>
                </a:solidFill>
                <a:latin typeface="Century Gothic"/>
                <a:cs typeface="Century Gothic"/>
              </a:rPr>
              <a:t>nombreux  </a:t>
            </a:r>
            <a:r>
              <a:rPr sz="1400" spc="-80" dirty="0" err="1">
                <a:solidFill>
                  <a:srgbClr val="FFFFFF"/>
                </a:solidFill>
                <a:latin typeface="Century Gothic"/>
                <a:cs typeface="Century Gothic"/>
              </a:rPr>
              <a:t>manquements</a:t>
            </a:r>
            <a:r>
              <a:rPr sz="1400" spc="-8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60" dirty="0">
                <a:solidFill>
                  <a:srgbClr val="FFFFFF"/>
                </a:solidFill>
                <a:latin typeface="Century Gothic"/>
                <a:cs typeface="Century Gothic"/>
              </a:rPr>
              <a:t>la </a:t>
            </a:r>
            <a:r>
              <a:rPr sz="1400" spc="25" dirty="0">
                <a:solidFill>
                  <a:srgbClr val="FFFFFF"/>
                </a:solidFill>
                <a:latin typeface="Century Gothic"/>
                <a:cs typeface="Century Gothic"/>
              </a:rPr>
              <a:t>loi </a:t>
            </a:r>
            <a:r>
              <a:rPr sz="1400" spc="-35" dirty="0">
                <a:solidFill>
                  <a:srgbClr val="FFFFFF"/>
                </a:solidFill>
                <a:latin typeface="Century Gothic"/>
                <a:cs typeface="Century Gothic"/>
              </a:rPr>
              <a:t>Informatique </a:t>
            </a:r>
            <a:r>
              <a:rPr sz="1400" spc="-60" dirty="0">
                <a:solidFill>
                  <a:srgbClr val="FFFFFF"/>
                </a:solidFill>
                <a:latin typeface="Century Gothic"/>
                <a:cs typeface="Century Gothic"/>
              </a:rPr>
              <a:t>et </a:t>
            </a:r>
            <a:r>
              <a:rPr sz="1400" spc="0" dirty="0">
                <a:solidFill>
                  <a:srgbClr val="FFFFFF"/>
                </a:solidFill>
                <a:latin typeface="Century Gothic"/>
                <a:cs typeface="Century Gothic"/>
              </a:rPr>
              <a:t>Libertés </a:t>
            </a:r>
            <a:r>
              <a:rPr sz="1400" spc="-135" dirty="0">
                <a:solidFill>
                  <a:srgbClr val="FFFFFF"/>
                </a:solidFill>
                <a:latin typeface="Century Gothic"/>
                <a:cs typeface="Century Gothic"/>
              </a:rPr>
              <a:t>de  </a:t>
            </a:r>
            <a:r>
              <a:rPr sz="1400" spc="-75" dirty="0">
                <a:solidFill>
                  <a:srgbClr val="FFFFFF"/>
                </a:solidFill>
                <a:latin typeface="Century Gothic"/>
                <a:cs typeface="Century Gothic"/>
              </a:rPr>
              <a:t>1978 </a:t>
            </a:r>
            <a:r>
              <a:rPr sz="1000" i="1" spc="-35" dirty="0">
                <a:solidFill>
                  <a:srgbClr val="FFFFFF"/>
                </a:solidFill>
                <a:latin typeface="Century Gothic"/>
                <a:cs typeface="Century Gothic"/>
              </a:rPr>
              <a:t>(</a:t>
            </a:r>
            <a:r>
              <a:rPr sz="1000" i="1" u="sng" spc="-35" dirty="0">
                <a:solidFill>
                  <a:srgbClr val="FDFDFD"/>
                </a:solidFill>
                <a:uFill>
                  <a:solidFill>
                    <a:srgbClr val="FDFDFD"/>
                  </a:solidFill>
                </a:uFill>
                <a:latin typeface="Century Gothic"/>
                <a:cs typeface="Century Gothic"/>
              </a:rPr>
              <a:t>consulter </a:t>
            </a:r>
            <a:r>
              <a:rPr sz="1000" i="1" u="sng" spc="-25" dirty="0">
                <a:solidFill>
                  <a:srgbClr val="FDFDFD"/>
                </a:solidFill>
                <a:uFill>
                  <a:solidFill>
                    <a:srgbClr val="FDFDFD"/>
                  </a:solidFill>
                </a:uFill>
                <a:latin typeface="Century Gothic"/>
                <a:cs typeface="Century Gothic"/>
              </a:rPr>
              <a:t>la </a:t>
            </a:r>
            <a:r>
              <a:rPr sz="1000" i="1" u="sng" spc="-45" dirty="0">
                <a:solidFill>
                  <a:srgbClr val="FDFDFD"/>
                </a:solidFill>
                <a:uFill>
                  <a:solidFill>
                    <a:srgbClr val="FDFDFD"/>
                  </a:solidFill>
                </a:uFill>
                <a:latin typeface="Century Gothic"/>
                <a:cs typeface="Century Gothic"/>
              </a:rPr>
              <a:t>décision </a:t>
            </a:r>
            <a:r>
              <a:rPr sz="1000" i="1" u="sng" spc="-114" dirty="0">
                <a:solidFill>
                  <a:srgbClr val="FDFDFD"/>
                </a:solidFill>
                <a:uFill>
                  <a:solidFill>
                    <a:srgbClr val="FDFDFD"/>
                  </a:solidFill>
                </a:uFill>
                <a:latin typeface="Century Gothic"/>
                <a:cs typeface="Century Gothic"/>
              </a:rPr>
              <a:t>de </a:t>
            </a:r>
            <a:r>
              <a:rPr sz="1000" i="1" u="sng" spc="-25" dirty="0">
                <a:solidFill>
                  <a:srgbClr val="FDFDFD"/>
                </a:solidFill>
                <a:uFill>
                  <a:solidFill>
                    <a:srgbClr val="FDFDFD"/>
                  </a:solidFill>
                </a:uFill>
                <a:latin typeface="Century Gothic"/>
                <a:cs typeface="Century Gothic"/>
              </a:rPr>
              <a:t>la</a:t>
            </a:r>
            <a:r>
              <a:rPr sz="1000" i="1" u="sng" spc="55" dirty="0">
                <a:solidFill>
                  <a:srgbClr val="FDFDFD"/>
                </a:solidFill>
                <a:uFill>
                  <a:solidFill>
                    <a:srgbClr val="FDFDFD"/>
                  </a:solidFill>
                </a:uFill>
                <a:latin typeface="Century Gothic"/>
                <a:cs typeface="Century Gothic"/>
              </a:rPr>
              <a:t> </a:t>
            </a:r>
            <a:r>
              <a:rPr sz="1000" i="1" u="sng" spc="-5" dirty="0">
                <a:solidFill>
                  <a:srgbClr val="FDFDFD"/>
                </a:solidFill>
                <a:uFill>
                  <a:solidFill>
                    <a:srgbClr val="FDFDFD"/>
                  </a:solidFill>
                </a:uFill>
                <a:latin typeface="Century Gothic"/>
                <a:cs typeface="Century Gothic"/>
              </a:rPr>
              <a:t>CNIL</a:t>
            </a:r>
            <a:r>
              <a:rPr sz="1000" i="1" spc="-5" dirty="0">
                <a:solidFill>
                  <a:srgbClr val="FFFFFF"/>
                </a:solidFill>
                <a:latin typeface="Century Gothic"/>
                <a:cs typeface="Century Gothic"/>
              </a:rPr>
              <a:t>)</a:t>
            </a:r>
            <a:endParaRPr sz="1000" dirty="0">
              <a:latin typeface="Century Gothic"/>
              <a:cs typeface="Century Gothic"/>
            </a:endParaRPr>
          </a:p>
        </p:txBody>
      </p:sp>
      <p:sp>
        <p:nvSpPr>
          <p:cNvPr id="8" name="object 8"/>
          <p:cNvSpPr txBox="1"/>
          <p:nvPr/>
        </p:nvSpPr>
        <p:spPr>
          <a:xfrm>
            <a:off x="5417273" y="2538286"/>
            <a:ext cx="4067810" cy="1810385"/>
          </a:xfrm>
          <a:prstGeom prst="rect">
            <a:avLst/>
          </a:prstGeom>
        </p:spPr>
        <p:txBody>
          <a:bodyPr vert="horz" wrap="square" lIns="0" tIns="118745" rIns="0" bIns="0" rtlCol="0">
            <a:spAutoFit/>
          </a:bodyPr>
          <a:lstStyle/>
          <a:p>
            <a:pPr marL="120650" indent="2667000">
              <a:lnSpc>
                <a:spcPct val="100000"/>
              </a:lnSpc>
              <a:spcBef>
                <a:spcPts val="935"/>
              </a:spcBef>
            </a:pPr>
            <a:r>
              <a:rPr sz="1350" spc="-75" dirty="0">
                <a:solidFill>
                  <a:srgbClr val="FFFFFF"/>
                </a:solidFill>
                <a:latin typeface="Century Gothic"/>
                <a:cs typeface="Century Gothic"/>
              </a:rPr>
              <a:t>Grâce </a:t>
            </a:r>
            <a:r>
              <a:rPr sz="1350" spc="-100" dirty="0">
                <a:solidFill>
                  <a:srgbClr val="FFFFFF"/>
                </a:solidFill>
                <a:latin typeface="Century Gothic"/>
                <a:cs typeface="Century Gothic"/>
              </a:rPr>
              <a:t>au</a:t>
            </a:r>
            <a:r>
              <a:rPr sz="1350" spc="-25" dirty="0">
                <a:solidFill>
                  <a:srgbClr val="FFFFFF"/>
                </a:solidFill>
                <a:latin typeface="Century Gothic"/>
                <a:cs typeface="Century Gothic"/>
              </a:rPr>
              <a:t> </a:t>
            </a:r>
            <a:r>
              <a:rPr sz="1350" spc="-5" dirty="0">
                <a:solidFill>
                  <a:srgbClr val="FFFFFF"/>
                </a:solidFill>
                <a:latin typeface="Century Gothic"/>
                <a:cs typeface="Century Gothic"/>
              </a:rPr>
              <a:t>RGPD</a:t>
            </a:r>
            <a:endParaRPr sz="1350" dirty="0">
              <a:latin typeface="Century Gothic"/>
              <a:cs typeface="Century Gothic"/>
            </a:endParaRPr>
          </a:p>
          <a:p>
            <a:pPr marL="12700" marR="5080" indent="107950" algn="r">
              <a:lnSpc>
                <a:spcPct val="90100"/>
              </a:lnSpc>
              <a:spcBef>
                <a:spcPts val="1015"/>
              </a:spcBef>
            </a:pPr>
            <a:r>
              <a:rPr sz="1400" spc="5" dirty="0">
                <a:solidFill>
                  <a:srgbClr val="FFFFFF"/>
                </a:solidFill>
                <a:latin typeface="Century Gothic"/>
                <a:cs typeface="Century Gothic"/>
              </a:rPr>
              <a:t>Toutes les </a:t>
            </a:r>
            <a:r>
              <a:rPr sz="1400" spc="-10" dirty="0">
                <a:solidFill>
                  <a:srgbClr val="FFFFFF"/>
                </a:solidFill>
                <a:latin typeface="Century Gothic"/>
                <a:cs typeface="Century Gothic"/>
              </a:rPr>
              <a:t>entreprises </a:t>
            </a:r>
            <a:r>
              <a:rPr sz="1400" spc="-25" dirty="0">
                <a:solidFill>
                  <a:srgbClr val="FFFFFF"/>
                </a:solidFill>
                <a:latin typeface="Century Gothic"/>
                <a:cs typeface="Century Gothic"/>
              </a:rPr>
              <a:t>qui </a:t>
            </a:r>
            <a:r>
              <a:rPr sz="1400" spc="-15" dirty="0">
                <a:solidFill>
                  <a:srgbClr val="FFFFFF"/>
                </a:solidFill>
                <a:latin typeface="Century Gothic"/>
                <a:cs typeface="Century Gothic"/>
              </a:rPr>
              <a:t>traitent </a:t>
            </a:r>
            <a:r>
              <a:rPr sz="1400" spc="-65" dirty="0">
                <a:solidFill>
                  <a:srgbClr val="FFFFFF"/>
                </a:solidFill>
                <a:latin typeface="Century Gothic"/>
                <a:cs typeface="Century Gothic"/>
              </a:rPr>
              <a:t>des</a:t>
            </a:r>
            <a:r>
              <a:rPr sz="1400" spc="-215" dirty="0">
                <a:solidFill>
                  <a:srgbClr val="FFFFFF"/>
                </a:solidFill>
                <a:latin typeface="Century Gothic"/>
                <a:cs typeface="Century Gothic"/>
              </a:rPr>
              <a:t> </a:t>
            </a:r>
            <a:r>
              <a:rPr sz="1400" spc="-80" dirty="0" err="1">
                <a:solidFill>
                  <a:srgbClr val="FFFFFF"/>
                </a:solidFill>
                <a:latin typeface="Century Gothic"/>
                <a:cs typeface="Century Gothic"/>
              </a:rPr>
              <a:t>données</a:t>
            </a:r>
            <a:r>
              <a:rPr sz="1400" spc="-45"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90" dirty="0">
                <a:solidFill>
                  <a:srgbClr val="FFFFFF"/>
                </a:solidFill>
                <a:latin typeface="Century Gothic"/>
                <a:cs typeface="Century Gothic"/>
              </a:rPr>
              <a:t> </a:t>
            </a:r>
            <a:r>
              <a:rPr sz="1400" spc="-85" dirty="0">
                <a:solidFill>
                  <a:srgbClr val="FFFFFF"/>
                </a:solidFill>
                <a:latin typeface="Century Gothic"/>
                <a:cs typeface="Century Gothic"/>
              </a:rPr>
              <a:t>caractère </a:t>
            </a:r>
            <a:r>
              <a:rPr sz="1400" spc="-40" dirty="0">
                <a:solidFill>
                  <a:srgbClr val="FFFFFF"/>
                </a:solidFill>
                <a:latin typeface="Century Gothic"/>
                <a:cs typeface="Century Gothic"/>
              </a:rPr>
              <a:t>personnel </a:t>
            </a:r>
            <a:r>
              <a:rPr sz="1400" spc="-10" dirty="0">
                <a:solidFill>
                  <a:srgbClr val="FFFFFF"/>
                </a:solidFill>
                <a:latin typeface="Century Gothic"/>
                <a:cs typeface="Century Gothic"/>
              </a:rPr>
              <a:t>sont</a:t>
            </a:r>
            <a:r>
              <a:rPr sz="1400" spc="35" dirty="0">
                <a:solidFill>
                  <a:srgbClr val="FFFFFF"/>
                </a:solidFill>
                <a:latin typeface="Century Gothic"/>
                <a:cs typeface="Century Gothic"/>
              </a:rPr>
              <a:t> </a:t>
            </a:r>
            <a:r>
              <a:rPr sz="1400" spc="-45" dirty="0">
                <a:solidFill>
                  <a:srgbClr val="FFFFFF"/>
                </a:solidFill>
                <a:latin typeface="Century Gothic"/>
                <a:cs typeface="Century Gothic"/>
              </a:rPr>
              <a:t>potentiellement</a:t>
            </a:r>
            <a:r>
              <a:rPr sz="1400" spc="-30" dirty="0">
                <a:solidFill>
                  <a:srgbClr val="FFFFFF"/>
                </a:solidFill>
                <a:latin typeface="Century Gothic"/>
                <a:cs typeface="Century Gothic"/>
              </a:rPr>
              <a:t> </a:t>
            </a:r>
            <a:r>
              <a:rPr sz="1400" spc="-45" dirty="0">
                <a:solidFill>
                  <a:srgbClr val="FFFFFF"/>
                </a:solidFill>
                <a:latin typeface="Century Gothic"/>
                <a:cs typeface="Century Gothic"/>
              </a:rPr>
              <a:t>tenues </a:t>
            </a:r>
            <a:r>
              <a:rPr sz="1400" spc="60" dirty="0">
                <a:solidFill>
                  <a:srgbClr val="FFFFFF"/>
                </a:solidFill>
                <a:latin typeface="Century Gothic"/>
                <a:cs typeface="Century Gothic"/>
              </a:rPr>
              <a:t> </a:t>
            </a:r>
            <a:r>
              <a:rPr sz="1400" spc="-120" dirty="0">
                <a:solidFill>
                  <a:srgbClr val="FFFFFF"/>
                </a:solidFill>
                <a:latin typeface="Century Gothic"/>
                <a:cs typeface="Century Gothic"/>
              </a:rPr>
              <a:t>comme </a:t>
            </a:r>
            <a:r>
              <a:rPr sz="1400" spc="-30" dirty="0">
                <a:solidFill>
                  <a:srgbClr val="FFFFFF"/>
                </a:solidFill>
                <a:latin typeface="Century Gothic"/>
                <a:cs typeface="Century Gothic"/>
              </a:rPr>
              <a:t>responsables. </a:t>
            </a:r>
            <a:r>
              <a:rPr sz="1400" spc="30" dirty="0">
                <a:solidFill>
                  <a:srgbClr val="FFFFFF"/>
                </a:solidFill>
                <a:latin typeface="Century Gothic"/>
                <a:cs typeface="Century Gothic"/>
              </a:rPr>
              <a:t>Elles </a:t>
            </a:r>
            <a:r>
              <a:rPr sz="1400" spc="-10" dirty="0">
                <a:solidFill>
                  <a:srgbClr val="FFFFFF"/>
                </a:solidFill>
                <a:latin typeface="Century Gothic"/>
                <a:cs typeface="Century Gothic"/>
              </a:rPr>
              <a:t>sont </a:t>
            </a:r>
            <a:r>
              <a:rPr sz="1400" spc="-135" dirty="0">
                <a:solidFill>
                  <a:srgbClr val="FFFFFF"/>
                </a:solidFill>
                <a:latin typeface="Century Gothic"/>
                <a:cs typeface="Century Gothic"/>
              </a:rPr>
              <a:t>de </a:t>
            </a:r>
            <a:r>
              <a:rPr sz="1400" spc="0" dirty="0">
                <a:solidFill>
                  <a:srgbClr val="FFFFFF"/>
                </a:solidFill>
                <a:latin typeface="Century Gothic"/>
                <a:cs typeface="Century Gothic"/>
              </a:rPr>
              <a:t>plus</a:t>
            </a:r>
            <a:r>
              <a:rPr sz="1400" spc="-250" dirty="0">
                <a:solidFill>
                  <a:srgbClr val="FFFFFF"/>
                </a:solidFill>
                <a:latin typeface="Century Gothic"/>
                <a:cs typeface="Century Gothic"/>
              </a:rPr>
              <a:t> </a:t>
            </a:r>
            <a:r>
              <a:rPr sz="1400" dirty="0" err="1">
                <a:solidFill>
                  <a:srgbClr val="FFFFFF"/>
                </a:solidFill>
                <a:latin typeface="Century Gothic"/>
                <a:cs typeface="Century Gothic"/>
              </a:rPr>
              <a:t>sujettes</a:t>
            </a:r>
            <a:r>
              <a:rPr sz="1400" spc="-45"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90" dirty="0">
                <a:solidFill>
                  <a:srgbClr val="FFFFFF"/>
                </a:solidFill>
                <a:latin typeface="Century Gothic"/>
                <a:cs typeface="Century Gothic"/>
              </a:rPr>
              <a:t> </a:t>
            </a:r>
            <a:r>
              <a:rPr sz="1400" spc="-65" dirty="0">
                <a:solidFill>
                  <a:srgbClr val="FFFFFF"/>
                </a:solidFill>
                <a:latin typeface="Century Gothic"/>
                <a:cs typeface="Century Gothic"/>
              </a:rPr>
              <a:t>des </a:t>
            </a:r>
            <a:r>
              <a:rPr sz="1400" spc="-30" dirty="0">
                <a:solidFill>
                  <a:srgbClr val="FFFFFF"/>
                </a:solidFill>
                <a:latin typeface="Century Gothic"/>
                <a:cs typeface="Century Gothic"/>
              </a:rPr>
              <a:t>sanctions </a:t>
            </a:r>
            <a:r>
              <a:rPr sz="1400" spc="-120" dirty="0">
                <a:solidFill>
                  <a:srgbClr val="FFFFFF"/>
                </a:solidFill>
                <a:latin typeface="Century Gothic"/>
                <a:cs typeface="Century Gothic"/>
              </a:rPr>
              <a:t>beaucoup </a:t>
            </a:r>
            <a:r>
              <a:rPr sz="1400" spc="0" dirty="0">
                <a:solidFill>
                  <a:srgbClr val="FFFFFF"/>
                </a:solidFill>
                <a:latin typeface="Century Gothic"/>
                <a:cs typeface="Century Gothic"/>
              </a:rPr>
              <a:t>plus </a:t>
            </a:r>
            <a:r>
              <a:rPr sz="1400" spc="-20" dirty="0">
                <a:solidFill>
                  <a:srgbClr val="FFFFFF"/>
                </a:solidFill>
                <a:latin typeface="Century Gothic"/>
                <a:cs typeface="Century Gothic"/>
              </a:rPr>
              <a:t>lourdes </a:t>
            </a:r>
            <a:r>
              <a:rPr sz="1400" spc="-105" dirty="0">
                <a:solidFill>
                  <a:srgbClr val="FFFFFF"/>
                </a:solidFill>
                <a:latin typeface="Century Gothic"/>
                <a:cs typeface="Century Gothic"/>
              </a:rPr>
              <a:t>en</a:t>
            </a:r>
            <a:r>
              <a:rPr sz="1400" spc="-265" dirty="0">
                <a:solidFill>
                  <a:srgbClr val="FFFFFF"/>
                </a:solidFill>
                <a:latin typeface="Century Gothic"/>
                <a:cs typeface="Century Gothic"/>
              </a:rPr>
              <a:t> </a:t>
            </a:r>
            <a:r>
              <a:rPr sz="1400" spc="-90" dirty="0">
                <a:solidFill>
                  <a:srgbClr val="FFFFFF"/>
                </a:solidFill>
                <a:latin typeface="Century Gothic"/>
                <a:cs typeface="Century Gothic"/>
              </a:rPr>
              <a:t>cas</a:t>
            </a:r>
            <a:r>
              <a:rPr sz="1400" spc="-40" dirty="0">
                <a:solidFill>
                  <a:srgbClr val="FFFFFF"/>
                </a:solidFill>
                <a:latin typeface="Century Gothic"/>
                <a:cs typeface="Century Gothic"/>
              </a:rPr>
              <a:t> </a:t>
            </a:r>
            <a:r>
              <a:rPr sz="1400" spc="-140" dirty="0">
                <a:solidFill>
                  <a:srgbClr val="FFFFFF"/>
                </a:solidFill>
                <a:latin typeface="Century Gothic"/>
                <a:cs typeface="Century Gothic"/>
              </a:rPr>
              <a:t>de </a:t>
            </a:r>
            <a:r>
              <a:rPr sz="1400" spc="-65" dirty="0">
                <a:solidFill>
                  <a:srgbClr val="FFFFFF"/>
                </a:solidFill>
                <a:latin typeface="Century Gothic"/>
                <a:cs typeface="Century Gothic"/>
              </a:rPr>
              <a:t> </a:t>
            </a:r>
            <a:r>
              <a:rPr sz="1400" spc="-75" dirty="0">
                <a:solidFill>
                  <a:srgbClr val="FFFFFF"/>
                </a:solidFill>
                <a:latin typeface="Century Gothic"/>
                <a:cs typeface="Century Gothic"/>
              </a:rPr>
              <a:t>non </a:t>
            </a:r>
            <a:r>
              <a:rPr sz="1400" spc="-50" dirty="0">
                <a:solidFill>
                  <a:srgbClr val="FFFFFF"/>
                </a:solidFill>
                <a:latin typeface="Century Gothic"/>
                <a:cs typeface="Century Gothic"/>
              </a:rPr>
              <a:t>respect </a:t>
            </a:r>
            <a:r>
              <a:rPr sz="1400" spc="-85" dirty="0">
                <a:solidFill>
                  <a:srgbClr val="FFFFFF"/>
                </a:solidFill>
                <a:latin typeface="Century Gothic"/>
                <a:cs typeface="Century Gothic"/>
              </a:rPr>
              <a:t>du </a:t>
            </a:r>
            <a:r>
              <a:rPr sz="1400" spc="-55" dirty="0">
                <a:solidFill>
                  <a:srgbClr val="FFFFFF"/>
                </a:solidFill>
                <a:latin typeface="Century Gothic"/>
                <a:cs typeface="Century Gothic"/>
              </a:rPr>
              <a:t>règlement </a:t>
            </a:r>
            <a:r>
              <a:rPr sz="1400" spc="-80" dirty="0">
                <a:solidFill>
                  <a:srgbClr val="FFFFFF"/>
                </a:solidFill>
                <a:latin typeface="Century Gothic"/>
                <a:cs typeface="Century Gothic"/>
              </a:rPr>
              <a:t>pouvant</a:t>
            </a:r>
            <a:r>
              <a:rPr sz="1400" spc="65" dirty="0">
                <a:solidFill>
                  <a:srgbClr val="FFFFFF"/>
                </a:solidFill>
                <a:latin typeface="Century Gothic"/>
                <a:cs typeface="Century Gothic"/>
              </a:rPr>
              <a:t> </a:t>
            </a:r>
            <a:r>
              <a:rPr sz="1400" spc="-15" dirty="0" err="1">
                <a:solidFill>
                  <a:srgbClr val="FFFFFF"/>
                </a:solidFill>
                <a:latin typeface="Century Gothic"/>
                <a:cs typeface="Century Gothic"/>
              </a:rPr>
              <a:t>aller</a:t>
            </a:r>
            <a:r>
              <a:rPr sz="1400" spc="-35" dirty="0">
                <a:solidFill>
                  <a:srgbClr val="FFFFFF"/>
                </a:solidFill>
                <a:latin typeface="Century Gothic"/>
                <a:cs typeface="Century Gothic"/>
              </a:rPr>
              <a:t> </a:t>
            </a:r>
            <a:r>
              <a:rPr sz="1400" spc="-60" dirty="0" err="1">
                <a:solidFill>
                  <a:srgbClr val="FFFFFF"/>
                </a:solidFill>
                <a:latin typeface="Century Gothic"/>
                <a:cs typeface="Century Gothic"/>
              </a:rPr>
              <a:t>jusqu</a:t>
            </a:r>
            <a:r>
              <a:rPr sz="1400" spc="-60" dirty="0">
                <a:solidFill>
                  <a:srgbClr val="FFFFFF"/>
                </a:solidFill>
                <a:latin typeface="Century Gothic"/>
                <a:cs typeface="Century Gothic"/>
              </a:rPr>
              <a:t>’</a:t>
            </a:r>
            <a:r>
              <a:rPr lang="fr-FR" sz="1400" spc="-60" dirty="0">
                <a:solidFill>
                  <a:srgbClr val="FFFFFF"/>
                </a:solidFill>
                <a:latin typeface="Century Gothic"/>
                <a:cs typeface="Century Gothic"/>
              </a:rPr>
              <a:t>à </a:t>
            </a:r>
            <a:r>
              <a:rPr sz="1400" spc="-60" dirty="0">
                <a:solidFill>
                  <a:srgbClr val="FFFFFF"/>
                </a:solidFill>
                <a:latin typeface="Century Gothic"/>
                <a:cs typeface="Century Gothic"/>
              </a:rPr>
              <a:t> </a:t>
            </a:r>
            <a:r>
              <a:rPr sz="1400" spc="-90" dirty="0">
                <a:solidFill>
                  <a:srgbClr val="FFFFFF"/>
                </a:solidFill>
                <a:latin typeface="Century Gothic"/>
                <a:cs typeface="Century Gothic"/>
              </a:rPr>
              <a:t> </a:t>
            </a:r>
            <a:r>
              <a:rPr sz="1400" spc="60" dirty="0">
                <a:solidFill>
                  <a:srgbClr val="FFFFFF"/>
                </a:solidFill>
                <a:latin typeface="Century Gothic"/>
                <a:cs typeface="Century Gothic"/>
              </a:rPr>
              <a:t>20M€ </a:t>
            </a:r>
            <a:r>
              <a:rPr sz="1400" spc="-75" dirty="0">
                <a:solidFill>
                  <a:srgbClr val="FFFFFF"/>
                </a:solidFill>
                <a:latin typeface="Century Gothic"/>
                <a:cs typeface="Century Gothic"/>
              </a:rPr>
              <a:t>ou </a:t>
            </a:r>
            <a:r>
              <a:rPr sz="1400" spc="60" dirty="0">
                <a:solidFill>
                  <a:srgbClr val="FFFFFF"/>
                </a:solidFill>
                <a:latin typeface="Century Gothic"/>
                <a:cs typeface="Century Gothic"/>
              </a:rPr>
              <a:t>4% </a:t>
            </a:r>
            <a:r>
              <a:rPr sz="1400" spc="-85" dirty="0">
                <a:solidFill>
                  <a:srgbClr val="FFFFFF"/>
                </a:solidFill>
                <a:latin typeface="Century Gothic"/>
                <a:cs typeface="Century Gothic"/>
              </a:rPr>
              <a:t>du </a:t>
            </a:r>
            <a:r>
              <a:rPr sz="1400" spc="-60" dirty="0">
                <a:solidFill>
                  <a:srgbClr val="FFFFFF"/>
                </a:solidFill>
                <a:latin typeface="Century Gothic"/>
                <a:cs typeface="Century Gothic"/>
              </a:rPr>
              <a:t>CA </a:t>
            </a:r>
            <a:r>
              <a:rPr sz="1400" spc="-75" dirty="0">
                <a:solidFill>
                  <a:srgbClr val="FFFFFF"/>
                </a:solidFill>
                <a:latin typeface="Century Gothic"/>
                <a:cs typeface="Century Gothic"/>
              </a:rPr>
              <a:t>annuel </a:t>
            </a:r>
            <a:r>
              <a:rPr sz="1400" spc="-60" dirty="0">
                <a:solidFill>
                  <a:srgbClr val="FFFFFF"/>
                </a:solidFill>
                <a:latin typeface="Century Gothic"/>
                <a:cs typeface="Century Gothic"/>
              </a:rPr>
              <a:t>mondial</a:t>
            </a:r>
            <a:r>
              <a:rPr sz="1400" spc="-120" dirty="0">
                <a:solidFill>
                  <a:srgbClr val="FFFFFF"/>
                </a:solidFill>
                <a:latin typeface="Century Gothic"/>
                <a:cs typeface="Century Gothic"/>
              </a:rPr>
              <a:t> </a:t>
            </a:r>
            <a:r>
              <a:rPr sz="1400" spc="-135" dirty="0">
                <a:solidFill>
                  <a:srgbClr val="FFFFFF"/>
                </a:solidFill>
                <a:latin typeface="Century Gothic"/>
                <a:cs typeface="Century Gothic"/>
              </a:rPr>
              <a:t>de</a:t>
            </a:r>
            <a:endParaRPr sz="1400" dirty="0">
              <a:latin typeface="Century Gothic"/>
              <a:cs typeface="Century Gothic"/>
            </a:endParaRPr>
          </a:p>
          <a:p>
            <a:pPr marR="5080" algn="r">
              <a:lnSpc>
                <a:spcPts val="1500"/>
              </a:lnSpc>
            </a:pPr>
            <a:r>
              <a:rPr sz="1400" spc="-20" dirty="0">
                <a:solidFill>
                  <a:srgbClr val="FFFFFF"/>
                </a:solidFill>
                <a:latin typeface="Century Gothic"/>
                <a:cs typeface="Century Gothic"/>
              </a:rPr>
              <a:t>l’entreprise</a:t>
            </a:r>
            <a:r>
              <a:rPr sz="1400" spc="-90" dirty="0">
                <a:solidFill>
                  <a:srgbClr val="FFFFFF"/>
                </a:solidFill>
                <a:latin typeface="Century Gothic"/>
                <a:cs typeface="Century Gothic"/>
              </a:rPr>
              <a:t> </a:t>
            </a:r>
            <a:r>
              <a:rPr sz="1400" spc="-85" dirty="0">
                <a:solidFill>
                  <a:srgbClr val="FFFFFF"/>
                </a:solidFill>
                <a:latin typeface="Century Gothic"/>
                <a:cs typeface="Century Gothic"/>
              </a:rPr>
              <a:t>concernée.</a:t>
            </a:r>
            <a:endParaRPr sz="1400" dirty="0">
              <a:latin typeface="Century Gothic"/>
              <a:cs typeface="Century Gothic"/>
            </a:endParaRPr>
          </a:p>
        </p:txBody>
      </p:sp>
      <p:sp>
        <p:nvSpPr>
          <p:cNvPr id="9" name="object 9"/>
          <p:cNvSpPr/>
          <p:nvPr/>
        </p:nvSpPr>
        <p:spPr>
          <a:xfrm>
            <a:off x="482039" y="644334"/>
            <a:ext cx="502920" cy="485140"/>
          </a:xfrm>
          <a:custGeom>
            <a:avLst/>
            <a:gdLst/>
            <a:ahLst/>
            <a:cxnLst/>
            <a:rect l="l" t="t" r="r" b="b"/>
            <a:pathLst>
              <a:path w="502919" h="485140">
                <a:moveTo>
                  <a:pt x="251459" y="0"/>
                </a:moveTo>
                <a:lnTo>
                  <a:pt x="200782" y="4922"/>
                </a:lnTo>
                <a:lnTo>
                  <a:pt x="153580" y="19041"/>
                </a:lnTo>
                <a:lnTo>
                  <a:pt x="110866" y="41382"/>
                </a:lnTo>
                <a:lnTo>
                  <a:pt x="73651" y="70970"/>
                </a:lnTo>
                <a:lnTo>
                  <a:pt x="42945" y="106832"/>
                </a:lnTo>
                <a:lnTo>
                  <a:pt x="19761" y="147993"/>
                </a:lnTo>
                <a:lnTo>
                  <a:pt x="5108" y="193479"/>
                </a:lnTo>
                <a:lnTo>
                  <a:pt x="0" y="242315"/>
                </a:lnTo>
                <a:lnTo>
                  <a:pt x="5108" y="291148"/>
                </a:lnTo>
                <a:lnTo>
                  <a:pt x="19761" y="336633"/>
                </a:lnTo>
                <a:lnTo>
                  <a:pt x="42945" y="377793"/>
                </a:lnTo>
                <a:lnTo>
                  <a:pt x="73651" y="413656"/>
                </a:lnTo>
                <a:lnTo>
                  <a:pt x="110866" y="443246"/>
                </a:lnTo>
                <a:lnTo>
                  <a:pt x="153580" y="465588"/>
                </a:lnTo>
                <a:lnTo>
                  <a:pt x="200782" y="479708"/>
                </a:lnTo>
                <a:lnTo>
                  <a:pt x="251459" y="484631"/>
                </a:lnTo>
                <a:lnTo>
                  <a:pt x="302137" y="479708"/>
                </a:lnTo>
                <a:lnTo>
                  <a:pt x="349339" y="465588"/>
                </a:lnTo>
                <a:lnTo>
                  <a:pt x="392053" y="443246"/>
                </a:lnTo>
                <a:lnTo>
                  <a:pt x="429268" y="413656"/>
                </a:lnTo>
                <a:lnTo>
                  <a:pt x="459974" y="377793"/>
                </a:lnTo>
                <a:lnTo>
                  <a:pt x="483158" y="336633"/>
                </a:lnTo>
                <a:lnTo>
                  <a:pt x="497811" y="291148"/>
                </a:lnTo>
                <a:lnTo>
                  <a:pt x="502919" y="242315"/>
                </a:lnTo>
                <a:lnTo>
                  <a:pt x="497811" y="193479"/>
                </a:lnTo>
                <a:lnTo>
                  <a:pt x="483158" y="147993"/>
                </a:lnTo>
                <a:lnTo>
                  <a:pt x="459974" y="106832"/>
                </a:lnTo>
                <a:lnTo>
                  <a:pt x="429268" y="70970"/>
                </a:lnTo>
                <a:lnTo>
                  <a:pt x="392053" y="41382"/>
                </a:lnTo>
                <a:lnTo>
                  <a:pt x="349339" y="19041"/>
                </a:lnTo>
                <a:lnTo>
                  <a:pt x="302137" y="4922"/>
                </a:lnTo>
                <a:lnTo>
                  <a:pt x="251459" y="0"/>
                </a:lnTo>
                <a:close/>
              </a:path>
            </a:pathLst>
          </a:custGeom>
          <a:solidFill>
            <a:srgbClr val="41DDF9"/>
          </a:solidFill>
        </p:spPr>
        <p:txBody>
          <a:bodyPr wrap="square" lIns="0" tIns="0" rIns="0" bIns="0" rtlCol="0"/>
          <a:lstStyle/>
          <a:p>
            <a:endParaRPr/>
          </a:p>
        </p:txBody>
      </p:sp>
      <p:sp>
        <p:nvSpPr>
          <p:cNvPr id="10" name="object 10"/>
          <p:cNvSpPr txBox="1"/>
          <p:nvPr/>
        </p:nvSpPr>
        <p:spPr>
          <a:xfrm>
            <a:off x="586153" y="540448"/>
            <a:ext cx="8707120" cy="461009"/>
          </a:xfrm>
          <a:prstGeom prst="rect">
            <a:avLst/>
          </a:prstGeom>
        </p:spPr>
        <p:txBody>
          <a:bodyPr vert="horz" wrap="square" lIns="0" tIns="12700" rIns="0" bIns="0" rtlCol="0">
            <a:spAutoFit/>
          </a:bodyPr>
          <a:lstStyle/>
          <a:p>
            <a:pPr marL="12700">
              <a:lnSpc>
                <a:spcPts val="1655"/>
              </a:lnSpc>
              <a:spcBef>
                <a:spcPts val="100"/>
              </a:spcBef>
            </a:pPr>
            <a:r>
              <a:rPr sz="1400" spc="125" dirty="0">
                <a:solidFill>
                  <a:srgbClr val="FFFFFF"/>
                </a:solidFill>
                <a:latin typeface="Century Gothic"/>
                <a:cs typeface="Century Gothic"/>
              </a:rPr>
              <a:t>—</a:t>
            </a:r>
            <a:endParaRPr sz="1400" dirty="0">
              <a:latin typeface="Century Gothic"/>
              <a:cs typeface="Century Gothic"/>
            </a:endParaRPr>
          </a:p>
          <a:p>
            <a:pPr marL="98425">
              <a:lnSpc>
                <a:spcPts val="1775"/>
              </a:lnSpc>
              <a:tabLst>
                <a:tab pos="595630" algn="l"/>
              </a:tabLst>
            </a:pPr>
            <a:r>
              <a:rPr sz="1500" dirty="0">
                <a:solidFill>
                  <a:srgbClr val="FFFFFF"/>
                </a:solidFill>
                <a:latin typeface="Calibri"/>
                <a:cs typeface="Calibri"/>
              </a:rPr>
              <a:t>2	</a:t>
            </a:r>
            <a:r>
              <a:rPr sz="2100" spc="-60" baseline="1984" dirty="0">
                <a:solidFill>
                  <a:srgbClr val="FFFFFF"/>
                </a:solidFill>
                <a:latin typeface="Century Gothic"/>
                <a:cs typeface="Century Gothic"/>
              </a:rPr>
              <a:t>Renforcer </a:t>
            </a:r>
            <a:r>
              <a:rPr sz="2100" spc="-89" baseline="1984" dirty="0">
                <a:solidFill>
                  <a:srgbClr val="FFFFFF"/>
                </a:solidFill>
                <a:latin typeface="Century Gothic"/>
                <a:cs typeface="Century Gothic"/>
              </a:rPr>
              <a:t>la </a:t>
            </a:r>
            <a:r>
              <a:rPr sz="2100" spc="-30" baseline="1984" dirty="0">
                <a:solidFill>
                  <a:srgbClr val="FFFFFF"/>
                </a:solidFill>
                <a:latin typeface="Century Gothic"/>
                <a:cs typeface="Century Gothic"/>
              </a:rPr>
              <a:t>responsabilité </a:t>
            </a:r>
            <a:r>
              <a:rPr sz="2100" spc="-89" baseline="1984" dirty="0">
                <a:solidFill>
                  <a:srgbClr val="FFFFFF"/>
                </a:solidFill>
                <a:latin typeface="Century Gothic"/>
                <a:cs typeface="Century Gothic"/>
              </a:rPr>
              <a:t>des </a:t>
            </a:r>
            <a:r>
              <a:rPr sz="2100" spc="-67" baseline="1984" dirty="0">
                <a:solidFill>
                  <a:srgbClr val="FFFFFF"/>
                </a:solidFill>
                <a:latin typeface="Century Gothic"/>
                <a:cs typeface="Century Gothic"/>
              </a:rPr>
              <a:t>acteurs </a:t>
            </a:r>
            <a:r>
              <a:rPr sz="2100" spc="-150" baseline="1984" dirty="0">
                <a:solidFill>
                  <a:srgbClr val="FFFFFF"/>
                </a:solidFill>
                <a:latin typeface="Century Gothic"/>
                <a:cs typeface="Century Gothic"/>
              </a:rPr>
              <a:t>en </a:t>
            </a:r>
            <a:r>
              <a:rPr sz="2100" spc="-82" baseline="1984" dirty="0">
                <a:solidFill>
                  <a:srgbClr val="FFFFFF"/>
                </a:solidFill>
                <a:latin typeface="Century Gothic"/>
                <a:cs typeface="Century Gothic"/>
              </a:rPr>
              <a:t>matière </a:t>
            </a:r>
            <a:r>
              <a:rPr sz="2100" spc="-202" baseline="1984" dirty="0">
                <a:solidFill>
                  <a:srgbClr val="FFFFFF"/>
                </a:solidFill>
                <a:latin typeface="Century Gothic"/>
                <a:cs typeface="Century Gothic"/>
              </a:rPr>
              <a:t>de </a:t>
            </a:r>
            <a:r>
              <a:rPr sz="2100" spc="-60" baseline="1984" dirty="0">
                <a:solidFill>
                  <a:srgbClr val="FFFFFF"/>
                </a:solidFill>
                <a:latin typeface="Century Gothic"/>
                <a:cs typeface="Century Gothic"/>
              </a:rPr>
              <a:t>protection </a:t>
            </a:r>
            <a:r>
              <a:rPr sz="2100" spc="-89" baseline="1984" dirty="0">
                <a:solidFill>
                  <a:srgbClr val="FFFFFF"/>
                </a:solidFill>
                <a:latin typeface="Century Gothic"/>
                <a:cs typeface="Century Gothic"/>
              </a:rPr>
              <a:t>des </a:t>
            </a:r>
            <a:r>
              <a:rPr sz="2100" spc="-120" baseline="1984" dirty="0" err="1">
                <a:solidFill>
                  <a:srgbClr val="FFFFFF"/>
                </a:solidFill>
                <a:latin typeface="Century Gothic"/>
                <a:cs typeface="Century Gothic"/>
              </a:rPr>
              <a:t>données</a:t>
            </a:r>
            <a:r>
              <a:rPr sz="2100" spc="-120" baseline="1984" dirty="0">
                <a:solidFill>
                  <a:srgbClr val="FFFFFF"/>
                </a:solidFill>
                <a:latin typeface="Century Gothic"/>
                <a:cs typeface="Century Gothic"/>
              </a:rPr>
              <a:t> </a:t>
            </a:r>
            <a:r>
              <a:rPr lang="fr-FR" sz="2100" spc="-322" baseline="1984" dirty="0">
                <a:solidFill>
                  <a:srgbClr val="FFFFFF"/>
                </a:solidFill>
                <a:latin typeface="Century Gothic"/>
                <a:cs typeface="Century Gothic"/>
              </a:rPr>
              <a:t>à </a:t>
            </a:r>
            <a:r>
              <a:rPr sz="2100" spc="-322" baseline="1984" dirty="0">
                <a:solidFill>
                  <a:srgbClr val="FFFFFF"/>
                </a:solidFill>
                <a:latin typeface="Century Gothic"/>
                <a:cs typeface="Century Gothic"/>
              </a:rPr>
              <a:t> </a:t>
            </a:r>
            <a:r>
              <a:rPr sz="2100" spc="-127" baseline="1984" dirty="0">
                <a:solidFill>
                  <a:srgbClr val="FFFFFF"/>
                </a:solidFill>
                <a:latin typeface="Century Gothic"/>
                <a:cs typeface="Century Gothic"/>
              </a:rPr>
              <a:t>caractère</a:t>
            </a:r>
            <a:r>
              <a:rPr sz="2100" spc="112" baseline="1984" dirty="0">
                <a:solidFill>
                  <a:srgbClr val="FFFFFF"/>
                </a:solidFill>
                <a:latin typeface="Century Gothic"/>
                <a:cs typeface="Century Gothic"/>
              </a:rPr>
              <a:t> </a:t>
            </a:r>
            <a:r>
              <a:rPr sz="2100" spc="-60" baseline="1984" dirty="0">
                <a:solidFill>
                  <a:srgbClr val="FFFFFF"/>
                </a:solidFill>
                <a:latin typeface="Century Gothic"/>
                <a:cs typeface="Century Gothic"/>
              </a:rPr>
              <a:t>personnel</a:t>
            </a:r>
            <a:endParaRPr sz="2100" baseline="1984" dirty="0">
              <a:latin typeface="Century Gothic"/>
              <a:cs typeface="Century Gothic"/>
            </a:endParaRPr>
          </a:p>
        </p:txBody>
      </p:sp>
      <p:sp>
        <p:nvSpPr>
          <p:cNvPr id="11" name="object 11"/>
          <p:cNvSpPr txBox="1"/>
          <p:nvPr/>
        </p:nvSpPr>
        <p:spPr>
          <a:xfrm>
            <a:off x="322535" y="5437780"/>
            <a:ext cx="11747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15" dirty="0">
                <a:solidFill>
                  <a:srgbClr val="0000FF"/>
                </a:solidFill>
                <a:latin typeface="Century Gothic"/>
                <a:cs typeface="Century Gothic"/>
              </a:rPr>
              <a:t>7</a:t>
            </a:fld>
            <a:endParaRPr sz="900">
              <a:latin typeface="Century Gothic"/>
              <a:cs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5" name="object 5"/>
          <p:cNvSpPr txBox="1"/>
          <p:nvPr/>
        </p:nvSpPr>
        <p:spPr>
          <a:xfrm>
            <a:off x="3210788" y="931329"/>
            <a:ext cx="5031740" cy="864869"/>
          </a:xfrm>
          <a:prstGeom prst="rect">
            <a:avLst/>
          </a:prstGeom>
        </p:spPr>
        <p:txBody>
          <a:bodyPr vert="horz" wrap="square" lIns="0" tIns="31115" rIns="0" bIns="0" rtlCol="0">
            <a:spAutoFit/>
          </a:bodyPr>
          <a:lstStyle/>
          <a:p>
            <a:pPr marL="12700" marR="5080">
              <a:lnSpc>
                <a:spcPct val="89700"/>
              </a:lnSpc>
              <a:spcBef>
                <a:spcPts val="245"/>
              </a:spcBef>
            </a:pPr>
            <a:r>
              <a:rPr sz="1200" spc="-45" dirty="0">
                <a:solidFill>
                  <a:srgbClr val="FFFFFF"/>
                </a:solidFill>
                <a:latin typeface="Century Gothic"/>
                <a:cs typeface="Century Gothic"/>
              </a:rPr>
              <a:t>La </a:t>
            </a:r>
            <a:r>
              <a:rPr sz="1200" spc="-55" dirty="0">
                <a:solidFill>
                  <a:srgbClr val="FFFFFF"/>
                </a:solidFill>
                <a:latin typeface="Century Gothic"/>
                <a:cs typeface="Century Gothic"/>
              </a:rPr>
              <a:t>désignation </a:t>
            </a:r>
            <a:r>
              <a:rPr sz="1200" spc="-90" dirty="0">
                <a:solidFill>
                  <a:srgbClr val="FFFFFF"/>
                </a:solidFill>
                <a:latin typeface="Century Gothic"/>
                <a:cs typeface="Century Gothic"/>
              </a:rPr>
              <a:t>du </a:t>
            </a:r>
            <a:r>
              <a:rPr sz="1200" spc="-80" dirty="0" err="1">
                <a:solidFill>
                  <a:srgbClr val="FFFFFF"/>
                </a:solidFill>
                <a:latin typeface="Century Gothic"/>
                <a:cs typeface="Century Gothic"/>
              </a:rPr>
              <a:t>Délégué</a:t>
            </a:r>
            <a:r>
              <a:rPr sz="1200" spc="-80" dirty="0">
                <a:solidFill>
                  <a:srgbClr val="FFFFFF"/>
                </a:solidFill>
                <a:latin typeface="Century Gothic"/>
                <a:cs typeface="Century Gothic"/>
              </a:rPr>
              <a:t>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70" dirty="0">
                <a:solidFill>
                  <a:srgbClr val="FFFFFF"/>
                </a:solidFill>
                <a:latin typeface="Century Gothic"/>
                <a:cs typeface="Century Gothic"/>
              </a:rPr>
              <a:t>la </a:t>
            </a:r>
            <a:r>
              <a:rPr sz="1200" spc="-40" dirty="0">
                <a:solidFill>
                  <a:srgbClr val="FFFFFF"/>
                </a:solidFill>
                <a:latin typeface="Century Gothic"/>
                <a:cs typeface="Century Gothic"/>
              </a:rPr>
              <a:t>Protection </a:t>
            </a:r>
            <a:r>
              <a:rPr sz="1200" spc="-65" dirty="0">
                <a:solidFill>
                  <a:srgbClr val="FFFFFF"/>
                </a:solidFill>
                <a:latin typeface="Century Gothic"/>
                <a:cs typeface="Century Gothic"/>
              </a:rPr>
              <a:t>des Données </a:t>
            </a:r>
            <a:r>
              <a:rPr sz="1200" spc="-40" dirty="0">
                <a:solidFill>
                  <a:srgbClr val="FFFFFF"/>
                </a:solidFill>
                <a:latin typeface="Century Gothic"/>
                <a:cs typeface="Century Gothic"/>
              </a:rPr>
              <a:t>doit </a:t>
            </a:r>
            <a:r>
              <a:rPr sz="1200" spc="-30" dirty="0">
                <a:solidFill>
                  <a:srgbClr val="FFFFFF"/>
                </a:solidFill>
                <a:latin typeface="Century Gothic"/>
                <a:cs typeface="Century Gothic"/>
              </a:rPr>
              <a:t>se </a:t>
            </a:r>
            <a:r>
              <a:rPr sz="1200" spc="-35" dirty="0">
                <a:solidFill>
                  <a:srgbClr val="FFFFFF"/>
                </a:solidFill>
                <a:latin typeface="Century Gothic"/>
                <a:cs typeface="Century Gothic"/>
              </a:rPr>
              <a:t>faire </a:t>
            </a:r>
            <a:r>
              <a:rPr sz="1200" spc="25" dirty="0">
                <a:solidFill>
                  <a:srgbClr val="FFFFFF"/>
                </a:solidFill>
                <a:latin typeface="Century Gothic"/>
                <a:cs typeface="Century Gothic"/>
              </a:rPr>
              <a:t>sur </a:t>
            </a:r>
            <a:r>
              <a:rPr sz="1200" spc="-70" dirty="0">
                <a:solidFill>
                  <a:srgbClr val="FFFFFF"/>
                </a:solidFill>
                <a:latin typeface="Century Gothic"/>
                <a:cs typeface="Century Gothic"/>
              </a:rPr>
              <a:t>la  </a:t>
            </a:r>
            <a:r>
              <a:rPr sz="1200" spc="-95" dirty="0">
                <a:solidFill>
                  <a:srgbClr val="FFFFFF"/>
                </a:solidFill>
                <a:latin typeface="Century Gothic"/>
                <a:cs typeface="Century Gothic"/>
              </a:rPr>
              <a:t>base </a:t>
            </a:r>
            <a:r>
              <a:rPr sz="1200" spc="-130" dirty="0">
                <a:solidFill>
                  <a:srgbClr val="FFFFFF"/>
                </a:solidFill>
                <a:latin typeface="Century Gothic"/>
                <a:cs typeface="Century Gothic"/>
              </a:rPr>
              <a:t>de </a:t>
            </a:r>
            <a:r>
              <a:rPr sz="1200" dirty="0">
                <a:solidFill>
                  <a:srgbClr val="FFFFFF"/>
                </a:solidFill>
                <a:latin typeface="Century Gothic"/>
                <a:cs typeface="Century Gothic"/>
              </a:rPr>
              <a:t>ses </a:t>
            </a:r>
            <a:r>
              <a:rPr sz="1200" spc="-40" dirty="0">
                <a:solidFill>
                  <a:srgbClr val="FFFFFF"/>
                </a:solidFill>
                <a:latin typeface="Century Gothic"/>
                <a:cs typeface="Century Gothic"/>
              </a:rPr>
              <a:t>qualités </a:t>
            </a:r>
            <a:r>
              <a:rPr sz="1200" spc="-20" dirty="0">
                <a:solidFill>
                  <a:srgbClr val="FFFFFF"/>
                </a:solidFill>
                <a:latin typeface="Century Gothic"/>
                <a:cs typeface="Century Gothic"/>
              </a:rPr>
              <a:t>professionnelles </a:t>
            </a:r>
            <a:r>
              <a:rPr sz="1200" spc="-60" dirty="0">
                <a:solidFill>
                  <a:srgbClr val="FFFFFF"/>
                </a:solidFill>
                <a:latin typeface="Century Gothic"/>
                <a:cs typeface="Century Gothic"/>
              </a:rPr>
              <a:t>et </a:t>
            </a:r>
            <a:r>
              <a:rPr sz="1200" spc="-110" dirty="0">
                <a:solidFill>
                  <a:srgbClr val="FFFFFF"/>
                </a:solidFill>
                <a:latin typeface="Century Gothic"/>
                <a:cs typeface="Century Gothic"/>
              </a:rPr>
              <a:t>donc </a:t>
            </a:r>
            <a:r>
              <a:rPr sz="1200" spc="25" dirty="0">
                <a:solidFill>
                  <a:srgbClr val="FFFFFF"/>
                </a:solidFill>
                <a:latin typeface="Century Gothic"/>
                <a:cs typeface="Century Gothic"/>
              </a:rPr>
              <a:t>sur </a:t>
            </a:r>
            <a:r>
              <a:rPr sz="1200" dirty="0">
                <a:solidFill>
                  <a:srgbClr val="FFFFFF"/>
                </a:solidFill>
                <a:latin typeface="Century Gothic"/>
                <a:cs typeface="Century Gothic"/>
              </a:rPr>
              <a:t>ses </a:t>
            </a:r>
            <a:r>
              <a:rPr sz="1200" spc="-65" dirty="0">
                <a:solidFill>
                  <a:srgbClr val="FFFFFF"/>
                </a:solidFill>
                <a:latin typeface="Century Gothic"/>
                <a:cs typeface="Century Gothic"/>
              </a:rPr>
              <a:t>connaissances  </a:t>
            </a:r>
            <a:r>
              <a:rPr sz="1200" spc="-40" dirty="0">
                <a:solidFill>
                  <a:srgbClr val="FFFFFF"/>
                </a:solidFill>
                <a:latin typeface="Century Gothic"/>
                <a:cs typeface="Century Gothic"/>
              </a:rPr>
              <a:t>spécialisées </a:t>
            </a:r>
            <a:r>
              <a:rPr sz="1200" spc="-90" dirty="0">
                <a:solidFill>
                  <a:srgbClr val="FFFFFF"/>
                </a:solidFill>
                <a:latin typeface="Century Gothic"/>
                <a:cs typeface="Century Gothic"/>
              </a:rPr>
              <a:t>du </a:t>
            </a:r>
            <a:r>
              <a:rPr sz="1200" spc="-15" dirty="0">
                <a:solidFill>
                  <a:srgbClr val="FFFFFF"/>
                </a:solidFill>
                <a:latin typeface="Century Gothic"/>
                <a:cs typeface="Century Gothic"/>
              </a:rPr>
              <a:t>droit </a:t>
            </a:r>
            <a:r>
              <a:rPr sz="1200" spc="-60" dirty="0">
                <a:solidFill>
                  <a:srgbClr val="FFFFFF"/>
                </a:solidFill>
                <a:latin typeface="Century Gothic"/>
                <a:cs typeface="Century Gothic"/>
              </a:rPr>
              <a:t>et </a:t>
            </a:r>
            <a:r>
              <a:rPr sz="1200" spc="-65" dirty="0">
                <a:solidFill>
                  <a:srgbClr val="FFFFFF"/>
                </a:solidFill>
                <a:latin typeface="Century Gothic"/>
                <a:cs typeface="Century Gothic"/>
              </a:rPr>
              <a:t>des </a:t>
            </a:r>
            <a:r>
              <a:rPr sz="1200" spc="-45" dirty="0">
                <a:solidFill>
                  <a:srgbClr val="FFFFFF"/>
                </a:solidFill>
                <a:latin typeface="Century Gothic"/>
                <a:cs typeface="Century Gothic"/>
              </a:rPr>
              <a:t>pratiques </a:t>
            </a:r>
            <a:r>
              <a:rPr sz="1200" spc="-100" dirty="0">
                <a:solidFill>
                  <a:srgbClr val="FFFFFF"/>
                </a:solidFill>
                <a:latin typeface="Century Gothic"/>
                <a:cs typeface="Century Gothic"/>
              </a:rPr>
              <a:t>en </a:t>
            </a:r>
            <a:r>
              <a:rPr sz="1200" spc="-60" dirty="0">
                <a:solidFill>
                  <a:srgbClr val="FFFFFF"/>
                </a:solidFill>
                <a:latin typeface="Century Gothic"/>
                <a:cs typeface="Century Gothic"/>
              </a:rPr>
              <a:t>matière </a:t>
            </a:r>
            <a:r>
              <a:rPr sz="1200" spc="-130" dirty="0">
                <a:solidFill>
                  <a:srgbClr val="FFFFFF"/>
                </a:solidFill>
                <a:latin typeface="Century Gothic"/>
                <a:cs typeface="Century Gothic"/>
              </a:rPr>
              <a:t>de </a:t>
            </a:r>
            <a:r>
              <a:rPr sz="1200" spc="-40" dirty="0">
                <a:solidFill>
                  <a:srgbClr val="FFFFFF"/>
                </a:solidFill>
                <a:latin typeface="Century Gothic"/>
                <a:cs typeface="Century Gothic"/>
              </a:rPr>
              <a:t>protections </a:t>
            </a:r>
            <a:r>
              <a:rPr sz="1200" spc="-65" dirty="0">
                <a:solidFill>
                  <a:srgbClr val="FFFFFF"/>
                </a:solidFill>
                <a:latin typeface="Century Gothic"/>
                <a:cs typeface="Century Gothic"/>
              </a:rPr>
              <a:t>des  </a:t>
            </a:r>
            <a:r>
              <a:rPr sz="1200" spc="-80" dirty="0">
                <a:solidFill>
                  <a:srgbClr val="FFFFFF"/>
                </a:solidFill>
                <a:latin typeface="Century Gothic"/>
                <a:cs typeface="Century Gothic"/>
              </a:rPr>
              <a:t>données </a:t>
            </a:r>
            <a:r>
              <a:rPr sz="1200" spc="-60" dirty="0">
                <a:solidFill>
                  <a:srgbClr val="FFFFFF"/>
                </a:solidFill>
                <a:latin typeface="Century Gothic"/>
                <a:cs typeface="Century Gothic"/>
              </a:rPr>
              <a:t>et </a:t>
            </a:r>
            <a:r>
              <a:rPr sz="1200" dirty="0">
                <a:solidFill>
                  <a:srgbClr val="FFFFFF"/>
                </a:solidFill>
                <a:latin typeface="Century Gothic"/>
                <a:cs typeface="Century Gothic"/>
              </a:rPr>
              <a:t>ses </a:t>
            </a:r>
            <a:r>
              <a:rPr sz="1200" spc="-65" dirty="0">
                <a:solidFill>
                  <a:srgbClr val="FFFFFF"/>
                </a:solidFill>
                <a:latin typeface="Century Gothic"/>
                <a:cs typeface="Century Gothic"/>
              </a:rPr>
              <a:t>connaissances </a:t>
            </a:r>
            <a:r>
              <a:rPr sz="1200" spc="-60" dirty="0">
                <a:solidFill>
                  <a:srgbClr val="FFFFFF"/>
                </a:solidFill>
                <a:latin typeface="Century Gothic"/>
                <a:cs typeface="Century Gothic"/>
              </a:rPr>
              <a:t>techniques </a:t>
            </a:r>
            <a:r>
              <a:rPr sz="1200" spc="-65" dirty="0">
                <a:solidFill>
                  <a:srgbClr val="FFFFFF"/>
                </a:solidFill>
                <a:latin typeface="Century Gothic"/>
                <a:cs typeface="Century Gothic"/>
              </a:rPr>
              <a:t>(compréhension </a:t>
            </a:r>
            <a:r>
              <a:rPr sz="1200" spc="-90" dirty="0">
                <a:solidFill>
                  <a:srgbClr val="FFFFFF"/>
                </a:solidFill>
                <a:latin typeface="Century Gothic"/>
                <a:cs typeface="Century Gothic"/>
              </a:rPr>
              <a:t>du </a:t>
            </a:r>
            <a:r>
              <a:rPr sz="1200" spc="-45" dirty="0">
                <a:solidFill>
                  <a:srgbClr val="FFFFFF"/>
                </a:solidFill>
                <a:latin typeface="Century Gothic"/>
                <a:cs typeface="Century Gothic"/>
              </a:rPr>
              <a:t>traitement  </a:t>
            </a:r>
            <a:r>
              <a:rPr sz="1200" spc="-65" dirty="0">
                <a:solidFill>
                  <a:srgbClr val="FFFFFF"/>
                </a:solidFill>
                <a:latin typeface="Century Gothic"/>
                <a:cs typeface="Century Gothic"/>
              </a:rPr>
              <a:t>des</a:t>
            </a:r>
            <a:r>
              <a:rPr sz="1200" spc="-45" dirty="0">
                <a:solidFill>
                  <a:srgbClr val="FFFFFF"/>
                </a:solidFill>
                <a:latin typeface="Century Gothic"/>
                <a:cs typeface="Century Gothic"/>
              </a:rPr>
              <a:t> </a:t>
            </a:r>
            <a:r>
              <a:rPr sz="1200" spc="-70" dirty="0">
                <a:solidFill>
                  <a:srgbClr val="FFFFFF"/>
                </a:solidFill>
                <a:latin typeface="Century Gothic"/>
                <a:cs typeface="Century Gothic"/>
              </a:rPr>
              <a:t>données).</a:t>
            </a:r>
            <a:endParaRPr sz="1200" dirty="0">
              <a:latin typeface="Century Gothic"/>
              <a:cs typeface="Century Gothic"/>
            </a:endParaRPr>
          </a:p>
        </p:txBody>
      </p:sp>
      <p:sp>
        <p:nvSpPr>
          <p:cNvPr id="8" name="object 8"/>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15" dirty="0"/>
              <a:t>70</a:t>
            </a:fld>
            <a:endParaRPr spc="15" dirty="0"/>
          </a:p>
        </p:txBody>
      </p:sp>
      <p:sp>
        <p:nvSpPr>
          <p:cNvPr id="6" name="object 6"/>
          <p:cNvSpPr txBox="1"/>
          <p:nvPr/>
        </p:nvSpPr>
        <p:spPr>
          <a:xfrm>
            <a:off x="3210788" y="2044700"/>
            <a:ext cx="5135880" cy="1029969"/>
          </a:xfrm>
          <a:prstGeom prst="rect">
            <a:avLst/>
          </a:prstGeom>
        </p:spPr>
        <p:txBody>
          <a:bodyPr vert="horz" wrap="square" lIns="0" tIns="33019" rIns="0" bIns="0" rtlCol="0">
            <a:spAutoFit/>
          </a:bodyPr>
          <a:lstStyle/>
          <a:p>
            <a:pPr marL="12700" marR="5080">
              <a:lnSpc>
                <a:spcPts val="1300"/>
              </a:lnSpc>
              <a:spcBef>
                <a:spcPts val="259"/>
              </a:spcBef>
            </a:pPr>
            <a:r>
              <a:rPr sz="1200" spc="-75" dirty="0">
                <a:solidFill>
                  <a:srgbClr val="FFFFFF"/>
                </a:solidFill>
                <a:latin typeface="Century Gothic"/>
                <a:cs typeface="Century Gothic"/>
              </a:rPr>
              <a:t>Aucun </a:t>
            </a:r>
            <a:r>
              <a:rPr sz="1200" spc="-65" dirty="0">
                <a:solidFill>
                  <a:srgbClr val="FFFFFF"/>
                </a:solidFill>
                <a:latin typeface="Century Gothic"/>
                <a:cs typeface="Century Gothic"/>
              </a:rPr>
              <a:t>diplôme </a:t>
            </a:r>
            <a:r>
              <a:rPr sz="1200" spc="-50" dirty="0">
                <a:solidFill>
                  <a:srgbClr val="FFFFFF"/>
                </a:solidFill>
                <a:latin typeface="Century Gothic"/>
                <a:cs typeface="Century Gothic"/>
              </a:rPr>
              <a:t>spécifique </a:t>
            </a:r>
            <a:r>
              <a:rPr sz="1200" spc="-25" dirty="0">
                <a:solidFill>
                  <a:srgbClr val="FFFFFF"/>
                </a:solidFill>
                <a:latin typeface="Century Gothic"/>
                <a:cs typeface="Century Gothic"/>
              </a:rPr>
              <a:t>n'est </a:t>
            </a:r>
            <a:r>
              <a:rPr sz="1200" spc="-55" dirty="0">
                <a:solidFill>
                  <a:srgbClr val="FFFFFF"/>
                </a:solidFill>
                <a:latin typeface="Century Gothic"/>
                <a:cs typeface="Century Gothic"/>
              </a:rPr>
              <a:t>exigé, </a:t>
            </a:r>
            <a:r>
              <a:rPr sz="1200" spc="-45" dirty="0">
                <a:solidFill>
                  <a:srgbClr val="FFFFFF"/>
                </a:solidFill>
                <a:latin typeface="Century Gothic"/>
                <a:cs typeface="Century Gothic"/>
              </a:rPr>
              <a:t>mais </a:t>
            </a:r>
            <a:r>
              <a:rPr sz="1200" spc="-35" dirty="0">
                <a:solidFill>
                  <a:srgbClr val="FFFFFF"/>
                </a:solidFill>
                <a:latin typeface="Century Gothic"/>
                <a:cs typeface="Century Gothic"/>
              </a:rPr>
              <a:t>le </a:t>
            </a:r>
            <a:r>
              <a:rPr sz="1200" spc="-60" dirty="0">
                <a:solidFill>
                  <a:srgbClr val="FFFFFF"/>
                </a:solidFill>
                <a:latin typeface="Century Gothic"/>
                <a:cs typeface="Century Gothic"/>
              </a:rPr>
              <a:t>règlement </a:t>
            </a:r>
            <a:r>
              <a:rPr sz="1200" spc="-50" dirty="0">
                <a:solidFill>
                  <a:srgbClr val="FFFFFF"/>
                </a:solidFill>
                <a:latin typeface="Century Gothic"/>
                <a:cs typeface="Century Gothic"/>
              </a:rPr>
              <a:t>renforce </a:t>
            </a:r>
            <a:r>
              <a:rPr sz="1200" spc="-35" dirty="0">
                <a:solidFill>
                  <a:srgbClr val="FFFFFF"/>
                </a:solidFill>
                <a:latin typeface="Century Gothic"/>
                <a:cs typeface="Century Gothic"/>
              </a:rPr>
              <a:t>le </a:t>
            </a:r>
            <a:r>
              <a:rPr sz="1200" spc="-45" dirty="0">
                <a:solidFill>
                  <a:srgbClr val="FFFFFF"/>
                </a:solidFill>
                <a:latin typeface="Century Gothic"/>
                <a:cs typeface="Century Gothic"/>
              </a:rPr>
              <a:t>besoin  </a:t>
            </a:r>
            <a:r>
              <a:rPr sz="1200" spc="-130" dirty="0">
                <a:solidFill>
                  <a:srgbClr val="FFFFFF"/>
                </a:solidFill>
                <a:latin typeface="Century Gothic"/>
                <a:cs typeface="Century Gothic"/>
              </a:rPr>
              <a:t>de</a:t>
            </a:r>
            <a:r>
              <a:rPr sz="1200" spc="-40" dirty="0">
                <a:solidFill>
                  <a:srgbClr val="FFFFFF"/>
                </a:solidFill>
                <a:latin typeface="Century Gothic"/>
                <a:cs typeface="Century Gothic"/>
              </a:rPr>
              <a:t> formation.</a:t>
            </a:r>
            <a:endParaRPr sz="1200">
              <a:latin typeface="Century Gothic"/>
              <a:cs typeface="Century Gothic"/>
            </a:endParaRPr>
          </a:p>
          <a:p>
            <a:pPr marL="12700" marR="10160">
              <a:lnSpc>
                <a:spcPts val="1300"/>
              </a:lnSpc>
            </a:pPr>
            <a:r>
              <a:rPr sz="1200" spc="-15" dirty="0">
                <a:solidFill>
                  <a:srgbClr val="FFFFFF"/>
                </a:solidFill>
                <a:latin typeface="Century Gothic"/>
                <a:cs typeface="Century Gothic"/>
              </a:rPr>
              <a:t>Le </a:t>
            </a:r>
            <a:r>
              <a:rPr sz="1200" spc="-50" dirty="0">
                <a:solidFill>
                  <a:srgbClr val="FFFFFF"/>
                </a:solidFill>
                <a:latin typeface="Century Gothic"/>
                <a:cs typeface="Century Gothic"/>
              </a:rPr>
              <a:t>poste </a:t>
            </a:r>
            <a:r>
              <a:rPr sz="1200" spc="-30" dirty="0">
                <a:solidFill>
                  <a:srgbClr val="FFFFFF"/>
                </a:solidFill>
                <a:latin typeface="Century Gothic"/>
                <a:cs typeface="Century Gothic"/>
              </a:rPr>
              <a:t>requiert </a:t>
            </a:r>
            <a:r>
              <a:rPr sz="1200" spc="-75" dirty="0">
                <a:solidFill>
                  <a:srgbClr val="FFFFFF"/>
                </a:solidFill>
                <a:latin typeface="Century Gothic"/>
                <a:cs typeface="Century Gothic"/>
              </a:rPr>
              <a:t>par </a:t>
            </a:r>
            <a:r>
              <a:rPr sz="1200" spc="-10" dirty="0">
                <a:solidFill>
                  <a:srgbClr val="FFFFFF"/>
                </a:solidFill>
                <a:latin typeface="Century Gothic"/>
                <a:cs typeface="Century Gothic"/>
              </a:rPr>
              <a:t>ailleurs </a:t>
            </a:r>
            <a:r>
              <a:rPr sz="1200" spc="-65" dirty="0">
                <a:solidFill>
                  <a:srgbClr val="FFFFFF"/>
                </a:solidFill>
                <a:latin typeface="Century Gothic"/>
                <a:cs typeface="Century Gothic"/>
              </a:rPr>
              <a:t>des </a:t>
            </a:r>
            <a:r>
              <a:rPr sz="1200" spc="-40" dirty="0">
                <a:solidFill>
                  <a:srgbClr val="FFFFFF"/>
                </a:solidFill>
                <a:latin typeface="Century Gothic"/>
                <a:cs typeface="Century Gothic"/>
              </a:rPr>
              <a:t>qualités organisationelles </a:t>
            </a:r>
            <a:r>
              <a:rPr sz="1200" spc="-60" dirty="0">
                <a:solidFill>
                  <a:srgbClr val="FFFFFF"/>
                </a:solidFill>
                <a:latin typeface="Century Gothic"/>
                <a:cs typeface="Century Gothic"/>
              </a:rPr>
              <a:t>et </a:t>
            </a:r>
            <a:r>
              <a:rPr sz="1200" spc="-100" dirty="0">
                <a:solidFill>
                  <a:srgbClr val="FFFFFF"/>
                </a:solidFill>
                <a:latin typeface="Century Gothic"/>
                <a:cs typeface="Century Gothic"/>
              </a:rPr>
              <a:t>en  </a:t>
            </a:r>
            <a:r>
              <a:rPr sz="1200" spc="-65" dirty="0">
                <a:solidFill>
                  <a:srgbClr val="FFFFFF"/>
                </a:solidFill>
                <a:latin typeface="Century Gothic"/>
                <a:cs typeface="Century Gothic"/>
              </a:rPr>
              <a:t>communication, </a:t>
            </a:r>
            <a:r>
              <a:rPr sz="1200" spc="-130" dirty="0">
                <a:solidFill>
                  <a:srgbClr val="FFFFFF"/>
                </a:solidFill>
                <a:latin typeface="Century Gothic"/>
                <a:cs typeface="Century Gothic"/>
              </a:rPr>
              <a:t>de </a:t>
            </a:r>
            <a:r>
              <a:rPr sz="1200" spc="-30" dirty="0">
                <a:solidFill>
                  <a:srgbClr val="FFFFFF"/>
                </a:solidFill>
                <a:latin typeface="Century Gothic"/>
                <a:cs typeface="Century Gothic"/>
              </a:rPr>
              <a:t>savoir </a:t>
            </a:r>
            <a:r>
              <a:rPr sz="1200" spc="5" dirty="0">
                <a:solidFill>
                  <a:srgbClr val="FFFFFF"/>
                </a:solidFill>
                <a:latin typeface="Century Gothic"/>
                <a:cs typeface="Century Gothic"/>
              </a:rPr>
              <a:t>résister </a:t>
            </a:r>
            <a:r>
              <a:rPr sz="1200" spc="-125" dirty="0">
                <a:solidFill>
                  <a:srgbClr val="FFFFFF"/>
                </a:solidFill>
                <a:latin typeface="Century Gothic"/>
                <a:cs typeface="Century Gothic"/>
              </a:rPr>
              <a:t>au </a:t>
            </a:r>
            <a:r>
              <a:rPr sz="1200" spc="25" dirty="0">
                <a:solidFill>
                  <a:srgbClr val="FFFFFF"/>
                </a:solidFill>
                <a:latin typeface="Century Gothic"/>
                <a:cs typeface="Century Gothic"/>
              </a:rPr>
              <a:t>stress </a:t>
            </a:r>
            <a:r>
              <a:rPr sz="1200" spc="-60" dirty="0">
                <a:solidFill>
                  <a:srgbClr val="FFFFFF"/>
                </a:solidFill>
                <a:latin typeface="Century Gothic"/>
                <a:cs typeface="Century Gothic"/>
              </a:rPr>
              <a:t>et </a:t>
            </a:r>
            <a:r>
              <a:rPr sz="1200" spc="-75" dirty="0">
                <a:solidFill>
                  <a:srgbClr val="FFFFFF"/>
                </a:solidFill>
                <a:latin typeface="Century Gothic"/>
                <a:cs typeface="Century Gothic"/>
              </a:rPr>
              <a:t>défendre </a:t>
            </a:r>
            <a:r>
              <a:rPr sz="1200" spc="-30" dirty="0">
                <a:solidFill>
                  <a:srgbClr val="FFFFFF"/>
                </a:solidFill>
                <a:latin typeface="Century Gothic"/>
                <a:cs typeface="Century Gothic"/>
              </a:rPr>
              <a:t>son</a:t>
            </a:r>
            <a:r>
              <a:rPr sz="1200" spc="-70" dirty="0">
                <a:solidFill>
                  <a:srgbClr val="FFFFFF"/>
                </a:solidFill>
                <a:latin typeface="Century Gothic"/>
                <a:cs typeface="Century Gothic"/>
              </a:rPr>
              <a:t> </a:t>
            </a:r>
            <a:r>
              <a:rPr sz="1200" spc="-95" dirty="0">
                <a:solidFill>
                  <a:srgbClr val="FFFFFF"/>
                </a:solidFill>
                <a:latin typeface="Century Gothic"/>
                <a:cs typeface="Century Gothic"/>
              </a:rPr>
              <a:t>indépendance.</a:t>
            </a:r>
            <a:endParaRPr sz="1200">
              <a:latin typeface="Century Gothic"/>
              <a:cs typeface="Century Gothic"/>
            </a:endParaRPr>
          </a:p>
          <a:p>
            <a:pPr marL="12700" marR="686435">
              <a:lnSpc>
                <a:spcPts val="1270"/>
              </a:lnSpc>
              <a:spcBef>
                <a:spcPts val="20"/>
              </a:spcBef>
            </a:pPr>
            <a:r>
              <a:rPr sz="1200" spc="55" dirty="0">
                <a:solidFill>
                  <a:srgbClr val="FFFFFF"/>
                </a:solidFill>
                <a:latin typeface="Century Gothic"/>
                <a:cs typeface="Century Gothic"/>
              </a:rPr>
              <a:t>Il </a:t>
            </a:r>
            <a:r>
              <a:rPr sz="1200" spc="-15" dirty="0">
                <a:solidFill>
                  <a:srgbClr val="FFFFFF"/>
                </a:solidFill>
                <a:latin typeface="Century Gothic"/>
                <a:cs typeface="Century Gothic"/>
              </a:rPr>
              <a:t>est </a:t>
            </a:r>
            <a:r>
              <a:rPr sz="1200" spc="-90" dirty="0">
                <a:solidFill>
                  <a:srgbClr val="FFFFFF"/>
                </a:solidFill>
                <a:latin typeface="Century Gothic"/>
                <a:cs typeface="Century Gothic"/>
              </a:rPr>
              <a:t>également </a:t>
            </a:r>
            <a:r>
              <a:rPr sz="1200" spc="-55" dirty="0">
                <a:solidFill>
                  <a:srgbClr val="FFFFFF"/>
                </a:solidFill>
                <a:latin typeface="Century Gothic"/>
                <a:cs typeface="Century Gothic"/>
              </a:rPr>
              <a:t>nécessaire </a:t>
            </a:r>
            <a:r>
              <a:rPr sz="1200" spc="-130" dirty="0">
                <a:solidFill>
                  <a:srgbClr val="FFFFFF"/>
                </a:solidFill>
                <a:latin typeface="Century Gothic"/>
                <a:cs typeface="Century Gothic"/>
              </a:rPr>
              <a:t>de </a:t>
            </a:r>
            <a:r>
              <a:rPr sz="1200" spc="-75" dirty="0">
                <a:solidFill>
                  <a:srgbClr val="FFFFFF"/>
                </a:solidFill>
                <a:latin typeface="Century Gothic"/>
                <a:cs typeface="Century Gothic"/>
              </a:rPr>
              <a:t>comprendre </a:t>
            </a:r>
            <a:r>
              <a:rPr sz="1200" dirty="0">
                <a:solidFill>
                  <a:srgbClr val="FFFFFF"/>
                </a:solidFill>
                <a:latin typeface="Century Gothic"/>
                <a:cs typeface="Century Gothic"/>
              </a:rPr>
              <a:t>les </a:t>
            </a:r>
            <a:r>
              <a:rPr sz="1200" spc="-40" dirty="0">
                <a:solidFill>
                  <a:srgbClr val="FFFFFF"/>
                </a:solidFill>
                <a:latin typeface="Century Gothic"/>
                <a:cs typeface="Century Gothic"/>
              </a:rPr>
              <a:t>autres </a:t>
            </a:r>
            <a:r>
              <a:rPr sz="1200" spc="-20" dirty="0">
                <a:solidFill>
                  <a:srgbClr val="FFFFFF"/>
                </a:solidFill>
                <a:latin typeface="Century Gothic"/>
                <a:cs typeface="Century Gothic"/>
              </a:rPr>
              <a:t>législations  </a:t>
            </a:r>
            <a:r>
              <a:rPr sz="1200" spc="-70" dirty="0">
                <a:solidFill>
                  <a:srgbClr val="FFFFFF"/>
                </a:solidFill>
                <a:latin typeface="Century Gothic"/>
                <a:cs typeface="Century Gothic"/>
              </a:rPr>
              <a:t>applicables </a:t>
            </a:r>
            <a:r>
              <a:rPr sz="1200" spc="-80" dirty="0">
                <a:solidFill>
                  <a:srgbClr val="FFFFFF"/>
                </a:solidFill>
                <a:latin typeface="Century Gothic"/>
                <a:cs typeface="Century Gothic"/>
              </a:rPr>
              <a:t>aux </a:t>
            </a:r>
            <a:r>
              <a:rPr sz="1200" spc="-40" dirty="0">
                <a:solidFill>
                  <a:srgbClr val="FFFFFF"/>
                </a:solidFill>
                <a:latin typeface="Century Gothic"/>
                <a:cs typeface="Century Gothic"/>
              </a:rPr>
              <a:t>activités </a:t>
            </a:r>
            <a:r>
              <a:rPr sz="1200" spc="-90" dirty="0">
                <a:solidFill>
                  <a:srgbClr val="FFFFFF"/>
                </a:solidFill>
                <a:latin typeface="Century Gothic"/>
                <a:cs typeface="Century Gothic"/>
              </a:rPr>
              <a:t>du </a:t>
            </a:r>
            <a:r>
              <a:rPr sz="1200" spc="-55" dirty="0">
                <a:solidFill>
                  <a:srgbClr val="FFFFFF"/>
                </a:solidFill>
                <a:latin typeface="Century Gothic"/>
                <a:cs typeface="Century Gothic"/>
              </a:rPr>
              <a:t>responsable </a:t>
            </a:r>
            <a:r>
              <a:rPr sz="1200" spc="-90" dirty="0">
                <a:solidFill>
                  <a:srgbClr val="FFFFFF"/>
                </a:solidFill>
                <a:latin typeface="Century Gothic"/>
                <a:cs typeface="Century Gothic"/>
              </a:rPr>
              <a:t>du</a:t>
            </a:r>
            <a:r>
              <a:rPr sz="1200" spc="125" dirty="0">
                <a:solidFill>
                  <a:srgbClr val="FFFFFF"/>
                </a:solidFill>
                <a:latin typeface="Century Gothic"/>
                <a:cs typeface="Century Gothic"/>
              </a:rPr>
              <a:t> </a:t>
            </a:r>
            <a:r>
              <a:rPr sz="1200" spc="-45" dirty="0">
                <a:solidFill>
                  <a:srgbClr val="FFFFFF"/>
                </a:solidFill>
                <a:latin typeface="Century Gothic"/>
                <a:cs typeface="Century Gothic"/>
              </a:rPr>
              <a:t>traitement.</a:t>
            </a:r>
            <a:endParaRPr sz="1200">
              <a:latin typeface="Century Gothic"/>
              <a:cs typeface="Century Gothic"/>
            </a:endParaRPr>
          </a:p>
        </p:txBody>
      </p:sp>
      <p:sp>
        <p:nvSpPr>
          <p:cNvPr id="7" name="object 7"/>
          <p:cNvSpPr txBox="1">
            <a:spLocks noGrp="1"/>
          </p:cNvSpPr>
          <p:nvPr>
            <p:ph type="title"/>
          </p:nvPr>
        </p:nvSpPr>
        <p:spPr>
          <a:xfrm>
            <a:off x="791918" y="918629"/>
            <a:ext cx="1991360" cy="1040765"/>
          </a:xfrm>
          <a:prstGeom prst="rect">
            <a:avLst/>
          </a:prstGeom>
        </p:spPr>
        <p:txBody>
          <a:bodyPr vert="horz" wrap="square" lIns="0" tIns="40005" rIns="0" bIns="0" rtlCol="0">
            <a:spAutoFit/>
          </a:bodyPr>
          <a:lstStyle/>
          <a:p>
            <a:pPr marL="12700" marR="5080">
              <a:lnSpc>
                <a:spcPct val="90000"/>
              </a:lnSpc>
              <a:spcBef>
                <a:spcPts val="315"/>
              </a:spcBef>
            </a:pPr>
            <a:r>
              <a:rPr spc="50" dirty="0"/>
              <a:t>PROFIL </a:t>
            </a:r>
            <a:r>
              <a:rPr spc="0" dirty="0"/>
              <a:t>DU  </a:t>
            </a:r>
            <a:r>
              <a:rPr spc="25" dirty="0"/>
              <a:t>DÉLÉGUÉ </a:t>
            </a:r>
            <a:r>
              <a:rPr lang="fr-FR" spc="-55" dirty="0"/>
              <a:t>à </a:t>
            </a:r>
            <a:r>
              <a:rPr spc="-55" dirty="0"/>
              <a:t> </a:t>
            </a:r>
            <a:r>
              <a:rPr spc="50" dirty="0"/>
              <a:t>LA  PROTECTION</a:t>
            </a:r>
            <a:r>
              <a:rPr spc="-95" dirty="0"/>
              <a:t> </a:t>
            </a:r>
            <a:r>
              <a:rPr spc="65" dirty="0"/>
              <a:t>DES  </a:t>
            </a:r>
            <a:r>
              <a:rPr spc="30" dirty="0"/>
              <a:t>DONNÉES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5" name="object 5"/>
          <p:cNvSpPr txBox="1"/>
          <p:nvPr/>
        </p:nvSpPr>
        <p:spPr>
          <a:xfrm>
            <a:off x="3210788" y="931329"/>
            <a:ext cx="5121275" cy="1156970"/>
          </a:xfrm>
          <a:prstGeom prst="rect">
            <a:avLst/>
          </a:prstGeom>
        </p:spPr>
        <p:txBody>
          <a:bodyPr vert="horz" wrap="square" lIns="0" tIns="31750" rIns="0" bIns="0" rtlCol="0">
            <a:spAutoFit/>
          </a:bodyPr>
          <a:lstStyle/>
          <a:p>
            <a:pPr marL="12700" marR="39370">
              <a:lnSpc>
                <a:spcPct val="89500"/>
              </a:lnSpc>
              <a:spcBef>
                <a:spcPts val="250"/>
              </a:spcBef>
            </a:pPr>
            <a:r>
              <a:rPr sz="1200" spc="-45" dirty="0">
                <a:solidFill>
                  <a:srgbClr val="FFFFFF"/>
                </a:solidFill>
                <a:latin typeface="Century Gothic"/>
                <a:cs typeface="Century Gothic"/>
              </a:rPr>
              <a:t>Du </a:t>
            </a:r>
            <a:r>
              <a:rPr sz="1200" spc="-25" dirty="0">
                <a:solidFill>
                  <a:srgbClr val="FFFFFF"/>
                </a:solidFill>
                <a:latin typeface="Century Gothic"/>
                <a:cs typeface="Century Gothic"/>
              </a:rPr>
              <a:t>fait </a:t>
            </a:r>
            <a:r>
              <a:rPr sz="1200" spc="-130" dirty="0">
                <a:solidFill>
                  <a:srgbClr val="FFFFFF"/>
                </a:solidFill>
                <a:latin typeface="Century Gothic"/>
                <a:cs typeface="Century Gothic"/>
              </a:rPr>
              <a:t>de </a:t>
            </a:r>
            <a:r>
              <a:rPr sz="1200" spc="-70" dirty="0">
                <a:solidFill>
                  <a:srgbClr val="FFFFFF"/>
                </a:solidFill>
                <a:latin typeface="Century Gothic"/>
                <a:cs typeface="Century Gothic"/>
              </a:rPr>
              <a:t>la </a:t>
            </a:r>
            <a:r>
              <a:rPr sz="1200" spc="0" dirty="0">
                <a:solidFill>
                  <a:srgbClr val="FFFFFF"/>
                </a:solidFill>
                <a:latin typeface="Century Gothic"/>
                <a:cs typeface="Century Gothic"/>
              </a:rPr>
              <a:t>loi </a:t>
            </a:r>
            <a:r>
              <a:rPr sz="1200" spc="-50" dirty="0">
                <a:solidFill>
                  <a:srgbClr val="FFFFFF"/>
                </a:solidFill>
                <a:latin typeface="Century Gothic"/>
                <a:cs typeface="Century Gothic"/>
              </a:rPr>
              <a:t>n° </a:t>
            </a:r>
            <a:r>
              <a:rPr sz="1200" spc="-80" dirty="0">
                <a:solidFill>
                  <a:srgbClr val="FFFFFF"/>
                </a:solidFill>
                <a:latin typeface="Century Gothic"/>
                <a:cs typeface="Century Gothic"/>
              </a:rPr>
              <a:t>78-17 </a:t>
            </a:r>
            <a:r>
              <a:rPr sz="1200" spc="-90" dirty="0">
                <a:solidFill>
                  <a:srgbClr val="FFFFFF"/>
                </a:solidFill>
                <a:latin typeface="Century Gothic"/>
                <a:cs typeface="Century Gothic"/>
              </a:rPr>
              <a:t>du </a:t>
            </a:r>
            <a:r>
              <a:rPr sz="1200" spc="25" dirty="0">
                <a:solidFill>
                  <a:srgbClr val="FFFFFF"/>
                </a:solidFill>
                <a:latin typeface="Century Gothic"/>
                <a:cs typeface="Century Gothic"/>
              </a:rPr>
              <a:t>6 </a:t>
            </a:r>
            <a:r>
              <a:rPr sz="1200" spc="-40" dirty="0">
                <a:solidFill>
                  <a:srgbClr val="FFFFFF"/>
                </a:solidFill>
                <a:latin typeface="Century Gothic"/>
                <a:cs typeface="Century Gothic"/>
              </a:rPr>
              <a:t>janvier </a:t>
            </a:r>
            <a:r>
              <a:rPr sz="1200" spc="-55" dirty="0">
                <a:solidFill>
                  <a:srgbClr val="FFFFFF"/>
                </a:solidFill>
                <a:latin typeface="Century Gothic"/>
                <a:cs typeface="Century Gothic"/>
              </a:rPr>
              <a:t>1978, </a:t>
            </a:r>
            <a:r>
              <a:rPr sz="1200" spc="-50" dirty="0">
                <a:solidFill>
                  <a:srgbClr val="FFFFFF"/>
                </a:solidFill>
                <a:latin typeface="Century Gothic"/>
                <a:cs typeface="Century Gothic"/>
              </a:rPr>
              <a:t>dite </a:t>
            </a:r>
            <a:r>
              <a:rPr sz="1200" spc="15" dirty="0">
                <a:solidFill>
                  <a:srgbClr val="FFFFFF"/>
                </a:solidFill>
                <a:latin typeface="Century Gothic"/>
                <a:cs typeface="Century Gothic"/>
              </a:rPr>
              <a:t>Loi </a:t>
            </a:r>
            <a:r>
              <a:rPr sz="1200" spc="-45" dirty="0">
                <a:solidFill>
                  <a:srgbClr val="FFFFFF"/>
                </a:solidFill>
                <a:latin typeface="Century Gothic"/>
                <a:cs typeface="Century Gothic"/>
              </a:rPr>
              <a:t>informatique </a:t>
            </a:r>
            <a:r>
              <a:rPr sz="1200" spc="-60" dirty="0">
                <a:solidFill>
                  <a:srgbClr val="FFFFFF"/>
                </a:solidFill>
                <a:latin typeface="Century Gothic"/>
                <a:cs typeface="Century Gothic"/>
              </a:rPr>
              <a:t>et </a:t>
            </a:r>
            <a:r>
              <a:rPr sz="1200" spc="-10" dirty="0">
                <a:solidFill>
                  <a:srgbClr val="FFFFFF"/>
                </a:solidFill>
                <a:latin typeface="Century Gothic"/>
                <a:cs typeface="Century Gothic"/>
              </a:rPr>
              <a:t>libertés,  </a:t>
            </a:r>
            <a:r>
              <a:rPr sz="1200" spc="55" dirty="0">
                <a:solidFill>
                  <a:srgbClr val="FFFFFF"/>
                </a:solidFill>
                <a:latin typeface="Century Gothic"/>
                <a:cs typeface="Century Gothic"/>
              </a:rPr>
              <a:t>il </a:t>
            </a:r>
            <a:r>
              <a:rPr sz="1200" spc="-50" dirty="0" err="1">
                <a:solidFill>
                  <a:srgbClr val="FFFFFF"/>
                </a:solidFill>
                <a:latin typeface="Century Gothic"/>
                <a:cs typeface="Century Gothic"/>
              </a:rPr>
              <a:t>était</a:t>
            </a:r>
            <a:r>
              <a:rPr sz="1200" spc="-50" dirty="0">
                <a:solidFill>
                  <a:srgbClr val="FFFFFF"/>
                </a:solidFill>
                <a:latin typeface="Century Gothic"/>
                <a:cs typeface="Century Gothic"/>
              </a:rPr>
              <a:t> </a:t>
            </a:r>
            <a:r>
              <a:rPr sz="1200" spc="-100" dirty="0" err="1">
                <a:solidFill>
                  <a:srgbClr val="FFFFFF"/>
                </a:solidFill>
                <a:latin typeface="Century Gothic"/>
                <a:cs typeface="Century Gothic"/>
              </a:rPr>
              <a:t>déj</a:t>
            </a:r>
            <a:r>
              <a:rPr lang="fr-FR" sz="1200" spc="-100" dirty="0">
                <a:solidFill>
                  <a:srgbClr val="FFFFFF"/>
                </a:solidFill>
                <a:latin typeface="Century Gothic"/>
                <a:cs typeface="Century Gothic"/>
              </a:rPr>
              <a:t>à </a:t>
            </a:r>
            <a:r>
              <a:rPr sz="1200" spc="-100" dirty="0">
                <a:solidFill>
                  <a:srgbClr val="FFFFFF"/>
                </a:solidFill>
                <a:latin typeface="Century Gothic"/>
                <a:cs typeface="Century Gothic"/>
              </a:rPr>
              <a:t> </a:t>
            </a:r>
            <a:r>
              <a:rPr sz="1200" spc="-25" dirty="0">
                <a:solidFill>
                  <a:srgbClr val="FFFFFF"/>
                </a:solidFill>
                <a:latin typeface="Century Gothic"/>
                <a:cs typeface="Century Gothic"/>
              </a:rPr>
              <a:t>possible </a:t>
            </a:r>
            <a:r>
              <a:rPr sz="1200" spc="-50" dirty="0">
                <a:solidFill>
                  <a:srgbClr val="FFFFFF"/>
                </a:solidFill>
                <a:latin typeface="Century Gothic"/>
                <a:cs typeface="Century Gothic"/>
              </a:rPr>
              <a:t>pour </a:t>
            </a:r>
            <a:r>
              <a:rPr sz="1200" dirty="0">
                <a:solidFill>
                  <a:srgbClr val="FFFFFF"/>
                </a:solidFill>
                <a:latin typeface="Century Gothic"/>
                <a:cs typeface="Century Gothic"/>
              </a:rPr>
              <a:t>les </a:t>
            </a:r>
            <a:r>
              <a:rPr sz="1200" spc="-30" dirty="0">
                <a:solidFill>
                  <a:srgbClr val="FFFFFF"/>
                </a:solidFill>
                <a:latin typeface="Century Gothic"/>
                <a:cs typeface="Century Gothic"/>
              </a:rPr>
              <a:t>entreprise </a:t>
            </a:r>
            <a:r>
              <a:rPr sz="1200" spc="-130" dirty="0">
                <a:solidFill>
                  <a:srgbClr val="FFFFFF"/>
                </a:solidFill>
                <a:latin typeface="Century Gothic"/>
                <a:cs typeface="Century Gothic"/>
              </a:rPr>
              <a:t>de </a:t>
            </a:r>
            <a:r>
              <a:rPr sz="1200" spc="-50" dirty="0">
                <a:solidFill>
                  <a:srgbClr val="FFFFFF"/>
                </a:solidFill>
                <a:latin typeface="Century Gothic"/>
                <a:cs typeface="Century Gothic"/>
              </a:rPr>
              <a:t>désigner </a:t>
            </a:r>
            <a:r>
              <a:rPr sz="1200" spc="-60" dirty="0">
                <a:solidFill>
                  <a:srgbClr val="FFFFFF"/>
                </a:solidFill>
                <a:latin typeface="Century Gothic"/>
                <a:cs typeface="Century Gothic"/>
              </a:rPr>
              <a:t>un </a:t>
            </a:r>
            <a:r>
              <a:rPr sz="1200" spc="-55" dirty="0" err="1">
                <a:solidFill>
                  <a:srgbClr val="FFFFFF"/>
                </a:solidFill>
                <a:latin typeface="Century Gothic"/>
                <a:cs typeface="Century Gothic"/>
              </a:rPr>
              <a:t>Correspondant</a:t>
            </a:r>
            <a:r>
              <a:rPr sz="1200" spc="-55" dirty="0">
                <a:solidFill>
                  <a:srgbClr val="FFFFFF"/>
                </a:solidFill>
                <a:latin typeface="Century Gothic"/>
                <a:cs typeface="Century Gothic"/>
              </a:rPr>
              <a:t>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70" dirty="0">
                <a:solidFill>
                  <a:srgbClr val="FFFFFF"/>
                </a:solidFill>
                <a:latin typeface="Century Gothic"/>
                <a:cs typeface="Century Gothic"/>
              </a:rPr>
              <a:t>la  </a:t>
            </a:r>
            <a:r>
              <a:rPr sz="1200" spc="-50" dirty="0">
                <a:solidFill>
                  <a:srgbClr val="FFFFFF"/>
                </a:solidFill>
                <a:latin typeface="Century Gothic"/>
                <a:cs typeface="Century Gothic"/>
              </a:rPr>
              <a:t>protection </a:t>
            </a:r>
            <a:r>
              <a:rPr sz="1200" spc="-65" dirty="0">
                <a:solidFill>
                  <a:srgbClr val="FFFFFF"/>
                </a:solidFill>
                <a:latin typeface="Century Gothic"/>
                <a:cs typeface="Century Gothic"/>
              </a:rPr>
              <a:t>des </a:t>
            </a:r>
            <a:r>
              <a:rPr sz="1200" spc="-80" dirty="0" err="1">
                <a:solidFill>
                  <a:srgbClr val="FFFFFF"/>
                </a:solidFill>
                <a:latin typeface="Century Gothic"/>
                <a:cs typeface="Century Gothic"/>
              </a:rPr>
              <a:t>données</a:t>
            </a:r>
            <a:r>
              <a:rPr sz="1200" spc="-80" dirty="0">
                <a:solidFill>
                  <a:srgbClr val="FFFFFF"/>
                </a:solidFill>
                <a:latin typeface="Century Gothic"/>
                <a:cs typeface="Century Gothic"/>
              </a:rPr>
              <a:t>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90" dirty="0">
                <a:solidFill>
                  <a:srgbClr val="FFFFFF"/>
                </a:solidFill>
                <a:latin typeface="Century Gothic"/>
                <a:cs typeface="Century Gothic"/>
              </a:rPr>
              <a:t>caractère </a:t>
            </a:r>
            <a:r>
              <a:rPr sz="1200" spc="-40" dirty="0">
                <a:solidFill>
                  <a:srgbClr val="FFFFFF"/>
                </a:solidFill>
                <a:latin typeface="Century Gothic"/>
                <a:cs typeface="Century Gothic"/>
              </a:rPr>
              <a:t>personnel, </a:t>
            </a:r>
            <a:r>
              <a:rPr sz="1200" spc="-10" dirty="0">
                <a:solidFill>
                  <a:srgbClr val="FFFFFF"/>
                </a:solidFill>
                <a:latin typeface="Century Gothic"/>
                <a:cs typeface="Century Gothic"/>
              </a:rPr>
              <a:t>plus </a:t>
            </a:r>
            <a:r>
              <a:rPr sz="1200" spc="-85" dirty="0">
                <a:solidFill>
                  <a:srgbClr val="FFFFFF"/>
                </a:solidFill>
                <a:latin typeface="Century Gothic"/>
                <a:cs typeface="Century Gothic"/>
              </a:rPr>
              <a:t>connu </a:t>
            </a:r>
            <a:r>
              <a:rPr sz="1200" spc="-5" dirty="0">
                <a:solidFill>
                  <a:srgbClr val="FFFFFF"/>
                </a:solidFill>
                <a:latin typeface="Century Gothic"/>
                <a:cs typeface="Century Gothic"/>
              </a:rPr>
              <a:t>sous  </a:t>
            </a:r>
            <a:r>
              <a:rPr sz="1200" spc="-50" dirty="0">
                <a:solidFill>
                  <a:srgbClr val="FFFFFF"/>
                </a:solidFill>
                <a:latin typeface="Century Gothic"/>
                <a:cs typeface="Century Gothic"/>
              </a:rPr>
              <a:t>l'appellation </a:t>
            </a:r>
            <a:r>
              <a:rPr sz="1200" spc="-130" dirty="0">
                <a:solidFill>
                  <a:srgbClr val="FFFFFF"/>
                </a:solidFill>
                <a:latin typeface="Century Gothic"/>
                <a:cs typeface="Century Gothic"/>
              </a:rPr>
              <a:t>de </a:t>
            </a:r>
            <a:r>
              <a:rPr sz="1200" spc="-55" dirty="0">
                <a:solidFill>
                  <a:srgbClr val="FFFFFF"/>
                </a:solidFill>
                <a:latin typeface="Century Gothic"/>
                <a:cs typeface="Century Gothic"/>
              </a:rPr>
              <a:t>Correspondant </a:t>
            </a:r>
            <a:r>
              <a:rPr sz="1200" spc="-45" dirty="0">
                <a:solidFill>
                  <a:srgbClr val="FFFFFF"/>
                </a:solidFill>
                <a:latin typeface="Century Gothic"/>
                <a:cs typeface="Century Gothic"/>
              </a:rPr>
              <a:t>Informatique </a:t>
            </a:r>
            <a:r>
              <a:rPr sz="1200" spc="-60" dirty="0">
                <a:solidFill>
                  <a:srgbClr val="FFFFFF"/>
                </a:solidFill>
                <a:latin typeface="Century Gothic"/>
                <a:cs typeface="Century Gothic"/>
              </a:rPr>
              <a:t>et </a:t>
            </a:r>
            <a:r>
              <a:rPr sz="1200" spc="-10" dirty="0">
                <a:solidFill>
                  <a:srgbClr val="FFFFFF"/>
                </a:solidFill>
                <a:latin typeface="Century Gothic"/>
                <a:cs typeface="Century Gothic"/>
              </a:rPr>
              <a:t>Libertés</a:t>
            </a:r>
            <a:r>
              <a:rPr sz="1200" spc="-80" dirty="0">
                <a:solidFill>
                  <a:srgbClr val="FFFFFF"/>
                </a:solidFill>
                <a:latin typeface="Century Gothic"/>
                <a:cs typeface="Century Gothic"/>
              </a:rPr>
              <a:t> </a:t>
            </a:r>
            <a:r>
              <a:rPr sz="1200" spc="-15" dirty="0">
                <a:solidFill>
                  <a:srgbClr val="FFFFFF"/>
                </a:solidFill>
                <a:latin typeface="Century Gothic"/>
                <a:cs typeface="Century Gothic"/>
              </a:rPr>
              <a:t>(CIL).</a:t>
            </a:r>
            <a:endParaRPr sz="1200" dirty="0">
              <a:latin typeface="Century Gothic"/>
              <a:cs typeface="Century Gothic"/>
            </a:endParaRPr>
          </a:p>
          <a:p>
            <a:pPr marL="12700" marR="5080">
              <a:lnSpc>
                <a:spcPts val="1300"/>
              </a:lnSpc>
              <a:spcBef>
                <a:spcPts val="1019"/>
              </a:spcBef>
            </a:pPr>
            <a:r>
              <a:rPr sz="1200" spc="-15" dirty="0">
                <a:solidFill>
                  <a:srgbClr val="FFFFFF"/>
                </a:solidFill>
                <a:latin typeface="Century Gothic"/>
                <a:cs typeface="Century Gothic"/>
              </a:rPr>
              <a:t>Le </a:t>
            </a:r>
            <a:r>
              <a:rPr sz="1200" spc="-80" dirty="0" err="1">
                <a:solidFill>
                  <a:srgbClr val="FFFFFF"/>
                </a:solidFill>
                <a:latin typeface="Century Gothic"/>
                <a:cs typeface="Century Gothic"/>
              </a:rPr>
              <a:t>Délégué</a:t>
            </a:r>
            <a:r>
              <a:rPr sz="1200" spc="-80" dirty="0">
                <a:solidFill>
                  <a:srgbClr val="FFFFFF"/>
                </a:solidFill>
                <a:latin typeface="Century Gothic"/>
                <a:cs typeface="Century Gothic"/>
              </a:rPr>
              <a:t>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70" dirty="0">
                <a:solidFill>
                  <a:srgbClr val="FFFFFF"/>
                </a:solidFill>
                <a:latin typeface="Century Gothic"/>
                <a:cs typeface="Century Gothic"/>
              </a:rPr>
              <a:t>la </a:t>
            </a:r>
            <a:r>
              <a:rPr sz="1200" spc="-40" dirty="0">
                <a:solidFill>
                  <a:srgbClr val="FFFFFF"/>
                </a:solidFill>
                <a:latin typeface="Century Gothic"/>
                <a:cs typeface="Century Gothic"/>
              </a:rPr>
              <a:t>Protection </a:t>
            </a:r>
            <a:r>
              <a:rPr sz="1200" spc="-65" dirty="0">
                <a:solidFill>
                  <a:srgbClr val="FFFFFF"/>
                </a:solidFill>
                <a:latin typeface="Century Gothic"/>
                <a:cs typeface="Century Gothic"/>
              </a:rPr>
              <a:t>des Données </a:t>
            </a:r>
            <a:r>
              <a:rPr sz="1200" spc="-70" dirty="0">
                <a:solidFill>
                  <a:srgbClr val="FFFFFF"/>
                </a:solidFill>
                <a:latin typeface="Century Gothic"/>
                <a:cs typeface="Century Gothic"/>
              </a:rPr>
              <a:t>peut </a:t>
            </a:r>
            <a:r>
              <a:rPr sz="1200" spc="-45" dirty="0">
                <a:solidFill>
                  <a:srgbClr val="FFFFFF"/>
                </a:solidFill>
                <a:latin typeface="Century Gothic"/>
                <a:cs typeface="Century Gothic"/>
              </a:rPr>
              <a:t>être </a:t>
            </a:r>
            <a:r>
              <a:rPr sz="1200" spc="-60" dirty="0">
                <a:solidFill>
                  <a:srgbClr val="FFFFFF"/>
                </a:solidFill>
                <a:latin typeface="Century Gothic"/>
                <a:cs typeface="Century Gothic"/>
              </a:rPr>
              <a:t>vu </a:t>
            </a:r>
            <a:r>
              <a:rPr sz="1200" spc="-114" dirty="0">
                <a:solidFill>
                  <a:srgbClr val="FFFFFF"/>
                </a:solidFill>
                <a:latin typeface="Century Gothic"/>
                <a:cs typeface="Century Gothic"/>
              </a:rPr>
              <a:t>comme </a:t>
            </a:r>
            <a:r>
              <a:rPr sz="1200" spc="-85" dirty="0">
                <a:solidFill>
                  <a:srgbClr val="FFFFFF"/>
                </a:solidFill>
                <a:latin typeface="Century Gothic"/>
                <a:cs typeface="Century Gothic"/>
              </a:rPr>
              <a:t>une </a:t>
            </a:r>
            <a:r>
              <a:rPr sz="1200" spc="-45" dirty="0">
                <a:solidFill>
                  <a:srgbClr val="FFFFFF"/>
                </a:solidFill>
                <a:latin typeface="Century Gothic"/>
                <a:cs typeface="Century Gothic"/>
              </a:rPr>
              <a:t>évolution  </a:t>
            </a:r>
            <a:r>
              <a:rPr sz="1200" spc="-90" dirty="0">
                <a:solidFill>
                  <a:srgbClr val="FFFFFF"/>
                </a:solidFill>
                <a:latin typeface="Century Gothic"/>
                <a:cs typeface="Century Gothic"/>
              </a:rPr>
              <a:t>du </a:t>
            </a:r>
            <a:r>
              <a:rPr sz="1200" spc="-55" dirty="0">
                <a:solidFill>
                  <a:srgbClr val="FFFFFF"/>
                </a:solidFill>
                <a:latin typeface="Century Gothic"/>
                <a:cs typeface="Century Gothic"/>
              </a:rPr>
              <a:t>Correspondant </a:t>
            </a:r>
            <a:r>
              <a:rPr sz="1200" spc="-45" dirty="0">
                <a:solidFill>
                  <a:srgbClr val="FFFFFF"/>
                </a:solidFill>
                <a:latin typeface="Century Gothic"/>
                <a:cs typeface="Century Gothic"/>
              </a:rPr>
              <a:t>Informatique </a:t>
            </a:r>
            <a:r>
              <a:rPr sz="1200" spc="-60" dirty="0">
                <a:solidFill>
                  <a:srgbClr val="FFFFFF"/>
                </a:solidFill>
                <a:latin typeface="Century Gothic"/>
                <a:cs typeface="Century Gothic"/>
              </a:rPr>
              <a:t>et </a:t>
            </a:r>
            <a:r>
              <a:rPr sz="1200" spc="-10" dirty="0">
                <a:solidFill>
                  <a:srgbClr val="FFFFFF"/>
                </a:solidFill>
                <a:latin typeface="Century Gothic"/>
                <a:cs typeface="Century Gothic"/>
              </a:rPr>
              <a:t>Libertés</a:t>
            </a:r>
            <a:r>
              <a:rPr sz="1200" spc="55" dirty="0">
                <a:solidFill>
                  <a:srgbClr val="FFFFFF"/>
                </a:solidFill>
                <a:latin typeface="Century Gothic"/>
                <a:cs typeface="Century Gothic"/>
              </a:rPr>
              <a:t> </a:t>
            </a:r>
            <a:r>
              <a:rPr sz="1200" spc="10" dirty="0">
                <a:solidFill>
                  <a:srgbClr val="FFFFFF"/>
                </a:solidFill>
                <a:latin typeface="Century Gothic"/>
                <a:cs typeface="Century Gothic"/>
              </a:rPr>
              <a:t>:</a:t>
            </a:r>
            <a:endParaRPr sz="1200" dirty="0">
              <a:latin typeface="Century Gothic"/>
              <a:cs typeface="Century Gothic"/>
            </a:endParaRPr>
          </a:p>
        </p:txBody>
      </p:sp>
      <p:sp>
        <p:nvSpPr>
          <p:cNvPr id="6" name="object 6"/>
          <p:cNvSpPr txBox="1"/>
          <p:nvPr/>
        </p:nvSpPr>
        <p:spPr>
          <a:xfrm>
            <a:off x="3210788" y="2072238"/>
            <a:ext cx="4124960" cy="955675"/>
          </a:xfrm>
          <a:prstGeom prst="rect">
            <a:avLst/>
          </a:prstGeom>
        </p:spPr>
        <p:txBody>
          <a:bodyPr vert="horz" wrap="square" lIns="0" tIns="35560" rIns="0" bIns="0" rtlCol="0">
            <a:spAutoFit/>
          </a:bodyPr>
          <a:lstStyle/>
          <a:p>
            <a:pPr marL="184150" indent="-171450">
              <a:lnSpc>
                <a:spcPct val="100000"/>
              </a:lnSpc>
              <a:spcBef>
                <a:spcPts val="280"/>
              </a:spcBef>
              <a:buSzPct val="104166"/>
              <a:buFont typeface="Arial"/>
              <a:buChar char="•"/>
              <a:tabLst>
                <a:tab pos="184150" algn="l"/>
              </a:tabLst>
            </a:pPr>
            <a:r>
              <a:rPr sz="1200" spc="-65" dirty="0">
                <a:solidFill>
                  <a:srgbClr val="FFFFFF"/>
                </a:solidFill>
                <a:latin typeface="Century Gothic"/>
                <a:cs typeface="Century Gothic"/>
              </a:rPr>
              <a:t>sa </a:t>
            </a:r>
            <a:r>
              <a:rPr sz="1200" spc="-55" dirty="0">
                <a:solidFill>
                  <a:srgbClr val="FFFFFF"/>
                </a:solidFill>
                <a:latin typeface="Century Gothic"/>
                <a:cs typeface="Century Gothic"/>
              </a:rPr>
              <a:t>désignation </a:t>
            </a:r>
            <a:r>
              <a:rPr sz="1200" spc="-95" dirty="0">
                <a:solidFill>
                  <a:srgbClr val="FFFFFF"/>
                </a:solidFill>
                <a:latin typeface="Century Gothic"/>
                <a:cs typeface="Century Gothic"/>
              </a:rPr>
              <a:t>devenant </a:t>
            </a:r>
            <a:r>
              <a:rPr sz="1200" spc="-45" dirty="0">
                <a:solidFill>
                  <a:srgbClr val="FFFFFF"/>
                </a:solidFill>
                <a:latin typeface="Century Gothic"/>
                <a:cs typeface="Century Gothic"/>
              </a:rPr>
              <a:t>obligatoire </a:t>
            </a:r>
            <a:r>
              <a:rPr sz="1200" spc="-80" dirty="0">
                <a:solidFill>
                  <a:srgbClr val="FFFFFF"/>
                </a:solidFill>
                <a:latin typeface="Century Gothic"/>
                <a:cs typeface="Century Gothic"/>
              </a:rPr>
              <a:t>dans </a:t>
            </a:r>
            <a:r>
              <a:rPr sz="1200" spc="-40" dirty="0">
                <a:solidFill>
                  <a:srgbClr val="FFFFFF"/>
                </a:solidFill>
                <a:latin typeface="Century Gothic"/>
                <a:cs typeface="Century Gothic"/>
              </a:rPr>
              <a:t>certains </a:t>
            </a:r>
            <a:r>
              <a:rPr sz="1200" spc="-90" dirty="0">
                <a:solidFill>
                  <a:srgbClr val="FFFFFF"/>
                </a:solidFill>
                <a:latin typeface="Century Gothic"/>
                <a:cs typeface="Century Gothic"/>
              </a:rPr>
              <a:t>cas</a:t>
            </a:r>
            <a:r>
              <a:rPr sz="1200" spc="100" dirty="0">
                <a:solidFill>
                  <a:srgbClr val="FFFFFF"/>
                </a:solidFill>
                <a:latin typeface="Century Gothic"/>
                <a:cs typeface="Century Gothic"/>
              </a:rPr>
              <a:t> </a:t>
            </a:r>
            <a:r>
              <a:rPr sz="1200" spc="15" dirty="0">
                <a:solidFill>
                  <a:srgbClr val="FFFFFF"/>
                </a:solidFill>
                <a:latin typeface="Century Gothic"/>
                <a:cs typeface="Century Gothic"/>
              </a:rPr>
              <a:t>;</a:t>
            </a:r>
            <a:endParaRPr sz="1200">
              <a:latin typeface="Century Gothic"/>
              <a:cs typeface="Century Gothic"/>
            </a:endParaRPr>
          </a:p>
          <a:p>
            <a:pPr marL="184150" indent="-171450">
              <a:lnSpc>
                <a:spcPct val="100000"/>
              </a:lnSpc>
              <a:spcBef>
                <a:spcPts val="260"/>
              </a:spcBef>
              <a:buSzPct val="104166"/>
              <a:buFont typeface="Arial"/>
              <a:buChar char="•"/>
              <a:tabLst>
                <a:tab pos="184150" algn="l"/>
              </a:tabLst>
            </a:pPr>
            <a:r>
              <a:rPr sz="1200" spc="55" dirty="0">
                <a:solidFill>
                  <a:srgbClr val="FFFFFF"/>
                </a:solidFill>
                <a:latin typeface="Century Gothic"/>
                <a:cs typeface="Century Gothic"/>
              </a:rPr>
              <a:t>il </a:t>
            </a:r>
            <a:r>
              <a:rPr sz="1200" spc="-15" dirty="0">
                <a:solidFill>
                  <a:srgbClr val="FFFFFF"/>
                </a:solidFill>
                <a:latin typeface="Century Gothic"/>
                <a:cs typeface="Century Gothic"/>
              </a:rPr>
              <a:t>est </a:t>
            </a:r>
            <a:r>
              <a:rPr sz="1200" spc="-25" dirty="0">
                <a:solidFill>
                  <a:srgbClr val="FFFFFF"/>
                </a:solidFill>
                <a:latin typeface="Century Gothic"/>
                <a:cs typeface="Century Gothic"/>
              </a:rPr>
              <a:t>possible </a:t>
            </a:r>
            <a:r>
              <a:rPr sz="1200" spc="-45" dirty="0">
                <a:solidFill>
                  <a:srgbClr val="FFFFFF"/>
                </a:solidFill>
                <a:latin typeface="Century Gothic"/>
                <a:cs typeface="Century Gothic"/>
              </a:rPr>
              <a:t>d’externaliser </a:t>
            </a:r>
            <a:r>
              <a:rPr sz="1200" spc="-80" dirty="0">
                <a:solidFill>
                  <a:srgbClr val="FFFFFF"/>
                </a:solidFill>
                <a:latin typeface="Century Gothic"/>
                <a:cs typeface="Century Gothic"/>
              </a:rPr>
              <a:t>cette </a:t>
            </a:r>
            <a:r>
              <a:rPr sz="1200" spc="-30" dirty="0">
                <a:solidFill>
                  <a:srgbClr val="FFFFFF"/>
                </a:solidFill>
                <a:latin typeface="Century Gothic"/>
                <a:cs typeface="Century Gothic"/>
              </a:rPr>
              <a:t>ressource</a:t>
            </a:r>
            <a:r>
              <a:rPr sz="1200" spc="-114" dirty="0">
                <a:solidFill>
                  <a:srgbClr val="FFFFFF"/>
                </a:solidFill>
                <a:latin typeface="Century Gothic"/>
                <a:cs typeface="Century Gothic"/>
              </a:rPr>
              <a:t> </a:t>
            </a:r>
            <a:r>
              <a:rPr sz="1200" spc="15" dirty="0">
                <a:solidFill>
                  <a:srgbClr val="FFFFFF"/>
                </a:solidFill>
                <a:latin typeface="Century Gothic"/>
                <a:cs typeface="Century Gothic"/>
              </a:rPr>
              <a:t>;</a:t>
            </a:r>
            <a:endParaRPr sz="1200">
              <a:latin typeface="Century Gothic"/>
              <a:cs typeface="Century Gothic"/>
            </a:endParaRPr>
          </a:p>
          <a:p>
            <a:pPr marL="184150" indent="-171450">
              <a:lnSpc>
                <a:spcPct val="100000"/>
              </a:lnSpc>
              <a:spcBef>
                <a:spcPts val="260"/>
              </a:spcBef>
              <a:buSzPct val="104166"/>
              <a:buFont typeface="Arial"/>
              <a:buChar char="•"/>
              <a:tabLst>
                <a:tab pos="184150" algn="l"/>
              </a:tabLst>
            </a:pPr>
            <a:r>
              <a:rPr sz="1200" dirty="0">
                <a:solidFill>
                  <a:srgbClr val="FFFFFF"/>
                </a:solidFill>
                <a:latin typeface="Century Gothic"/>
                <a:cs typeface="Century Gothic"/>
              </a:rPr>
              <a:t>ses </a:t>
            </a:r>
            <a:r>
              <a:rPr sz="1200" spc="0" dirty="0">
                <a:solidFill>
                  <a:srgbClr val="FFFFFF"/>
                </a:solidFill>
                <a:latin typeface="Century Gothic"/>
                <a:cs typeface="Century Gothic"/>
              </a:rPr>
              <a:t>missions </a:t>
            </a:r>
            <a:r>
              <a:rPr sz="1200" spc="-20" dirty="0">
                <a:solidFill>
                  <a:srgbClr val="FFFFFF"/>
                </a:solidFill>
                <a:latin typeface="Century Gothic"/>
                <a:cs typeface="Century Gothic"/>
              </a:rPr>
              <a:t>sont</a:t>
            </a:r>
            <a:r>
              <a:rPr sz="1200" spc="-125" dirty="0">
                <a:solidFill>
                  <a:srgbClr val="FFFFFF"/>
                </a:solidFill>
                <a:latin typeface="Century Gothic"/>
                <a:cs typeface="Century Gothic"/>
              </a:rPr>
              <a:t> </a:t>
            </a:r>
            <a:r>
              <a:rPr sz="1200" spc="-65" dirty="0">
                <a:solidFill>
                  <a:srgbClr val="FFFFFF"/>
                </a:solidFill>
                <a:latin typeface="Century Gothic"/>
                <a:cs typeface="Century Gothic"/>
              </a:rPr>
              <a:t>étendues.</a:t>
            </a:r>
            <a:endParaRPr sz="1200">
              <a:latin typeface="Century Gothic"/>
              <a:cs typeface="Century Gothic"/>
            </a:endParaRPr>
          </a:p>
          <a:p>
            <a:pPr marL="12700">
              <a:lnSpc>
                <a:spcPct val="100000"/>
              </a:lnSpc>
              <a:spcBef>
                <a:spcPts val="860"/>
              </a:spcBef>
            </a:pPr>
            <a:r>
              <a:rPr sz="1200" i="1" spc="65" dirty="0">
                <a:solidFill>
                  <a:srgbClr val="FFFFFF"/>
                </a:solidFill>
                <a:latin typeface="Calibri"/>
                <a:cs typeface="Calibri"/>
              </a:rPr>
              <a:t>En </a:t>
            </a:r>
            <a:r>
              <a:rPr sz="1200" i="1" spc="5" dirty="0">
                <a:solidFill>
                  <a:srgbClr val="FFFFFF"/>
                </a:solidFill>
                <a:latin typeface="Calibri"/>
                <a:cs typeface="Calibri"/>
              </a:rPr>
              <a:t>2016, </a:t>
            </a:r>
            <a:r>
              <a:rPr sz="1200" i="1" spc="30" dirty="0">
                <a:solidFill>
                  <a:srgbClr val="FFFFFF"/>
                </a:solidFill>
                <a:latin typeface="Calibri"/>
                <a:cs typeface="Calibri"/>
              </a:rPr>
              <a:t>ils étaient 4729 </a:t>
            </a:r>
            <a:r>
              <a:rPr sz="1200" i="1" spc="130" dirty="0">
                <a:solidFill>
                  <a:srgbClr val="FFFFFF"/>
                </a:solidFill>
                <a:latin typeface="Calibri"/>
                <a:cs typeface="Calibri"/>
              </a:rPr>
              <a:t>CIL </a:t>
            </a:r>
            <a:r>
              <a:rPr sz="1200" i="1" spc="50" dirty="0">
                <a:solidFill>
                  <a:srgbClr val="FFFFFF"/>
                </a:solidFill>
                <a:latin typeface="Calibri"/>
                <a:cs typeface="Calibri"/>
              </a:rPr>
              <a:t>désignés </a:t>
            </a:r>
            <a:r>
              <a:rPr sz="1200" i="1" spc="40" dirty="0">
                <a:solidFill>
                  <a:srgbClr val="FFFFFF"/>
                </a:solidFill>
                <a:latin typeface="Calibri"/>
                <a:cs typeface="Calibri"/>
              </a:rPr>
              <a:t>par </a:t>
            </a:r>
            <a:r>
              <a:rPr sz="1200" i="1" spc="-114" dirty="0">
                <a:solidFill>
                  <a:srgbClr val="FFFFFF"/>
                </a:solidFill>
                <a:latin typeface="Calibri"/>
                <a:cs typeface="Calibri"/>
              </a:rPr>
              <a:t>17 </a:t>
            </a:r>
            <a:r>
              <a:rPr sz="1200" i="1" spc="5" dirty="0">
                <a:solidFill>
                  <a:srgbClr val="FFFFFF"/>
                </a:solidFill>
                <a:latin typeface="Calibri"/>
                <a:cs typeface="Calibri"/>
              </a:rPr>
              <a:t>725</a:t>
            </a:r>
            <a:r>
              <a:rPr sz="1200" i="1" spc="-65" dirty="0">
                <a:solidFill>
                  <a:srgbClr val="FFFFFF"/>
                </a:solidFill>
                <a:latin typeface="Calibri"/>
                <a:cs typeface="Calibri"/>
              </a:rPr>
              <a:t> </a:t>
            </a:r>
            <a:r>
              <a:rPr sz="1200" i="1" spc="35" dirty="0">
                <a:solidFill>
                  <a:srgbClr val="FFFFFF"/>
                </a:solidFill>
                <a:latin typeface="Calibri"/>
                <a:cs typeface="Calibri"/>
              </a:rPr>
              <a:t>organismes.</a:t>
            </a:r>
            <a:endParaRPr sz="1200">
              <a:latin typeface="Calibri"/>
              <a:cs typeface="Calibri"/>
            </a:endParaRPr>
          </a:p>
        </p:txBody>
      </p:sp>
      <p:sp>
        <p:nvSpPr>
          <p:cNvPr id="7" name="object 7"/>
          <p:cNvSpPr txBox="1">
            <a:spLocks noGrp="1"/>
          </p:cNvSpPr>
          <p:nvPr>
            <p:ph type="title"/>
          </p:nvPr>
        </p:nvSpPr>
        <p:spPr>
          <a:xfrm>
            <a:off x="791918" y="918629"/>
            <a:ext cx="1960245" cy="1040765"/>
          </a:xfrm>
          <a:prstGeom prst="rect">
            <a:avLst/>
          </a:prstGeom>
        </p:spPr>
        <p:txBody>
          <a:bodyPr vert="horz" wrap="square" lIns="0" tIns="35560" rIns="0" bIns="0" rtlCol="0">
            <a:spAutoFit/>
          </a:bodyPr>
          <a:lstStyle/>
          <a:p>
            <a:pPr marL="12700" marR="5080">
              <a:lnSpc>
                <a:spcPct val="91700"/>
              </a:lnSpc>
              <a:spcBef>
                <a:spcPts val="280"/>
              </a:spcBef>
            </a:pPr>
            <a:r>
              <a:rPr spc="200" dirty="0"/>
              <a:t>ET </a:t>
            </a:r>
            <a:r>
              <a:rPr spc="125" dirty="0"/>
              <a:t>LE  </a:t>
            </a:r>
            <a:r>
              <a:rPr sz="1700" spc="10" dirty="0"/>
              <a:t>CORRESPONDANT  </a:t>
            </a:r>
            <a:r>
              <a:rPr spc="55" dirty="0"/>
              <a:t>INFORMATIQUES  </a:t>
            </a:r>
            <a:r>
              <a:rPr spc="200" dirty="0"/>
              <a:t>ET </a:t>
            </a:r>
            <a:r>
              <a:rPr spc="125" dirty="0"/>
              <a:t>LIBERTÉS</a:t>
            </a:r>
            <a:r>
              <a:rPr spc="-325" dirty="0"/>
              <a:t> </a:t>
            </a:r>
            <a:r>
              <a:rPr spc="-130" dirty="0"/>
              <a:t>?</a:t>
            </a:r>
            <a:endParaRPr sz="1700"/>
          </a:p>
        </p:txBody>
      </p:sp>
      <p:sp>
        <p:nvSpPr>
          <p:cNvPr id="8" name="object 8"/>
          <p:cNvSpPr/>
          <p:nvPr/>
        </p:nvSpPr>
        <p:spPr>
          <a:xfrm>
            <a:off x="3132048" y="3290203"/>
            <a:ext cx="5295595" cy="1885302"/>
          </a:xfrm>
          <a:prstGeom prst="rect">
            <a:avLst/>
          </a:prstGeom>
          <a:blipFill>
            <a:blip r:embed="rId2" cstate="print"/>
            <a:stretch>
              <a:fillRect/>
            </a:stretch>
          </a:blipFill>
        </p:spPr>
        <p:txBody>
          <a:bodyPr wrap="square" lIns="0" tIns="0" rIns="0" bIns="0" rtlCol="0"/>
          <a:lstStyle/>
          <a:p>
            <a:endParaRPr/>
          </a:p>
        </p:txBody>
      </p:sp>
      <p:sp>
        <p:nvSpPr>
          <p:cNvPr id="9" name="object 9"/>
          <p:cNvSpPr txBox="1"/>
          <p:nvPr/>
        </p:nvSpPr>
        <p:spPr>
          <a:xfrm>
            <a:off x="3545116" y="4548285"/>
            <a:ext cx="253365"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FFFFFF"/>
                </a:solidFill>
                <a:latin typeface="Century Gothic"/>
                <a:cs typeface="Century Gothic"/>
              </a:rPr>
              <a:t>CI</a:t>
            </a:r>
            <a:r>
              <a:rPr sz="1100" b="1" spc="125" dirty="0">
                <a:solidFill>
                  <a:srgbClr val="FFFFFF"/>
                </a:solidFill>
                <a:latin typeface="Century Gothic"/>
                <a:cs typeface="Century Gothic"/>
              </a:rPr>
              <a:t>L</a:t>
            </a:r>
            <a:endParaRPr sz="1100">
              <a:latin typeface="Century Gothic"/>
              <a:cs typeface="Century Gothic"/>
            </a:endParaRPr>
          </a:p>
        </p:txBody>
      </p:sp>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15" dirty="0"/>
              <a:t>71</a:t>
            </a:fld>
            <a:endParaRPr spc="15" dirty="0"/>
          </a:p>
        </p:txBody>
      </p:sp>
      <p:sp>
        <p:nvSpPr>
          <p:cNvPr id="10" name="object 10"/>
          <p:cNvSpPr txBox="1"/>
          <p:nvPr/>
        </p:nvSpPr>
        <p:spPr>
          <a:xfrm>
            <a:off x="5024818" y="4049636"/>
            <a:ext cx="371475" cy="177800"/>
          </a:xfrm>
          <a:prstGeom prst="rect">
            <a:avLst/>
          </a:prstGeom>
        </p:spPr>
        <p:txBody>
          <a:bodyPr vert="horz" wrap="square" lIns="0" tIns="12700" rIns="0" bIns="0" rtlCol="0">
            <a:spAutoFit/>
          </a:bodyPr>
          <a:lstStyle/>
          <a:p>
            <a:pPr marL="12700">
              <a:lnSpc>
                <a:spcPct val="100000"/>
              </a:lnSpc>
              <a:spcBef>
                <a:spcPts val="100"/>
              </a:spcBef>
            </a:pPr>
            <a:r>
              <a:rPr sz="1000" b="1" spc="-10" dirty="0">
                <a:solidFill>
                  <a:srgbClr val="C00000"/>
                </a:solidFill>
                <a:latin typeface="Century Gothic"/>
                <a:cs typeface="Century Gothic"/>
              </a:rPr>
              <a:t>R</a:t>
            </a:r>
            <a:r>
              <a:rPr sz="1000" b="1" spc="-20" dirty="0">
                <a:solidFill>
                  <a:srgbClr val="C00000"/>
                </a:solidFill>
                <a:latin typeface="Century Gothic"/>
                <a:cs typeface="Century Gothic"/>
              </a:rPr>
              <a:t>G</a:t>
            </a:r>
            <a:r>
              <a:rPr sz="1000" b="1" spc="30" dirty="0">
                <a:solidFill>
                  <a:srgbClr val="C00000"/>
                </a:solidFill>
                <a:latin typeface="Century Gothic"/>
                <a:cs typeface="Century Gothic"/>
              </a:rPr>
              <a:t>P</a:t>
            </a:r>
            <a:r>
              <a:rPr sz="1000" b="1" spc="15" dirty="0">
                <a:solidFill>
                  <a:srgbClr val="C00000"/>
                </a:solidFill>
                <a:latin typeface="Century Gothic"/>
                <a:cs typeface="Century Gothic"/>
              </a:rPr>
              <a:t>D</a:t>
            </a:r>
            <a:endParaRPr sz="1000">
              <a:latin typeface="Century Gothic"/>
              <a:cs typeface="Century Gothic"/>
            </a:endParaRPr>
          </a:p>
        </p:txBody>
      </p:sp>
      <p:sp>
        <p:nvSpPr>
          <p:cNvPr id="11" name="object 11"/>
          <p:cNvSpPr txBox="1"/>
          <p:nvPr/>
        </p:nvSpPr>
        <p:spPr>
          <a:xfrm>
            <a:off x="7255471" y="4249940"/>
            <a:ext cx="433070" cy="254000"/>
          </a:xfrm>
          <a:prstGeom prst="rect">
            <a:avLst/>
          </a:prstGeom>
        </p:spPr>
        <p:txBody>
          <a:bodyPr vert="horz" wrap="square" lIns="0" tIns="12700" rIns="0" bIns="0" rtlCol="0">
            <a:spAutoFit/>
          </a:bodyPr>
          <a:lstStyle/>
          <a:p>
            <a:pPr marL="12700">
              <a:lnSpc>
                <a:spcPct val="100000"/>
              </a:lnSpc>
              <a:spcBef>
                <a:spcPts val="100"/>
              </a:spcBef>
            </a:pPr>
            <a:r>
              <a:rPr sz="1500" b="1" spc="50" dirty="0">
                <a:solidFill>
                  <a:srgbClr val="FFFFFF"/>
                </a:solidFill>
                <a:latin typeface="Century Gothic"/>
                <a:cs typeface="Century Gothic"/>
              </a:rPr>
              <a:t>DP</a:t>
            </a:r>
            <a:r>
              <a:rPr sz="1500" b="1" spc="-50" dirty="0">
                <a:solidFill>
                  <a:srgbClr val="FFFFFF"/>
                </a:solidFill>
                <a:latin typeface="Century Gothic"/>
                <a:cs typeface="Century Gothic"/>
              </a:rPr>
              <a:t>O</a:t>
            </a:r>
            <a:endParaRPr sz="1500">
              <a:latin typeface="Century Gothic"/>
              <a:cs typeface="Century Gothic"/>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3" name="object 3"/>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p:nvPr/>
        </p:nvSpPr>
        <p:spPr>
          <a:xfrm>
            <a:off x="0" y="0"/>
            <a:ext cx="5220004" cy="5759449"/>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658739" y="1629829"/>
            <a:ext cx="3472179" cy="1807845"/>
          </a:xfrm>
          <a:prstGeom prst="rect">
            <a:avLst/>
          </a:prstGeom>
        </p:spPr>
        <p:txBody>
          <a:bodyPr vert="horz" wrap="square" lIns="0" tIns="116839" rIns="0" bIns="0" rtlCol="0">
            <a:spAutoFit/>
          </a:bodyPr>
          <a:lstStyle/>
          <a:p>
            <a:pPr marL="12700">
              <a:lnSpc>
                <a:spcPct val="100000"/>
              </a:lnSpc>
              <a:spcBef>
                <a:spcPts val="919"/>
              </a:spcBef>
            </a:pPr>
            <a:r>
              <a:rPr sz="1400" spc="-145" dirty="0">
                <a:solidFill>
                  <a:srgbClr val="FFFFFF"/>
                </a:solidFill>
                <a:latin typeface="Century Gothic"/>
                <a:cs typeface="Century Gothic"/>
              </a:rPr>
              <a:t>1/ </a:t>
            </a:r>
            <a:r>
              <a:rPr sz="1400" spc="-40" dirty="0">
                <a:solidFill>
                  <a:srgbClr val="FFFFFF"/>
                </a:solidFill>
                <a:latin typeface="Century Gothic"/>
                <a:cs typeface="Century Gothic"/>
              </a:rPr>
              <a:t>Désigner </a:t>
            </a:r>
            <a:r>
              <a:rPr sz="1400" spc="-70" dirty="0">
                <a:solidFill>
                  <a:srgbClr val="FFFFFF"/>
                </a:solidFill>
                <a:latin typeface="Century Gothic"/>
                <a:cs typeface="Century Gothic"/>
              </a:rPr>
              <a:t>un</a:t>
            </a:r>
            <a:r>
              <a:rPr sz="1400" spc="-175" dirty="0">
                <a:solidFill>
                  <a:srgbClr val="FFFFFF"/>
                </a:solidFill>
                <a:latin typeface="Century Gothic"/>
                <a:cs typeface="Century Gothic"/>
              </a:rPr>
              <a:t> </a:t>
            </a:r>
            <a:r>
              <a:rPr sz="1400" spc="-45" dirty="0">
                <a:solidFill>
                  <a:srgbClr val="FFFFFF"/>
                </a:solidFill>
                <a:latin typeface="Century Gothic"/>
                <a:cs typeface="Century Gothic"/>
              </a:rPr>
              <a:t>pilote</a:t>
            </a:r>
            <a:endParaRPr sz="1400" dirty="0">
              <a:latin typeface="Century Gothic"/>
              <a:cs typeface="Century Gothic"/>
            </a:endParaRPr>
          </a:p>
          <a:p>
            <a:pPr marL="12700">
              <a:lnSpc>
                <a:spcPct val="100000"/>
              </a:lnSpc>
              <a:spcBef>
                <a:spcPts val="819"/>
              </a:spcBef>
            </a:pPr>
            <a:r>
              <a:rPr sz="1400" b="1" spc="-5" dirty="0">
                <a:solidFill>
                  <a:srgbClr val="FFFFFF"/>
                </a:solidFill>
                <a:latin typeface="Century Gothic"/>
                <a:cs typeface="Century Gothic"/>
              </a:rPr>
              <a:t>2/ </a:t>
            </a:r>
            <a:r>
              <a:rPr sz="1400" b="1" spc="30" dirty="0">
                <a:solidFill>
                  <a:srgbClr val="FFFFFF"/>
                </a:solidFill>
                <a:latin typeface="Century Gothic"/>
                <a:cs typeface="Century Gothic"/>
              </a:rPr>
              <a:t>CARTOGRAPHIER </a:t>
            </a:r>
            <a:r>
              <a:rPr sz="1400" b="1" spc="114" dirty="0">
                <a:solidFill>
                  <a:srgbClr val="FFFFFF"/>
                </a:solidFill>
                <a:latin typeface="Century Gothic"/>
                <a:cs typeface="Century Gothic"/>
              </a:rPr>
              <a:t>LES</a:t>
            </a:r>
            <a:r>
              <a:rPr sz="1400" b="1" spc="-160" dirty="0">
                <a:solidFill>
                  <a:srgbClr val="FFFFFF"/>
                </a:solidFill>
                <a:latin typeface="Century Gothic"/>
                <a:cs typeface="Century Gothic"/>
              </a:rPr>
              <a:t> </a:t>
            </a:r>
            <a:r>
              <a:rPr sz="1400" b="1" spc="110" dirty="0">
                <a:solidFill>
                  <a:srgbClr val="FFFFFF"/>
                </a:solidFill>
                <a:latin typeface="Century Gothic"/>
                <a:cs typeface="Century Gothic"/>
              </a:rPr>
              <a:t>TRAITEMENTS</a:t>
            </a:r>
            <a:endParaRPr sz="1400" dirty="0">
              <a:latin typeface="Century Gothic"/>
              <a:cs typeface="Century Gothic"/>
            </a:endParaRPr>
          </a:p>
          <a:p>
            <a:pPr marL="12700" marR="5080">
              <a:lnSpc>
                <a:spcPts val="2530"/>
              </a:lnSpc>
              <a:spcBef>
                <a:spcPts val="195"/>
              </a:spcBef>
            </a:pPr>
            <a:r>
              <a:rPr sz="1400" spc="-5" dirty="0">
                <a:solidFill>
                  <a:srgbClr val="FFFFFF"/>
                </a:solidFill>
                <a:latin typeface="Century Gothic"/>
                <a:cs typeface="Century Gothic"/>
              </a:rPr>
              <a:t>3/ </a:t>
            </a:r>
            <a:r>
              <a:rPr sz="1400" spc="-20" dirty="0">
                <a:solidFill>
                  <a:srgbClr val="FFFFFF"/>
                </a:solidFill>
                <a:latin typeface="Century Gothic"/>
                <a:cs typeface="Century Gothic"/>
              </a:rPr>
              <a:t>Identifier </a:t>
            </a:r>
            <a:r>
              <a:rPr sz="1400" spc="-65" dirty="0">
                <a:solidFill>
                  <a:srgbClr val="FFFFFF"/>
                </a:solidFill>
                <a:latin typeface="Century Gothic"/>
                <a:cs typeface="Century Gothic"/>
              </a:rPr>
              <a:t>et </a:t>
            </a:r>
            <a:r>
              <a:rPr sz="1400" spc="0" dirty="0">
                <a:solidFill>
                  <a:srgbClr val="FFFFFF"/>
                </a:solidFill>
                <a:latin typeface="Century Gothic"/>
                <a:cs typeface="Century Gothic"/>
              </a:rPr>
              <a:t>prioriser </a:t>
            </a:r>
            <a:r>
              <a:rPr sz="1400" dirty="0">
                <a:solidFill>
                  <a:srgbClr val="FFFFFF"/>
                </a:solidFill>
                <a:latin typeface="Century Gothic"/>
                <a:cs typeface="Century Gothic"/>
              </a:rPr>
              <a:t>les </a:t>
            </a:r>
            <a:r>
              <a:rPr sz="1400" spc="-60" dirty="0">
                <a:solidFill>
                  <a:srgbClr val="FFFFFF"/>
                </a:solidFill>
                <a:latin typeface="Century Gothic"/>
                <a:cs typeface="Century Gothic"/>
              </a:rPr>
              <a:t>actions </a:t>
            </a:r>
            <a:r>
              <a:rPr lang="fr-FR" sz="1400" spc="-225" dirty="0">
                <a:solidFill>
                  <a:srgbClr val="FFFFFF"/>
                </a:solidFill>
                <a:latin typeface="Century Gothic"/>
                <a:cs typeface="Century Gothic"/>
              </a:rPr>
              <a:t>à </a:t>
            </a:r>
            <a:r>
              <a:rPr sz="1400" spc="-225" dirty="0">
                <a:solidFill>
                  <a:srgbClr val="FFFFFF"/>
                </a:solidFill>
                <a:latin typeface="Century Gothic"/>
                <a:cs typeface="Century Gothic"/>
              </a:rPr>
              <a:t> </a:t>
            </a:r>
            <a:r>
              <a:rPr sz="1400" spc="-80" dirty="0">
                <a:solidFill>
                  <a:srgbClr val="FFFFFF"/>
                </a:solidFill>
                <a:latin typeface="Century Gothic"/>
                <a:cs typeface="Century Gothic"/>
              </a:rPr>
              <a:t>mener  </a:t>
            </a:r>
            <a:r>
              <a:rPr sz="1400" spc="0" dirty="0">
                <a:solidFill>
                  <a:srgbClr val="FFFFFF"/>
                </a:solidFill>
                <a:latin typeface="Century Gothic"/>
                <a:cs typeface="Century Gothic"/>
              </a:rPr>
              <a:t>4/ </a:t>
            </a:r>
            <a:r>
              <a:rPr sz="1400" spc="-55" dirty="0">
                <a:solidFill>
                  <a:srgbClr val="FFFFFF"/>
                </a:solidFill>
                <a:latin typeface="Century Gothic"/>
                <a:cs typeface="Century Gothic"/>
              </a:rPr>
              <a:t>Gérer </a:t>
            </a:r>
            <a:r>
              <a:rPr sz="1400" dirty="0">
                <a:solidFill>
                  <a:srgbClr val="FFFFFF"/>
                </a:solidFill>
                <a:latin typeface="Century Gothic"/>
                <a:cs typeface="Century Gothic"/>
              </a:rPr>
              <a:t>les</a:t>
            </a:r>
            <a:r>
              <a:rPr sz="1400" spc="-65" dirty="0">
                <a:solidFill>
                  <a:srgbClr val="FFFFFF"/>
                </a:solidFill>
                <a:latin typeface="Century Gothic"/>
                <a:cs typeface="Century Gothic"/>
              </a:rPr>
              <a:t> </a:t>
            </a:r>
            <a:r>
              <a:rPr sz="1400" spc="-5" dirty="0">
                <a:solidFill>
                  <a:srgbClr val="FFFFFF"/>
                </a:solidFill>
                <a:latin typeface="Century Gothic"/>
                <a:cs typeface="Century Gothic"/>
              </a:rPr>
              <a:t>risques</a:t>
            </a:r>
            <a:endParaRPr sz="1400" dirty="0">
              <a:latin typeface="Century Gothic"/>
              <a:cs typeface="Century Gothic"/>
            </a:endParaRPr>
          </a:p>
          <a:p>
            <a:pPr marL="12700" marR="687705">
              <a:lnSpc>
                <a:spcPts val="1500"/>
              </a:lnSpc>
              <a:spcBef>
                <a:spcPts val="795"/>
              </a:spcBef>
            </a:pPr>
            <a:r>
              <a:rPr sz="1400" spc="-10" dirty="0">
                <a:solidFill>
                  <a:srgbClr val="FFFFFF"/>
                </a:solidFill>
                <a:latin typeface="Century Gothic"/>
                <a:cs typeface="Century Gothic"/>
              </a:rPr>
              <a:t>5/ </a:t>
            </a:r>
            <a:r>
              <a:rPr sz="1400" spc="-20" dirty="0">
                <a:solidFill>
                  <a:srgbClr val="FFFFFF"/>
                </a:solidFill>
                <a:latin typeface="Century Gothic"/>
                <a:cs typeface="Century Gothic"/>
              </a:rPr>
              <a:t>Poser </a:t>
            </a:r>
            <a:r>
              <a:rPr sz="1400" spc="-70" dirty="0">
                <a:solidFill>
                  <a:srgbClr val="FFFFFF"/>
                </a:solidFill>
                <a:latin typeface="Century Gothic"/>
                <a:cs typeface="Century Gothic"/>
              </a:rPr>
              <a:t>un </a:t>
            </a:r>
            <a:r>
              <a:rPr sz="1400" spc="-120" dirty="0">
                <a:solidFill>
                  <a:srgbClr val="FFFFFF"/>
                </a:solidFill>
                <a:latin typeface="Century Gothic"/>
                <a:cs typeface="Century Gothic"/>
              </a:rPr>
              <a:t>cadre </a:t>
            </a:r>
            <a:r>
              <a:rPr sz="1400" spc="-145" dirty="0">
                <a:solidFill>
                  <a:srgbClr val="FFFFFF"/>
                </a:solidFill>
                <a:latin typeface="Century Gothic"/>
                <a:cs typeface="Century Gothic"/>
              </a:rPr>
              <a:t>de </a:t>
            </a:r>
            <a:r>
              <a:rPr sz="1400" spc="-105" dirty="0">
                <a:solidFill>
                  <a:srgbClr val="FFFFFF"/>
                </a:solidFill>
                <a:latin typeface="Century Gothic"/>
                <a:cs typeface="Century Gothic"/>
              </a:rPr>
              <a:t>gouvernance  </a:t>
            </a:r>
            <a:r>
              <a:rPr sz="1400" spc="-65" dirty="0">
                <a:solidFill>
                  <a:srgbClr val="FFFFFF"/>
                </a:solidFill>
                <a:latin typeface="Century Gothic"/>
                <a:cs typeface="Century Gothic"/>
              </a:rPr>
              <a:t>et </a:t>
            </a:r>
            <a:r>
              <a:rPr sz="1400" spc="-40" dirty="0">
                <a:solidFill>
                  <a:srgbClr val="FFFFFF"/>
                </a:solidFill>
                <a:latin typeface="Century Gothic"/>
                <a:cs typeface="Century Gothic"/>
              </a:rPr>
              <a:t>organiser </a:t>
            </a:r>
            <a:r>
              <a:rPr sz="1400" dirty="0">
                <a:solidFill>
                  <a:srgbClr val="FFFFFF"/>
                </a:solidFill>
                <a:latin typeface="Century Gothic"/>
                <a:cs typeface="Century Gothic"/>
              </a:rPr>
              <a:t>les </a:t>
            </a:r>
            <a:r>
              <a:rPr sz="1400" spc="-35" dirty="0">
                <a:solidFill>
                  <a:srgbClr val="FFFFFF"/>
                </a:solidFill>
                <a:latin typeface="Century Gothic"/>
                <a:cs typeface="Century Gothic"/>
              </a:rPr>
              <a:t>processus</a:t>
            </a:r>
            <a:r>
              <a:rPr sz="1400" spc="-65" dirty="0">
                <a:solidFill>
                  <a:srgbClr val="FFFFFF"/>
                </a:solidFill>
                <a:latin typeface="Century Gothic"/>
                <a:cs typeface="Century Gothic"/>
              </a:rPr>
              <a:t> </a:t>
            </a:r>
            <a:r>
              <a:rPr sz="1400" spc="-25" dirty="0">
                <a:solidFill>
                  <a:srgbClr val="FFFFFF"/>
                </a:solidFill>
                <a:latin typeface="Century Gothic"/>
                <a:cs typeface="Century Gothic"/>
              </a:rPr>
              <a:t>internes</a:t>
            </a:r>
            <a:endParaRPr sz="1400" dirty="0">
              <a:latin typeface="Century Gothic"/>
              <a:cs typeface="Century Gothic"/>
            </a:endParaRPr>
          </a:p>
        </p:txBody>
      </p:sp>
      <p:sp>
        <p:nvSpPr>
          <p:cNvPr id="8" name="object 8"/>
          <p:cNvSpPr txBox="1">
            <a:spLocks noGrp="1"/>
          </p:cNvSpPr>
          <p:nvPr>
            <p:ph type="title"/>
          </p:nvPr>
        </p:nvSpPr>
        <p:spPr>
          <a:xfrm>
            <a:off x="439084" y="657313"/>
            <a:ext cx="1800860" cy="299720"/>
          </a:xfrm>
          <a:prstGeom prst="rect">
            <a:avLst/>
          </a:prstGeom>
        </p:spPr>
        <p:txBody>
          <a:bodyPr vert="horz" wrap="square" lIns="0" tIns="12700" rIns="0" bIns="0" rtlCol="0">
            <a:spAutoFit/>
          </a:bodyPr>
          <a:lstStyle/>
          <a:p>
            <a:pPr marL="12700">
              <a:lnSpc>
                <a:spcPct val="100000"/>
              </a:lnSpc>
              <a:spcBef>
                <a:spcPts val="100"/>
              </a:spcBef>
            </a:pPr>
            <a:r>
              <a:rPr spc="35" dirty="0"/>
              <a:t>PLAN</a:t>
            </a:r>
            <a:r>
              <a:rPr spc="-114" dirty="0"/>
              <a:t> </a:t>
            </a:r>
            <a:r>
              <a:rPr spc="-10" dirty="0"/>
              <a:t>D’ACTION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5" name="object 5"/>
          <p:cNvSpPr txBox="1"/>
          <p:nvPr/>
        </p:nvSpPr>
        <p:spPr>
          <a:xfrm>
            <a:off x="3210788" y="931329"/>
            <a:ext cx="5102225" cy="534670"/>
          </a:xfrm>
          <a:prstGeom prst="rect">
            <a:avLst/>
          </a:prstGeom>
        </p:spPr>
        <p:txBody>
          <a:bodyPr vert="horz" wrap="square" lIns="0" tIns="32384" rIns="0" bIns="0" rtlCol="0">
            <a:spAutoFit/>
          </a:bodyPr>
          <a:lstStyle/>
          <a:p>
            <a:pPr marL="12700" marR="5080">
              <a:lnSpc>
                <a:spcPct val="89100"/>
              </a:lnSpc>
              <a:spcBef>
                <a:spcPts val="254"/>
              </a:spcBef>
            </a:pPr>
            <a:r>
              <a:rPr sz="1200" spc="-15" dirty="0">
                <a:solidFill>
                  <a:srgbClr val="FFFFFF"/>
                </a:solidFill>
                <a:latin typeface="Century Gothic"/>
                <a:cs typeface="Century Gothic"/>
              </a:rPr>
              <a:t>Le </a:t>
            </a:r>
            <a:r>
              <a:rPr sz="1200" spc="-60" dirty="0">
                <a:solidFill>
                  <a:srgbClr val="FFFFFF"/>
                </a:solidFill>
                <a:latin typeface="Century Gothic"/>
                <a:cs typeface="Century Gothic"/>
              </a:rPr>
              <a:t>règlement </a:t>
            </a:r>
            <a:r>
              <a:rPr sz="1200" spc="-55" dirty="0">
                <a:solidFill>
                  <a:srgbClr val="FFFFFF"/>
                </a:solidFill>
                <a:latin typeface="Century Gothic"/>
                <a:cs typeface="Century Gothic"/>
              </a:rPr>
              <a:t>impose </a:t>
            </a:r>
            <a:r>
              <a:rPr sz="1200" spc="-80" dirty="0">
                <a:solidFill>
                  <a:srgbClr val="FFFFFF"/>
                </a:solidFill>
                <a:latin typeface="Century Gothic"/>
                <a:cs typeface="Century Gothic"/>
              </a:rPr>
              <a:t>aux </a:t>
            </a:r>
            <a:r>
              <a:rPr sz="1200" spc="-45" dirty="0">
                <a:solidFill>
                  <a:srgbClr val="FFFFFF"/>
                </a:solidFill>
                <a:latin typeface="Century Gothic"/>
                <a:cs typeface="Century Gothic"/>
              </a:rPr>
              <a:t>organismes </a:t>
            </a:r>
            <a:r>
              <a:rPr sz="1200" spc="-130" dirty="0">
                <a:solidFill>
                  <a:srgbClr val="FFFFFF"/>
                </a:solidFill>
                <a:latin typeface="Century Gothic"/>
                <a:cs typeface="Century Gothic"/>
              </a:rPr>
              <a:t>de </a:t>
            </a:r>
            <a:r>
              <a:rPr sz="1200" b="1" spc="10" dirty="0">
                <a:solidFill>
                  <a:srgbClr val="FFFFFF"/>
                </a:solidFill>
                <a:latin typeface="Century Gothic"/>
                <a:cs typeface="Century Gothic"/>
              </a:rPr>
              <a:t>tenir </a:t>
            </a:r>
            <a:r>
              <a:rPr sz="1200" b="1" spc="-55" dirty="0">
                <a:solidFill>
                  <a:srgbClr val="FFFFFF"/>
                </a:solidFill>
                <a:latin typeface="Century Gothic"/>
                <a:cs typeface="Century Gothic"/>
              </a:rPr>
              <a:t>une </a:t>
            </a:r>
            <a:r>
              <a:rPr sz="1200" b="1" spc="-40" dirty="0">
                <a:solidFill>
                  <a:srgbClr val="FFFFFF"/>
                </a:solidFill>
                <a:latin typeface="Century Gothic"/>
                <a:cs typeface="Century Gothic"/>
              </a:rPr>
              <a:t>documentation </a:t>
            </a:r>
            <a:r>
              <a:rPr sz="1200" b="1" spc="-10" dirty="0">
                <a:solidFill>
                  <a:srgbClr val="FFFFFF"/>
                </a:solidFill>
                <a:latin typeface="Century Gothic"/>
                <a:cs typeface="Century Gothic"/>
              </a:rPr>
              <a:t>interne  </a:t>
            </a:r>
            <a:r>
              <a:rPr sz="1200" b="1" spc="-50" dirty="0">
                <a:solidFill>
                  <a:srgbClr val="FFFFFF"/>
                </a:solidFill>
                <a:latin typeface="Century Gothic"/>
                <a:cs typeface="Century Gothic"/>
              </a:rPr>
              <a:t>complète </a:t>
            </a:r>
            <a:r>
              <a:rPr sz="1200" spc="25" dirty="0">
                <a:solidFill>
                  <a:srgbClr val="FFFFFF"/>
                </a:solidFill>
                <a:latin typeface="Century Gothic"/>
                <a:cs typeface="Century Gothic"/>
              </a:rPr>
              <a:t>sur </a:t>
            </a:r>
            <a:r>
              <a:rPr sz="1200" dirty="0">
                <a:solidFill>
                  <a:srgbClr val="FFFFFF"/>
                </a:solidFill>
                <a:latin typeface="Century Gothic"/>
                <a:cs typeface="Century Gothic"/>
              </a:rPr>
              <a:t>leurs </a:t>
            </a:r>
            <a:r>
              <a:rPr sz="1200" spc="-35" dirty="0">
                <a:solidFill>
                  <a:srgbClr val="FFFFFF"/>
                </a:solidFill>
                <a:latin typeface="Century Gothic"/>
                <a:cs typeface="Century Gothic"/>
              </a:rPr>
              <a:t>traitements </a:t>
            </a:r>
            <a:r>
              <a:rPr sz="1200" spc="-130" dirty="0">
                <a:solidFill>
                  <a:srgbClr val="FFFFFF"/>
                </a:solidFill>
                <a:latin typeface="Century Gothic"/>
                <a:cs typeface="Century Gothic"/>
              </a:rPr>
              <a:t>de </a:t>
            </a:r>
            <a:r>
              <a:rPr sz="1200" spc="-80" dirty="0" err="1">
                <a:solidFill>
                  <a:srgbClr val="FFFFFF"/>
                </a:solidFill>
                <a:latin typeface="Century Gothic"/>
                <a:cs typeface="Century Gothic"/>
              </a:rPr>
              <a:t>données</a:t>
            </a:r>
            <a:r>
              <a:rPr sz="1200" spc="-80" dirty="0">
                <a:solidFill>
                  <a:srgbClr val="FFFFFF"/>
                </a:solidFill>
                <a:latin typeface="Century Gothic"/>
                <a:cs typeface="Century Gothic"/>
              </a:rPr>
              <a:t>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90" dirty="0">
                <a:solidFill>
                  <a:srgbClr val="FFFFFF"/>
                </a:solidFill>
                <a:latin typeface="Century Gothic"/>
                <a:cs typeface="Century Gothic"/>
              </a:rPr>
              <a:t>caractère </a:t>
            </a:r>
            <a:r>
              <a:rPr sz="1200" spc="-40" dirty="0">
                <a:solidFill>
                  <a:srgbClr val="FFFFFF"/>
                </a:solidFill>
                <a:latin typeface="Century Gothic"/>
                <a:cs typeface="Century Gothic"/>
              </a:rPr>
              <a:t>personnelle. </a:t>
            </a:r>
            <a:r>
              <a:rPr sz="1200" spc="10" dirty="0">
                <a:solidFill>
                  <a:srgbClr val="FFFFFF"/>
                </a:solidFill>
                <a:latin typeface="Century Gothic"/>
                <a:cs typeface="Century Gothic"/>
              </a:rPr>
              <a:t>Ainsi  </a:t>
            </a:r>
            <a:r>
              <a:rPr sz="1200" spc="-60" dirty="0">
                <a:solidFill>
                  <a:srgbClr val="FFFFFF"/>
                </a:solidFill>
                <a:latin typeface="Century Gothic"/>
                <a:cs typeface="Century Gothic"/>
              </a:rPr>
              <a:t>doivent </a:t>
            </a:r>
            <a:r>
              <a:rPr sz="1200" spc="-45" dirty="0">
                <a:solidFill>
                  <a:srgbClr val="FFFFFF"/>
                </a:solidFill>
                <a:latin typeface="Century Gothic"/>
                <a:cs typeface="Century Gothic"/>
              </a:rPr>
              <a:t>être </a:t>
            </a:r>
            <a:r>
              <a:rPr sz="1200" spc="-30" dirty="0">
                <a:solidFill>
                  <a:srgbClr val="FFFFFF"/>
                </a:solidFill>
                <a:latin typeface="Century Gothic"/>
                <a:cs typeface="Century Gothic"/>
              </a:rPr>
              <a:t>précisés</a:t>
            </a:r>
            <a:r>
              <a:rPr sz="1200" spc="-10" dirty="0">
                <a:solidFill>
                  <a:srgbClr val="FFFFFF"/>
                </a:solidFill>
                <a:latin typeface="Century Gothic"/>
                <a:cs typeface="Century Gothic"/>
              </a:rPr>
              <a:t> </a:t>
            </a:r>
            <a:r>
              <a:rPr sz="1200" spc="10" dirty="0">
                <a:solidFill>
                  <a:srgbClr val="FFFFFF"/>
                </a:solidFill>
                <a:latin typeface="Century Gothic"/>
                <a:cs typeface="Century Gothic"/>
              </a:rPr>
              <a:t>:</a:t>
            </a:r>
            <a:endParaRPr sz="1200" dirty="0">
              <a:latin typeface="Century Gothic"/>
              <a:cs typeface="Century Gothic"/>
            </a:endParaRPr>
          </a:p>
        </p:txBody>
      </p:sp>
      <p:sp>
        <p:nvSpPr>
          <p:cNvPr id="12" name="object 12"/>
          <p:cNvSpPr txBox="1"/>
          <p:nvPr/>
        </p:nvSpPr>
        <p:spPr>
          <a:xfrm>
            <a:off x="322535" y="5437780"/>
            <a:ext cx="172720"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25" dirty="0">
                <a:solidFill>
                  <a:srgbClr val="0000FF"/>
                </a:solidFill>
                <a:latin typeface="Century Gothic"/>
                <a:cs typeface="Century Gothic"/>
              </a:rPr>
              <a:t>73</a:t>
            </a:fld>
            <a:endParaRPr sz="900">
              <a:latin typeface="Century Gothic"/>
              <a:cs typeface="Century Gothic"/>
            </a:endParaRPr>
          </a:p>
        </p:txBody>
      </p:sp>
      <p:sp>
        <p:nvSpPr>
          <p:cNvPr id="6" name="object 6"/>
          <p:cNvSpPr txBox="1"/>
          <p:nvPr/>
        </p:nvSpPr>
        <p:spPr>
          <a:xfrm>
            <a:off x="3210788" y="1549374"/>
            <a:ext cx="5098415" cy="1124585"/>
          </a:xfrm>
          <a:prstGeom prst="rect">
            <a:avLst/>
          </a:prstGeom>
        </p:spPr>
        <p:txBody>
          <a:bodyPr vert="horz" wrap="square" lIns="0" tIns="33019" rIns="0" bIns="0" rtlCol="0">
            <a:spAutoFit/>
          </a:bodyPr>
          <a:lstStyle/>
          <a:p>
            <a:pPr marL="184150" marR="611505" indent="-171450">
              <a:lnSpc>
                <a:spcPts val="1300"/>
              </a:lnSpc>
              <a:spcBef>
                <a:spcPts val="259"/>
              </a:spcBef>
              <a:buSzPct val="104166"/>
              <a:buFont typeface="Arial"/>
              <a:buChar char="•"/>
              <a:tabLst>
                <a:tab pos="184150" algn="l"/>
              </a:tabLst>
            </a:pPr>
            <a:r>
              <a:rPr sz="1200" dirty="0">
                <a:solidFill>
                  <a:srgbClr val="FFFFFF"/>
                </a:solidFill>
                <a:latin typeface="Century Gothic"/>
                <a:cs typeface="Century Gothic"/>
              </a:rPr>
              <a:t>les </a:t>
            </a:r>
            <a:r>
              <a:rPr sz="1200" spc="-35" dirty="0">
                <a:solidFill>
                  <a:srgbClr val="FFFFFF"/>
                </a:solidFill>
                <a:latin typeface="Century Gothic"/>
                <a:cs typeface="Century Gothic"/>
              </a:rPr>
              <a:t>traitements </a:t>
            </a:r>
            <a:r>
              <a:rPr sz="1200" spc="-50" dirty="0">
                <a:solidFill>
                  <a:srgbClr val="FFFFFF"/>
                </a:solidFill>
                <a:latin typeface="Century Gothic"/>
                <a:cs typeface="Century Gothic"/>
              </a:rPr>
              <a:t>effectués </a:t>
            </a:r>
            <a:r>
              <a:rPr sz="1200" spc="-60" dirty="0">
                <a:solidFill>
                  <a:srgbClr val="FFFFFF"/>
                </a:solidFill>
                <a:latin typeface="Century Gothic"/>
                <a:cs typeface="Century Gothic"/>
              </a:rPr>
              <a:t>(collecte, </a:t>
            </a:r>
            <a:r>
              <a:rPr sz="1200" spc="-20" dirty="0">
                <a:solidFill>
                  <a:srgbClr val="FFFFFF"/>
                </a:solidFill>
                <a:latin typeface="Century Gothic"/>
                <a:cs typeface="Century Gothic"/>
              </a:rPr>
              <a:t>structuration, </a:t>
            </a:r>
            <a:r>
              <a:rPr sz="1200" spc="-50" dirty="0">
                <a:solidFill>
                  <a:srgbClr val="FFFFFF"/>
                </a:solidFill>
                <a:latin typeface="Century Gothic"/>
                <a:cs typeface="Century Gothic"/>
              </a:rPr>
              <a:t>conservation,  </a:t>
            </a:r>
            <a:r>
              <a:rPr sz="1200" spc="-45" dirty="0">
                <a:solidFill>
                  <a:srgbClr val="FFFFFF"/>
                </a:solidFill>
                <a:latin typeface="Century Gothic"/>
                <a:cs typeface="Century Gothic"/>
              </a:rPr>
              <a:t>modification, </a:t>
            </a:r>
            <a:r>
              <a:rPr sz="1200" spc="-40" dirty="0">
                <a:solidFill>
                  <a:srgbClr val="FFFFFF"/>
                </a:solidFill>
                <a:latin typeface="Century Gothic"/>
                <a:cs typeface="Century Gothic"/>
              </a:rPr>
              <a:t>consultation, </a:t>
            </a:r>
            <a:r>
              <a:rPr sz="1200" spc="-10" dirty="0">
                <a:solidFill>
                  <a:srgbClr val="FFFFFF"/>
                </a:solidFill>
                <a:latin typeface="Century Gothic"/>
                <a:cs typeface="Century Gothic"/>
              </a:rPr>
              <a:t>diffusion, </a:t>
            </a:r>
            <a:r>
              <a:rPr sz="1200" spc="-90" dirty="0">
                <a:solidFill>
                  <a:srgbClr val="FFFFFF"/>
                </a:solidFill>
                <a:latin typeface="Century Gothic"/>
                <a:cs typeface="Century Gothic"/>
              </a:rPr>
              <a:t>etc)</a:t>
            </a:r>
            <a:r>
              <a:rPr sz="1200" spc="-50" dirty="0">
                <a:solidFill>
                  <a:srgbClr val="FFFFFF"/>
                </a:solidFill>
                <a:latin typeface="Century Gothic"/>
                <a:cs typeface="Century Gothic"/>
              </a:rPr>
              <a:t> </a:t>
            </a:r>
            <a:r>
              <a:rPr sz="1200" spc="15" dirty="0">
                <a:solidFill>
                  <a:srgbClr val="FFFFFF"/>
                </a:solidFill>
                <a:latin typeface="Century Gothic"/>
                <a:cs typeface="Century Gothic"/>
              </a:rPr>
              <a:t>;</a:t>
            </a:r>
            <a:endParaRPr sz="1200">
              <a:latin typeface="Century Gothic"/>
              <a:cs typeface="Century Gothic"/>
            </a:endParaRPr>
          </a:p>
          <a:p>
            <a:pPr marL="184150" marR="5080" indent="-171450">
              <a:lnSpc>
                <a:spcPts val="1300"/>
              </a:lnSpc>
              <a:spcBef>
                <a:spcPts val="1000"/>
              </a:spcBef>
              <a:buSzPct val="104166"/>
              <a:buFont typeface="Arial"/>
              <a:buChar char="•"/>
              <a:tabLst>
                <a:tab pos="184150" algn="l"/>
              </a:tabLst>
            </a:pPr>
            <a:r>
              <a:rPr sz="1200" dirty="0">
                <a:solidFill>
                  <a:srgbClr val="FFFFFF"/>
                </a:solidFill>
                <a:latin typeface="Century Gothic"/>
                <a:cs typeface="Century Gothic"/>
              </a:rPr>
              <a:t>les </a:t>
            </a:r>
            <a:r>
              <a:rPr sz="1200" spc="-65" dirty="0">
                <a:solidFill>
                  <a:srgbClr val="FFFFFF"/>
                </a:solidFill>
                <a:latin typeface="Century Gothic"/>
                <a:cs typeface="Century Gothic"/>
              </a:rPr>
              <a:t>catégories </a:t>
            </a:r>
            <a:r>
              <a:rPr sz="1200" spc="-130" dirty="0">
                <a:solidFill>
                  <a:srgbClr val="FFFFFF"/>
                </a:solidFill>
                <a:latin typeface="Century Gothic"/>
                <a:cs typeface="Century Gothic"/>
              </a:rPr>
              <a:t>de </a:t>
            </a:r>
            <a:r>
              <a:rPr sz="1200" spc="-80" dirty="0">
                <a:solidFill>
                  <a:srgbClr val="FFFFFF"/>
                </a:solidFill>
                <a:latin typeface="Century Gothic"/>
                <a:cs typeface="Century Gothic"/>
              </a:rPr>
              <a:t>données </a:t>
            </a:r>
            <a:r>
              <a:rPr sz="1200" spc="-35" dirty="0">
                <a:solidFill>
                  <a:srgbClr val="FFFFFF"/>
                </a:solidFill>
                <a:latin typeface="Century Gothic"/>
                <a:cs typeface="Century Gothic"/>
              </a:rPr>
              <a:t>personnelles </a:t>
            </a:r>
            <a:r>
              <a:rPr sz="1200" spc="-30" dirty="0">
                <a:solidFill>
                  <a:srgbClr val="FFFFFF"/>
                </a:solidFill>
                <a:latin typeface="Century Gothic"/>
                <a:cs typeface="Century Gothic"/>
              </a:rPr>
              <a:t>traitées </a:t>
            </a:r>
            <a:r>
              <a:rPr sz="1200" spc="15" dirty="0">
                <a:solidFill>
                  <a:srgbClr val="FFFFFF"/>
                </a:solidFill>
                <a:latin typeface="Century Gothic"/>
                <a:cs typeface="Century Gothic"/>
              </a:rPr>
              <a:t>; </a:t>
            </a:r>
            <a:r>
              <a:rPr sz="1200" dirty="0">
                <a:solidFill>
                  <a:srgbClr val="FFFFFF"/>
                </a:solidFill>
                <a:latin typeface="Century Gothic"/>
                <a:cs typeface="Century Gothic"/>
              </a:rPr>
              <a:t>les </a:t>
            </a:r>
            <a:r>
              <a:rPr sz="1200" spc="-30" dirty="0">
                <a:solidFill>
                  <a:srgbClr val="FFFFFF"/>
                </a:solidFill>
                <a:latin typeface="Century Gothic"/>
                <a:cs typeface="Century Gothic"/>
              </a:rPr>
              <a:t>objectifs </a:t>
            </a:r>
            <a:r>
              <a:rPr sz="1200" spc="-5" dirty="0">
                <a:solidFill>
                  <a:srgbClr val="FFFFFF"/>
                </a:solidFill>
                <a:latin typeface="Century Gothic"/>
                <a:cs typeface="Century Gothic"/>
              </a:rPr>
              <a:t>poursuivis  </a:t>
            </a:r>
            <a:r>
              <a:rPr sz="1200" spc="-75" dirty="0">
                <a:solidFill>
                  <a:srgbClr val="FFFFFF"/>
                </a:solidFill>
                <a:latin typeface="Century Gothic"/>
                <a:cs typeface="Century Gothic"/>
              </a:rPr>
              <a:t>par </a:t>
            </a:r>
            <a:r>
              <a:rPr sz="1200" dirty="0">
                <a:solidFill>
                  <a:srgbClr val="FFFFFF"/>
                </a:solidFill>
                <a:latin typeface="Century Gothic"/>
                <a:cs typeface="Century Gothic"/>
              </a:rPr>
              <a:t>les </a:t>
            </a:r>
            <a:r>
              <a:rPr sz="1200" spc="-50" dirty="0">
                <a:solidFill>
                  <a:srgbClr val="FFFFFF"/>
                </a:solidFill>
                <a:latin typeface="Century Gothic"/>
                <a:cs typeface="Century Gothic"/>
              </a:rPr>
              <a:t>opérations </a:t>
            </a:r>
            <a:r>
              <a:rPr sz="1200" spc="-130" dirty="0">
                <a:solidFill>
                  <a:srgbClr val="FFFFFF"/>
                </a:solidFill>
                <a:latin typeface="Century Gothic"/>
                <a:cs typeface="Century Gothic"/>
              </a:rPr>
              <a:t>de </a:t>
            </a:r>
            <a:r>
              <a:rPr sz="1200" spc="-45" dirty="0">
                <a:solidFill>
                  <a:srgbClr val="FFFFFF"/>
                </a:solidFill>
                <a:latin typeface="Century Gothic"/>
                <a:cs typeface="Century Gothic"/>
              </a:rPr>
              <a:t>traitement</a:t>
            </a:r>
            <a:r>
              <a:rPr sz="1200" spc="-145" dirty="0">
                <a:solidFill>
                  <a:srgbClr val="FFFFFF"/>
                </a:solidFill>
                <a:latin typeface="Century Gothic"/>
                <a:cs typeface="Century Gothic"/>
              </a:rPr>
              <a:t> </a:t>
            </a:r>
            <a:r>
              <a:rPr sz="1200" spc="15" dirty="0">
                <a:solidFill>
                  <a:srgbClr val="FFFFFF"/>
                </a:solidFill>
                <a:latin typeface="Century Gothic"/>
                <a:cs typeface="Century Gothic"/>
              </a:rPr>
              <a:t>;</a:t>
            </a:r>
            <a:endParaRPr sz="1200">
              <a:latin typeface="Century Gothic"/>
              <a:cs typeface="Century Gothic"/>
            </a:endParaRPr>
          </a:p>
          <a:p>
            <a:pPr marL="184150" indent="-171450">
              <a:lnSpc>
                <a:spcPct val="100000"/>
              </a:lnSpc>
              <a:spcBef>
                <a:spcPts val="840"/>
              </a:spcBef>
              <a:buSzPct val="104166"/>
              <a:buFont typeface="Arial"/>
              <a:buChar char="•"/>
              <a:tabLst>
                <a:tab pos="184150" algn="l"/>
              </a:tabLst>
            </a:pPr>
            <a:r>
              <a:rPr sz="1200" dirty="0">
                <a:solidFill>
                  <a:srgbClr val="FFFFFF"/>
                </a:solidFill>
                <a:latin typeface="Century Gothic"/>
                <a:cs typeface="Century Gothic"/>
              </a:rPr>
              <a:t>les </a:t>
            </a:r>
            <a:r>
              <a:rPr sz="1200" spc="-55" dirty="0">
                <a:solidFill>
                  <a:srgbClr val="FFFFFF"/>
                </a:solidFill>
                <a:latin typeface="Century Gothic"/>
                <a:cs typeface="Century Gothic"/>
              </a:rPr>
              <a:t>acteurs </a:t>
            </a:r>
            <a:r>
              <a:rPr sz="1200" spc="-30" dirty="0">
                <a:solidFill>
                  <a:srgbClr val="FFFFFF"/>
                </a:solidFill>
                <a:latin typeface="Century Gothic"/>
                <a:cs typeface="Century Gothic"/>
              </a:rPr>
              <a:t>(internes </a:t>
            </a:r>
            <a:r>
              <a:rPr sz="1200" spc="-75" dirty="0">
                <a:solidFill>
                  <a:srgbClr val="FFFFFF"/>
                </a:solidFill>
                <a:latin typeface="Century Gothic"/>
                <a:cs typeface="Century Gothic"/>
              </a:rPr>
              <a:t>ou</a:t>
            </a:r>
            <a:r>
              <a:rPr sz="1200" spc="-80" dirty="0">
                <a:solidFill>
                  <a:srgbClr val="FFFFFF"/>
                </a:solidFill>
                <a:latin typeface="Century Gothic"/>
                <a:cs typeface="Century Gothic"/>
              </a:rPr>
              <a:t> </a:t>
            </a:r>
            <a:r>
              <a:rPr sz="1200" spc="-40" dirty="0">
                <a:solidFill>
                  <a:srgbClr val="FFFFFF"/>
                </a:solidFill>
                <a:latin typeface="Century Gothic"/>
                <a:cs typeface="Century Gothic"/>
              </a:rPr>
              <a:t>externes).</a:t>
            </a:r>
            <a:endParaRPr sz="1200">
              <a:latin typeface="Century Gothic"/>
              <a:cs typeface="Century Gothic"/>
            </a:endParaRPr>
          </a:p>
        </p:txBody>
      </p:sp>
      <p:sp>
        <p:nvSpPr>
          <p:cNvPr id="7" name="object 7"/>
          <p:cNvSpPr txBox="1"/>
          <p:nvPr/>
        </p:nvSpPr>
        <p:spPr>
          <a:xfrm>
            <a:off x="3210788" y="3340100"/>
            <a:ext cx="5125085" cy="369570"/>
          </a:xfrm>
          <a:prstGeom prst="rect">
            <a:avLst/>
          </a:prstGeom>
        </p:spPr>
        <p:txBody>
          <a:bodyPr vert="horz" wrap="square" lIns="0" tIns="35560" rIns="0" bIns="0" rtlCol="0">
            <a:spAutoFit/>
          </a:bodyPr>
          <a:lstStyle/>
          <a:p>
            <a:pPr marL="12700" marR="5080">
              <a:lnSpc>
                <a:spcPts val="1270"/>
              </a:lnSpc>
              <a:spcBef>
                <a:spcPts val="280"/>
              </a:spcBef>
            </a:pPr>
            <a:r>
              <a:rPr sz="1200" spc="-20" dirty="0">
                <a:solidFill>
                  <a:srgbClr val="FFFFFF"/>
                </a:solidFill>
                <a:latin typeface="Century Gothic"/>
                <a:cs typeface="Century Gothic"/>
              </a:rPr>
              <a:t>Pour </a:t>
            </a:r>
            <a:r>
              <a:rPr sz="1200" spc="-120" dirty="0">
                <a:solidFill>
                  <a:srgbClr val="FFFFFF"/>
                </a:solidFill>
                <a:latin typeface="Century Gothic"/>
                <a:cs typeface="Century Gothic"/>
              </a:rPr>
              <a:t>chaque </a:t>
            </a:r>
            <a:r>
              <a:rPr sz="1200" spc="-45" dirty="0">
                <a:solidFill>
                  <a:srgbClr val="FFFFFF"/>
                </a:solidFill>
                <a:latin typeface="Century Gothic"/>
                <a:cs typeface="Century Gothic"/>
              </a:rPr>
              <a:t>traitement </a:t>
            </a:r>
            <a:r>
              <a:rPr sz="1200" spc="-130" dirty="0">
                <a:solidFill>
                  <a:srgbClr val="FFFFFF"/>
                </a:solidFill>
                <a:latin typeface="Century Gothic"/>
                <a:cs typeface="Century Gothic"/>
              </a:rPr>
              <a:t>de </a:t>
            </a:r>
            <a:r>
              <a:rPr sz="1200" spc="-65" dirty="0">
                <a:solidFill>
                  <a:srgbClr val="FFFFFF"/>
                </a:solidFill>
                <a:latin typeface="Century Gothic"/>
                <a:cs typeface="Century Gothic"/>
              </a:rPr>
              <a:t>données, </a:t>
            </a:r>
            <a:r>
              <a:rPr sz="1200" spc="-35" dirty="0">
                <a:solidFill>
                  <a:srgbClr val="FFFFFF"/>
                </a:solidFill>
                <a:latin typeface="Century Gothic"/>
                <a:cs typeface="Century Gothic"/>
              </a:rPr>
              <a:t>le </a:t>
            </a:r>
            <a:r>
              <a:rPr sz="1200" spc="-55" dirty="0">
                <a:solidFill>
                  <a:srgbClr val="FFFFFF"/>
                </a:solidFill>
                <a:latin typeface="Century Gothic"/>
                <a:cs typeface="Century Gothic"/>
              </a:rPr>
              <a:t>responsable </a:t>
            </a:r>
            <a:r>
              <a:rPr sz="1200" spc="-90" dirty="0">
                <a:solidFill>
                  <a:srgbClr val="FFFFFF"/>
                </a:solidFill>
                <a:latin typeface="Century Gothic"/>
                <a:cs typeface="Century Gothic"/>
              </a:rPr>
              <a:t>du </a:t>
            </a:r>
            <a:r>
              <a:rPr sz="1200" spc="-45" dirty="0">
                <a:solidFill>
                  <a:srgbClr val="FFFFFF"/>
                </a:solidFill>
                <a:latin typeface="Century Gothic"/>
                <a:cs typeface="Century Gothic"/>
              </a:rPr>
              <a:t>traitement </a:t>
            </a:r>
            <a:r>
              <a:rPr sz="1200" spc="-40" dirty="0">
                <a:solidFill>
                  <a:srgbClr val="FFFFFF"/>
                </a:solidFill>
                <a:latin typeface="Century Gothic"/>
                <a:cs typeface="Century Gothic"/>
              </a:rPr>
              <a:t>doit </a:t>
            </a:r>
            <a:r>
              <a:rPr sz="1200" spc="-45" dirty="0">
                <a:solidFill>
                  <a:srgbClr val="FFFFFF"/>
                </a:solidFill>
                <a:latin typeface="Century Gothic"/>
                <a:cs typeface="Century Gothic"/>
              </a:rPr>
              <a:t>être  </a:t>
            </a:r>
            <a:r>
              <a:rPr sz="1200" spc="-100" dirty="0">
                <a:solidFill>
                  <a:srgbClr val="FFFFFF"/>
                </a:solidFill>
                <a:latin typeface="Century Gothic"/>
                <a:cs typeface="Century Gothic"/>
              </a:rPr>
              <a:t>en </a:t>
            </a:r>
            <a:r>
              <a:rPr sz="1200" spc="-105" dirty="0">
                <a:solidFill>
                  <a:srgbClr val="FFFFFF"/>
                </a:solidFill>
                <a:latin typeface="Century Gothic"/>
                <a:cs typeface="Century Gothic"/>
              </a:rPr>
              <a:t>capacité </a:t>
            </a:r>
            <a:r>
              <a:rPr sz="1200" spc="-130" dirty="0">
                <a:solidFill>
                  <a:srgbClr val="FFFFFF"/>
                </a:solidFill>
                <a:latin typeface="Century Gothic"/>
                <a:cs typeface="Century Gothic"/>
              </a:rPr>
              <a:t>de </a:t>
            </a:r>
            <a:r>
              <a:rPr sz="1200" spc="-65" dirty="0">
                <a:solidFill>
                  <a:srgbClr val="FFFFFF"/>
                </a:solidFill>
                <a:latin typeface="Century Gothic"/>
                <a:cs typeface="Century Gothic"/>
              </a:rPr>
              <a:t>répondre </a:t>
            </a:r>
            <a:r>
              <a:rPr sz="1200" spc="-80" dirty="0">
                <a:solidFill>
                  <a:srgbClr val="FFFFFF"/>
                </a:solidFill>
                <a:latin typeface="Century Gothic"/>
                <a:cs typeface="Century Gothic"/>
              </a:rPr>
              <a:t>aux </a:t>
            </a:r>
            <a:r>
              <a:rPr sz="1200" spc="-30" dirty="0">
                <a:solidFill>
                  <a:srgbClr val="FFFFFF"/>
                </a:solidFill>
                <a:latin typeface="Century Gothic"/>
                <a:cs typeface="Century Gothic"/>
              </a:rPr>
              <a:t>questions </a:t>
            </a:r>
            <a:r>
              <a:rPr sz="1200" spc="-35" dirty="0">
                <a:solidFill>
                  <a:srgbClr val="FFFFFF"/>
                </a:solidFill>
                <a:latin typeface="Century Gothic"/>
                <a:cs typeface="Century Gothic"/>
              </a:rPr>
              <a:t>suivantes</a:t>
            </a:r>
            <a:r>
              <a:rPr sz="1200" spc="-180" dirty="0">
                <a:solidFill>
                  <a:srgbClr val="FFFFFF"/>
                </a:solidFill>
                <a:latin typeface="Century Gothic"/>
                <a:cs typeface="Century Gothic"/>
              </a:rPr>
              <a:t> </a:t>
            </a:r>
            <a:r>
              <a:rPr sz="1200" spc="10" dirty="0">
                <a:solidFill>
                  <a:srgbClr val="FFFFFF"/>
                </a:solidFill>
                <a:latin typeface="Century Gothic"/>
                <a:cs typeface="Century Gothic"/>
              </a:rPr>
              <a:t>:</a:t>
            </a:r>
            <a:endParaRPr sz="1200">
              <a:latin typeface="Century Gothic"/>
              <a:cs typeface="Century Gothic"/>
            </a:endParaRPr>
          </a:p>
        </p:txBody>
      </p:sp>
      <p:sp>
        <p:nvSpPr>
          <p:cNvPr id="8" name="object 8"/>
          <p:cNvSpPr txBox="1"/>
          <p:nvPr/>
        </p:nvSpPr>
        <p:spPr>
          <a:xfrm>
            <a:off x="3210788" y="3793109"/>
            <a:ext cx="419100" cy="50038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Century Gothic"/>
                <a:cs typeface="Century Gothic"/>
              </a:rPr>
              <a:t>QUI</a:t>
            </a:r>
            <a:r>
              <a:rPr sz="1200" b="1" spc="-100" dirty="0">
                <a:solidFill>
                  <a:srgbClr val="FFFFFF"/>
                </a:solidFill>
                <a:latin typeface="Century Gothic"/>
                <a:cs typeface="Century Gothic"/>
              </a:rPr>
              <a:t> </a:t>
            </a:r>
            <a:r>
              <a:rPr sz="1200" b="1" spc="-40" dirty="0">
                <a:solidFill>
                  <a:srgbClr val="FFFFFF"/>
                </a:solidFill>
                <a:latin typeface="Century Gothic"/>
                <a:cs typeface="Century Gothic"/>
              </a:rPr>
              <a:t>?</a:t>
            </a:r>
            <a:endParaRPr sz="1200">
              <a:latin typeface="Century Gothic"/>
              <a:cs typeface="Century Gothic"/>
            </a:endParaRPr>
          </a:p>
          <a:p>
            <a:pPr marL="12700">
              <a:lnSpc>
                <a:spcPct val="100000"/>
              </a:lnSpc>
              <a:spcBef>
                <a:spcPts val="860"/>
              </a:spcBef>
            </a:pPr>
            <a:r>
              <a:rPr sz="1200" b="1" spc="0" dirty="0">
                <a:solidFill>
                  <a:srgbClr val="FFFFFF"/>
                </a:solidFill>
                <a:latin typeface="Century Gothic"/>
                <a:cs typeface="Century Gothic"/>
              </a:rPr>
              <a:t>OÙ</a:t>
            </a:r>
            <a:r>
              <a:rPr sz="1200" b="1" spc="-70" dirty="0">
                <a:solidFill>
                  <a:srgbClr val="FFFFFF"/>
                </a:solidFill>
                <a:latin typeface="Century Gothic"/>
                <a:cs typeface="Century Gothic"/>
              </a:rPr>
              <a:t> </a:t>
            </a:r>
            <a:r>
              <a:rPr sz="1200" b="1" spc="-40" dirty="0">
                <a:solidFill>
                  <a:srgbClr val="FFFFFF"/>
                </a:solidFill>
                <a:latin typeface="Century Gothic"/>
                <a:cs typeface="Century Gothic"/>
              </a:rPr>
              <a:t>?</a:t>
            </a:r>
            <a:endParaRPr sz="1200">
              <a:latin typeface="Century Gothic"/>
              <a:cs typeface="Century Gothic"/>
            </a:endParaRPr>
          </a:p>
        </p:txBody>
      </p:sp>
      <p:sp>
        <p:nvSpPr>
          <p:cNvPr id="9" name="object 9"/>
          <p:cNvSpPr txBox="1"/>
          <p:nvPr/>
        </p:nvSpPr>
        <p:spPr>
          <a:xfrm>
            <a:off x="5039588" y="3793109"/>
            <a:ext cx="1403350" cy="50038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Century Gothic"/>
                <a:cs typeface="Century Gothic"/>
              </a:rPr>
              <a:t>QUOI</a:t>
            </a:r>
            <a:r>
              <a:rPr sz="1200" b="1" spc="-45" dirty="0">
                <a:solidFill>
                  <a:srgbClr val="FFFFFF"/>
                </a:solidFill>
                <a:latin typeface="Century Gothic"/>
                <a:cs typeface="Century Gothic"/>
              </a:rPr>
              <a:t> </a:t>
            </a:r>
            <a:r>
              <a:rPr sz="1200" b="1" spc="-40" dirty="0">
                <a:solidFill>
                  <a:srgbClr val="FFFFFF"/>
                </a:solidFill>
                <a:latin typeface="Century Gothic"/>
                <a:cs typeface="Century Gothic"/>
              </a:rPr>
              <a:t>?</a:t>
            </a:r>
            <a:endParaRPr sz="1200" dirty="0">
              <a:latin typeface="Century Gothic"/>
              <a:cs typeface="Century Gothic"/>
            </a:endParaRPr>
          </a:p>
          <a:p>
            <a:pPr marL="12700">
              <a:lnSpc>
                <a:spcPct val="100000"/>
              </a:lnSpc>
              <a:spcBef>
                <a:spcPts val="860"/>
              </a:spcBef>
            </a:pPr>
            <a:r>
              <a:rPr sz="1200" b="1" spc="25" dirty="0">
                <a:solidFill>
                  <a:srgbClr val="FFFFFF"/>
                </a:solidFill>
                <a:latin typeface="Century Gothic"/>
                <a:cs typeface="Century Gothic"/>
              </a:rPr>
              <a:t>JUSQU'</a:t>
            </a:r>
            <a:r>
              <a:rPr lang="fr-FR" sz="1200" b="1" spc="25" dirty="0">
                <a:solidFill>
                  <a:srgbClr val="FFFFFF"/>
                </a:solidFill>
                <a:latin typeface="Century Gothic"/>
                <a:cs typeface="Century Gothic"/>
              </a:rPr>
              <a:t>à </a:t>
            </a:r>
            <a:r>
              <a:rPr sz="1200" b="1" spc="25" dirty="0">
                <a:solidFill>
                  <a:srgbClr val="FFFFFF"/>
                </a:solidFill>
                <a:latin typeface="Century Gothic"/>
                <a:cs typeface="Century Gothic"/>
              </a:rPr>
              <a:t> </a:t>
            </a:r>
            <a:r>
              <a:rPr sz="1200" b="1" spc="0" dirty="0">
                <a:solidFill>
                  <a:srgbClr val="FFFFFF"/>
                </a:solidFill>
                <a:latin typeface="Century Gothic"/>
                <a:cs typeface="Century Gothic"/>
              </a:rPr>
              <a:t>QUAND</a:t>
            </a:r>
            <a:r>
              <a:rPr sz="1200" b="1" spc="-130" dirty="0">
                <a:solidFill>
                  <a:srgbClr val="FFFFFF"/>
                </a:solidFill>
                <a:latin typeface="Century Gothic"/>
                <a:cs typeface="Century Gothic"/>
              </a:rPr>
              <a:t> </a:t>
            </a:r>
            <a:r>
              <a:rPr sz="1200" b="1" spc="-40" dirty="0">
                <a:solidFill>
                  <a:srgbClr val="FFFFFF"/>
                </a:solidFill>
                <a:latin typeface="Century Gothic"/>
                <a:cs typeface="Century Gothic"/>
              </a:rPr>
              <a:t>?</a:t>
            </a:r>
            <a:endParaRPr sz="1200" dirty="0">
              <a:latin typeface="Century Gothic"/>
              <a:cs typeface="Century Gothic"/>
            </a:endParaRPr>
          </a:p>
        </p:txBody>
      </p:sp>
      <p:sp>
        <p:nvSpPr>
          <p:cNvPr id="10" name="object 10"/>
          <p:cNvSpPr txBox="1"/>
          <p:nvPr/>
        </p:nvSpPr>
        <p:spPr>
          <a:xfrm>
            <a:off x="7249388" y="3793109"/>
            <a:ext cx="971550" cy="50038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Century Gothic"/>
                <a:cs typeface="Century Gothic"/>
              </a:rPr>
              <a:t>POURQUOI</a:t>
            </a:r>
            <a:r>
              <a:rPr sz="1200" b="1" spc="-100" dirty="0">
                <a:solidFill>
                  <a:srgbClr val="FFFFFF"/>
                </a:solidFill>
                <a:latin typeface="Century Gothic"/>
                <a:cs typeface="Century Gothic"/>
              </a:rPr>
              <a:t> </a:t>
            </a:r>
            <a:r>
              <a:rPr sz="1200" b="1" spc="-40" dirty="0">
                <a:solidFill>
                  <a:srgbClr val="FFFFFF"/>
                </a:solidFill>
                <a:latin typeface="Century Gothic"/>
                <a:cs typeface="Century Gothic"/>
              </a:rPr>
              <a:t>?</a:t>
            </a:r>
            <a:endParaRPr sz="1200">
              <a:latin typeface="Century Gothic"/>
              <a:cs typeface="Century Gothic"/>
            </a:endParaRPr>
          </a:p>
          <a:p>
            <a:pPr marL="12700">
              <a:lnSpc>
                <a:spcPct val="100000"/>
              </a:lnSpc>
              <a:spcBef>
                <a:spcPts val="860"/>
              </a:spcBef>
            </a:pPr>
            <a:r>
              <a:rPr sz="1200" b="1" spc="50" dirty="0">
                <a:solidFill>
                  <a:srgbClr val="FFFFFF"/>
                </a:solidFill>
                <a:latin typeface="Century Gothic"/>
                <a:cs typeface="Century Gothic"/>
              </a:rPr>
              <a:t>COMMENT</a:t>
            </a:r>
            <a:r>
              <a:rPr sz="1200" b="1" spc="-114" dirty="0">
                <a:solidFill>
                  <a:srgbClr val="FFFFFF"/>
                </a:solidFill>
                <a:latin typeface="Century Gothic"/>
                <a:cs typeface="Century Gothic"/>
              </a:rPr>
              <a:t> </a:t>
            </a:r>
            <a:r>
              <a:rPr sz="1200" b="1" spc="-40" dirty="0">
                <a:solidFill>
                  <a:srgbClr val="FFFFFF"/>
                </a:solidFill>
                <a:latin typeface="Century Gothic"/>
                <a:cs typeface="Century Gothic"/>
              </a:rPr>
              <a:t>?</a:t>
            </a:r>
            <a:endParaRPr sz="1200">
              <a:latin typeface="Century Gothic"/>
              <a:cs typeface="Century Gothic"/>
            </a:endParaRPr>
          </a:p>
        </p:txBody>
      </p:sp>
      <p:sp>
        <p:nvSpPr>
          <p:cNvPr id="11" name="object 11"/>
          <p:cNvSpPr txBox="1">
            <a:spLocks noGrp="1"/>
          </p:cNvSpPr>
          <p:nvPr>
            <p:ph type="title"/>
          </p:nvPr>
        </p:nvSpPr>
        <p:spPr>
          <a:xfrm>
            <a:off x="791918" y="918629"/>
            <a:ext cx="1956435" cy="791210"/>
          </a:xfrm>
          <a:prstGeom prst="rect">
            <a:avLst/>
          </a:prstGeom>
        </p:spPr>
        <p:txBody>
          <a:bodyPr vert="horz" wrap="square" lIns="0" tIns="45085" rIns="0" bIns="0" rtlCol="0">
            <a:spAutoFit/>
          </a:bodyPr>
          <a:lstStyle/>
          <a:p>
            <a:pPr marL="12700" marR="5080">
              <a:lnSpc>
                <a:spcPts val="1930"/>
              </a:lnSpc>
              <a:spcBef>
                <a:spcPts val="355"/>
              </a:spcBef>
            </a:pPr>
            <a:r>
              <a:rPr spc="-85" dirty="0"/>
              <a:t>CA</a:t>
            </a:r>
            <a:r>
              <a:rPr spc="25" dirty="0"/>
              <a:t>R</a:t>
            </a:r>
            <a:r>
              <a:rPr spc="315" dirty="0"/>
              <a:t>T</a:t>
            </a:r>
            <a:r>
              <a:rPr spc="-120" dirty="0"/>
              <a:t>O</a:t>
            </a:r>
            <a:r>
              <a:rPr spc="-190" dirty="0"/>
              <a:t>G</a:t>
            </a:r>
            <a:r>
              <a:rPr spc="25" dirty="0"/>
              <a:t>R</a:t>
            </a:r>
            <a:r>
              <a:rPr spc="-65" dirty="0"/>
              <a:t>A</a:t>
            </a:r>
            <a:r>
              <a:rPr spc="10" dirty="0"/>
              <a:t>P</a:t>
            </a:r>
            <a:r>
              <a:rPr spc="100" dirty="0"/>
              <a:t>HI</a:t>
            </a:r>
            <a:r>
              <a:rPr spc="75" dirty="0"/>
              <a:t>E</a:t>
            </a:r>
            <a:r>
              <a:rPr spc="10" dirty="0"/>
              <a:t>R  </a:t>
            </a:r>
            <a:r>
              <a:rPr spc="135" dirty="0"/>
              <a:t>LES  </a:t>
            </a:r>
            <a:r>
              <a:rPr spc="125" dirty="0"/>
              <a:t>TRAITEMENTS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5" name="object 5"/>
          <p:cNvSpPr txBox="1"/>
          <p:nvPr/>
        </p:nvSpPr>
        <p:spPr>
          <a:xfrm>
            <a:off x="3210788" y="931329"/>
            <a:ext cx="5137785" cy="699770"/>
          </a:xfrm>
          <a:prstGeom prst="rect">
            <a:avLst/>
          </a:prstGeom>
        </p:spPr>
        <p:txBody>
          <a:bodyPr vert="horz" wrap="square" lIns="0" tIns="31750" rIns="0" bIns="0" rtlCol="0">
            <a:spAutoFit/>
          </a:bodyPr>
          <a:lstStyle/>
          <a:p>
            <a:pPr marL="12700" marR="5080">
              <a:lnSpc>
                <a:spcPct val="89500"/>
              </a:lnSpc>
              <a:spcBef>
                <a:spcPts val="250"/>
              </a:spcBef>
            </a:pPr>
            <a:r>
              <a:rPr sz="1200" spc="-15" dirty="0">
                <a:solidFill>
                  <a:srgbClr val="FFFFFF"/>
                </a:solidFill>
                <a:latin typeface="Century Gothic"/>
                <a:cs typeface="Century Gothic"/>
              </a:rPr>
              <a:t>Le </a:t>
            </a:r>
            <a:r>
              <a:rPr sz="1200" spc="-55" dirty="0">
                <a:solidFill>
                  <a:srgbClr val="FFFFFF"/>
                </a:solidFill>
                <a:latin typeface="Century Gothic"/>
                <a:cs typeface="Century Gothic"/>
              </a:rPr>
              <a:t>responsable </a:t>
            </a:r>
            <a:r>
              <a:rPr sz="1200" spc="-90" dirty="0">
                <a:solidFill>
                  <a:srgbClr val="FFFFFF"/>
                </a:solidFill>
                <a:latin typeface="Century Gothic"/>
                <a:cs typeface="Century Gothic"/>
              </a:rPr>
              <a:t>du </a:t>
            </a:r>
            <a:r>
              <a:rPr sz="1200" spc="-45" dirty="0">
                <a:solidFill>
                  <a:srgbClr val="FFFFFF"/>
                </a:solidFill>
                <a:latin typeface="Century Gothic"/>
                <a:cs typeface="Century Gothic"/>
              </a:rPr>
              <a:t>traitement </a:t>
            </a:r>
            <a:r>
              <a:rPr sz="1200" spc="-95" dirty="0">
                <a:solidFill>
                  <a:srgbClr val="FFFFFF"/>
                </a:solidFill>
                <a:latin typeface="Century Gothic"/>
                <a:cs typeface="Century Gothic"/>
              </a:rPr>
              <a:t>devant </a:t>
            </a:r>
            <a:r>
              <a:rPr sz="1200" spc="-45" dirty="0">
                <a:solidFill>
                  <a:srgbClr val="FFFFFF"/>
                </a:solidFill>
                <a:latin typeface="Century Gothic"/>
                <a:cs typeface="Century Gothic"/>
              </a:rPr>
              <a:t>être </a:t>
            </a:r>
            <a:r>
              <a:rPr sz="1200" spc="-120" dirty="0">
                <a:solidFill>
                  <a:srgbClr val="FFFFFF"/>
                </a:solidFill>
                <a:latin typeface="Century Gothic"/>
                <a:cs typeface="Century Gothic"/>
              </a:rPr>
              <a:t>capable </a:t>
            </a:r>
            <a:r>
              <a:rPr sz="1200" spc="-130" dirty="0">
                <a:solidFill>
                  <a:srgbClr val="FFFFFF"/>
                </a:solidFill>
                <a:latin typeface="Century Gothic"/>
                <a:cs typeface="Century Gothic"/>
              </a:rPr>
              <a:t>de </a:t>
            </a:r>
            <a:r>
              <a:rPr sz="1200" spc="-40" dirty="0">
                <a:solidFill>
                  <a:srgbClr val="FFFFFF"/>
                </a:solidFill>
                <a:latin typeface="Century Gothic"/>
                <a:cs typeface="Century Gothic"/>
              </a:rPr>
              <a:t>prouver,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35" dirty="0">
                <a:solidFill>
                  <a:srgbClr val="FFFFFF"/>
                </a:solidFill>
                <a:latin typeface="Century Gothic"/>
                <a:cs typeface="Century Gothic"/>
              </a:rPr>
              <a:t>tout  </a:t>
            </a:r>
            <a:r>
              <a:rPr sz="1200" spc="-80" dirty="0">
                <a:solidFill>
                  <a:srgbClr val="FFFFFF"/>
                </a:solidFill>
                <a:latin typeface="Century Gothic"/>
                <a:cs typeface="Century Gothic"/>
              </a:rPr>
              <a:t>moment </a:t>
            </a:r>
            <a:r>
              <a:rPr sz="1200" spc="-60" dirty="0">
                <a:solidFill>
                  <a:srgbClr val="FFFFFF"/>
                </a:solidFill>
                <a:latin typeface="Century Gothic"/>
                <a:cs typeface="Century Gothic"/>
              </a:rPr>
              <a:t>et </a:t>
            </a:r>
            <a:r>
              <a:rPr sz="1200" spc="25" dirty="0">
                <a:solidFill>
                  <a:srgbClr val="FFFFFF"/>
                </a:solidFill>
                <a:latin typeface="Century Gothic"/>
                <a:cs typeface="Century Gothic"/>
              </a:rPr>
              <a:t>sur </a:t>
            </a:r>
            <a:r>
              <a:rPr sz="1200" spc="-25" dirty="0">
                <a:solidFill>
                  <a:srgbClr val="FFFFFF"/>
                </a:solidFill>
                <a:latin typeface="Century Gothic"/>
                <a:cs typeface="Century Gothic"/>
              </a:rPr>
              <a:t>simple </a:t>
            </a:r>
            <a:r>
              <a:rPr sz="1200" spc="-125" dirty="0">
                <a:solidFill>
                  <a:srgbClr val="FFFFFF"/>
                </a:solidFill>
                <a:latin typeface="Century Gothic"/>
                <a:cs typeface="Century Gothic"/>
              </a:rPr>
              <a:t>demande </a:t>
            </a:r>
            <a:r>
              <a:rPr sz="1200" spc="-130" dirty="0">
                <a:solidFill>
                  <a:srgbClr val="FFFFFF"/>
                </a:solidFill>
                <a:latin typeface="Century Gothic"/>
                <a:cs typeface="Century Gothic"/>
              </a:rPr>
              <a:t>de </a:t>
            </a:r>
            <a:r>
              <a:rPr sz="1200" spc="-70" dirty="0">
                <a:solidFill>
                  <a:srgbClr val="FFFFFF"/>
                </a:solidFill>
                <a:latin typeface="Century Gothic"/>
                <a:cs typeface="Century Gothic"/>
              </a:rPr>
              <a:t>la </a:t>
            </a:r>
            <a:r>
              <a:rPr sz="1200" spc="25" dirty="0">
                <a:solidFill>
                  <a:srgbClr val="FFFFFF"/>
                </a:solidFill>
                <a:latin typeface="Century Gothic"/>
                <a:cs typeface="Century Gothic"/>
              </a:rPr>
              <a:t>CNIL, </a:t>
            </a:r>
            <a:r>
              <a:rPr sz="1200" spc="-65" dirty="0">
                <a:solidFill>
                  <a:srgbClr val="FFFFFF"/>
                </a:solidFill>
                <a:latin typeface="Century Gothic"/>
                <a:cs typeface="Century Gothic"/>
              </a:rPr>
              <a:t>sa </a:t>
            </a:r>
            <a:r>
              <a:rPr sz="1200" spc="-45" dirty="0">
                <a:solidFill>
                  <a:srgbClr val="FFFFFF"/>
                </a:solidFill>
                <a:latin typeface="Century Gothic"/>
                <a:cs typeface="Century Gothic"/>
              </a:rPr>
              <a:t>conformité </a:t>
            </a:r>
            <a:r>
              <a:rPr sz="1200" spc="-125" dirty="0">
                <a:solidFill>
                  <a:srgbClr val="FFFFFF"/>
                </a:solidFill>
                <a:latin typeface="Century Gothic"/>
                <a:cs typeface="Century Gothic"/>
              </a:rPr>
              <a:t>au </a:t>
            </a:r>
            <a:r>
              <a:rPr sz="1200" spc="-60" dirty="0">
                <a:solidFill>
                  <a:srgbClr val="FFFFFF"/>
                </a:solidFill>
                <a:latin typeface="Century Gothic"/>
                <a:cs typeface="Century Gothic"/>
              </a:rPr>
              <a:t>règlement </a:t>
            </a:r>
            <a:r>
              <a:rPr sz="1200" spc="10" dirty="0">
                <a:solidFill>
                  <a:srgbClr val="FFFFFF"/>
                </a:solidFill>
                <a:latin typeface="Century Gothic"/>
                <a:cs typeface="Century Gothic"/>
              </a:rPr>
              <a:t>: </a:t>
            </a:r>
            <a:r>
              <a:rPr sz="1200" spc="50" dirty="0">
                <a:solidFill>
                  <a:srgbClr val="FFFFFF"/>
                </a:solidFill>
                <a:latin typeface="Century Gothic"/>
                <a:cs typeface="Century Gothic"/>
              </a:rPr>
              <a:t>il  </a:t>
            </a:r>
            <a:r>
              <a:rPr sz="1200" spc="-20" dirty="0">
                <a:solidFill>
                  <a:srgbClr val="FFFFFF"/>
                </a:solidFill>
                <a:latin typeface="Century Gothic"/>
                <a:cs typeface="Century Gothic"/>
              </a:rPr>
              <a:t>est </a:t>
            </a:r>
            <a:r>
              <a:rPr sz="1200" spc="-110" dirty="0">
                <a:solidFill>
                  <a:srgbClr val="FFFFFF"/>
                </a:solidFill>
                <a:latin typeface="Century Gothic"/>
                <a:cs typeface="Century Gothic"/>
              </a:rPr>
              <a:t>donc </a:t>
            </a:r>
            <a:r>
              <a:rPr sz="1200" spc="-55" dirty="0">
                <a:solidFill>
                  <a:srgbClr val="FFFFFF"/>
                </a:solidFill>
                <a:latin typeface="Century Gothic"/>
                <a:cs typeface="Century Gothic"/>
              </a:rPr>
              <a:t>nécessaire </a:t>
            </a:r>
            <a:r>
              <a:rPr sz="1200" spc="-130" dirty="0">
                <a:solidFill>
                  <a:srgbClr val="FFFFFF"/>
                </a:solidFill>
                <a:latin typeface="Century Gothic"/>
                <a:cs typeface="Century Gothic"/>
              </a:rPr>
              <a:t>de </a:t>
            </a:r>
            <a:r>
              <a:rPr sz="1200" spc="-40" dirty="0">
                <a:solidFill>
                  <a:srgbClr val="FFFFFF"/>
                </a:solidFill>
                <a:latin typeface="Century Gothic"/>
                <a:cs typeface="Century Gothic"/>
              </a:rPr>
              <a:t>maintenir </a:t>
            </a:r>
            <a:r>
              <a:rPr sz="1200" spc="-60" dirty="0">
                <a:solidFill>
                  <a:srgbClr val="FFFFFF"/>
                </a:solidFill>
                <a:latin typeface="Century Gothic"/>
                <a:cs typeface="Century Gothic"/>
              </a:rPr>
              <a:t>et </a:t>
            </a:r>
            <a:r>
              <a:rPr sz="1200" spc="-50" dirty="0">
                <a:solidFill>
                  <a:srgbClr val="FFFFFF"/>
                </a:solidFill>
                <a:latin typeface="Century Gothic"/>
                <a:cs typeface="Century Gothic"/>
              </a:rPr>
              <a:t>d'actualiser régulièrement </a:t>
            </a:r>
            <a:r>
              <a:rPr sz="1200" spc="-70" dirty="0">
                <a:solidFill>
                  <a:srgbClr val="FFFFFF"/>
                </a:solidFill>
                <a:latin typeface="Century Gothic"/>
                <a:cs typeface="Century Gothic"/>
              </a:rPr>
              <a:t>la  </a:t>
            </a:r>
            <a:r>
              <a:rPr sz="1200" spc="-80" dirty="0">
                <a:solidFill>
                  <a:srgbClr val="FFFFFF"/>
                </a:solidFill>
                <a:latin typeface="Century Gothic"/>
                <a:cs typeface="Century Gothic"/>
              </a:rPr>
              <a:t>documentation </a:t>
            </a:r>
            <a:r>
              <a:rPr sz="1200" spc="-45" dirty="0">
                <a:solidFill>
                  <a:srgbClr val="FFFFFF"/>
                </a:solidFill>
                <a:latin typeface="Century Gothic"/>
                <a:cs typeface="Century Gothic"/>
              </a:rPr>
              <a:t>relative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70" dirty="0">
                <a:solidFill>
                  <a:srgbClr val="FFFFFF"/>
                </a:solidFill>
                <a:latin typeface="Century Gothic"/>
                <a:cs typeface="Century Gothic"/>
              </a:rPr>
              <a:t>la </a:t>
            </a:r>
            <a:r>
              <a:rPr sz="1200" spc="-65" dirty="0">
                <a:solidFill>
                  <a:srgbClr val="FFFFFF"/>
                </a:solidFill>
                <a:latin typeface="Century Gothic"/>
                <a:cs typeface="Century Gothic"/>
              </a:rPr>
              <a:t>collecte </a:t>
            </a:r>
            <a:r>
              <a:rPr sz="1200" spc="-60" dirty="0">
                <a:solidFill>
                  <a:srgbClr val="FFFFFF"/>
                </a:solidFill>
                <a:latin typeface="Century Gothic"/>
                <a:cs typeface="Century Gothic"/>
              </a:rPr>
              <a:t>et </a:t>
            </a:r>
            <a:r>
              <a:rPr sz="1200" spc="-125" dirty="0">
                <a:solidFill>
                  <a:srgbClr val="FFFFFF"/>
                </a:solidFill>
                <a:latin typeface="Century Gothic"/>
                <a:cs typeface="Century Gothic"/>
              </a:rPr>
              <a:t>au </a:t>
            </a:r>
            <a:r>
              <a:rPr sz="1200" spc="-45" dirty="0">
                <a:solidFill>
                  <a:srgbClr val="FFFFFF"/>
                </a:solidFill>
                <a:latin typeface="Century Gothic"/>
                <a:cs typeface="Century Gothic"/>
              </a:rPr>
              <a:t>traitement </a:t>
            </a:r>
            <a:r>
              <a:rPr sz="1200" spc="-65" dirty="0">
                <a:solidFill>
                  <a:srgbClr val="FFFFFF"/>
                </a:solidFill>
                <a:latin typeface="Century Gothic"/>
                <a:cs typeface="Century Gothic"/>
              </a:rPr>
              <a:t>des</a:t>
            </a:r>
            <a:r>
              <a:rPr sz="1200" spc="30" dirty="0">
                <a:solidFill>
                  <a:srgbClr val="FFFFFF"/>
                </a:solidFill>
                <a:latin typeface="Century Gothic"/>
                <a:cs typeface="Century Gothic"/>
              </a:rPr>
              <a:t> </a:t>
            </a:r>
            <a:r>
              <a:rPr sz="1200" spc="-70" dirty="0">
                <a:solidFill>
                  <a:srgbClr val="FFFFFF"/>
                </a:solidFill>
                <a:latin typeface="Century Gothic"/>
                <a:cs typeface="Century Gothic"/>
              </a:rPr>
              <a:t>données.</a:t>
            </a:r>
            <a:endParaRPr sz="1200" dirty="0">
              <a:latin typeface="Century Gothic"/>
              <a:cs typeface="Century Gothic"/>
            </a:endParaRPr>
          </a:p>
        </p:txBody>
      </p:sp>
      <p:sp>
        <p:nvSpPr>
          <p:cNvPr id="8" name="object 8"/>
          <p:cNvSpPr txBox="1"/>
          <p:nvPr/>
        </p:nvSpPr>
        <p:spPr>
          <a:xfrm>
            <a:off x="322535" y="5437780"/>
            <a:ext cx="172720"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25" dirty="0">
                <a:solidFill>
                  <a:srgbClr val="0000FF"/>
                </a:solidFill>
                <a:latin typeface="Century Gothic"/>
                <a:cs typeface="Century Gothic"/>
              </a:rPr>
              <a:t>74</a:t>
            </a:fld>
            <a:endParaRPr sz="900">
              <a:latin typeface="Century Gothic"/>
              <a:cs typeface="Century Gothic"/>
            </a:endParaRPr>
          </a:p>
        </p:txBody>
      </p:sp>
      <p:sp>
        <p:nvSpPr>
          <p:cNvPr id="6" name="object 6"/>
          <p:cNvSpPr txBox="1"/>
          <p:nvPr/>
        </p:nvSpPr>
        <p:spPr>
          <a:xfrm>
            <a:off x="3210788" y="1911149"/>
            <a:ext cx="4765040" cy="2638425"/>
          </a:xfrm>
          <a:prstGeom prst="rect">
            <a:avLst/>
          </a:prstGeom>
        </p:spPr>
        <p:txBody>
          <a:bodyPr vert="horz" wrap="square" lIns="0" tIns="107950" rIns="0" bIns="0" rtlCol="0">
            <a:spAutoFit/>
          </a:bodyPr>
          <a:lstStyle/>
          <a:p>
            <a:pPr marL="184150" indent="-171450">
              <a:lnSpc>
                <a:spcPct val="100000"/>
              </a:lnSpc>
              <a:spcBef>
                <a:spcPts val="850"/>
              </a:spcBef>
              <a:buSzPct val="104166"/>
              <a:buFont typeface="Arial"/>
              <a:buChar char="•"/>
              <a:tabLst>
                <a:tab pos="184150" algn="l"/>
              </a:tabLst>
            </a:pPr>
            <a:r>
              <a:rPr sz="1200" spc="-25" dirty="0">
                <a:solidFill>
                  <a:srgbClr val="FFFFFF"/>
                </a:solidFill>
                <a:latin typeface="Century Gothic"/>
                <a:cs typeface="Century Gothic"/>
              </a:rPr>
              <a:t>Registre </a:t>
            </a:r>
            <a:r>
              <a:rPr sz="1200" spc="-65" dirty="0">
                <a:solidFill>
                  <a:srgbClr val="FFFFFF"/>
                </a:solidFill>
                <a:latin typeface="Century Gothic"/>
                <a:cs typeface="Century Gothic"/>
              </a:rPr>
              <a:t>des</a:t>
            </a:r>
            <a:r>
              <a:rPr sz="1200" spc="-55" dirty="0">
                <a:solidFill>
                  <a:srgbClr val="FFFFFF"/>
                </a:solidFill>
                <a:latin typeface="Century Gothic"/>
                <a:cs typeface="Century Gothic"/>
              </a:rPr>
              <a:t> </a:t>
            </a:r>
            <a:r>
              <a:rPr sz="1200" spc="-35" dirty="0">
                <a:solidFill>
                  <a:srgbClr val="FFFFFF"/>
                </a:solidFill>
                <a:latin typeface="Century Gothic"/>
                <a:cs typeface="Century Gothic"/>
              </a:rPr>
              <a:t>traitements</a:t>
            </a:r>
            <a:endParaRPr sz="1200">
              <a:latin typeface="Century Gothic"/>
              <a:cs typeface="Century Gothic"/>
            </a:endParaRPr>
          </a:p>
          <a:p>
            <a:pPr marL="184150" indent="-171450">
              <a:lnSpc>
                <a:spcPct val="100000"/>
              </a:lnSpc>
              <a:spcBef>
                <a:spcPts val="860"/>
              </a:spcBef>
              <a:buSzPct val="104166"/>
              <a:buFont typeface="Arial"/>
              <a:buChar char="•"/>
              <a:tabLst>
                <a:tab pos="184150" algn="l"/>
              </a:tabLst>
            </a:pPr>
            <a:r>
              <a:rPr sz="1200" spc="-35" dirty="0">
                <a:solidFill>
                  <a:srgbClr val="FFFFFF"/>
                </a:solidFill>
                <a:latin typeface="Century Gothic"/>
                <a:cs typeface="Century Gothic"/>
              </a:rPr>
              <a:t>Analyses </a:t>
            </a:r>
            <a:r>
              <a:rPr sz="1200" spc="-95" dirty="0">
                <a:solidFill>
                  <a:srgbClr val="FFFFFF"/>
                </a:solidFill>
                <a:latin typeface="Century Gothic"/>
                <a:cs typeface="Century Gothic"/>
              </a:rPr>
              <a:t>d’impact </a:t>
            </a:r>
            <a:r>
              <a:rPr sz="1200" spc="25" dirty="0">
                <a:solidFill>
                  <a:srgbClr val="FFFFFF"/>
                </a:solidFill>
                <a:latin typeface="Century Gothic"/>
                <a:cs typeface="Century Gothic"/>
              </a:rPr>
              <a:t>sur </a:t>
            </a:r>
            <a:r>
              <a:rPr sz="1200" spc="-70" dirty="0">
                <a:solidFill>
                  <a:srgbClr val="FFFFFF"/>
                </a:solidFill>
                <a:latin typeface="Century Gothic"/>
                <a:cs typeface="Century Gothic"/>
              </a:rPr>
              <a:t>la </a:t>
            </a:r>
            <a:r>
              <a:rPr sz="1200" spc="-50" dirty="0">
                <a:solidFill>
                  <a:srgbClr val="FFFFFF"/>
                </a:solidFill>
                <a:latin typeface="Century Gothic"/>
                <a:cs typeface="Century Gothic"/>
              </a:rPr>
              <a:t>protection </a:t>
            </a:r>
            <a:r>
              <a:rPr sz="1200" spc="-65" dirty="0">
                <a:solidFill>
                  <a:srgbClr val="FFFFFF"/>
                </a:solidFill>
                <a:latin typeface="Century Gothic"/>
                <a:cs typeface="Century Gothic"/>
              </a:rPr>
              <a:t>des </a:t>
            </a:r>
            <a:r>
              <a:rPr sz="1200" spc="-80" dirty="0">
                <a:solidFill>
                  <a:srgbClr val="FFFFFF"/>
                </a:solidFill>
                <a:latin typeface="Century Gothic"/>
                <a:cs typeface="Century Gothic"/>
              </a:rPr>
              <a:t>données</a:t>
            </a:r>
            <a:r>
              <a:rPr sz="1200" spc="25" dirty="0">
                <a:solidFill>
                  <a:srgbClr val="FFFFFF"/>
                </a:solidFill>
                <a:latin typeface="Century Gothic"/>
                <a:cs typeface="Century Gothic"/>
              </a:rPr>
              <a:t> </a:t>
            </a:r>
            <a:r>
              <a:rPr sz="1200" spc="-30" dirty="0">
                <a:solidFill>
                  <a:srgbClr val="FFFFFF"/>
                </a:solidFill>
                <a:latin typeface="Century Gothic"/>
                <a:cs typeface="Century Gothic"/>
              </a:rPr>
              <a:t>(PIA)</a:t>
            </a:r>
            <a:endParaRPr sz="1200">
              <a:latin typeface="Century Gothic"/>
              <a:cs typeface="Century Gothic"/>
            </a:endParaRPr>
          </a:p>
          <a:p>
            <a:pPr marL="184150" indent="-171450">
              <a:lnSpc>
                <a:spcPct val="100000"/>
              </a:lnSpc>
              <a:spcBef>
                <a:spcPts val="860"/>
              </a:spcBef>
              <a:buSzPct val="104166"/>
              <a:buFont typeface="Arial"/>
              <a:buChar char="•"/>
              <a:tabLst>
                <a:tab pos="184150" algn="l"/>
              </a:tabLst>
            </a:pPr>
            <a:r>
              <a:rPr sz="1200" spc="-60" dirty="0">
                <a:solidFill>
                  <a:srgbClr val="FFFFFF"/>
                </a:solidFill>
                <a:latin typeface="Century Gothic"/>
                <a:cs typeface="Century Gothic"/>
              </a:rPr>
              <a:t>Documents </a:t>
            </a:r>
            <a:r>
              <a:rPr sz="1200" spc="-5" dirty="0">
                <a:solidFill>
                  <a:srgbClr val="FFFFFF"/>
                </a:solidFill>
                <a:latin typeface="Century Gothic"/>
                <a:cs typeface="Century Gothic"/>
              </a:rPr>
              <a:t>relatifs </a:t>
            </a:r>
            <a:r>
              <a:rPr sz="1200" spc="-125" dirty="0">
                <a:solidFill>
                  <a:srgbClr val="FFFFFF"/>
                </a:solidFill>
                <a:latin typeface="Century Gothic"/>
                <a:cs typeface="Century Gothic"/>
              </a:rPr>
              <a:t>au </a:t>
            </a:r>
            <a:r>
              <a:rPr sz="1200" spc="-15" dirty="0">
                <a:solidFill>
                  <a:srgbClr val="FFFFFF"/>
                </a:solidFill>
                <a:latin typeface="Century Gothic"/>
                <a:cs typeface="Century Gothic"/>
              </a:rPr>
              <a:t>transfert </a:t>
            </a:r>
            <a:r>
              <a:rPr sz="1200" spc="-130" dirty="0">
                <a:solidFill>
                  <a:srgbClr val="FFFFFF"/>
                </a:solidFill>
                <a:latin typeface="Century Gothic"/>
                <a:cs typeface="Century Gothic"/>
              </a:rPr>
              <a:t>de </a:t>
            </a:r>
            <a:r>
              <a:rPr sz="1200" spc="-80" dirty="0">
                <a:solidFill>
                  <a:srgbClr val="FFFFFF"/>
                </a:solidFill>
                <a:latin typeface="Century Gothic"/>
                <a:cs typeface="Century Gothic"/>
              </a:rPr>
              <a:t>données</a:t>
            </a:r>
            <a:r>
              <a:rPr sz="1200" spc="-95" dirty="0">
                <a:solidFill>
                  <a:srgbClr val="FFFFFF"/>
                </a:solidFill>
                <a:latin typeface="Century Gothic"/>
                <a:cs typeface="Century Gothic"/>
              </a:rPr>
              <a:t> </a:t>
            </a:r>
            <a:r>
              <a:rPr sz="1200" spc="5" dirty="0">
                <a:solidFill>
                  <a:srgbClr val="FFFFFF"/>
                </a:solidFill>
                <a:latin typeface="Century Gothic"/>
                <a:cs typeface="Century Gothic"/>
              </a:rPr>
              <a:t>hors-UE</a:t>
            </a:r>
            <a:endParaRPr sz="1200">
              <a:latin typeface="Century Gothic"/>
              <a:cs typeface="Century Gothic"/>
            </a:endParaRPr>
          </a:p>
          <a:p>
            <a:pPr marL="184150" indent="-171450">
              <a:lnSpc>
                <a:spcPct val="100000"/>
              </a:lnSpc>
              <a:spcBef>
                <a:spcPts val="860"/>
              </a:spcBef>
              <a:buSzPct val="104166"/>
              <a:buFont typeface="Arial"/>
              <a:buChar char="•"/>
              <a:tabLst>
                <a:tab pos="184150" algn="l"/>
              </a:tabLst>
            </a:pPr>
            <a:r>
              <a:rPr sz="1200" spc="-25" dirty="0">
                <a:solidFill>
                  <a:srgbClr val="FFFFFF"/>
                </a:solidFill>
                <a:latin typeface="Century Gothic"/>
                <a:cs typeface="Century Gothic"/>
              </a:rPr>
              <a:t>Mentions </a:t>
            </a:r>
            <a:r>
              <a:rPr sz="1200" spc="-40" dirty="0">
                <a:solidFill>
                  <a:srgbClr val="FFFFFF"/>
                </a:solidFill>
                <a:latin typeface="Century Gothic"/>
                <a:cs typeface="Century Gothic"/>
              </a:rPr>
              <a:t>d'information </a:t>
            </a:r>
            <a:r>
              <a:rPr sz="1200" spc="25" dirty="0">
                <a:solidFill>
                  <a:srgbClr val="FFFFFF"/>
                </a:solidFill>
                <a:latin typeface="Century Gothic"/>
                <a:cs typeface="Century Gothic"/>
              </a:rPr>
              <a:t>sur </a:t>
            </a:r>
            <a:r>
              <a:rPr sz="1200" spc="-70" dirty="0">
                <a:solidFill>
                  <a:srgbClr val="FFFFFF"/>
                </a:solidFill>
                <a:latin typeface="Century Gothic"/>
                <a:cs typeface="Century Gothic"/>
              </a:rPr>
              <a:t>la </a:t>
            </a:r>
            <a:r>
              <a:rPr sz="1200" spc="-65" dirty="0">
                <a:solidFill>
                  <a:srgbClr val="FFFFFF"/>
                </a:solidFill>
                <a:latin typeface="Century Gothic"/>
                <a:cs typeface="Century Gothic"/>
              </a:rPr>
              <a:t>collecte </a:t>
            </a:r>
            <a:r>
              <a:rPr sz="1200" spc="-60" dirty="0">
                <a:solidFill>
                  <a:srgbClr val="FFFFFF"/>
                </a:solidFill>
                <a:latin typeface="Century Gothic"/>
                <a:cs typeface="Century Gothic"/>
              </a:rPr>
              <a:t>et </a:t>
            </a:r>
            <a:r>
              <a:rPr sz="1200" spc="-35" dirty="0">
                <a:solidFill>
                  <a:srgbClr val="FFFFFF"/>
                </a:solidFill>
                <a:latin typeface="Century Gothic"/>
                <a:cs typeface="Century Gothic"/>
              </a:rPr>
              <a:t>le </a:t>
            </a:r>
            <a:r>
              <a:rPr sz="1200" spc="-45" dirty="0">
                <a:solidFill>
                  <a:srgbClr val="FFFFFF"/>
                </a:solidFill>
                <a:latin typeface="Century Gothic"/>
                <a:cs typeface="Century Gothic"/>
              </a:rPr>
              <a:t>traitement </a:t>
            </a:r>
            <a:r>
              <a:rPr sz="1200" spc="-65" dirty="0">
                <a:solidFill>
                  <a:srgbClr val="FFFFFF"/>
                </a:solidFill>
                <a:latin typeface="Century Gothic"/>
                <a:cs typeface="Century Gothic"/>
              </a:rPr>
              <a:t>des</a:t>
            </a:r>
            <a:r>
              <a:rPr sz="1200" dirty="0">
                <a:solidFill>
                  <a:srgbClr val="FFFFFF"/>
                </a:solidFill>
                <a:latin typeface="Century Gothic"/>
                <a:cs typeface="Century Gothic"/>
              </a:rPr>
              <a:t> </a:t>
            </a:r>
            <a:r>
              <a:rPr sz="1200" spc="-80" dirty="0">
                <a:solidFill>
                  <a:srgbClr val="FFFFFF"/>
                </a:solidFill>
                <a:latin typeface="Century Gothic"/>
                <a:cs typeface="Century Gothic"/>
              </a:rPr>
              <a:t>données</a:t>
            </a:r>
            <a:endParaRPr sz="1200">
              <a:latin typeface="Century Gothic"/>
              <a:cs typeface="Century Gothic"/>
            </a:endParaRPr>
          </a:p>
          <a:p>
            <a:pPr marL="184150" indent="-171450">
              <a:lnSpc>
                <a:spcPct val="100000"/>
              </a:lnSpc>
              <a:spcBef>
                <a:spcPts val="860"/>
              </a:spcBef>
              <a:buSzPct val="104166"/>
              <a:buFont typeface="Arial"/>
              <a:buChar char="•"/>
              <a:tabLst>
                <a:tab pos="184150" algn="l"/>
              </a:tabLst>
            </a:pPr>
            <a:r>
              <a:rPr sz="1200" spc="-50" dirty="0">
                <a:solidFill>
                  <a:srgbClr val="FFFFFF"/>
                </a:solidFill>
                <a:latin typeface="Century Gothic"/>
                <a:cs typeface="Century Gothic"/>
              </a:rPr>
              <a:t>Modèles </a:t>
            </a:r>
            <a:r>
              <a:rPr sz="1200" spc="-130" dirty="0">
                <a:solidFill>
                  <a:srgbClr val="FFFFFF"/>
                </a:solidFill>
                <a:latin typeface="Century Gothic"/>
                <a:cs typeface="Century Gothic"/>
              </a:rPr>
              <a:t>de </a:t>
            </a:r>
            <a:r>
              <a:rPr sz="1200" spc="-40" dirty="0">
                <a:solidFill>
                  <a:srgbClr val="FFFFFF"/>
                </a:solidFill>
                <a:latin typeface="Century Gothic"/>
                <a:cs typeface="Century Gothic"/>
              </a:rPr>
              <a:t>recueil </a:t>
            </a:r>
            <a:r>
              <a:rPr sz="1200" spc="-90" dirty="0">
                <a:solidFill>
                  <a:srgbClr val="FFFFFF"/>
                </a:solidFill>
                <a:latin typeface="Century Gothic"/>
                <a:cs typeface="Century Gothic"/>
              </a:rPr>
              <a:t>du</a:t>
            </a:r>
            <a:r>
              <a:rPr sz="1200" spc="-140" dirty="0">
                <a:solidFill>
                  <a:srgbClr val="FFFFFF"/>
                </a:solidFill>
                <a:latin typeface="Century Gothic"/>
                <a:cs typeface="Century Gothic"/>
              </a:rPr>
              <a:t> </a:t>
            </a:r>
            <a:r>
              <a:rPr sz="1200" spc="-70" dirty="0">
                <a:solidFill>
                  <a:srgbClr val="FFFFFF"/>
                </a:solidFill>
                <a:latin typeface="Century Gothic"/>
                <a:cs typeface="Century Gothic"/>
              </a:rPr>
              <a:t>consentement</a:t>
            </a:r>
            <a:endParaRPr sz="1200">
              <a:latin typeface="Century Gothic"/>
              <a:cs typeface="Century Gothic"/>
            </a:endParaRPr>
          </a:p>
          <a:p>
            <a:pPr marL="184150" indent="-171450">
              <a:lnSpc>
                <a:spcPct val="100000"/>
              </a:lnSpc>
              <a:spcBef>
                <a:spcPts val="860"/>
              </a:spcBef>
              <a:buSzPct val="104166"/>
              <a:buFont typeface="Arial"/>
              <a:buChar char="•"/>
              <a:tabLst>
                <a:tab pos="184150" algn="l"/>
              </a:tabLst>
            </a:pPr>
            <a:r>
              <a:rPr sz="1200" spc="-35" dirty="0">
                <a:solidFill>
                  <a:srgbClr val="FFFFFF"/>
                </a:solidFill>
                <a:latin typeface="Century Gothic"/>
                <a:cs typeface="Century Gothic"/>
              </a:rPr>
              <a:t>Preuves </a:t>
            </a:r>
            <a:r>
              <a:rPr sz="1200" spc="-90" dirty="0">
                <a:solidFill>
                  <a:srgbClr val="FFFFFF"/>
                </a:solidFill>
                <a:latin typeface="Century Gothic"/>
                <a:cs typeface="Century Gothic"/>
              </a:rPr>
              <a:t>du </a:t>
            </a:r>
            <a:r>
              <a:rPr sz="1200" spc="-70" dirty="0">
                <a:solidFill>
                  <a:srgbClr val="FFFFFF"/>
                </a:solidFill>
                <a:latin typeface="Century Gothic"/>
                <a:cs typeface="Century Gothic"/>
              </a:rPr>
              <a:t>consentement </a:t>
            </a:r>
            <a:r>
              <a:rPr sz="1200" spc="-10" dirty="0">
                <a:solidFill>
                  <a:srgbClr val="FFFFFF"/>
                </a:solidFill>
                <a:latin typeface="Century Gothic"/>
                <a:cs typeface="Century Gothic"/>
              </a:rPr>
              <a:t>fourni </a:t>
            </a:r>
            <a:r>
              <a:rPr sz="1200" spc="-75" dirty="0">
                <a:solidFill>
                  <a:srgbClr val="FFFFFF"/>
                </a:solidFill>
                <a:latin typeface="Century Gothic"/>
                <a:cs typeface="Century Gothic"/>
              </a:rPr>
              <a:t>par </a:t>
            </a:r>
            <a:r>
              <a:rPr sz="1200" dirty="0">
                <a:solidFill>
                  <a:srgbClr val="FFFFFF"/>
                </a:solidFill>
                <a:latin typeface="Century Gothic"/>
                <a:cs typeface="Century Gothic"/>
              </a:rPr>
              <a:t>les </a:t>
            </a:r>
            <a:r>
              <a:rPr sz="1200" spc="-45" dirty="0">
                <a:solidFill>
                  <a:srgbClr val="FFFFFF"/>
                </a:solidFill>
                <a:latin typeface="Century Gothic"/>
                <a:cs typeface="Century Gothic"/>
              </a:rPr>
              <a:t>personnes</a:t>
            </a:r>
            <a:r>
              <a:rPr sz="1200" spc="0" dirty="0">
                <a:solidFill>
                  <a:srgbClr val="FFFFFF"/>
                </a:solidFill>
                <a:latin typeface="Century Gothic"/>
                <a:cs typeface="Century Gothic"/>
              </a:rPr>
              <a:t> </a:t>
            </a:r>
            <a:r>
              <a:rPr sz="1200" spc="-75" dirty="0">
                <a:solidFill>
                  <a:srgbClr val="FFFFFF"/>
                </a:solidFill>
                <a:latin typeface="Century Gothic"/>
                <a:cs typeface="Century Gothic"/>
              </a:rPr>
              <a:t>concernées</a:t>
            </a:r>
            <a:endParaRPr sz="1200">
              <a:latin typeface="Century Gothic"/>
              <a:cs typeface="Century Gothic"/>
            </a:endParaRPr>
          </a:p>
          <a:p>
            <a:pPr marL="184150" indent="-171450">
              <a:lnSpc>
                <a:spcPct val="100000"/>
              </a:lnSpc>
              <a:spcBef>
                <a:spcPts val="825"/>
              </a:spcBef>
              <a:buSzPct val="104166"/>
              <a:buFont typeface="Arial"/>
              <a:buChar char="•"/>
              <a:tabLst>
                <a:tab pos="184150" algn="l"/>
              </a:tabLst>
            </a:pPr>
            <a:r>
              <a:rPr sz="1200" spc="-50" dirty="0">
                <a:solidFill>
                  <a:srgbClr val="FFFFFF"/>
                </a:solidFill>
                <a:latin typeface="Century Gothic"/>
                <a:cs typeface="Century Gothic"/>
              </a:rPr>
              <a:t>Procédures </a:t>
            </a:r>
            <a:r>
              <a:rPr sz="1200" spc="-10" dirty="0">
                <a:solidFill>
                  <a:srgbClr val="FFFFFF"/>
                </a:solidFill>
                <a:latin typeface="Century Gothic"/>
                <a:cs typeface="Century Gothic"/>
              </a:rPr>
              <a:t>mises </a:t>
            </a:r>
            <a:r>
              <a:rPr sz="1200" spc="-100" dirty="0">
                <a:solidFill>
                  <a:srgbClr val="FFFFFF"/>
                </a:solidFill>
                <a:latin typeface="Century Gothic"/>
                <a:cs typeface="Century Gothic"/>
              </a:rPr>
              <a:t>en </a:t>
            </a:r>
            <a:r>
              <a:rPr sz="1200" spc="-105" dirty="0">
                <a:solidFill>
                  <a:srgbClr val="FFFFFF"/>
                </a:solidFill>
                <a:latin typeface="Century Gothic"/>
                <a:cs typeface="Century Gothic"/>
              </a:rPr>
              <a:t>place </a:t>
            </a:r>
            <a:r>
              <a:rPr sz="1200" spc="-50" dirty="0">
                <a:solidFill>
                  <a:srgbClr val="FFFFFF"/>
                </a:solidFill>
                <a:latin typeface="Century Gothic"/>
                <a:cs typeface="Century Gothic"/>
              </a:rPr>
              <a:t>pour l'exercice </a:t>
            </a:r>
            <a:r>
              <a:rPr sz="1200" spc="-65" dirty="0">
                <a:solidFill>
                  <a:srgbClr val="FFFFFF"/>
                </a:solidFill>
                <a:latin typeface="Century Gothic"/>
                <a:cs typeface="Century Gothic"/>
              </a:rPr>
              <a:t>des</a:t>
            </a:r>
            <a:r>
              <a:rPr sz="1200" spc="-120" dirty="0">
                <a:solidFill>
                  <a:srgbClr val="FFFFFF"/>
                </a:solidFill>
                <a:latin typeface="Century Gothic"/>
                <a:cs typeface="Century Gothic"/>
              </a:rPr>
              <a:t> </a:t>
            </a:r>
            <a:r>
              <a:rPr sz="1200" spc="-5" dirty="0">
                <a:solidFill>
                  <a:srgbClr val="FFFFFF"/>
                </a:solidFill>
                <a:latin typeface="Century Gothic"/>
                <a:cs typeface="Century Gothic"/>
              </a:rPr>
              <a:t>droits</a:t>
            </a:r>
            <a:endParaRPr sz="1200">
              <a:latin typeface="Century Gothic"/>
              <a:cs typeface="Century Gothic"/>
            </a:endParaRPr>
          </a:p>
          <a:p>
            <a:pPr marL="184150" indent="-171450">
              <a:lnSpc>
                <a:spcPct val="100000"/>
              </a:lnSpc>
              <a:spcBef>
                <a:spcPts val="860"/>
              </a:spcBef>
              <a:buSzPct val="104166"/>
              <a:buFont typeface="Arial"/>
              <a:buChar char="•"/>
              <a:tabLst>
                <a:tab pos="184150" algn="l"/>
              </a:tabLst>
            </a:pPr>
            <a:r>
              <a:rPr sz="1200" spc="-50" dirty="0">
                <a:solidFill>
                  <a:srgbClr val="FFFFFF"/>
                </a:solidFill>
                <a:latin typeface="Century Gothic"/>
                <a:cs typeface="Century Gothic"/>
              </a:rPr>
              <a:t>Procédures </a:t>
            </a:r>
            <a:r>
              <a:rPr sz="1200" spc="-100" dirty="0">
                <a:solidFill>
                  <a:srgbClr val="FFFFFF"/>
                </a:solidFill>
                <a:latin typeface="Century Gothic"/>
                <a:cs typeface="Century Gothic"/>
              </a:rPr>
              <a:t>en </a:t>
            </a:r>
            <a:r>
              <a:rPr sz="1200" spc="-90" dirty="0">
                <a:solidFill>
                  <a:srgbClr val="FFFFFF"/>
                </a:solidFill>
                <a:latin typeface="Century Gothic"/>
                <a:cs typeface="Century Gothic"/>
              </a:rPr>
              <a:t>cas </a:t>
            </a:r>
            <a:r>
              <a:rPr sz="1200" spc="-130" dirty="0">
                <a:solidFill>
                  <a:srgbClr val="FFFFFF"/>
                </a:solidFill>
                <a:latin typeface="Century Gothic"/>
                <a:cs typeface="Century Gothic"/>
              </a:rPr>
              <a:t>de </a:t>
            </a:r>
            <a:r>
              <a:rPr sz="1200" spc="-30" dirty="0">
                <a:solidFill>
                  <a:srgbClr val="FFFFFF"/>
                </a:solidFill>
                <a:latin typeface="Century Gothic"/>
                <a:cs typeface="Century Gothic"/>
              </a:rPr>
              <a:t>violations </a:t>
            </a:r>
            <a:r>
              <a:rPr sz="1200" spc="-130" dirty="0">
                <a:solidFill>
                  <a:srgbClr val="FFFFFF"/>
                </a:solidFill>
                <a:latin typeface="Century Gothic"/>
                <a:cs typeface="Century Gothic"/>
              </a:rPr>
              <a:t>de</a:t>
            </a:r>
            <a:r>
              <a:rPr sz="1200" spc="-25" dirty="0">
                <a:solidFill>
                  <a:srgbClr val="FFFFFF"/>
                </a:solidFill>
                <a:latin typeface="Century Gothic"/>
                <a:cs typeface="Century Gothic"/>
              </a:rPr>
              <a:t> </a:t>
            </a:r>
            <a:r>
              <a:rPr sz="1200" spc="-80" dirty="0">
                <a:solidFill>
                  <a:srgbClr val="FFFFFF"/>
                </a:solidFill>
                <a:latin typeface="Century Gothic"/>
                <a:cs typeface="Century Gothic"/>
              </a:rPr>
              <a:t>données</a:t>
            </a:r>
            <a:endParaRPr sz="1200">
              <a:latin typeface="Century Gothic"/>
              <a:cs typeface="Century Gothic"/>
            </a:endParaRPr>
          </a:p>
          <a:p>
            <a:pPr marL="184150" indent="-171450">
              <a:lnSpc>
                <a:spcPct val="100000"/>
              </a:lnSpc>
              <a:spcBef>
                <a:spcPts val="860"/>
              </a:spcBef>
              <a:buSzPct val="104166"/>
              <a:buFont typeface="Arial"/>
              <a:buChar char="•"/>
              <a:tabLst>
                <a:tab pos="184150" algn="l"/>
              </a:tabLst>
            </a:pPr>
            <a:r>
              <a:rPr sz="1200" spc="-35" dirty="0">
                <a:solidFill>
                  <a:srgbClr val="FFFFFF"/>
                </a:solidFill>
                <a:latin typeface="Century Gothic"/>
                <a:cs typeface="Century Gothic"/>
              </a:rPr>
              <a:t>Contrats </a:t>
            </a:r>
            <a:r>
              <a:rPr sz="1200" spc="-135" dirty="0">
                <a:solidFill>
                  <a:srgbClr val="FFFFFF"/>
                </a:solidFill>
                <a:latin typeface="Century Gothic"/>
                <a:cs typeface="Century Gothic"/>
              </a:rPr>
              <a:t>avec </a:t>
            </a:r>
            <a:r>
              <a:rPr sz="1200" dirty="0">
                <a:solidFill>
                  <a:srgbClr val="FFFFFF"/>
                </a:solidFill>
                <a:latin typeface="Century Gothic"/>
                <a:cs typeface="Century Gothic"/>
              </a:rPr>
              <a:t>les</a:t>
            </a:r>
            <a:r>
              <a:rPr sz="1200" spc="-145" dirty="0">
                <a:solidFill>
                  <a:srgbClr val="FFFFFF"/>
                </a:solidFill>
                <a:latin typeface="Century Gothic"/>
                <a:cs typeface="Century Gothic"/>
              </a:rPr>
              <a:t> </a:t>
            </a:r>
            <a:r>
              <a:rPr sz="1200" spc="-15" dirty="0">
                <a:solidFill>
                  <a:srgbClr val="FFFFFF"/>
                </a:solidFill>
                <a:latin typeface="Century Gothic"/>
                <a:cs typeface="Century Gothic"/>
              </a:rPr>
              <a:t>sous-traitants</a:t>
            </a:r>
            <a:endParaRPr sz="1200">
              <a:latin typeface="Century Gothic"/>
              <a:cs typeface="Century Gothic"/>
            </a:endParaRPr>
          </a:p>
        </p:txBody>
      </p:sp>
      <p:sp>
        <p:nvSpPr>
          <p:cNvPr id="7" name="object 7"/>
          <p:cNvSpPr txBox="1">
            <a:spLocks noGrp="1"/>
          </p:cNvSpPr>
          <p:nvPr>
            <p:ph type="title"/>
          </p:nvPr>
        </p:nvSpPr>
        <p:spPr>
          <a:xfrm>
            <a:off x="791918" y="918629"/>
            <a:ext cx="1980564" cy="791210"/>
          </a:xfrm>
          <a:prstGeom prst="rect">
            <a:avLst/>
          </a:prstGeom>
        </p:spPr>
        <p:txBody>
          <a:bodyPr vert="horz" wrap="square" lIns="0" tIns="45085" rIns="0" bIns="0" rtlCol="0">
            <a:spAutoFit/>
          </a:bodyPr>
          <a:lstStyle/>
          <a:p>
            <a:pPr marL="12700" marR="5080">
              <a:lnSpc>
                <a:spcPts val="1930"/>
              </a:lnSpc>
              <a:spcBef>
                <a:spcPts val="355"/>
              </a:spcBef>
            </a:pPr>
            <a:r>
              <a:rPr spc="75" dirty="0"/>
              <a:t>MAINTENIR </a:t>
            </a:r>
            <a:r>
              <a:rPr spc="50" dirty="0"/>
              <a:t>UNE  </a:t>
            </a:r>
            <a:r>
              <a:rPr sz="1700" spc="-75" dirty="0"/>
              <a:t>D</a:t>
            </a:r>
            <a:r>
              <a:rPr sz="1700" spc="-90" dirty="0"/>
              <a:t>O</a:t>
            </a:r>
            <a:r>
              <a:rPr sz="1700" spc="-100" dirty="0"/>
              <a:t>C</a:t>
            </a:r>
            <a:r>
              <a:rPr sz="1700" spc="40" dirty="0"/>
              <a:t>U</a:t>
            </a:r>
            <a:r>
              <a:rPr sz="1700" spc="50" dirty="0"/>
              <a:t>MEN</a:t>
            </a:r>
            <a:r>
              <a:rPr sz="1700" spc="305" dirty="0"/>
              <a:t>T</a:t>
            </a:r>
            <a:r>
              <a:rPr sz="1700" spc="-50" dirty="0"/>
              <a:t>A</a:t>
            </a:r>
            <a:r>
              <a:rPr sz="1700" spc="305" dirty="0"/>
              <a:t>T</a:t>
            </a:r>
            <a:r>
              <a:rPr sz="1700" spc="105" dirty="0"/>
              <a:t>I</a:t>
            </a:r>
            <a:r>
              <a:rPr sz="1700" spc="-120" dirty="0"/>
              <a:t>O</a:t>
            </a:r>
            <a:r>
              <a:rPr sz="1700" spc="25" dirty="0"/>
              <a:t>N  </a:t>
            </a:r>
            <a:r>
              <a:rPr spc="55" dirty="0"/>
              <a:t>COMPLÈTE</a:t>
            </a:r>
            <a:endParaRPr sz="17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5" name="object 5"/>
          <p:cNvSpPr txBox="1"/>
          <p:nvPr/>
        </p:nvSpPr>
        <p:spPr>
          <a:xfrm>
            <a:off x="3210788" y="931329"/>
            <a:ext cx="4916805" cy="373380"/>
          </a:xfrm>
          <a:prstGeom prst="rect">
            <a:avLst/>
          </a:prstGeom>
        </p:spPr>
        <p:txBody>
          <a:bodyPr vert="horz" wrap="square" lIns="0" tIns="33019" rIns="0" bIns="0" rtlCol="0">
            <a:spAutoFit/>
          </a:bodyPr>
          <a:lstStyle/>
          <a:p>
            <a:pPr marL="12700" marR="5080">
              <a:lnSpc>
                <a:spcPts val="1300"/>
              </a:lnSpc>
              <a:spcBef>
                <a:spcPts val="259"/>
              </a:spcBef>
            </a:pPr>
            <a:r>
              <a:rPr sz="1200" spc="-5" dirty="0">
                <a:solidFill>
                  <a:srgbClr val="FFFFFF"/>
                </a:solidFill>
                <a:latin typeface="Century Gothic"/>
                <a:cs typeface="Century Gothic"/>
              </a:rPr>
              <a:t>En </a:t>
            </a:r>
            <a:r>
              <a:rPr sz="1200" spc="-50" dirty="0">
                <a:solidFill>
                  <a:srgbClr val="FFFFFF"/>
                </a:solidFill>
                <a:latin typeface="Century Gothic"/>
                <a:cs typeface="Century Gothic"/>
              </a:rPr>
              <a:t>contrepartie, </a:t>
            </a:r>
            <a:r>
              <a:rPr sz="1200" spc="-70" dirty="0">
                <a:solidFill>
                  <a:srgbClr val="FFFFFF"/>
                </a:solidFill>
                <a:latin typeface="Century Gothic"/>
                <a:cs typeface="Century Gothic"/>
              </a:rPr>
              <a:t>la </a:t>
            </a:r>
            <a:r>
              <a:rPr sz="1200" spc="-35" dirty="0">
                <a:solidFill>
                  <a:srgbClr val="FFFFFF"/>
                </a:solidFill>
                <a:latin typeface="Century Gothic"/>
                <a:cs typeface="Century Gothic"/>
              </a:rPr>
              <a:t>quasi-totalité </a:t>
            </a:r>
            <a:r>
              <a:rPr sz="1200" spc="-65" dirty="0">
                <a:solidFill>
                  <a:srgbClr val="FFFFFF"/>
                </a:solidFill>
                <a:latin typeface="Century Gothic"/>
                <a:cs typeface="Century Gothic"/>
              </a:rPr>
              <a:t>des </a:t>
            </a:r>
            <a:r>
              <a:rPr sz="1200" spc="-25" dirty="0">
                <a:solidFill>
                  <a:srgbClr val="FFFFFF"/>
                </a:solidFill>
                <a:latin typeface="Century Gothic"/>
                <a:cs typeface="Century Gothic"/>
              </a:rPr>
              <a:t>formalités </a:t>
            </a:r>
            <a:r>
              <a:rPr sz="1200" spc="-65" dirty="0">
                <a:solidFill>
                  <a:srgbClr val="FFFFFF"/>
                </a:solidFill>
                <a:latin typeface="Century Gothic"/>
                <a:cs typeface="Century Gothic"/>
              </a:rPr>
              <a:t>préalables </a:t>
            </a:r>
            <a:r>
              <a:rPr sz="1200" spc="-40" dirty="0">
                <a:solidFill>
                  <a:srgbClr val="FFFFFF"/>
                </a:solidFill>
                <a:latin typeface="Century Gothic"/>
                <a:cs typeface="Century Gothic"/>
              </a:rPr>
              <a:t>qui </a:t>
            </a:r>
            <a:r>
              <a:rPr sz="1200" spc="-30" dirty="0">
                <a:solidFill>
                  <a:srgbClr val="FFFFFF"/>
                </a:solidFill>
                <a:latin typeface="Century Gothic"/>
                <a:cs typeface="Century Gothic"/>
              </a:rPr>
              <a:t>existaient  </a:t>
            </a:r>
            <a:r>
              <a:rPr sz="1200" spc="-135" dirty="0">
                <a:solidFill>
                  <a:srgbClr val="FFFFFF"/>
                </a:solidFill>
                <a:latin typeface="Century Gothic"/>
                <a:cs typeface="Century Gothic"/>
              </a:rPr>
              <a:t>avec </a:t>
            </a:r>
            <a:r>
              <a:rPr sz="1200" spc="-70" dirty="0">
                <a:solidFill>
                  <a:srgbClr val="FFFFFF"/>
                </a:solidFill>
                <a:latin typeface="Century Gothic"/>
                <a:cs typeface="Century Gothic"/>
              </a:rPr>
              <a:t>la </a:t>
            </a:r>
            <a:r>
              <a:rPr sz="1200" spc="25" dirty="0">
                <a:solidFill>
                  <a:srgbClr val="FFFFFF"/>
                </a:solidFill>
                <a:latin typeface="Century Gothic"/>
                <a:cs typeface="Century Gothic"/>
              </a:rPr>
              <a:t>CNIL </a:t>
            </a:r>
            <a:r>
              <a:rPr sz="1200" spc="-95" dirty="0">
                <a:solidFill>
                  <a:srgbClr val="FFFFFF"/>
                </a:solidFill>
                <a:latin typeface="Century Gothic"/>
                <a:cs typeface="Century Gothic"/>
              </a:rPr>
              <a:t>ne </a:t>
            </a:r>
            <a:r>
              <a:rPr sz="1200" spc="-20" dirty="0">
                <a:solidFill>
                  <a:srgbClr val="FFFFFF"/>
                </a:solidFill>
                <a:latin typeface="Century Gothic"/>
                <a:cs typeface="Century Gothic"/>
              </a:rPr>
              <a:t>sont </a:t>
            </a:r>
            <a:r>
              <a:rPr sz="1200" spc="-10" dirty="0">
                <a:solidFill>
                  <a:srgbClr val="FFFFFF"/>
                </a:solidFill>
                <a:latin typeface="Century Gothic"/>
                <a:cs typeface="Century Gothic"/>
              </a:rPr>
              <a:t>plus</a:t>
            </a:r>
            <a:r>
              <a:rPr sz="1200" spc="-114" dirty="0">
                <a:solidFill>
                  <a:srgbClr val="FFFFFF"/>
                </a:solidFill>
                <a:latin typeface="Century Gothic"/>
                <a:cs typeface="Century Gothic"/>
              </a:rPr>
              <a:t> </a:t>
            </a:r>
            <a:r>
              <a:rPr sz="1200" spc="-40" dirty="0">
                <a:solidFill>
                  <a:srgbClr val="FFFFFF"/>
                </a:solidFill>
                <a:latin typeface="Century Gothic"/>
                <a:cs typeface="Century Gothic"/>
              </a:rPr>
              <a:t>nécessaires.</a:t>
            </a:r>
            <a:endParaRPr sz="1200">
              <a:latin typeface="Century Gothic"/>
              <a:cs typeface="Century Gothic"/>
            </a:endParaRPr>
          </a:p>
        </p:txBody>
      </p:sp>
      <p:sp>
        <p:nvSpPr>
          <p:cNvPr id="8" name="object 8"/>
          <p:cNvSpPr txBox="1"/>
          <p:nvPr/>
        </p:nvSpPr>
        <p:spPr>
          <a:xfrm>
            <a:off x="322535" y="5437780"/>
            <a:ext cx="172720"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25" dirty="0">
                <a:solidFill>
                  <a:srgbClr val="0000FF"/>
                </a:solidFill>
                <a:latin typeface="Century Gothic"/>
                <a:cs typeface="Century Gothic"/>
              </a:rPr>
              <a:t>75</a:t>
            </a:fld>
            <a:endParaRPr sz="900">
              <a:latin typeface="Century Gothic"/>
              <a:cs typeface="Century Gothic"/>
            </a:endParaRPr>
          </a:p>
        </p:txBody>
      </p:sp>
      <p:sp>
        <p:nvSpPr>
          <p:cNvPr id="6" name="object 6"/>
          <p:cNvSpPr txBox="1"/>
          <p:nvPr/>
        </p:nvSpPr>
        <p:spPr>
          <a:xfrm>
            <a:off x="3210788" y="1676374"/>
            <a:ext cx="4979035" cy="704215"/>
          </a:xfrm>
          <a:prstGeom prst="rect">
            <a:avLst/>
          </a:prstGeom>
        </p:spPr>
        <p:txBody>
          <a:bodyPr vert="horz" wrap="square" lIns="0" tIns="33019" rIns="0" bIns="0" rtlCol="0">
            <a:spAutoFit/>
          </a:bodyPr>
          <a:lstStyle/>
          <a:p>
            <a:pPr marL="12700" marR="5080">
              <a:lnSpc>
                <a:spcPts val="1300"/>
              </a:lnSpc>
              <a:spcBef>
                <a:spcPts val="259"/>
              </a:spcBef>
            </a:pPr>
            <a:r>
              <a:rPr sz="1200" spc="55" dirty="0">
                <a:solidFill>
                  <a:srgbClr val="FFFFFF"/>
                </a:solidFill>
                <a:latin typeface="Century Gothic"/>
                <a:cs typeface="Century Gothic"/>
              </a:rPr>
              <a:t>Il </a:t>
            </a:r>
            <a:r>
              <a:rPr sz="1200" spc="-15" dirty="0">
                <a:solidFill>
                  <a:srgbClr val="FFFFFF"/>
                </a:solidFill>
                <a:latin typeface="Century Gothic"/>
                <a:cs typeface="Century Gothic"/>
              </a:rPr>
              <a:t>est </a:t>
            </a:r>
            <a:r>
              <a:rPr sz="1200" spc="-105" dirty="0">
                <a:solidFill>
                  <a:srgbClr val="FFFFFF"/>
                </a:solidFill>
                <a:latin typeface="Century Gothic"/>
                <a:cs typeface="Century Gothic"/>
              </a:rPr>
              <a:t>cependant </a:t>
            </a:r>
            <a:r>
              <a:rPr sz="1200" spc="-75" dirty="0">
                <a:solidFill>
                  <a:srgbClr val="FFFFFF"/>
                </a:solidFill>
                <a:latin typeface="Century Gothic"/>
                <a:cs typeface="Century Gothic"/>
              </a:rPr>
              <a:t>envisagé </a:t>
            </a:r>
            <a:r>
              <a:rPr sz="1200" spc="-130" dirty="0">
                <a:solidFill>
                  <a:srgbClr val="FFFFFF"/>
                </a:solidFill>
                <a:latin typeface="Century Gothic"/>
                <a:cs typeface="Century Gothic"/>
              </a:rPr>
              <a:t>de </a:t>
            </a:r>
            <a:r>
              <a:rPr sz="1200" spc="-35" dirty="0">
                <a:solidFill>
                  <a:srgbClr val="FFFFFF"/>
                </a:solidFill>
                <a:latin typeface="Century Gothic"/>
                <a:cs typeface="Century Gothic"/>
              </a:rPr>
              <a:t>maintenir, </a:t>
            </a:r>
            <a:r>
              <a:rPr sz="1200" spc="-125" dirty="0">
                <a:solidFill>
                  <a:srgbClr val="FFFFFF"/>
                </a:solidFill>
                <a:latin typeface="Century Gothic"/>
                <a:cs typeface="Century Gothic"/>
              </a:rPr>
              <a:t>au </a:t>
            </a:r>
            <a:r>
              <a:rPr sz="1200" spc="-75" dirty="0">
                <a:solidFill>
                  <a:srgbClr val="FFFFFF"/>
                </a:solidFill>
                <a:latin typeface="Century Gothic"/>
                <a:cs typeface="Century Gothic"/>
              </a:rPr>
              <a:t>niveau </a:t>
            </a:r>
            <a:r>
              <a:rPr sz="1200" spc="-90" dirty="0">
                <a:solidFill>
                  <a:srgbClr val="FFFFFF"/>
                </a:solidFill>
                <a:latin typeface="Century Gothic"/>
                <a:cs typeface="Century Gothic"/>
              </a:rPr>
              <a:t>du </a:t>
            </a:r>
            <a:r>
              <a:rPr sz="1200" spc="-15" dirty="0">
                <a:solidFill>
                  <a:srgbClr val="FFFFFF"/>
                </a:solidFill>
                <a:latin typeface="Century Gothic"/>
                <a:cs typeface="Century Gothic"/>
              </a:rPr>
              <a:t>droit </a:t>
            </a:r>
            <a:r>
              <a:rPr sz="1200" spc="-55" dirty="0">
                <a:solidFill>
                  <a:srgbClr val="FFFFFF"/>
                </a:solidFill>
                <a:latin typeface="Century Gothic"/>
                <a:cs typeface="Century Gothic"/>
              </a:rPr>
              <a:t>national,  </a:t>
            </a:r>
            <a:r>
              <a:rPr sz="1200" spc="-50" dirty="0">
                <a:solidFill>
                  <a:srgbClr val="FFFFFF"/>
                </a:solidFill>
                <a:latin typeface="Century Gothic"/>
                <a:cs typeface="Century Gothic"/>
              </a:rPr>
              <a:t>certaines </a:t>
            </a:r>
            <a:r>
              <a:rPr sz="1200" spc="-25" dirty="0">
                <a:solidFill>
                  <a:srgbClr val="FFFFFF"/>
                </a:solidFill>
                <a:latin typeface="Century Gothic"/>
                <a:cs typeface="Century Gothic"/>
              </a:rPr>
              <a:t>formalités </a:t>
            </a:r>
            <a:r>
              <a:rPr sz="1200" spc="-50" dirty="0">
                <a:solidFill>
                  <a:srgbClr val="FFFFFF"/>
                </a:solidFill>
                <a:latin typeface="Century Gothic"/>
                <a:cs typeface="Century Gothic"/>
              </a:rPr>
              <a:t>pour certaines </a:t>
            </a:r>
            <a:r>
              <a:rPr sz="1200" spc="-80" dirty="0">
                <a:solidFill>
                  <a:srgbClr val="FFFFFF"/>
                </a:solidFill>
                <a:latin typeface="Century Gothic"/>
                <a:cs typeface="Century Gothic"/>
              </a:rPr>
              <a:t>données </a:t>
            </a:r>
            <a:r>
              <a:rPr sz="1200" spc="-15" dirty="0">
                <a:solidFill>
                  <a:srgbClr val="FFFFFF"/>
                </a:solidFill>
                <a:latin typeface="Century Gothic"/>
                <a:cs typeface="Century Gothic"/>
              </a:rPr>
              <a:t>sensibles </a:t>
            </a:r>
            <a:r>
              <a:rPr sz="1200" spc="-50" dirty="0">
                <a:solidFill>
                  <a:srgbClr val="FFFFFF"/>
                </a:solidFill>
                <a:latin typeface="Century Gothic"/>
                <a:cs typeface="Century Gothic"/>
              </a:rPr>
              <a:t>(biométrique,  </a:t>
            </a:r>
            <a:r>
              <a:rPr sz="1200" spc="-35" dirty="0">
                <a:solidFill>
                  <a:srgbClr val="FFFFFF"/>
                </a:solidFill>
                <a:latin typeface="Century Gothic"/>
                <a:cs typeface="Century Gothic"/>
              </a:rPr>
              <a:t>politique, </a:t>
            </a:r>
            <a:r>
              <a:rPr sz="1200" spc="-25" dirty="0">
                <a:solidFill>
                  <a:srgbClr val="FFFFFF"/>
                </a:solidFill>
                <a:latin typeface="Century Gothic"/>
                <a:cs typeface="Century Gothic"/>
              </a:rPr>
              <a:t>religieuse, </a:t>
            </a:r>
            <a:r>
              <a:rPr sz="1200" spc="-90" dirty="0">
                <a:solidFill>
                  <a:srgbClr val="FFFFFF"/>
                </a:solidFill>
                <a:latin typeface="Century Gothic"/>
                <a:cs typeface="Century Gothic"/>
              </a:rPr>
              <a:t>etc) </a:t>
            </a:r>
            <a:r>
              <a:rPr sz="1200" spc="-75" dirty="0">
                <a:solidFill>
                  <a:srgbClr val="FFFFFF"/>
                </a:solidFill>
                <a:latin typeface="Century Gothic"/>
                <a:cs typeface="Century Gothic"/>
              </a:rPr>
              <a:t>ou </a:t>
            </a:r>
            <a:r>
              <a:rPr sz="1200" spc="-40" dirty="0">
                <a:solidFill>
                  <a:srgbClr val="FFFFFF"/>
                </a:solidFill>
                <a:latin typeface="Century Gothic"/>
                <a:cs typeface="Century Gothic"/>
              </a:rPr>
              <a:t>certains </a:t>
            </a:r>
            <a:r>
              <a:rPr sz="1200" spc="-35" dirty="0">
                <a:solidFill>
                  <a:srgbClr val="FFFFFF"/>
                </a:solidFill>
                <a:latin typeface="Century Gothic"/>
                <a:cs typeface="Century Gothic"/>
              </a:rPr>
              <a:t>types </a:t>
            </a:r>
            <a:r>
              <a:rPr sz="1200" spc="-130" dirty="0">
                <a:solidFill>
                  <a:srgbClr val="FFFFFF"/>
                </a:solidFill>
                <a:latin typeface="Century Gothic"/>
                <a:cs typeface="Century Gothic"/>
              </a:rPr>
              <a:t>de </a:t>
            </a:r>
            <a:r>
              <a:rPr sz="1200" spc="-45" dirty="0">
                <a:solidFill>
                  <a:srgbClr val="FFFFFF"/>
                </a:solidFill>
                <a:latin typeface="Century Gothic"/>
                <a:cs typeface="Century Gothic"/>
              </a:rPr>
              <a:t>traitement </a:t>
            </a:r>
            <a:r>
              <a:rPr sz="1200" spc="-65" dirty="0">
                <a:solidFill>
                  <a:srgbClr val="FFFFFF"/>
                </a:solidFill>
                <a:latin typeface="Century Gothic"/>
                <a:cs typeface="Century Gothic"/>
              </a:rPr>
              <a:t>(santé </a:t>
            </a:r>
            <a:r>
              <a:rPr sz="1200" spc="-60" dirty="0">
                <a:solidFill>
                  <a:srgbClr val="FFFFFF"/>
                </a:solidFill>
                <a:latin typeface="Century Gothic"/>
                <a:cs typeface="Century Gothic"/>
              </a:rPr>
              <a:t>publique  </a:t>
            </a:r>
            <a:r>
              <a:rPr sz="1200" spc="-75" dirty="0">
                <a:solidFill>
                  <a:srgbClr val="FFFFFF"/>
                </a:solidFill>
                <a:latin typeface="Century Gothic"/>
                <a:cs typeface="Century Gothic"/>
              </a:rPr>
              <a:t>par</a:t>
            </a:r>
            <a:r>
              <a:rPr sz="1200" spc="-45" dirty="0">
                <a:solidFill>
                  <a:srgbClr val="FFFFFF"/>
                </a:solidFill>
                <a:latin typeface="Century Gothic"/>
                <a:cs typeface="Century Gothic"/>
              </a:rPr>
              <a:t> </a:t>
            </a:r>
            <a:r>
              <a:rPr sz="1200" spc="-70" dirty="0">
                <a:solidFill>
                  <a:srgbClr val="FFFFFF"/>
                </a:solidFill>
                <a:latin typeface="Century Gothic"/>
                <a:cs typeface="Century Gothic"/>
              </a:rPr>
              <a:t>exemple).</a:t>
            </a:r>
            <a:endParaRPr sz="1200">
              <a:latin typeface="Century Gothic"/>
              <a:cs typeface="Century Gothic"/>
            </a:endParaRPr>
          </a:p>
        </p:txBody>
      </p:sp>
      <p:sp>
        <p:nvSpPr>
          <p:cNvPr id="7" name="object 7"/>
          <p:cNvSpPr txBox="1">
            <a:spLocks noGrp="1"/>
          </p:cNvSpPr>
          <p:nvPr>
            <p:ph type="title"/>
          </p:nvPr>
        </p:nvSpPr>
        <p:spPr>
          <a:xfrm>
            <a:off x="791918" y="918629"/>
            <a:ext cx="1980564" cy="791210"/>
          </a:xfrm>
          <a:prstGeom prst="rect">
            <a:avLst/>
          </a:prstGeom>
        </p:spPr>
        <p:txBody>
          <a:bodyPr vert="horz" wrap="square" lIns="0" tIns="45085" rIns="0" bIns="0" rtlCol="0">
            <a:spAutoFit/>
          </a:bodyPr>
          <a:lstStyle/>
          <a:p>
            <a:pPr marL="12700" marR="5080">
              <a:lnSpc>
                <a:spcPts val="1930"/>
              </a:lnSpc>
              <a:spcBef>
                <a:spcPts val="355"/>
              </a:spcBef>
            </a:pPr>
            <a:r>
              <a:rPr spc="75" dirty="0"/>
              <a:t>MAINTENIR </a:t>
            </a:r>
            <a:r>
              <a:rPr spc="50" dirty="0"/>
              <a:t>UNE  </a:t>
            </a:r>
            <a:r>
              <a:rPr sz="1700" spc="-75" dirty="0"/>
              <a:t>D</a:t>
            </a:r>
            <a:r>
              <a:rPr sz="1700" spc="-90" dirty="0"/>
              <a:t>O</a:t>
            </a:r>
            <a:r>
              <a:rPr sz="1700" spc="-100" dirty="0"/>
              <a:t>C</a:t>
            </a:r>
            <a:r>
              <a:rPr sz="1700" spc="40" dirty="0"/>
              <a:t>U</a:t>
            </a:r>
            <a:r>
              <a:rPr sz="1700" spc="50" dirty="0"/>
              <a:t>MEN</a:t>
            </a:r>
            <a:r>
              <a:rPr sz="1700" spc="305" dirty="0"/>
              <a:t>T</a:t>
            </a:r>
            <a:r>
              <a:rPr sz="1700" spc="-50" dirty="0"/>
              <a:t>A</a:t>
            </a:r>
            <a:r>
              <a:rPr sz="1700" spc="305" dirty="0"/>
              <a:t>T</a:t>
            </a:r>
            <a:r>
              <a:rPr sz="1700" spc="105" dirty="0"/>
              <a:t>I</a:t>
            </a:r>
            <a:r>
              <a:rPr sz="1700" spc="-120" dirty="0"/>
              <a:t>O</a:t>
            </a:r>
            <a:r>
              <a:rPr sz="1700" spc="25" dirty="0"/>
              <a:t>N  </a:t>
            </a:r>
            <a:r>
              <a:rPr spc="55" dirty="0"/>
              <a:t>COMPLÈTE</a:t>
            </a:r>
            <a:endParaRPr sz="17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3" name="object 3"/>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p:nvPr/>
        </p:nvSpPr>
        <p:spPr>
          <a:xfrm>
            <a:off x="0" y="0"/>
            <a:ext cx="5220004" cy="5759449"/>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658739" y="1533816"/>
            <a:ext cx="2788920" cy="2002789"/>
          </a:xfrm>
          <a:prstGeom prst="rect">
            <a:avLst/>
          </a:prstGeom>
        </p:spPr>
        <p:txBody>
          <a:bodyPr vert="horz" wrap="square" lIns="0" tIns="116839" rIns="0" bIns="0" rtlCol="0">
            <a:spAutoFit/>
          </a:bodyPr>
          <a:lstStyle/>
          <a:p>
            <a:pPr marL="12700">
              <a:lnSpc>
                <a:spcPct val="100000"/>
              </a:lnSpc>
              <a:spcBef>
                <a:spcPts val="919"/>
              </a:spcBef>
            </a:pPr>
            <a:r>
              <a:rPr sz="1400" spc="-145" dirty="0">
                <a:solidFill>
                  <a:srgbClr val="FFFFFF"/>
                </a:solidFill>
                <a:latin typeface="Century Gothic"/>
                <a:cs typeface="Century Gothic"/>
              </a:rPr>
              <a:t>1/ </a:t>
            </a:r>
            <a:r>
              <a:rPr sz="1400" spc="-40" dirty="0">
                <a:solidFill>
                  <a:srgbClr val="FFFFFF"/>
                </a:solidFill>
                <a:latin typeface="Century Gothic"/>
                <a:cs typeface="Century Gothic"/>
              </a:rPr>
              <a:t>Désigner </a:t>
            </a:r>
            <a:r>
              <a:rPr sz="1400" spc="-70" dirty="0">
                <a:solidFill>
                  <a:srgbClr val="FFFFFF"/>
                </a:solidFill>
                <a:latin typeface="Century Gothic"/>
                <a:cs typeface="Century Gothic"/>
              </a:rPr>
              <a:t>un</a:t>
            </a:r>
            <a:r>
              <a:rPr sz="1400" spc="-180" dirty="0">
                <a:solidFill>
                  <a:srgbClr val="FFFFFF"/>
                </a:solidFill>
                <a:latin typeface="Century Gothic"/>
                <a:cs typeface="Century Gothic"/>
              </a:rPr>
              <a:t> </a:t>
            </a:r>
            <a:r>
              <a:rPr sz="1400" spc="-45" dirty="0">
                <a:solidFill>
                  <a:srgbClr val="FFFFFF"/>
                </a:solidFill>
                <a:latin typeface="Century Gothic"/>
                <a:cs typeface="Century Gothic"/>
              </a:rPr>
              <a:t>pilote</a:t>
            </a:r>
            <a:endParaRPr sz="1400" dirty="0">
              <a:latin typeface="Century Gothic"/>
              <a:cs typeface="Century Gothic"/>
            </a:endParaRPr>
          </a:p>
          <a:p>
            <a:pPr marL="12700">
              <a:lnSpc>
                <a:spcPct val="100000"/>
              </a:lnSpc>
              <a:spcBef>
                <a:spcPts val="819"/>
              </a:spcBef>
            </a:pPr>
            <a:r>
              <a:rPr sz="1400" spc="-25" dirty="0">
                <a:solidFill>
                  <a:srgbClr val="FFFFFF"/>
                </a:solidFill>
                <a:latin typeface="Century Gothic"/>
                <a:cs typeface="Century Gothic"/>
              </a:rPr>
              <a:t>2/ </a:t>
            </a:r>
            <a:r>
              <a:rPr sz="1400" spc="-65" dirty="0">
                <a:solidFill>
                  <a:srgbClr val="FFFFFF"/>
                </a:solidFill>
                <a:latin typeface="Century Gothic"/>
                <a:cs typeface="Century Gothic"/>
              </a:rPr>
              <a:t>Cartographier </a:t>
            </a:r>
            <a:r>
              <a:rPr sz="1400" dirty="0">
                <a:solidFill>
                  <a:srgbClr val="FFFFFF"/>
                </a:solidFill>
                <a:latin typeface="Century Gothic"/>
                <a:cs typeface="Century Gothic"/>
              </a:rPr>
              <a:t>les</a:t>
            </a:r>
            <a:r>
              <a:rPr sz="1400" spc="-10" dirty="0">
                <a:solidFill>
                  <a:srgbClr val="FFFFFF"/>
                </a:solidFill>
                <a:latin typeface="Century Gothic"/>
                <a:cs typeface="Century Gothic"/>
              </a:rPr>
              <a:t> </a:t>
            </a:r>
            <a:r>
              <a:rPr sz="1400" spc="-40" dirty="0">
                <a:solidFill>
                  <a:srgbClr val="FFFFFF"/>
                </a:solidFill>
                <a:latin typeface="Century Gothic"/>
                <a:cs typeface="Century Gothic"/>
              </a:rPr>
              <a:t>traitements</a:t>
            </a:r>
            <a:endParaRPr sz="1400" dirty="0">
              <a:latin typeface="Century Gothic"/>
              <a:cs typeface="Century Gothic"/>
            </a:endParaRPr>
          </a:p>
          <a:p>
            <a:pPr marL="12700" marR="28575">
              <a:lnSpc>
                <a:spcPts val="1530"/>
              </a:lnSpc>
              <a:spcBef>
                <a:spcPts val="994"/>
              </a:spcBef>
            </a:pPr>
            <a:r>
              <a:rPr sz="1400" b="1" spc="-5" dirty="0">
                <a:solidFill>
                  <a:srgbClr val="FFFFFF"/>
                </a:solidFill>
                <a:latin typeface="Century Gothic"/>
                <a:cs typeface="Century Gothic"/>
              </a:rPr>
              <a:t>3/</a:t>
            </a:r>
            <a:r>
              <a:rPr sz="1400" b="1" spc="-60" dirty="0">
                <a:solidFill>
                  <a:srgbClr val="FFFFFF"/>
                </a:solidFill>
                <a:latin typeface="Century Gothic"/>
                <a:cs typeface="Century Gothic"/>
              </a:rPr>
              <a:t> </a:t>
            </a:r>
            <a:r>
              <a:rPr sz="1400" b="1" spc="75" dirty="0">
                <a:solidFill>
                  <a:srgbClr val="FFFFFF"/>
                </a:solidFill>
                <a:latin typeface="Century Gothic"/>
                <a:cs typeface="Century Gothic"/>
              </a:rPr>
              <a:t>IDENTIFIER</a:t>
            </a:r>
            <a:r>
              <a:rPr sz="1400" b="1" spc="-60" dirty="0">
                <a:solidFill>
                  <a:srgbClr val="FFFFFF"/>
                </a:solidFill>
                <a:latin typeface="Century Gothic"/>
                <a:cs typeface="Century Gothic"/>
              </a:rPr>
              <a:t> </a:t>
            </a:r>
            <a:r>
              <a:rPr sz="1400" b="1" spc="175" dirty="0">
                <a:solidFill>
                  <a:srgbClr val="FFFFFF"/>
                </a:solidFill>
                <a:latin typeface="Century Gothic"/>
                <a:cs typeface="Century Gothic"/>
              </a:rPr>
              <a:t>ET</a:t>
            </a:r>
            <a:r>
              <a:rPr sz="1400" b="1" spc="-65" dirty="0">
                <a:solidFill>
                  <a:srgbClr val="FFFFFF"/>
                </a:solidFill>
                <a:latin typeface="Century Gothic"/>
                <a:cs typeface="Century Gothic"/>
              </a:rPr>
              <a:t> </a:t>
            </a:r>
            <a:r>
              <a:rPr sz="1400" b="1" spc="50" dirty="0">
                <a:solidFill>
                  <a:srgbClr val="FFFFFF"/>
                </a:solidFill>
                <a:latin typeface="Century Gothic"/>
                <a:cs typeface="Century Gothic"/>
              </a:rPr>
              <a:t>PRIORISER</a:t>
            </a:r>
            <a:r>
              <a:rPr sz="1400" b="1" spc="-60" dirty="0">
                <a:solidFill>
                  <a:srgbClr val="FFFFFF"/>
                </a:solidFill>
                <a:latin typeface="Century Gothic"/>
                <a:cs typeface="Century Gothic"/>
              </a:rPr>
              <a:t> </a:t>
            </a:r>
            <a:r>
              <a:rPr sz="1400" b="1" spc="114" dirty="0">
                <a:solidFill>
                  <a:srgbClr val="FFFFFF"/>
                </a:solidFill>
                <a:latin typeface="Century Gothic"/>
                <a:cs typeface="Century Gothic"/>
              </a:rPr>
              <a:t>LES  </a:t>
            </a:r>
            <a:r>
              <a:rPr sz="1400" b="1" spc="50" dirty="0">
                <a:solidFill>
                  <a:srgbClr val="FFFFFF"/>
                </a:solidFill>
                <a:latin typeface="Century Gothic"/>
                <a:cs typeface="Century Gothic"/>
              </a:rPr>
              <a:t>ACTIONS </a:t>
            </a:r>
            <a:r>
              <a:rPr lang="fr-FR" sz="1400" b="1" spc="-25" dirty="0">
                <a:solidFill>
                  <a:srgbClr val="FFFFFF"/>
                </a:solidFill>
                <a:latin typeface="Century Gothic"/>
                <a:cs typeface="Century Gothic"/>
              </a:rPr>
              <a:t>à </a:t>
            </a:r>
            <a:r>
              <a:rPr sz="1400" b="1" spc="-140" dirty="0">
                <a:solidFill>
                  <a:srgbClr val="FFFFFF"/>
                </a:solidFill>
                <a:latin typeface="Century Gothic"/>
                <a:cs typeface="Century Gothic"/>
              </a:rPr>
              <a:t> </a:t>
            </a:r>
            <a:r>
              <a:rPr sz="1400" b="1" spc="60" dirty="0">
                <a:solidFill>
                  <a:srgbClr val="FFFFFF"/>
                </a:solidFill>
                <a:latin typeface="Century Gothic"/>
                <a:cs typeface="Century Gothic"/>
              </a:rPr>
              <a:t>MENER</a:t>
            </a:r>
            <a:endParaRPr sz="1400" dirty="0">
              <a:latin typeface="Century Gothic"/>
              <a:cs typeface="Century Gothic"/>
            </a:endParaRPr>
          </a:p>
          <a:p>
            <a:pPr marL="12700">
              <a:lnSpc>
                <a:spcPct val="100000"/>
              </a:lnSpc>
              <a:spcBef>
                <a:spcPts val="795"/>
              </a:spcBef>
            </a:pPr>
            <a:r>
              <a:rPr sz="1400" spc="0" dirty="0">
                <a:solidFill>
                  <a:srgbClr val="FFFFFF"/>
                </a:solidFill>
                <a:latin typeface="Century Gothic"/>
                <a:cs typeface="Century Gothic"/>
              </a:rPr>
              <a:t>4/ </a:t>
            </a:r>
            <a:r>
              <a:rPr sz="1400" spc="-55" dirty="0">
                <a:solidFill>
                  <a:srgbClr val="FFFFFF"/>
                </a:solidFill>
                <a:latin typeface="Century Gothic"/>
                <a:cs typeface="Century Gothic"/>
              </a:rPr>
              <a:t>Gérer </a:t>
            </a:r>
            <a:r>
              <a:rPr sz="1400" dirty="0">
                <a:solidFill>
                  <a:srgbClr val="FFFFFF"/>
                </a:solidFill>
                <a:latin typeface="Century Gothic"/>
                <a:cs typeface="Century Gothic"/>
              </a:rPr>
              <a:t>les</a:t>
            </a:r>
            <a:r>
              <a:rPr sz="1400" spc="-70" dirty="0">
                <a:solidFill>
                  <a:srgbClr val="FFFFFF"/>
                </a:solidFill>
                <a:latin typeface="Century Gothic"/>
                <a:cs typeface="Century Gothic"/>
              </a:rPr>
              <a:t> </a:t>
            </a:r>
            <a:r>
              <a:rPr sz="1400" spc="-5" dirty="0">
                <a:solidFill>
                  <a:srgbClr val="FFFFFF"/>
                </a:solidFill>
                <a:latin typeface="Century Gothic"/>
                <a:cs typeface="Century Gothic"/>
              </a:rPr>
              <a:t>risques</a:t>
            </a:r>
            <a:endParaRPr sz="1400" dirty="0">
              <a:latin typeface="Century Gothic"/>
              <a:cs typeface="Century Gothic"/>
            </a:endParaRPr>
          </a:p>
          <a:p>
            <a:pPr marL="12700" marR="5080">
              <a:lnSpc>
                <a:spcPts val="1530"/>
              </a:lnSpc>
              <a:spcBef>
                <a:spcPts val="1000"/>
              </a:spcBef>
            </a:pPr>
            <a:r>
              <a:rPr sz="1400" spc="-10" dirty="0">
                <a:solidFill>
                  <a:srgbClr val="FFFFFF"/>
                </a:solidFill>
                <a:latin typeface="Century Gothic"/>
                <a:cs typeface="Century Gothic"/>
              </a:rPr>
              <a:t>5/ </a:t>
            </a:r>
            <a:r>
              <a:rPr sz="1400" spc="-20" dirty="0">
                <a:solidFill>
                  <a:srgbClr val="FFFFFF"/>
                </a:solidFill>
                <a:latin typeface="Century Gothic"/>
                <a:cs typeface="Century Gothic"/>
              </a:rPr>
              <a:t>Poser </a:t>
            </a:r>
            <a:r>
              <a:rPr sz="1400" spc="-70" dirty="0">
                <a:solidFill>
                  <a:srgbClr val="FFFFFF"/>
                </a:solidFill>
                <a:latin typeface="Century Gothic"/>
                <a:cs typeface="Century Gothic"/>
              </a:rPr>
              <a:t>un </a:t>
            </a:r>
            <a:r>
              <a:rPr sz="1400" spc="-120" dirty="0">
                <a:solidFill>
                  <a:srgbClr val="FFFFFF"/>
                </a:solidFill>
                <a:latin typeface="Century Gothic"/>
                <a:cs typeface="Century Gothic"/>
              </a:rPr>
              <a:t>cadre </a:t>
            </a:r>
            <a:r>
              <a:rPr sz="1400" spc="-145" dirty="0">
                <a:solidFill>
                  <a:srgbClr val="FFFFFF"/>
                </a:solidFill>
                <a:latin typeface="Century Gothic"/>
                <a:cs typeface="Century Gothic"/>
              </a:rPr>
              <a:t>de </a:t>
            </a:r>
            <a:r>
              <a:rPr sz="1400" spc="-105" dirty="0">
                <a:solidFill>
                  <a:srgbClr val="FFFFFF"/>
                </a:solidFill>
                <a:latin typeface="Century Gothic"/>
                <a:cs typeface="Century Gothic"/>
              </a:rPr>
              <a:t>gouvernance  </a:t>
            </a:r>
            <a:r>
              <a:rPr sz="1400" spc="-65" dirty="0">
                <a:solidFill>
                  <a:srgbClr val="FFFFFF"/>
                </a:solidFill>
                <a:latin typeface="Century Gothic"/>
                <a:cs typeface="Century Gothic"/>
              </a:rPr>
              <a:t>et </a:t>
            </a:r>
            <a:r>
              <a:rPr sz="1400" spc="-40" dirty="0">
                <a:solidFill>
                  <a:srgbClr val="FFFFFF"/>
                </a:solidFill>
                <a:latin typeface="Century Gothic"/>
                <a:cs typeface="Century Gothic"/>
              </a:rPr>
              <a:t>organiser </a:t>
            </a:r>
            <a:r>
              <a:rPr sz="1400" dirty="0">
                <a:solidFill>
                  <a:srgbClr val="FFFFFF"/>
                </a:solidFill>
                <a:latin typeface="Century Gothic"/>
                <a:cs typeface="Century Gothic"/>
              </a:rPr>
              <a:t>les </a:t>
            </a:r>
            <a:r>
              <a:rPr sz="1400" spc="-35" dirty="0">
                <a:solidFill>
                  <a:srgbClr val="FFFFFF"/>
                </a:solidFill>
                <a:latin typeface="Century Gothic"/>
                <a:cs typeface="Century Gothic"/>
              </a:rPr>
              <a:t>processus</a:t>
            </a:r>
            <a:r>
              <a:rPr sz="1400" spc="-65" dirty="0">
                <a:solidFill>
                  <a:srgbClr val="FFFFFF"/>
                </a:solidFill>
                <a:latin typeface="Century Gothic"/>
                <a:cs typeface="Century Gothic"/>
              </a:rPr>
              <a:t> </a:t>
            </a:r>
            <a:r>
              <a:rPr sz="1400" spc="-25" dirty="0">
                <a:solidFill>
                  <a:srgbClr val="FFFFFF"/>
                </a:solidFill>
                <a:latin typeface="Century Gothic"/>
                <a:cs typeface="Century Gothic"/>
              </a:rPr>
              <a:t>internes</a:t>
            </a:r>
            <a:endParaRPr sz="1400" dirty="0">
              <a:latin typeface="Century Gothic"/>
              <a:cs typeface="Century Gothic"/>
            </a:endParaRPr>
          </a:p>
        </p:txBody>
      </p:sp>
      <p:sp>
        <p:nvSpPr>
          <p:cNvPr id="8" name="object 8"/>
          <p:cNvSpPr txBox="1">
            <a:spLocks noGrp="1"/>
          </p:cNvSpPr>
          <p:nvPr>
            <p:ph type="title"/>
          </p:nvPr>
        </p:nvSpPr>
        <p:spPr>
          <a:xfrm>
            <a:off x="439084" y="657313"/>
            <a:ext cx="1800860" cy="299720"/>
          </a:xfrm>
          <a:prstGeom prst="rect">
            <a:avLst/>
          </a:prstGeom>
        </p:spPr>
        <p:txBody>
          <a:bodyPr vert="horz" wrap="square" lIns="0" tIns="12700" rIns="0" bIns="0" rtlCol="0">
            <a:spAutoFit/>
          </a:bodyPr>
          <a:lstStyle/>
          <a:p>
            <a:pPr marL="12700">
              <a:lnSpc>
                <a:spcPct val="100000"/>
              </a:lnSpc>
              <a:spcBef>
                <a:spcPts val="100"/>
              </a:spcBef>
            </a:pPr>
            <a:r>
              <a:rPr spc="35" dirty="0"/>
              <a:t>PLAN</a:t>
            </a:r>
            <a:r>
              <a:rPr spc="-114" dirty="0"/>
              <a:t> </a:t>
            </a:r>
            <a:r>
              <a:rPr spc="-10" dirty="0"/>
              <a:t>D’ACTION</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5" name="object 5"/>
          <p:cNvSpPr txBox="1"/>
          <p:nvPr/>
        </p:nvSpPr>
        <p:spPr>
          <a:xfrm>
            <a:off x="3210788" y="931329"/>
            <a:ext cx="5085080" cy="373380"/>
          </a:xfrm>
          <a:prstGeom prst="rect">
            <a:avLst/>
          </a:prstGeom>
        </p:spPr>
        <p:txBody>
          <a:bodyPr vert="horz" wrap="square" lIns="0" tIns="33019" rIns="0" bIns="0" rtlCol="0">
            <a:spAutoFit/>
          </a:bodyPr>
          <a:lstStyle/>
          <a:p>
            <a:pPr marL="12700" marR="5080">
              <a:lnSpc>
                <a:spcPts val="1300"/>
              </a:lnSpc>
              <a:spcBef>
                <a:spcPts val="259"/>
              </a:spcBef>
            </a:pPr>
            <a:r>
              <a:rPr sz="1200" spc="-5" dirty="0">
                <a:solidFill>
                  <a:srgbClr val="FFFFFF"/>
                </a:solidFill>
                <a:latin typeface="Century Gothic"/>
                <a:cs typeface="Century Gothic"/>
              </a:rPr>
              <a:t>Afin </a:t>
            </a:r>
            <a:r>
              <a:rPr sz="1200" spc="-130" dirty="0">
                <a:solidFill>
                  <a:srgbClr val="FFFFFF"/>
                </a:solidFill>
                <a:latin typeface="Century Gothic"/>
                <a:cs typeface="Century Gothic"/>
              </a:rPr>
              <a:t>de </a:t>
            </a:r>
            <a:r>
              <a:rPr sz="1200" b="1" spc="-45" dirty="0">
                <a:solidFill>
                  <a:srgbClr val="FFFFFF"/>
                </a:solidFill>
                <a:latin typeface="Century Gothic"/>
                <a:cs typeface="Century Gothic"/>
              </a:rPr>
              <a:t>se </a:t>
            </a:r>
            <a:r>
              <a:rPr sz="1200" b="1" spc="-25" dirty="0">
                <a:solidFill>
                  <a:srgbClr val="FFFFFF"/>
                </a:solidFill>
                <a:latin typeface="Century Gothic"/>
                <a:cs typeface="Century Gothic"/>
              </a:rPr>
              <a:t>conformer </a:t>
            </a:r>
            <a:r>
              <a:rPr sz="1200" b="1" spc="-70" dirty="0">
                <a:solidFill>
                  <a:srgbClr val="FFFFFF"/>
                </a:solidFill>
                <a:latin typeface="Century Gothic"/>
                <a:cs typeface="Century Gothic"/>
              </a:rPr>
              <a:t>aux </a:t>
            </a:r>
            <a:r>
              <a:rPr sz="1200" b="1" spc="-25" dirty="0">
                <a:solidFill>
                  <a:srgbClr val="FFFFFF"/>
                </a:solidFill>
                <a:latin typeface="Century Gothic"/>
                <a:cs typeface="Century Gothic"/>
              </a:rPr>
              <a:t>obligations </a:t>
            </a:r>
            <a:r>
              <a:rPr sz="1200" spc="-55" dirty="0">
                <a:solidFill>
                  <a:srgbClr val="FFFFFF"/>
                </a:solidFill>
                <a:latin typeface="Century Gothic"/>
                <a:cs typeface="Century Gothic"/>
              </a:rPr>
              <a:t>actuelles </a:t>
            </a:r>
            <a:r>
              <a:rPr sz="1200" spc="-60" dirty="0">
                <a:solidFill>
                  <a:srgbClr val="FFFFFF"/>
                </a:solidFill>
                <a:latin typeface="Century Gothic"/>
                <a:cs typeface="Century Gothic"/>
              </a:rPr>
              <a:t>et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20" dirty="0">
                <a:solidFill>
                  <a:srgbClr val="FFFFFF"/>
                </a:solidFill>
                <a:latin typeface="Century Gothic"/>
                <a:cs typeface="Century Gothic"/>
              </a:rPr>
              <a:t>venir, </a:t>
            </a:r>
            <a:r>
              <a:rPr sz="1200" spc="55" dirty="0">
                <a:solidFill>
                  <a:srgbClr val="FFFFFF"/>
                </a:solidFill>
                <a:latin typeface="Century Gothic"/>
                <a:cs typeface="Century Gothic"/>
              </a:rPr>
              <a:t>il </a:t>
            </a:r>
            <a:r>
              <a:rPr sz="1200" spc="-15" dirty="0">
                <a:solidFill>
                  <a:srgbClr val="FFFFFF"/>
                </a:solidFill>
                <a:latin typeface="Century Gothic"/>
                <a:cs typeface="Century Gothic"/>
              </a:rPr>
              <a:t>est </a:t>
            </a:r>
            <a:r>
              <a:rPr sz="1200" spc="-55" dirty="0">
                <a:solidFill>
                  <a:srgbClr val="FFFFFF"/>
                </a:solidFill>
                <a:latin typeface="Century Gothic"/>
                <a:cs typeface="Century Gothic"/>
              </a:rPr>
              <a:t>nécessaire  </a:t>
            </a:r>
            <a:r>
              <a:rPr sz="1200" spc="-25" dirty="0">
                <a:solidFill>
                  <a:srgbClr val="FFFFFF"/>
                </a:solidFill>
                <a:latin typeface="Century Gothic"/>
                <a:cs typeface="Century Gothic"/>
              </a:rPr>
              <a:t>d'identifier </a:t>
            </a:r>
            <a:r>
              <a:rPr sz="1200" dirty="0">
                <a:solidFill>
                  <a:srgbClr val="FFFFFF"/>
                </a:solidFill>
                <a:latin typeface="Century Gothic"/>
                <a:cs typeface="Century Gothic"/>
              </a:rPr>
              <a:t>les </a:t>
            </a:r>
            <a:r>
              <a:rPr sz="1200" spc="-50" dirty="0">
                <a:solidFill>
                  <a:srgbClr val="FFFFFF"/>
                </a:solidFill>
                <a:latin typeface="Century Gothic"/>
                <a:cs typeface="Century Gothic"/>
              </a:rPr>
              <a:t>actions </a:t>
            </a:r>
            <a:r>
              <a:rPr lang="fr-FR" sz="1200" spc="-195" dirty="0">
                <a:solidFill>
                  <a:srgbClr val="FFFFFF"/>
                </a:solidFill>
                <a:latin typeface="Century Gothic"/>
                <a:cs typeface="Century Gothic"/>
              </a:rPr>
              <a:t>à </a:t>
            </a:r>
            <a:r>
              <a:rPr sz="1200" spc="-85" dirty="0">
                <a:solidFill>
                  <a:srgbClr val="FFFFFF"/>
                </a:solidFill>
                <a:latin typeface="Century Gothic"/>
                <a:cs typeface="Century Gothic"/>
              </a:rPr>
              <a:t> </a:t>
            </a:r>
            <a:r>
              <a:rPr sz="1200" spc="-60" dirty="0">
                <a:solidFill>
                  <a:srgbClr val="FFFFFF"/>
                </a:solidFill>
                <a:latin typeface="Century Gothic"/>
                <a:cs typeface="Century Gothic"/>
              </a:rPr>
              <a:t>mener.</a:t>
            </a:r>
            <a:endParaRPr sz="1200" dirty="0">
              <a:latin typeface="Century Gothic"/>
              <a:cs typeface="Century Gothic"/>
            </a:endParaRPr>
          </a:p>
        </p:txBody>
      </p:sp>
      <p:sp>
        <p:nvSpPr>
          <p:cNvPr id="9" name="object 9"/>
          <p:cNvSpPr txBox="1"/>
          <p:nvPr/>
        </p:nvSpPr>
        <p:spPr>
          <a:xfrm>
            <a:off x="322535" y="5437780"/>
            <a:ext cx="17081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77</a:t>
            </a:fld>
            <a:endParaRPr sz="900">
              <a:latin typeface="Century Gothic"/>
              <a:cs typeface="Century Gothic"/>
            </a:endParaRPr>
          </a:p>
        </p:txBody>
      </p:sp>
      <p:sp>
        <p:nvSpPr>
          <p:cNvPr id="6" name="object 6"/>
          <p:cNvSpPr txBox="1"/>
          <p:nvPr/>
        </p:nvSpPr>
        <p:spPr>
          <a:xfrm>
            <a:off x="3210788" y="1676374"/>
            <a:ext cx="1314450"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FFFFFF"/>
                </a:solidFill>
                <a:latin typeface="Century Gothic"/>
                <a:cs typeface="Century Gothic"/>
              </a:rPr>
              <a:t>Points </a:t>
            </a:r>
            <a:r>
              <a:rPr sz="1200" spc="-70" dirty="0">
                <a:solidFill>
                  <a:srgbClr val="FFFFFF"/>
                </a:solidFill>
                <a:latin typeface="Century Gothic"/>
                <a:cs typeface="Century Gothic"/>
              </a:rPr>
              <a:t>d’attention</a:t>
            </a:r>
            <a:r>
              <a:rPr sz="1200" spc="-90" dirty="0">
                <a:solidFill>
                  <a:srgbClr val="FFFFFF"/>
                </a:solidFill>
                <a:latin typeface="Century Gothic"/>
                <a:cs typeface="Century Gothic"/>
              </a:rPr>
              <a:t> </a:t>
            </a:r>
            <a:r>
              <a:rPr sz="1200" spc="10" dirty="0">
                <a:solidFill>
                  <a:srgbClr val="FFFFFF"/>
                </a:solidFill>
                <a:latin typeface="Century Gothic"/>
                <a:cs typeface="Century Gothic"/>
              </a:rPr>
              <a:t>:</a:t>
            </a:r>
            <a:endParaRPr sz="1200">
              <a:latin typeface="Century Gothic"/>
              <a:cs typeface="Century Gothic"/>
            </a:endParaRPr>
          </a:p>
        </p:txBody>
      </p:sp>
      <p:sp>
        <p:nvSpPr>
          <p:cNvPr id="7" name="object 7"/>
          <p:cNvSpPr txBox="1"/>
          <p:nvPr/>
        </p:nvSpPr>
        <p:spPr>
          <a:xfrm>
            <a:off x="3210788" y="1968474"/>
            <a:ext cx="4919980" cy="2492375"/>
          </a:xfrm>
          <a:prstGeom prst="rect">
            <a:avLst/>
          </a:prstGeom>
        </p:spPr>
        <p:txBody>
          <a:bodyPr vert="horz" wrap="square" lIns="0" tIns="33019" rIns="0" bIns="0" rtlCol="0">
            <a:spAutoFit/>
          </a:bodyPr>
          <a:lstStyle/>
          <a:p>
            <a:pPr marL="184150" marR="5080" indent="-171450">
              <a:lnSpc>
                <a:spcPts val="1300"/>
              </a:lnSpc>
              <a:spcBef>
                <a:spcPts val="259"/>
              </a:spcBef>
              <a:buSzPct val="104166"/>
              <a:buFont typeface="Arial"/>
              <a:buChar char="•"/>
              <a:tabLst>
                <a:tab pos="184150" algn="l"/>
              </a:tabLst>
            </a:pPr>
            <a:r>
              <a:rPr sz="1200" spc="-5" dirty="0">
                <a:solidFill>
                  <a:srgbClr val="FFFFFF"/>
                </a:solidFill>
                <a:latin typeface="Century Gothic"/>
                <a:cs typeface="Century Gothic"/>
              </a:rPr>
              <a:t>Vérifier </a:t>
            </a:r>
            <a:r>
              <a:rPr sz="1200" spc="-105" dirty="0">
                <a:solidFill>
                  <a:srgbClr val="FFFFFF"/>
                </a:solidFill>
                <a:latin typeface="Century Gothic"/>
                <a:cs typeface="Century Gothic"/>
              </a:rPr>
              <a:t>que </a:t>
            </a:r>
            <a:r>
              <a:rPr sz="1200" spc="-20" dirty="0">
                <a:solidFill>
                  <a:srgbClr val="FFFFFF"/>
                </a:solidFill>
                <a:latin typeface="Century Gothic"/>
                <a:cs typeface="Century Gothic"/>
              </a:rPr>
              <a:t>seules </a:t>
            </a:r>
            <a:r>
              <a:rPr sz="1200" dirty="0">
                <a:solidFill>
                  <a:srgbClr val="FFFFFF"/>
                </a:solidFill>
                <a:latin typeface="Century Gothic"/>
                <a:cs typeface="Century Gothic"/>
              </a:rPr>
              <a:t>les </a:t>
            </a:r>
            <a:r>
              <a:rPr sz="1200" spc="-80" dirty="0">
                <a:solidFill>
                  <a:srgbClr val="FFFFFF"/>
                </a:solidFill>
                <a:latin typeface="Century Gothic"/>
                <a:cs typeface="Century Gothic"/>
              </a:rPr>
              <a:t>données </a:t>
            </a:r>
            <a:r>
              <a:rPr sz="1200" spc="-30" dirty="0">
                <a:solidFill>
                  <a:srgbClr val="FFFFFF"/>
                </a:solidFill>
                <a:latin typeface="Century Gothic"/>
                <a:cs typeface="Century Gothic"/>
              </a:rPr>
              <a:t>strictement </a:t>
            </a:r>
            <a:r>
              <a:rPr sz="1200" spc="-45" dirty="0" err="1">
                <a:solidFill>
                  <a:srgbClr val="FFFFFF"/>
                </a:solidFill>
                <a:latin typeface="Century Gothic"/>
                <a:cs typeface="Century Gothic"/>
              </a:rPr>
              <a:t>nécessaires</a:t>
            </a:r>
            <a:r>
              <a:rPr sz="1200" spc="-45" dirty="0">
                <a:solidFill>
                  <a:srgbClr val="FFFFFF"/>
                </a:solidFill>
                <a:latin typeface="Century Gothic"/>
                <a:cs typeface="Century Gothic"/>
              </a:rPr>
              <a:t>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70" dirty="0">
                <a:solidFill>
                  <a:srgbClr val="FFFFFF"/>
                </a:solidFill>
                <a:latin typeface="Century Gothic"/>
                <a:cs typeface="Century Gothic"/>
              </a:rPr>
              <a:t>la </a:t>
            </a:r>
            <a:r>
              <a:rPr sz="1200" spc="-30" dirty="0">
                <a:solidFill>
                  <a:srgbClr val="FFFFFF"/>
                </a:solidFill>
                <a:latin typeface="Century Gothic"/>
                <a:cs typeface="Century Gothic"/>
              </a:rPr>
              <a:t>poursuite  </a:t>
            </a:r>
            <a:r>
              <a:rPr sz="1200" spc="-65" dirty="0">
                <a:solidFill>
                  <a:srgbClr val="FFFFFF"/>
                </a:solidFill>
                <a:latin typeface="Century Gothic"/>
                <a:cs typeface="Century Gothic"/>
              </a:rPr>
              <a:t>des </a:t>
            </a:r>
            <a:r>
              <a:rPr sz="1200" spc="-30" dirty="0">
                <a:solidFill>
                  <a:srgbClr val="FFFFFF"/>
                </a:solidFill>
                <a:latin typeface="Century Gothic"/>
                <a:cs typeface="Century Gothic"/>
              </a:rPr>
              <a:t>objectifs </a:t>
            </a:r>
            <a:r>
              <a:rPr sz="1200" spc="-20" dirty="0">
                <a:solidFill>
                  <a:srgbClr val="FFFFFF"/>
                </a:solidFill>
                <a:latin typeface="Century Gothic"/>
                <a:cs typeface="Century Gothic"/>
              </a:rPr>
              <a:t>sont </a:t>
            </a:r>
            <a:r>
              <a:rPr sz="1200" spc="-60" dirty="0">
                <a:solidFill>
                  <a:srgbClr val="FFFFFF"/>
                </a:solidFill>
                <a:latin typeface="Century Gothic"/>
                <a:cs typeface="Century Gothic"/>
              </a:rPr>
              <a:t>collectées et </a:t>
            </a:r>
            <a:r>
              <a:rPr sz="1200" spc="-30" dirty="0">
                <a:solidFill>
                  <a:srgbClr val="FFFFFF"/>
                </a:solidFill>
                <a:latin typeface="Century Gothic"/>
                <a:cs typeface="Century Gothic"/>
              </a:rPr>
              <a:t>traitées</a:t>
            </a:r>
            <a:r>
              <a:rPr sz="1200" spc="0" dirty="0">
                <a:solidFill>
                  <a:srgbClr val="FFFFFF"/>
                </a:solidFill>
                <a:latin typeface="Century Gothic"/>
                <a:cs typeface="Century Gothic"/>
              </a:rPr>
              <a:t> </a:t>
            </a:r>
            <a:r>
              <a:rPr sz="1200" spc="15" dirty="0">
                <a:solidFill>
                  <a:srgbClr val="FFFFFF"/>
                </a:solidFill>
                <a:latin typeface="Century Gothic"/>
                <a:cs typeface="Century Gothic"/>
              </a:rPr>
              <a:t>;</a:t>
            </a:r>
            <a:endParaRPr sz="1200" dirty="0">
              <a:latin typeface="Century Gothic"/>
              <a:cs typeface="Century Gothic"/>
            </a:endParaRPr>
          </a:p>
          <a:p>
            <a:pPr marL="184150" marR="189230" indent="-171450">
              <a:lnSpc>
                <a:spcPts val="1300"/>
              </a:lnSpc>
              <a:spcBef>
                <a:spcPts val="1000"/>
              </a:spcBef>
              <a:buSzPct val="104166"/>
              <a:buFont typeface="Arial"/>
              <a:buChar char="•"/>
              <a:tabLst>
                <a:tab pos="184150" algn="l"/>
              </a:tabLst>
            </a:pPr>
            <a:r>
              <a:rPr sz="1200" spc="-5" dirty="0">
                <a:solidFill>
                  <a:srgbClr val="FFFFFF"/>
                </a:solidFill>
                <a:latin typeface="Century Gothic"/>
                <a:cs typeface="Century Gothic"/>
              </a:rPr>
              <a:t>Vérifier </a:t>
            </a:r>
            <a:r>
              <a:rPr sz="1200" spc="-70" dirty="0">
                <a:solidFill>
                  <a:srgbClr val="FFFFFF"/>
                </a:solidFill>
                <a:latin typeface="Century Gothic"/>
                <a:cs typeface="Century Gothic"/>
              </a:rPr>
              <a:t>la </a:t>
            </a:r>
            <a:r>
              <a:rPr sz="1200" spc="-95" dirty="0">
                <a:solidFill>
                  <a:srgbClr val="FFFFFF"/>
                </a:solidFill>
                <a:latin typeface="Century Gothic"/>
                <a:cs typeface="Century Gothic"/>
              </a:rPr>
              <a:t>base </a:t>
            </a:r>
            <a:r>
              <a:rPr sz="1200" spc="-30" dirty="0">
                <a:solidFill>
                  <a:srgbClr val="FFFFFF"/>
                </a:solidFill>
                <a:latin typeface="Century Gothic"/>
                <a:cs typeface="Century Gothic"/>
              </a:rPr>
              <a:t>juridique </a:t>
            </a:r>
            <a:r>
              <a:rPr sz="1200" spc="25" dirty="0">
                <a:solidFill>
                  <a:srgbClr val="FFFFFF"/>
                </a:solidFill>
                <a:latin typeface="Century Gothic"/>
                <a:cs typeface="Century Gothic"/>
              </a:rPr>
              <a:t>sur </a:t>
            </a:r>
            <a:r>
              <a:rPr sz="1200" spc="-60" dirty="0">
                <a:solidFill>
                  <a:srgbClr val="FFFFFF"/>
                </a:solidFill>
                <a:latin typeface="Century Gothic"/>
                <a:cs typeface="Century Gothic"/>
              </a:rPr>
              <a:t>laquelle </a:t>
            </a:r>
            <a:r>
              <a:rPr sz="1200" spc="-30" dirty="0">
                <a:solidFill>
                  <a:srgbClr val="FFFFFF"/>
                </a:solidFill>
                <a:latin typeface="Century Gothic"/>
                <a:cs typeface="Century Gothic"/>
              </a:rPr>
              <a:t>se </a:t>
            </a:r>
            <a:r>
              <a:rPr sz="1200" spc="-80" dirty="0">
                <a:solidFill>
                  <a:srgbClr val="FFFFFF"/>
                </a:solidFill>
                <a:latin typeface="Century Gothic"/>
                <a:cs typeface="Century Gothic"/>
              </a:rPr>
              <a:t>fonde </a:t>
            </a:r>
            <a:r>
              <a:rPr sz="1200" spc="-35" dirty="0">
                <a:solidFill>
                  <a:srgbClr val="FFFFFF"/>
                </a:solidFill>
                <a:latin typeface="Century Gothic"/>
                <a:cs typeface="Century Gothic"/>
              </a:rPr>
              <a:t>le </a:t>
            </a:r>
            <a:r>
              <a:rPr sz="1200" spc="-45" dirty="0">
                <a:solidFill>
                  <a:srgbClr val="FFFFFF"/>
                </a:solidFill>
                <a:latin typeface="Century Gothic"/>
                <a:cs typeface="Century Gothic"/>
              </a:rPr>
              <a:t>traitement  </a:t>
            </a:r>
            <a:r>
              <a:rPr sz="1200" spc="-70" dirty="0">
                <a:solidFill>
                  <a:srgbClr val="FFFFFF"/>
                </a:solidFill>
                <a:latin typeface="Century Gothic"/>
                <a:cs typeface="Century Gothic"/>
              </a:rPr>
              <a:t>(consentement </a:t>
            </a:r>
            <a:r>
              <a:rPr sz="1200" spc="-130" dirty="0">
                <a:solidFill>
                  <a:srgbClr val="FFFFFF"/>
                </a:solidFill>
                <a:latin typeface="Century Gothic"/>
                <a:cs typeface="Century Gothic"/>
              </a:rPr>
              <a:t>de </a:t>
            </a:r>
            <a:r>
              <a:rPr sz="1200" spc="-70" dirty="0">
                <a:solidFill>
                  <a:srgbClr val="FFFFFF"/>
                </a:solidFill>
                <a:latin typeface="Century Gothic"/>
                <a:cs typeface="Century Gothic"/>
              </a:rPr>
              <a:t>la </a:t>
            </a:r>
            <a:r>
              <a:rPr sz="1200" spc="-50" dirty="0">
                <a:solidFill>
                  <a:srgbClr val="FFFFFF"/>
                </a:solidFill>
                <a:latin typeface="Century Gothic"/>
                <a:cs typeface="Century Gothic"/>
              </a:rPr>
              <a:t>personne, </a:t>
            </a:r>
            <a:r>
              <a:rPr sz="1200" spc="-25" dirty="0">
                <a:solidFill>
                  <a:srgbClr val="FFFFFF"/>
                </a:solidFill>
                <a:latin typeface="Century Gothic"/>
                <a:cs typeface="Century Gothic"/>
              </a:rPr>
              <a:t>intérêt </a:t>
            </a:r>
            <a:r>
              <a:rPr sz="1200" spc="-35" dirty="0">
                <a:solidFill>
                  <a:srgbClr val="FFFFFF"/>
                </a:solidFill>
                <a:latin typeface="Century Gothic"/>
                <a:cs typeface="Century Gothic"/>
              </a:rPr>
              <a:t>légitime, </a:t>
            </a:r>
            <a:r>
              <a:rPr sz="1200" spc="-50" dirty="0">
                <a:solidFill>
                  <a:srgbClr val="FFFFFF"/>
                </a:solidFill>
                <a:latin typeface="Century Gothic"/>
                <a:cs typeface="Century Gothic"/>
              </a:rPr>
              <a:t>contrat, obligation  </a:t>
            </a:r>
            <a:r>
              <a:rPr sz="1200" spc="-80" dirty="0">
                <a:solidFill>
                  <a:srgbClr val="FFFFFF"/>
                </a:solidFill>
                <a:latin typeface="Century Gothic"/>
                <a:cs typeface="Century Gothic"/>
              </a:rPr>
              <a:t>légale)</a:t>
            </a:r>
            <a:r>
              <a:rPr sz="1200" spc="-40" dirty="0">
                <a:solidFill>
                  <a:srgbClr val="FFFFFF"/>
                </a:solidFill>
                <a:latin typeface="Century Gothic"/>
                <a:cs typeface="Century Gothic"/>
              </a:rPr>
              <a:t> </a:t>
            </a:r>
            <a:r>
              <a:rPr sz="1200" spc="15" dirty="0">
                <a:solidFill>
                  <a:srgbClr val="FFFFFF"/>
                </a:solidFill>
                <a:latin typeface="Century Gothic"/>
                <a:cs typeface="Century Gothic"/>
              </a:rPr>
              <a:t>;</a:t>
            </a:r>
            <a:endParaRPr sz="1200" dirty="0">
              <a:latin typeface="Century Gothic"/>
              <a:cs typeface="Century Gothic"/>
            </a:endParaRPr>
          </a:p>
          <a:p>
            <a:pPr marL="184150" marR="18415" indent="-171450">
              <a:lnSpc>
                <a:spcPts val="1300"/>
              </a:lnSpc>
              <a:spcBef>
                <a:spcPts val="1000"/>
              </a:spcBef>
              <a:buSzPct val="104166"/>
              <a:buFont typeface="Arial"/>
              <a:buChar char="•"/>
              <a:tabLst>
                <a:tab pos="184150" algn="l"/>
              </a:tabLst>
            </a:pPr>
            <a:r>
              <a:rPr sz="1200" spc="-5" dirty="0">
                <a:solidFill>
                  <a:srgbClr val="FFFFFF"/>
                </a:solidFill>
                <a:latin typeface="Century Gothic"/>
                <a:cs typeface="Century Gothic"/>
              </a:rPr>
              <a:t>Vérifier </a:t>
            </a:r>
            <a:r>
              <a:rPr sz="1200" spc="-105" dirty="0">
                <a:solidFill>
                  <a:srgbClr val="FFFFFF"/>
                </a:solidFill>
                <a:latin typeface="Century Gothic"/>
                <a:cs typeface="Century Gothic"/>
              </a:rPr>
              <a:t>que </a:t>
            </a:r>
            <a:r>
              <a:rPr sz="1200" spc="-15" dirty="0">
                <a:solidFill>
                  <a:srgbClr val="FFFFFF"/>
                </a:solidFill>
                <a:latin typeface="Century Gothic"/>
                <a:cs typeface="Century Gothic"/>
              </a:rPr>
              <a:t>l’utilisateur est </a:t>
            </a:r>
            <a:r>
              <a:rPr sz="1200" spc="-65" dirty="0">
                <a:solidFill>
                  <a:srgbClr val="FFFFFF"/>
                </a:solidFill>
                <a:latin typeface="Century Gothic"/>
                <a:cs typeface="Century Gothic"/>
              </a:rPr>
              <a:t>correctement </a:t>
            </a:r>
            <a:r>
              <a:rPr sz="1200" spc="-35" dirty="0">
                <a:solidFill>
                  <a:srgbClr val="FFFFFF"/>
                </a:solidFill>
                <a:latin typeface="Century Gothic"/>
                <a:cs typeface="Century Gothic"/>
              </a:rPr>
              <a:t>informé </a:t>
            </a:r>
            <a:r>
              <a:rPr sz="1200" spc="-130" dirty="0">
                <a:solidFill>
                  <a:srgbClr val="FFFFFF"/>
                </a:solidFill>
                <a:latin typeface="Century Gothic"/>
                <a:cs typeface="Century Gothic"/>
              </a:rPr>
              <a:t>de </a:t>
            </a:r>
            <a:r>
              <a:rPr sz="1200" spc="-70" dirty="0">
                <a:solidFill>
                  <a:srgbClr val="FFFFFF"/>
                </a:solidFill>
                <a:latin typeface="Century Gothic"/>
                <a:cs typeface="Century Gothic"/>
              </a:rPr>
              <a:t>la </a:t>
            </a:r>
            <a:r>
              <a:rPr sz="1200" spc="-65" dirty="0">
                <a:solidFill>
                  <a:srgbClr val="FFFFFF"/>
                </a:solidFill>
                <a:latin typeface="Century Gothic"/>
                <a:cs typeface="Century Gothic"/>
              </a:rPr>
              <a:t>collecte </a:t>
            </a:r>
            <a:r>
              <a:rPr sz="1200" spc="-60" dirty="0">
                <a:solidFill>
                  <a:srgbClr val="FFFFFF"/>
                </a:solidFill>
                <a:latin typeface="Century Gothic"/>
                <a:cs typeface="Century Gothic"/>
              </a:rPr>
              <a:t>et </a:t>
            </a:r>
            <a:r>
              <a:rPr sz="1200" spc="-90" dirty="0">
                <a:solidFill>
                  <a:srgbClr val="FFFFFF"/>
                </a:solidFill>
                <a:latin typeface="Century Gothic"/>
                <a:cs typeface="Century Gothic"/>
              </a:rPr>
              <a:t>du  </a:t>
            </a:r>
            <a:r>
              <a:rPr sz="1200" spc="-45" dirty="0">
                <a:solidFill>
                  <a:srgbClr val="FFFFFF"/>
                </a:solidFill>
                <a:latin typeface="Century Gothic"/>
                <a:cs typeface="Century Gothic"/>
              </a:rPr>
              <a:t>traitement </a:t>
            </a:r>
            <a:r>
              <a:rPr sz="1200" spc="-65" dirty="0">
                <a:solidFill>
                  <a:srgbClr val="FFFFFF"/>
                </a:solidFill>
                <a:latin typeface="Century Gothic"/>
                <a:cs typeface="Century Gothic"/>
              </a:rPr>
              <a:t>des </a:t>
            </a:r>
            <a:r>
              <a:rPr sz="1200" spc="-80" dirty="0">
                <a:solidFill>
                  <a:srgbClr val="FFFFFF"/>
                </a:solidFill>
                <a:latin typeface="Century Gothic"/>
                <a:cs typeface="Century Gothic"/>
              </a:rPr>
              <a:t>données</a:t>
            </a:r>
            <a:r>
              <a:rPr sz="1200" spc="-10" dirty="0">
                <a:solidFill>
                  <a:srgbClr val="FFFFFF"/>
                </a:solidFill>
                <a:latin typeface="Century Gothic"/>
                <a:cs typeface="Century Gothic"/>
              </a:rPr>
              <a:t> </a:t>
            </a:r>
            <a:r>
              <a:rPr sz="1200" spc="15" dirty="0">
                <a:solidFill>
                  <a:srgbClr val="FFFFFF"/>
                </a:solidFill>
                <a:latin typeface="Century Gothic"/>
                <a:cs typeface="Century Gothic"/>
              </a:rPr>
              <a:t>;</a:t>
            </a:r>
            <a:endParaRPr sz="1200" dirty="0">
              <a:latin typeface="Century Gothic"/>
              <a:cs typeface="Century Gothic"/>
            </a:endParaRPr>
          </a:p>
          <a:p>
            <a:pPr marL="184150" marR="299720" indent="-171450">
              <a:lnSpc>
                <a:spcPts val="1300"/>
              </a:lnSpc>
              <a:spcBef>
                <a:spcPts val="965"/>
              </a:spcBef>
              <a:buSzPct val="104166"/>
              <a:buFont typeface="Arial"/>
              <a:buChar char="•"/>
              <a:tabLst>
                <a:tab pos="184150" algn="l"/>
              </a:tabLst>
            </a:pPr>
            <a:r>
              <a:rPr sz="1200" spc="-5" dirty="0">
                <a:solidFill>
                  <a:srgbClr val="FFFFFF"/>
                </a:solidFill>
                <a:latin typeface="Century Gothic"/>
                <a:cs typeface="Century Gothic"/>
              </a:rPr>
              <a:t>Vérifier </a:t>
            </a:r>
            <a:r>
              <a:rPr sz="1200" dirty="0">
                <a:solidFill>
                  <a:srgbClr val="FFFFFF"/>
                </a:solidFill>
                <a:latin typeface="Century Gothic"/>
                <a:cs typeface="Century Gothic"/>
              </a:rPr>
              <a:t>les </a:t>
            </a:r>
            <a:r>
              <a:rPr sz="1200" spc="-55" dirty="0">
                <a:solidFill>
                  <a:srgbClr val="FFFFFF"/>
                </a:solidFill>
                <a:latin typeface="Century Gothic"/>
                <a:cs typeface="Century Gothic"/>
              </a:rPr>
              <a:t>modalités </a:t>
            </a:r>
            <a:r>
              <a:rPr sz="1200" spc="-85" dirty="0">
                <a:solidFill>
                  <a:srgbClr val="FFFFFF"/>
                </a:solidFill>
                <a:latin typeface="Century Gothic"/>
                <a:cs typeface="Century Gothic"/>
              </a:rPr>
              <a:t>d’exercice </a:t>
            </a:r>
            <a:r>
              <a:rPr sz="1200" spc="-65" dirty="0">
                <a:solidFill>
                  <a:srgbClr val="FFFFFF"/>
                </a:solidFill>
                <a:latin typeface="Century Gothic"/>
                <a:cs typeface="Century Gothic"/>
              </a:rPr>
              <a:t>des </a:t>
            </a:r>
            <a:r>
              <a:rPr sz="1200" spc="-5" dirty="0">
                <a:solidFill>
                  <a:srgbClr val="FFFFFF"/>
                </a:solidFill>
                <a:latin typeface="Century Gothic"/>
                <a:cs typeface="Century Gothic"/>
              </a:rPr>
              <a:t>droits </a:t>
            </a:r>
            <a:r>
              <a:rPr sz="1200" spc="-65" dirty="0">
                <a:solidFill>
                  <a:srgbClr val="FFFFFF"/>
                </a:solidFill>
                <a:latin typeface="Century Gothic"/>
                <a:cs typeface="Century Gothic"/>
              </a:rPr>
              <a:t>des </a:t>
            </a:r>
            <a:r>
              <a:rPr sz="1200" spc="-45" dirty="0">
                <a:solidFill>
                  <a:srgbClr val="FFFFFF"/>
                </a:solidFill>
                <a:latin typeface="Century Gothic"/>
                <a:cs typeface="Century Gothic"/>
              </a:rPr>
              <a:t>personnes </a:t>
            </a:r>
            <a:r>
              <a:rPr sz="1200" spc="-90" dirty="0">
                <a:solidFill>
                  <a:srgbClr val="FFFFFF"/>
                </a:solidFill>
                <a:latin typeface="Century Gothic"/>
                <a:cs typeface="Century Gothic"/>
              </a:rPr>
              <a:t>(accès,  </a:t>
            </a:r>
            <a:r>
              <a:rPr sz="1200" spc="-35" dirty="0">
                <a:solidFill>
                  <a:srgbClr val="FFFFFF"/>
                </a:solidFill>
                <a:latin typeface="Century Gothic"/>
                <a:cs typeface="Century Gothic"/>
              </a:rPr>
              <a:t>rectification, </a:t>
            </a:r>
            <a:r>
              <a:rPr sz="1200" spc="-30" dirty="0">
                <a:solidFill>
                  <a:srgbClr val="FFFFFF"/>
                </a:solidFill>
                <a:latin typeface="Century Gothic"/>
                <a:cs typeface="Century Gothic"/>
              </a:rPr>
              <a:t>portabilité, </a:t>
            </a:r>
            <a:r>
              <a:rPr sz="1200" spc="-15" dirty="0">
                <a:solidFill>
                  <a:srgbClr val="FFFFFF"/>
                </a:solidFill>
                <a:latin typeface="Century Gothic"/>
                <a:cs typeface="Century Gothic"/>
              </a:rPr>
              <a:t>retrait </a:t>
            </a:r>
            <a:r>
              <a:rPr sz="1200" spc="-90" dirty="0">
                <a:solidFill>
                  <a:srgbClr val="FFFFFF"/>
                </a:solidFill>
                <a:latin typeface="Century Gothic"/>
                <a:cs typeface="Century Gothic"/>
              </a:rPr>
              <a:t>du </a:t>
            </a:r>
            <a:r>
              <a:rPr sz="1200" spc="-75" dirty="0">
                <a:solidFill>
                  <a:srgbClr val="FFFFFF"/>
                </a:solidFill>
                <a:latin typeface="Century Gothic"/>
                <a:cs typeface="Century Gothic"/>
              </a:rPr>
              <a:t>consentement…)</a:t>
            </a:r>
            <a:r>
              <a:rPr sz="1200" dirty="0">
                <a:solidFill>
                  <a:srgbClr val="FFFFFF"/>
                </a:solidFill>
                <a:latin typeface="Century Gothic"/>
                <a:cs typeface="Century Gothic"/>
              </a:rPr>
              <a:t> </a:t>
            </a:r>
            <a:r>
              <a:rPr sz="1200" spc="15" dirty="0">
                <a:solidFill>
                  <a:srgbClr val="FFFFFF"/>
                </a:solidFill>
                <a:latin typeface="Century Gothic"/>
                <a:cs typeface="Century Gothic"/>
              </a:rPr>
              <a:t>;</a:t>
            </a:r>
            <a:endParaRPr sz="1200" dirty="0">
              <a:latin typeface="Century Gothic"/>
              <a:cs typeface="Century Gothic"/>
            </a:endParaRPr>
          </a:p>
          <a:p>
            <a:pPr marL="184150" indent="-171450">
              <a:lnSpc>
                <a:spcPct val="100000"/>
              </a:lnSpc>
              <a:spcBef>
                <a:spcPts val="840"/>
              </a:spcBef>
              <a:buSzPct val="104166"/>
              <a:buFont typeface="Arial"/>
              <a:buChar char="•"/>
              <a:tabLst>
                <a:tab pos="184150" algn="l"/>
              </a:tabLst>
            </a:pPr>
            <a:r>
              <a:rPr sz="1200" spc="-5" dirty="0">
                <a:solidFill>
                  <a:srgbClr val="FFFFFF"/>
                </a:solidFill>
                <a:latin typeface="Century Gothic"/>
                <a:cs typeface="Century Gothic"/>
              </a:rPr>
              <a:t>Vérifier </a:t>
            </a:r>
            <a:r>
              <a:rPr sz="1200" dirty="0">
                <a:solidFill>
                  <a:srgbClr val="FFFFFF"/>
                </a:solidFill>
                <a:latin typeface="Century Gothic"/>
                <a:cs typeface="Century Gothic"/>
              </a:rPr>
              <a:t>les </a:t>
            </a:r>
            <a:r>
              <a:rPr sz="1200" spc="-30" dirty="0">
                <a:solidFill>
                  <a:srgbClr val="FFFFFF"/>
                </a:solidFill>
                <a:latin typeface="Century Gothic"/>
                <a:cs typeface="Century Gothic"/>
              </a:rPr>
              <a:t>mesures </a:t>
            </a:r>
            <a:r>
              <a:rPr sz="1200" spc="-130" dirty="0">
                <a:solidFill>
                  <a:srgbClr val="FFFFFF"/>
                </a:solidFill>
                <a:latin typeface="Century Gothic"/>
                <a:cs typeface="Century Gothic"/>
              </a:rPr>
              <a:t>de </a:t>
            </a:r>
            <a:r>
              <a:rPr sz="1200" spc="-35" dirty="0">
                <a:solidFill>
                  <a:srgbClr val="FFFFFF"/>
                </a:solidFill>
                <a:latin typeface="Century Gothic"/>
                <a:cs typeface="Century Gothic"/>
              </a:rPr>
              <a:t>sécurité </a:t>
            </a:r>
            <a:r>
              <a:rPr sz="1200" spc="-10" dirty="0">
                <a:solidFill>
                  <a:srgbClr val="FFFFFF"/>
                </a:solidFill>
                <a:latin typeface="Century Gothic"/>
                <a:cs typeface="Century Gothic"/>
              </a:rPr>
              <a:t>mises </a:t>
            </a:r>
            <a:r>
              <a:rPr sz="1200" spc="-100" dirty="0">
                <a:solidFill>
                  <a:srgbClr val="FFFFFF"/>
                </a:solidFill>
                <a:latin typeface="Century Gothic"/>
                <a:cs typeface="Century Gothic"/>
              </a:rPr>
              <a:t>en </a:t>
            </a:r>
            <a:r>
              <a:rPr sz="1200" spc="-105" dirty="0">
                <a:solidFill>
                  <a:srgbClr val="FFFFFF"/>
                </a:solidFill>
                <a:latin typeface="Century Gothic"/>
                <a:cs typeface="Century Gothic"/>
              </a:rPr>
              <a:t>place</a:t>
            </a:r>
            <a:r>
              <a:rPr sz="1200" spc="-190" dirty="0">
                <a:solidFill>
                  <a:srgbClr val="FFFFFF"/>
                </a:solidFill>
                <a:latin typeface="Century Gothic"/>
                <a:cs typeface="Century Gothic"/>
              </a:rPr>
              <a:t> </a:t>
            </a:r>
            <a:r>
              <a:rPr sz="1200" spc="15" dirty="0">
                <a:solidFill>
                  <a:srgbClr val="FFFFFF"/>
                </a:solidFill>
                <a:latin typeface="Century Gothic"/>
                <a:cs typeface="Century Gothic"/>
              </a:rPr>
              <a:t>;</a:t>
            </a:r>
            <a:endParaRPr sz="1200" dirty="0">
              <a:latin typeface="Century Gothic"/>
              <a:cs typeface="Century Gothic"/>
            </a:endParaRPr>
          </a:p>
          <a:p>
            <a:pPr marL="184150" indent="-171450">
              <a:lnSpc>
                <a:spcPct val="100000"/>
              </a:lnSpc>
              <a:spcBef>
                <a:spcPts val="860"/>
              </a:spcBef>
              <a:buSzPct val="104166"/>
              <a:buFont typeface="Arial"/>
              <a:buChar char="•"/>
              <a:tabLst>
                <a:tab pos="184150" algn="l"/>
              </a:tabLst>
            </a:pPr>
            <a:r>
              <a:rPr sz="1200" spc="-5" dirty="0">
                <a:solidFill>
                  <a:srgbClr val="FFFFFF"/>
                </a:solidFill>
                <a:latin typeface="Century Gothic"/>
                <a:cs typeface="Century Gothic"/>
              </a:rPr>
              <a:t>Vérifier </a:t>
            </a:r>
            <a:r>
              <a:rPr sz="1200" spc="-105" dirty="0">
                <a:solidFill>
                  <a:srgbClr val="FFFFFF"/>
                </a:solidFill>
                <a:latin typeface="Century Gothic"/>
                <a:cs typeface="Century Gothic"/>
              </a:rPr>
              <a:t>que </a:t>
            </a:r>
            <a:r>
              <a:rPr sz="1200" dirty="0">
                <a:solidFill>
                  <a:srgbClr val="FFFFFF"/>
                </a:solidFill>
                <a:latin typeface="Century Gothic"/>
                <a:cs typeface="Century Gothic"/>
              </a:rPr>
              <a:t>les </a:t>
            </a:r>
            <a:r>
              <a:rPr sz="1200" spc="-15" dirty="0">
                <a:solidFill>
                  <a:srgbClr val="FFFFFF"/>
                </a:solidFill>
                <a:latin typeface="Century Gothic"/>
                <a:cs typeface="Century Gothic"/>
              </a:rPr>
              <a:t>sous-traitants </a:t>
            </a:r>
            <a:r>
              <a:rPr sz="1200" spc="-20" dirty="0">
                <a:solidFill>
                  <a:srgbClr val="FFFFFF"/>
                </a:solidFill>
                <a:latin typeface="Century Gothic"/>
                <a:cs typeface="Century Gothic"/>
              </a:rPr>
              <a:t>sont </a:t>
            </a:r>
            <a:r>
              <a:rPr sz="1200" spc="-100" dirty="0">
                <a:solidFill>
                  <a:srgbClr val="FFFFFF"/>
                </a:solidFill>
                <a:latin typeface="Century Gothic"/>
                <a:cs typeface="Century Gothic"/>
              </a:rPr>
              <a:t>en</a:t>
            </a:r>
            <a:r>
              <a:rPr sz="1200" spc="-80" dirty="0">
                <a:solidFill>
                  <a:srgbClr val="FFFFFF"/>
                </a:solidFill>
                <a:latin typeface="Century Gothic"/>
                <a:cs typeface="Century Gothic"/>
              </a:rPr>
              <a:t> </a:t>
            </a:r>
            <a:r>
              <a:rPr sz="1200" spc="-45" dirty="0">
                <a:solidFill>
                  <a:srgbClr val="FFFFFF"/>
                </a:solidFill>
                <a:latin typeface="Century Gothic"/>
                <a:cs typeface="Century Gothic"/>
              </a:rPr>
              <a:t>conformité.</a:t>
            </a:r>
            <a:endParaRPr sz="1200" dirty="0">
              <a:latin typeface="Century Gothic"/>
              <a:cs typeface="Century Gothic"/>
            </a:endParaRPr>
          </a:p>
        </p:txBody>
      </p:sp>
      <p:sp>
        <p:nvSpPr>
          <p:cNvPr id="8" name="object 8"/>
          <p:cNvSpPr txBox="1">
            <a:spLocks noGrp="1"/>
          </p:cNvSpPr>
          <p:nvPr>
            <p:ph type="title"/>
          </p:nvPr>
        </p:nvSpPr>
        <p:spPr>
          <a:xfrm>
            <a:off x="791918" y="918629"/>
            <a:ext cx="1633855" cy="1040765"/>
          </a:xfrm>
          <a:prstGeom prst="rect">
            <a:avLst/>
          </a:prstGeom>
        </p:spPr>
        <p:txBody>
          <a:bodyPr vert="horz" wrap="square" lIns="0" tIns="40005" rIns="0" bIns="0" rtlCol="0">
            <a:spAutoFit/>
          </a:bodyPr>
          <a:lstStyle/>
          <a:p>
            <a:pPr marL="12700" marR="5080">
              <a:lnSpc>
                <a:spcPct val="90000"/>
              </a:lnSpc>
              <a:spcBef>
                <a:spcPts val="315"/>
              </a:spcBef>
            </a:pPr>
            <a:r>
              <a:rPr spc="90" dirty="0"/>
              <a:t>IDENTIFIER </a:t>
            </a:r>
            <a:r>
              <a:rPr spc="200" dirty="0"/>
              <a:t>ET  </a:t>
            </a:r>
            <a:r>
              <a:rPr spc="50" dirty="0"/>
              <a:t>PRIORISER</a:t>
            </a:r>
            <a:r>
              <a:rPr spc="-100" dirty="0"/>
              <a:t> </a:t>
            </a:r>
            <a:r>
              <a:rPr spc="135" dirty="0"/>
              <a:t>LES  </a:t>
            </a:r>
            <a:r>
              <a:rPr spc="50" dirty="0"/>
              <a:t>ACTIONS </a:t>
            </a:r>
            <a:r>
              <a:rPr lang="fr-FR" spc="-55" dirty="0"/>
              <a:t>à </a:t>
            </a:r>
            <a:r>
              <a:rPr spc="-55" dirty="0"/>
              <a:t>  </a:t>
            </a:r>
            <a:r>
              <a:rPr spc="50" dirty="0"/>
              <a:t>MENER</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5" name="object 5"/>
          <p:cNvSpPr txBox="1"/>
          <p:nvPr/>
        </p:nvSpPr>
        <p:spPr>
          <a:xfrm>
            <a:off x="3210788" y="931329"/>
            <a:ext cx="4399280" cy="208279"/>
          </a:xfrm>
          <a:prstGeom prst="rect">
            <a:avLst/>
          </a:prstGeom>
        </p:spPr>
        <p:txBody>
          <a:bodyPr vert="horz" wrap="square" lIns="0" tIns="12700" rIns="0" bIns="0" rtlCol="0">
            <a:spAutoFit/>
          </a:bodyPr>
          <a:lstStyle/>
          <a:p>
            <a:pPr marL="12700">
              <a:lnSpc>
                <a:spcPct val="100000"/>
              </a:lnSpc>
              <a:spcBef>
                <a:spcPts val="100"/>
              </a:spcBef>
            </a:pPr>
            <a:r>
              <a:rPr sz="1200" spc="-60" dirty="0">
                <a:solidFill>
                  <a:srgbClr val="FFFFFF"/>
                </a:solidFill>
                <a:latin typeface="Century Gothic"/>
                <a:cs typeface="Century Gothic"/>
              </a:rPr>
              <a:t>Une vigilance </a:t>
            </a:r>
            <a:r>
              <a:rPr sz="1200" spc="-40" dirty="0">
                <a:solidFill>
                  <a:srgbClr val="FFFFFF"/>
                </a:solidFill>
                <a:latin typeface="Century Gothic"/>
                <a:cs typeface="Century Gothic"/>
              </a:rPr>
              <a:t>particulière doit </a:t>
            </a:r>
            <a:r>
              <a:rPr sz="1200" spc="-45" dirty="0">
                <a:solidFill>
                  <a:srgbClr val="FFFFFF"/>
                </a:solidFill>
                <a:latin typeface="Century Gothic"/>
                <a:cs typeface="Century Gothic"/>
              </a:rPr>
              <a:t>être </a:t>
            </a:r>
            <a:r>
              <a:rPr sz="1200" spc="-65" dirty="0">
                <a:solidFill>
                  <a:srgbClr val="FFFFFF"/>
                </a:solidFill>
                <a:latin typeface="Century Gothic"/>
                <a:cs typeface="Century Gothic"/>
              </a:rPr>
              <a:t>portée </a:t>
            </a:r>
            <a:r>
              <a:rPr sz="1200" spc="-80" dirty="0">
                <a:solidFill>
                  <a:srgbClr val="FFFFFF"/>
                </a:solidFill>
                <a:latin typeface="Century Gothic"/>
                <a:cs typeface="Century Gothic"/>
              </a:rPr>
              <a:t>dans </a:t>
            </a:r>
            <a:r>
              <a:rPr sz="1200" dirty="0">
                <a:solidFill>
                  <a:srgbClr val="FFFFFF"/>
                </a:solidFill>
                <a:latin typeface="Century Gothic"/>
                <a:cs typeface="Century Gothic"/>
              </a:rPr>
              <a:t>les </a:t>
            </a:r>
            <a:r>
              <a:rPr sz="1200" spc="-90" dirty="0">
                <a:solidFill>
                  <a:srgbClr val="FFFFFF"/>
                </a:solidFill>
                <a:latin typeface="Century Gothic"/>
                <a:cs typeface="Century Gothic"/>
              </a:rPr>
              <a:t>cas </a:t>
            </a:r>
            <a:r>
              <a:rPr sz="1200" spc="-20" dirty="0">
                <a:solidFill>
                  <a:srgbClr val="FFFFFF"/>
                </a:solidFill>
                <a:latin typeface="Century Gothic"/>
                <a:cs typeface="Century Gothic"/>
              </a:rPr>
              <a:t>suivants</a:t>
            </a:r>
            <a:r>
              <a:rPr sz="1200" spc="125" dirty="0">
                <a:solidFill>
                  <a:srgbClr val="FFFFFF"/>
                </a:solidFill>
                <a:latin typeface="Century Gothic"/>
                <a:cs typeface="Century Gothic"/>
              </a:rPr>
              <a:t> </a:t>
            </a:r>
            <a:r>
              <a:rPr sz="1200" spc="10" dirty="0">
                <a:solidFill>
                  <a:srgbClr val="FFFFFF"/>
                </a:solidFill>
                <a:latin typeface="Century Gothic"/>
                <a:cs typeface="Century Gothic"/>
              </a:rPr>
              <a:t>:</a:t>
            </a:r>
            <a:endParaRPr sz="1200">
              <a:latin typeface="Century Gothic"/>
              <a:cs typeface="Century Gothic"/>
            </a:endParaRPr>
          </a:p>
        </p:txBody>
      </p:sp>
      <p:sp>
        <p:nvSpPr>
          <p:cNvPr id="9" name="object 9"/>
          <p:cNvSpPr txBox="1"/>
          <p:nvPr/>
        </p:nvSpPr>
        <p:spPr>
          <a:xfrm>
            <a:off x="322535" y="5437780"/>
            <a:ext cx="17081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30" dirty="0">
                <a:solidFill>
                  <a:srgbClr val="0000FF"/>
                </a:solidFill>
                <a:latin typeface="Century Gothic"/>
                <a:cs typeface="Century Gothic"/>
              </a:rPr>
              <a:t>78</a:t>
            </a:fld>
            <a:endParaRPr sz="900">
              <a:latin typeface="Century Gothic"/>
              <a:cs typeface="Century Gothic"/>
            </a:endParaRPr>
          </a:p>
        </p:txBody>
      </p:sp>
      <p:sp>
        <p:nvSpPr>
          <p:cNvPr id="6" name="object 6"/>
          <p:cNvSpPr txBox="1"/>
          <p:nvPr/>
        </p:nvSpPr>
        <p:spPr>
          <a:xfrm>
            <a:off x="3210788" y="1223429"/>
            <a:ext cx="4979035" cy="2106930"/>
          </a:xfrm>
          <a:prstGeom prst="rect">
            <a:avLst/>
          </a:prstGeom>
        </p:spPr>
        <p:txBody>
          <a:bodyPr vert="horz" wrap="square" lIns="0" tIns="31115" rIns="0" bIns="0" rtlCol="0">
            <a:spAutoFit/>
          </a:bodyPr>
          <a:lstStyle/>
          <a:p>
            <a:pPr marL="184150" marR="5080" indent="-171450">
              <a:lnSpc>
                <a:spcPct val="89800"/>
              </a:lnSpc>
              <a:spcBef>
                <a:spcPts val="245"/>
              </a:spcBef>
              <a:buSzPct val="104166"/>
              <a:buFont typeface="Arial"/>
              <a:buChar char="•"/>
              <a:tabLst>
                <a:tab pos="184150" algn="l"/>
              </a:tabLst>
            </a:pPr>
            <a:r>
              <a:rPr sz="1200" spc="-65" dirty="0">
                <a:solidFill>
                  <a:srgbClr val="FFFFFF"/>
                </a:solidFill>
                <a:latin typeface="Century Gothic"/>
                <a:cs typeface="Century Gothic"/>
              </a:rPr>
              <a:t>collecte </a:t>
            </a:r>
            <a:r>
              <a:rPr sz="1200" spc="-75" dirty="0">
                <a:solidFill>
                  <a:srgbClr val="FFFFFF"/>
                </a:solidFill>
                <a:latin typeface="Century Gothic"/>
                <a:cs typeface="Century Gothic"/>
              </a:rPr>
              <a:t>ou </a:t>
            </a:r>
            <a:r>
              <a:rPr sz="1200" spc="-45" dirty="0">
                <a:solidFill>
                  <a:srgbClr val="FFFFFF"/>
                </a:solidFill>
                <a:latin typeface="Century Gothic"/>
                <a:cs typeface="Century Gothic"/>
              </a:rPr>
              <a:t>traitement </a:t>
            </a:r>
            <a:r>
              <a:rPr sz="1200" spc="-130" dirty="0">
                <a:solidFill>
                  <a:srgbClr val="FFFFFF"/>
                </a:solidFill>
                <a:latin typeface="Century Gothic"/>
                <a:cs typeface="Century Gothic"/>
              </a:rPr>
              <a:t>de </a:t>
            </a:r>
            <a:r>
              <a:rPr sz="1200" spc="-80" dirty="0">
                <a:solidFill>
                  <a:srgbClr val="FFFFFF"/>
                </a:solidFill>
                <a:latin typeface="Century Gothic"/>
                <a:cs typeface="Century Gothic"/>
              </a:rPr>
              <a:t>données </a:t>
            </a:r>
            <a:r>
              <a:rPr sz="1200" spc="-40" dirty="0">
                <a:solidFill>
                  <a:srgbClr val="FFFFFF"/>
                </a:solidFill>
                <a:latin typeface="Century Gothic"/>
                <a:cs typeface="Century Gothic"/>
              </a:rPr>
              <a:t>qui </a:t>
            </a:r>
            <a:r>
              <a:rPr sz="1200" spc="-50" dirty="0">
                <a:solidFill>
                  <a:srgbClr val="FFFFFF"/>
                </a:solidFill>
                <a:latin typeface="Century Gothic"/>
                <a:cs typeface="Century Gothic"/>
              </a:rPr>
              <a:t>révèlent </a:t>
            </a:r>
            <a:r>
              <a:rPr sz="1200" spc="-20" dirty="0">
                <a:solidFill>
                  <a:srgbClr val="FFFFFF"/>
                </a:solidFill>
                <a:latin typeface="Century Gothic"/>
                <a:cs typeface="Century Gothic"/>
              </a:rPr>
              <a:t>l'origine </a:t>
            </a:r>
            <a:r>
              <a:rPr sz="1200" spc="-70" dirty="0">
                <a:solidFill>
                  <a:srgbClr val="FFFFFF"/>
                </a:solidFill>
                <a:latin typeface="Century Gothic"/>
                <a:cs typeface="Century Gothic"/>
              </a:rPr>
              <a:t>prétendument  raciale </a:t>
            </a:r>
            <a:r>
              <a:rPr sz="1200" spc="-75" dirty="0">
                <a:solidFill>
                  <a:srgbClr val="FFFFFF"/>
                </a:solidFill>
                <a:latin typeface="Century Gothic"/>
                <a:cs typeface="Century Gothic"/>
              </a:rPr>
              <a:t>ou </a:t>
            </a:r>
            <a:r>
              <a:rPr sz="1200" spc="-55" dirty="0">
                <a:solidFill>
                  <a:srgbClr val="FFFFFF"/>
                </a:solidFill>
                <a:latin typeface="Century Gothic"/>
                <a:cs typeface="Century Gothic"/>
              </a:rPr>
              <a:t>ethnique, </a:t>
            </a:r>
            <a:r>
              <a:rPr sz="1200" dirty="0">
                <a:solidFill>
                  <a:srgbClr val="FFFFFF"/>
                </a:solidFill>
                <a:latin typeface="Century Gothic"/>
                <a:cs typeface="Century Gothic"/>
              </a:rPr>
              <a:t>les </a:t>
            </a:r>
            <a:r>
              <a:rPr sz="1200" spc="-30" dirty="0">
                <a:solidFill>
                  <a:srgbClr val="FFFFFF"/>
                </a:solidFill>
                <a:latin typeface="Century Gothic"/>
                <a:cs typeface="Century Gothic"/>
              </a:rPr>
              <a:t>opinions </a:t>
            </a:r>
            <a:r>
              <a:rPr sz="1200" spc="-25" dirty="0">
                <a:solidFill>
                  <a:srgbClr val="FFFFFF"/>
                </a:solidFill>
                <a:latin typeface="Century Gothic"/>
                <a:cs typeface="Century Gothic"/>
              </a:rPr>
              <a:t>politiques, </a:t>
            </a:r>
            <a:r>
              <a:rPr sz="1200" spc="-40" dirty="0">
                <a:solidFill>
                  <a:srgbClr val="FFFFFF"/>
                </a:solidFill>
                <a:latin typeface="Century Gothic"/>
                <a:cs typeface="Century Gothic"/>
              </a:rPr>
              <a:t>philosophiques </a:t>
            </a:r>
            <a:r>
              <a:rPr sz="1200" spc="-75" dirty="0">
                <a:solidFill>
                  <a:srgbClr val="FFFFFF"/>
                </a:solidFill>
                <a:latin typeface="Century Gothic"/>
                <a:cs typeface="Century Gothic"/>
              </a:rPr>
              <a:t>ou  </a:t>
            </a:r>
            <a:r>
              <a:rPr sz="1200" spc="-15" dirty="0">
                <a:solidFill>
                  <a:srgbClr val="FFFFFF"/>
                </a:solidFill>
                <a:latin typeface="Century Gothic"/>
                <a:cs typeface="Century Gothic"/>
              </a:rPr>
              <a:t>religieuses, </a:t>
            </a:r>
            <a:r>
              <a:rPr sz="1200" spc="-85" dirty="0">
                <a:solidFill>
                  <a:srgbClr val="FFFFFF"/>
                </a:solidFill>
                <a:latin typeface="Century Gothic"/>
                <a:cs typeface="Century Gothic"/>
              </a:rPr>
              <a:t>l'appartenance </a:t>
            </a:r>
            <a:r>
              <a:rPr sz="1200" spc="-55" dirty="0">
                <a:solidFill>
                  <a:srgbClr val="FFFFFF"/>
                </a:solidFill>
                <a:latin typeface="Century Gothic"/>
                <a:cs typeface="Century Gothic"/>
              </a:rPr>
              <a:t>syndicale </a:t>
            </a:r>
            <a:r>
              <a:rPr sz="1200" spc="15" dirty="0">
                <a:solidFill>
                  <a:srgbClr val="FFFFFF"/>
                </a:solidFill>
                <a:latin typeface="Century Gothic"/>
                <a:cs typeface="Century Gothic"/>
              </a:rPr>
              <a:t>; </a:t>
            </a:r>
            <a:r>
              <a:rPr sz="1200" spc="-65" dirty="0">
                <a:solidFill>
                  <a:srgbClr val="FFFFFF"/>
                </a:solidFill>
                <a:latin typeface="Century Gothic"/>
                <a:cs typeface="Century Gothic"/>
              </a:rPr>
              <a:t>des </a:t>
            </a:r>
            <a:r>
              <a:rPr sz="1200" spc="-80" dirty="0">
                <a:solidFill>
                  <a:srgbClr val="FFFFFF"/>
                </a:solidFill>
                <a:latin typeface="Century Gothic"/>
                <a:cs typeface="Century Gothic"/>
              </a:rPr>
              <a:t>données </a:t>
            </a:r>
            <a:r>
              <a:rPr sz="1200" spc="-55" dirty="0">
                <a:solidFill>
                  <a:srgbClr val="FFFFFF"/>
                </a:solidFill>
                <a:latin typeface="Century Gothic"/>
                <a:cs typeface="Century Gothic"/>
              </a:rPr>
              <a:t>génétiques,  </a:t>
            </a:r>
            <a:r>
              <a:rPr sz="1200" spc="-40" dirty="0">
                <a:solidFill>
                  <a:srgbClr val="FFFFFF"/>
                </a:solidFill>
                <a:latin typeface="Century Gothic"/>
                <a:cs typeface="Century Gothic"/>
              </a:rPr>
              <a:t>biométriques </a:t>
            </a:r>
            <a:r>
              <a:rPr sz="1200" spc="-75" dirty="0">
                <a:solidFill>
                  <a:srgbClr val="FFFFFF"/>
                </a:solidFill>
                <a:latin typeface="Century Gothic"/>
                <a:cs typeface="Century Gothic"/>
              </a:rPr>
              <a:t>ou </a:t>
            </a:r>
            <a:r>
              <a:rPr sz="1200" spc="-80" dirty="0">
                <a:solidFill>
                  <a:srgbClr val="FFFFFF"/>
                </a:solidFill>
                <a:latin typeface="Century Gothic"/>
                <a:cs typeface="Century Gothic"/>
              </a:rPr>
              <a:t>concernant </a:t>
            </a:r>
            <a:r>
              <a:rPr sz="1200" spc="-70" dirty="0">
                <a:solidFill>
                  <a:srgbClr val="FFFFFF"/>
                </a:solidFill>
                <a:latin typeface="Century Gothic"/>
                <a:cs typeface="Century Gothic"/>
              </a:rPr>
              <a:t>la </a:t>
            </a:r>
            <a:r>
              <a:rPr sz="1200" spc="-50" dirty="0">
                <a:solidFill>
                  <a:srgbClr val="FFFFFF"/>
                </a:solidFill>
                <a:latin typeface="Century Gothic"/>
                <a:cs typeface="Century Gothic"/>
              </a:rPr>
              <a:t>santé, </a:t>
            </a:r>
            <a:r>
              <a:rPr sz="1200" spc="-30" dirty="0">
                <a:solidFill>
                  <a:srgbClr val="FFFFFF"/>
                </a:solidFill>
                <a:latin typeface="Century Gothic"/>
                <a:cs typeface="Century Gothic"/>
              </a:rPr>
              <a:t>l'orientation </a:t>
            </a:r>
            <a:r>
              <a:rPr sz="1200" spc="-35" dirty="0">
                <a:solidFill>
                  <a:srgbClr val="FFFFFF"/>
                </a:solidFill>
                <a:latin typeface="Century Gothic"/>
                <a:cs typeface="Century Gothic"/>
              </a:rPr>
              <a:t>sexuelle </a:t>
            </a:r>
            <a:r>
              <a:rPr sz="1200" spc="15" dirty="0">
                <a:solidFill>
                  <a:srgbClr val="FFFFFF"/>
                </a:solidFill>
                <a:latin typeface="Century Gothic"/>
                <a:cs typeface="Century Gothic"/>
              </a:rPr>
              <a:t>; </a:t>
            </a:r>
            <a:r>
              <a:rPr sz="1200" spc="-65" dirty="0">
                <a:solidFill>
                  <a:srgbClr val="FFFFFF"/>
                </a:solidFill>
                <a:latin typeface="Century Gothic"/>
                <a:cs typeface="Century Gothic"/>
              </a:rPr>
              <a:t>des  </a:t>
            </a:r>
            <a:r>
              <a:rPr sz="1200" spc="-80" dirty="0">
                <a:solidFill>
                  <a:srgbClr val="FFFFFF"/>
                </a:solidFill>
                <a:latin typeface="Century Gothic"/>
                <a:cs typeface="Century Gothic"/>
              </a:rPr>
              <a:t>données </a:t>
            </a:r>
            <a:r>
              <a:rPr sz="1200" spc="-40" dirty="0">
                <a:solidFill>
                  <a:srgbClr val="FFFFFF"/>
                </a:solidFill>
                <a:latin typeface="Century Gothic"/>
                <a:cs typeface="Century Gothic"/>
              </a:rPr>
              <a:t>d'infraction </a:t>
            </a:r>
            <a:r>
              <a:rPr sz="1200" spc="-75" dirty="0">
                <a:solidFill>
                  <a:srgbClr val="FFFFFF"/>
                </a:solidFill>
                <a:latin typeface="Century Gothic"/>
                <a:cs typeface="Century Gothic"/>
              </a:rPr>
              <a:t>ou </a:t>
            </a:r>
            <a:r>
              <a:rPr sz="1200" spc="-130" dirty="0">
                <a:solidFill>
                  <a:srgbClr val="FFFFFF"/>
                </a:solidFill>
                <a:latin typeface="Century Gothic"/>
                <a:cs typeface="Century Gothic"/>
              </a:rPr>
              <a:t>de </a:t>
            </a:r>
            <a:r>
              <a:rPr sz="1200" spc="-90" dirty="0">
                <a:solidFill>
                  <a:srgbClr val="FFFFFF"/>
                </a:solidFill>
                <a:latin typeface="Century Gothic"/>
                <a:cs typeface="Century Gothic"/>
              </a:rPr>
              <a:t>condamnation </a:t>
            </a:r>
            <a:r>
              <a:rPr sz="1200" spc="-95" dirty="0">
                <a:solidFill>
                  <a:srgbClr val="FFFFFF"/>
                </a:solidFill>
                <a:latin typeface="Century Gothic"/>
                <a:cs typeface="Century Gothic"/>
              </a:rPr>
              <a:t>pénale </a:t>
            </a:r>
            <a:r>
              <a:rPr sz="1200" spc="15" dirty="0">
                <a:solidFill>
                  <a:srgbClr val="FFFFFF"/>
                </a:solidFill>
                <a:latin typeface="Century Gothic"/>
                <a:cs typeface="Century Gothic"/>
              </a:rPr>
              <a:t>; </a:t>
            </a:r>
            <a:r>
              <a:rPr sz="1200" spc="-65" dirty="0">
                <a:solidFill>
                  <a:srgbClr val="FFFFFF"/>
                </a:solidFill>
                <a:latin typeface="Century Gothic"/>
                <a:cs typeface="Century Gothic"/>
              </a:rPr>
              <a:t>des </a:t>
            </a:r>
            <a:r>
              <a:rPr sz="1200" spc="-80" dirty="0">
                <a:solidFill>
                  <a:srgbClr val="FFFFFF"/>
                </a:solidFill>
                <a:latin typeface="Century Gothic"/>
                <a:cs typeface="Century Gothic"/>
              </a:rPr>
              <a:t>données  concernant </a:t>
            </a:r>
            <a:r>
              <a:rPr sz="1200" dirty="0">
                <a:solidFill>
                  <a:srgbClr val="FFFFFF"/>
                </a:solidFill>
                <a:latin typeface="Century Gothic"/>
                <a:cs typeface="Century Gothic"/>
              </a:rPr>
              <a:t>les </a:t>
            </a:r>
            <a:r>
              <a:rPr sz="1200" spc="-20" dirty="0">
                <a:solidFill>
                  <a:srgbClr val="FFFFFF"/>
                </a:solidFill>
                <a:latin typeface="Century Gothic"/>
                <a:cs typeface="Century Gothic"/>
              </a:rPr>
              <a:t>mineurs.</a:t>
            </a:r>
            <a:endParaRPr sz="1200" dirty="0">
              <a:latin typeface="Century Gothic"/>
              <a:cs typeface="Century Gothic"/>
            </a:endParaRPr>
          </a:p>
          <a:p>
            <a:pPr marL="184150" marR="134620" indent="-171450">
              <a:lnSpc>
                <a:spcPts val="1300"/>
              </a:lnSpc>
              <a:spcBef>
                <a:spcPts val="1019"/>
              </a:spcBef>
              <a:buSzPct val="104166"/>
              <a:buFont typeface="Arial"/>
              <a:buChar char="•"/>
              <a:tabLst>
                <a:tab pos="184150" algn="l"/>
              </a:tabLst>
            </a:pPr>
            <a:r>
              <a:rPr sz="1200" spc="-60" dirty="0">
                <a:solidFill>
                  <a:srgbClr val="FFFFFF"/>
                </a:solidFill>
                <a:latin typeface="Century Gothic"/>
                <a:cs typeface="Century Gothic"/>
              </a:rPr>
              <a:t>Collecte </a:t>
            </a:r>
            <a:r>
              <a:rPr sz="1200" spc="-75" dirty="0">
                <a:solidFill>
                  <a:srgbClr val="FFFFFF"/>
                </a:solidFill>
                <a:latin typeface="Century Gothic"/>
                <a:cs typeface="Century Gothic"/>
              </a:rPr>
              <a:t>ou </a:t>
            </a:r>
            <a:r>
              <a:rPr sz="1200" spc="-45" dirty="0">
                <a:solidFill>
                  <a:srgbClr val="FFFFFF"/>
                </a:solidFill>
                <a:latin typeface="Century Gothic"/>
                <a:cs typeface="Century Gothic"/>
              </a:rPr>
              <a:t>traitement </a:t>
            </a:r>
            <a:r>
              <a:rPr sz="1200" spc="-130" dirty="0">
                <a:solidFill>
                  <a:srgbClr val="FFFFFF"/>
                </a:solidFill>
                <a:latin typeface="Century Gothic"/>
                <a:cs typeface="Century Gothic"/>
              </a:rPr>
              <a:t>de </a:t>
            </a:r>
            <a:r>
              <a:rPr sz="1200" spc="-80" dirty="0">
                <a:solidFill>
                  <a:srgbClr val="FFFFFF"/>
                </a:solidFill>
                <a:latin typeface="Century Gothic"/>
                <a:cs typeface="Century Gothic"/>
              </a:rPr>
              <a:t>données </a:t>
            </a:r>
            <a:r>
              <a:rPr sz="1200" spc="-95" dirty="0">
                <a:solidFill>
                  <a:srgbClr val="FFFFFF"/>
                </a:solidFill>
                <a:latin typeface="Century Gothic"/>
                <a:cs typeface="Century Gothic"/>
              </a:rPr>
              <a:t>ayant </a:t>
            </a:r>
            <a:r>
              <a:rPr sz="1200" spc="-50" dirty="0">
                <a:solidFill>
                  <a:srgbClr val="FFFFFF"/>
                </a:solidFill>
                <a:latin typeface="Century Gothic"/>
                <a:cs typeface="Century Gothic"/>
              </a:rPr>
              <a:t>pour </a:t>
            </a:r>
            <a:r>
              <a:rPr sz="1200" spc="-55" dirty="0">
                <a:solidFill>
                  <a:srgbClr val="FFFFFF"/>
                </a:solidFill>
                <a:latin typeface="Century Gothic"/>
                <a:cs typeface="Century Gothic"/>
              </a:rPr>
              <a:t>objet </a:t>
            </a:r>
            <a:r>
              <a:rPr sz="1200" spc="-75" dirty="0">
                <a:solidFill>
                  <a:srgbClr val="FFFFFF"/>
                </a:solidFill>
                <a:latin typeface="Century Gothic"/>
                <a:cs typeface="Century Gothic"/>
              </a:rPr>
              <a:t>ou </a:t>
            </a:r>
            <a:r>
              <a:rPr sz="1200" spc="-40" dirty="0">
                <a:solidFill>
                  <a:srgbClr val="FFFFFF"/>
                </a:solidFill>
                <a:latin typeface="Century Gothic"/>
                <a:cs typeface="Century Gothic"/>
              </a:rPr>
              <a:t>effet </a:t>
            </a:r>
            <a:r>
              <a:rPr sz="1200" spc="-70" dirty="0">
                <a:solidFill>
                  <a:srgbClr val="FFFFFF"/>
                </a:solidFill>
                <a:latin typeface="Century Gothic"/>
                <a:cs typeface="Century Gothic"/>
              </a:rPr>
              <a:t>la  </a:t>
            </a:r>
            <a:r>
              <a:rPr sz="1200" spc="-40" dirty="0">
                <a:solidFill>
                  <a:srgbClr val="FFFFFF"/>
                </a:solidFill>
                <a:latin typeface="Century Gothic"/>
                <a:cs typeface="Century Gothic"/>
              </a:rPr>
              <a:t>surveillance </a:t>
            </a:r>
            <a:r>
              <a:rPr sz="1200" spc="-45" dirty="0" err="1">
                <a:solidFill>
                  <a:srgbClr val="FFFFFF"/>
                </a:solidFill>
                <a:latin typeface="Century Gothic"/>
                <a:cs typeface="Century Gothic"/>
              </a:rPr>
              <a:t>systématique</a:t>
            </a:r>
            <a:r>
              <a:rPr sz="1200" spc="-45" dirty="0">
                <a:solidFill>
                  <a:srgbClr val="FFFFFF"/>
                </a:solidFill>
                <a:latin typeface="Century Gothic"/>
                <a:cs typeface="Century Gothic"/>
              </a:rPr>
              <a:t>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95" dirty="0">
                <a:solidFill>
                  <a:srgbClr val="FFFFFF"/>
                </a:solidFill>
                <a:latin typeface="Century Gothic"/>
                <a:cs typeface="Century Gothic"/>
              </a:rPr>
              <a:t>grande </a:t>
            </a:r>
            <a:r>
              <a:rPr sz="1200" spc="-70" dirty="0">
                <a:solidFill>
                  <a:srgbClr val="FFFFFF"/>
                </a:solidFill>
                <a:latin typeface="Century Gothic"/>
                <a:cs typeface="Century Gothic"/>
              </a:rPr>
              <a:t>échelle </a:t>
            </a:r>
            <a:r>
              <a:rPr sz="1200" spc="-75" dirty="0">
                <a:solidFill>
                  <a:srgbClr val="FFFFFF"/>
                </a:solidFill>
                <a:latin typeface="Century Gothic"/>
                <a:cs typeface="Century Gothic"/>
              </a:rPr>
              <a:t>d'une </a:t>
            </a:r>
            <a:r>
              <a:rPr sz="1200" spc="-60" dirty="0">
                <a:solidFill>
                  <a:srgbClr val="FFFFFF"/>
                </a:solidFill>
                <a:latin typeface="Century Gothic"/>
                <a:cs typeface="Century Gothic"/>
              </a:rPr>
              <a:t>zone accessible </a:t>
            </a:r>
            <a:r>
              <a:rPr sz="1200" spc="-125" dirty="0">
                <a:solidFill>
                  <a:srgbClr val="FFFFFF"/>
                </a:solidFill>
                <a:latin typeface="Century Gothic"/>
                <a:cs typeface="Century Gothic"/>
              </a:rPr>
              <a:t>au  </a:t>
            </a:r>
            <a:r>
              <a:rPr sz="1200" spc="-50" dirty="0">
                <a:solidFill>
                  <a:srgbClr val="FFFFFF"/>
                </a:solidFill>
                <a:latin typeface="Century Gothic"/>
                <a:cs typeface="Century Gothic"/>
              </a:rPr>
              <a:t>public </a:t>
            </a:r>
            <a:r>
              <a:rPr sz="1200" spc="15" dirty="0">
                <a:solidFill>
                  <a:srgbClr val="FFFFFF"/>
                </a:solidFill>
                <a:latin typeface="Century Gothic"/>
                <a:cs typeface="Century Gothic"/>
              </a:rPr>
              <a:t>; </a:t>
            </a:r>
            <a:r>
              <a:rPr sz="1200" spc="-75" dirty="0" err="1">
                <a:solidFill>
                  <a:srgbClr val="FFFFFF"/>
                </a:solidFill>
                <a:latin typeface="Century Gothic"/>
                <a:cs typeface="Century Gothic"/>
              </a:rPr>
              <a:t>ou</a:t>
            </a:r>
            <a:r>
              <a:rPr sz="1200" spc="-75" dirty="0">
                <a:solidFill>
                  <a:srgbClr val="FFFFFF"/>
                </a:solidFill>
                <a:latin typeface="Century Gothic"/>
                <a:cs typeface="Century Gothic"/>
              </a:rPr>
              <a:t>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55" dirty="0">
                <a:solidFill>
                  <a:srgbClr val="FFFFFF"/>
                </a:solidFill>
                <a:latin typeface="Century Gothic"/>
                <a:cs typeface="Century Gothic"/>
              </a:rPr>
              <a:t>l'évaluation </a:t>
            </a:r>
            <a:r>
              <a:rPr sz="1200" spc="-45" dirty="0">
                <a:solidFill>
                  <a:srgbClr val="FFFFFF"/>
                </a:solidFill>
                <a:latin typeface="Century Gothic"/>
                <a:cs typeface="Century Gothic"/>
              </a:rPr>
              <a:t>systématique </a:t>
            </a:r>
            <a:r>
              <a:rPr sz="1200" spc="-60" dirty="0">
                <a:solidFill>
                  <a:srgbClr val="FFFFFF"/>
                </a:solidFill>
                <a:latin typeface="Century Gothic"/>
                <a:cs typeface="Century Gothic"/>
              </a:rPr>
              <a:t>et </a:t>
            </a:r>
            <a:r>
              <a:rPr sz="1200" spc="-70" dirty="0">
                <a:solidFill>
                  <a:srgbClr val="FFFFFF"/>
                </a:solidFill>
                <a:latin typeface="Century Gothic"/>
                <a:cs typeface="Century Gothic"/>
              </a:rPr>
              <a:t>approfondie </a:t>
            </a:r>
            <a:r>
              <a:rPr sz="1200" spc="-65" dirty="0">
                <a:solidFill>
                  <a:srgbClr val="FFFFFF"/>
                </a:solidFill>
                <a:latin typeface="Century Gothic"/>
                <a:cs typeface="Century Gothic"/>
              </a:rPr>
              <a:t>d'aspects  </a:t>
            </a:r>
            <a:r>
              <a:rPr sz="1200" spc="-35" dirty="0">
                <a:solidFill>
                  <a:srgbClr val="FFFFFF"/>
                </a:solidFill>
                <a:latin typeface="Century Gothic"/>
                <a:cs typeface="Century Gothic"/>
              </a:rPr>
              <a:t>personnels</a:t>
            </a:r>
            <a:r>
              <a:rPr sz="1200" spc="-45" dirty="0">
                <a:solidFill>
                  <a:srgbClr val="FFFFFF"/>
                </a:solidFill>
                <a:latin typeface="Century Gothic"/>
                <a:cs typeface="Century Gothic"/>
              </a:rPr>
              <a:t> </a:t>
            </a:r>
            <a:r>
              <a:rPr sz="1200" spc="-50" dirty="0">
                <a:solidFill>
                  <a:srgbClr val="FFFFFF"/>
                </a:solidFill>
                <a:latin typeface="Century Gothic"/>
                <a:cs typeface="Century Gothic"/>
              </a:rPr>
              <a:t>(profilage).</a:t>
            </a:r>
            <a:endParaRPr sz="1200" dirty="0">
              <a:latin typeface="Century Gothic"/>
              <a:cs typeface="Century Gothic"/>
            </a:endParaRPr>
          </a:p>
          <a:p>
            <a:pPr marL="184150" indent="-171450">
              <a:lnSpc>
                <a:spcPct val="100000"/>
              </a:lnSpc>
              <a:spcBef>
                <a:spcPts val="805"/>
              </a:spcBef>
              <a:buSzPct val="104166"/>
              <a:buFont typeface="Arial"/>
              <a:buChar char="•"/>
              <a:tabLst>
                <a:tab pos="184150" algn="l"/>
              </a:tabLst>
            </a:pPr>
            <a:r>
              <a:rPr sz="1200" spc="0" dirty="0">
                <a:solidFill>
                  <a:srgbClr val="FFFFFF"/>
                </a:solidFill>
                <a:latin typeface="Century Gothic"/>
                <a:cs typeface="Century Gothic"/>
              </a:rPr>
              <a:t>Transfert </a:t>
            </a:r>
            <a:r>
              <a:rPr sz="1200" spc="-130" dirty="0">
                <a:solidFill>
                  <a:srgbClr val="FFFFFF"/>
                </a:solidFill>
                <a:latin typeface="Century Gothic"/>
                <a:cs typeface="Century Gothic"/>
              </a:rPr>
              <a:t>de </a:t>
            </a:r>
            <a:r>
              <a:rPr sz="1200" spc="-80" dirty="0">
                <a:solidFill>
                  <a:srgbClr val="FFFFFF"/>
                </a:solidFill>
                <a:latin typeface="Century Gothic"/>
                <a:cs typeface="Century Gothic"/>
              </a:rPr>
              <a:t>données </a:t>
            </a:r>
            <a:r>
              <a:rPr sz="1200" spc="-5" dirty="0">
                <a:solidFill>
                  <a:srgbClr val="FFFFFF"/>
                </a:solidFill>
                <a:latin typeface="Century Gothic"/>
                <a:cs typeface="Century Gothic"/>
              </a:rPr>
              <a:t>hors </a:t>
            </a:r>
            <a:r>
              <a:rPr sz="1200" spc="-130" dirty="0">
                <a:solidFill>
                  <a:srgbClr val="FFFFFF"/>
                </a:solidFill>
                <a:latin typeface="Century Gothic"/>
                <a:cs typeface="Century Gothic"/>
              </a:rPr>
              <a:t>de </a:t>
            </a:r>
            <a:r>
              <a:rPr sz="1200" spc="-35" dirty="0">
                <a:solidFill>
                  <a:srgbClr val="FFFFFF"/>
                </a:solidFill>
                <a:latin typeface="Century Gothic"/>
                <a:cs typeface="Century Gothic"/>
              </a:rPr>
              <a:t>l’Union</a:t>
            </a:r>
            <a:r>
              <a:rPr sz="1200" spc="114" dirty="0">
                <a:solidFill>
                  <a:srgbClr val="FFFFFF"/>
                </a:solidFill>
                <a:latin typeface="Century Gothic"/>
                <a:cs typeface="Century Gothic"/>
              </a:rPr>
              <a:t> </a:t>
            </a:r>
            <a:r>
              <a:rPr sz="1200" spc="-60" dirty="0">
                <a:solidFill>
                  <a:srgbClr val="FFFFFF"/>
                </a:solidFill>
                <a:latin typeface="Century Gothic"/>
                <a:cs typeface="Century Gothic"/>
              </a:rPr>
              <a:t>Européenne.</a:t>
            </a:r>
            <a:endParaRPr sz="1200" dirty="0">
              <a:latin typeface="Century Gothic"/>
              <a:cs typeface="Century Gothic"/>
            </a:endParaRPr>
          </a:p>
        </p:txBody>
      </p:sp>
      <p:sp>
        <p:nvSpPr>
          <p:cNvPr id="7" name="object 7"/>
          <p:cNvSpPr txBox="1"/>
          <p:nvPr/>
        </p:nvSpPr>
        <p:spPr>
          <a:xfrm>
            <a:off x="3210788" y="3704171"/>
            <a:ext cx="5053330" cy="538480"/>
          </a:xfrm>
          <a:prstGeom prst="rect">
            <a:avLst/>
          </a:prstGeom>
        </p:spPr>
        <p:txBody>
          <a:bodyPr vert="horz" wrap="square" lIns="0" tIns="33019" rIns="0" bIns="0" rtlCol="0">
            <a:spAutoFit/>
          </a:bodyPr>
          <a:lstStyle/>
          <a:p>
            <a:pPr marL="12700" marR="5080">
              <a:lnSpc>
                <a:spcPts val="1300"/>
              </a:lnSpc>
              <a:spcBef>
                <a:spcPts val="259"/>
              </a:spcBef>
            </a:pPr>
            <a:r>
              <a:rPr sz="1200" spc="-55" dirty="0">
                <a:solidFill>
                  <a:srgbClr val="FFFFFF"/>
                </a:solidFill>
                <a:latin typeface="Century Gothic"/>
                <a:cs typeface="Century Gothic"/>
              </a:rPr>
              <a:t>Dans </a:t>
            </a:r>
            <a:r>
              <a:rPr sz="1200" spc="-70" dirty="0">
                <a:solidFill>
                  <a:srgbClr val="FFFFFF"/>
                </a:solidFill>
                <a:latin typeface="Century Gothic"/>
                <a:cs typeface="Century Gothic"/>
              </a:rPr>
              <a:t>ces </a:t>
            </a:r>
            <a:r>
              <a:rPr sz="1200" spc="-65" dirty="0">
                <a:solidFill>
                  <a:srgbClr val="FFFFFF"/>
                </a:solidFill>
                <a:latin typeface="Century Gothic"/>
                <a:cs typeface="Century Gothic"/>
              </a:rPr>
              <a:t>cas, </a:t>
            </a:r>
            <a:r>
              <a:rPr sz="1200" spc="55" dirty="0">
                <a:solidFill>
                  <a:srgbClr val="FFFFFF"/>
                </a:solidFill>
                <a:latin typeface="Century Gothic"/>
                <a:cs typeface="Century Gothic"/>
              </a:rPr>
              <a:t>il </a:t>
            </a:r>
            <a:r>
              <a:rPr sz="1200" spc="-70" dirty="0">
                <a:solidFill>
                  <a:srgbClr val="FFFFFF"/>
                </a:solidFill>
                <a:latin typeface="Century Gothic"/>
                <a:cs typeface="Century Gothic"/>
              </a:rPr>
              <a:t>peut </a:t>
            </a:r>
            <a:r>
              <a:rPr sz="1200" spc="-45" dirty="0">
                <a:solidFill>
                  <a:srgbClr val="FFFFFF"/>
                </a:solidFill>
                <a:latin typeface="Century Gothic"/>
                <a:cs typeface="Century Gothic"/>
              </a:rPr>
              <a:t>être </a:t>
            </a:r>
            <a:r>
              <a:rPr sz="1200" spc="-55" dirty="0">
                <a:solidFill>
                  <a:srgbClr val="FFFFFF"/>
                </a:solidFill>
                <a:latin typeface="Century Gothic"/>
                <a:cs typeface="Century Gothic"/>
              </a:rPr>
              <a:t>nécessaire </a:t>
            </a:r>
            <a:r>
              <a:rPr sz="1200" spc="-130" dirty="0">
                <a:solidFill>
                  <a:srgbClr val="FFFFFF"/>
                </a:solidFill>
                <a:latin typeface="Century Gothic"/>
                <a:cs typeface="Century Gothic"/>
              </a:rPr>
              <a:t>de </a:t>
            </a:r>
            <a:r>
              <a:rPr sz="1200" spc="-70" dirty="0">
                <a:solidFill>
                  <a:srgbClr val="FFFFFF"/>
                </a:solidFill>
                <a:latin typeface="Century Gothic"/>
                <a:cs typeface="Century Gothic"/>
              </a:rPr>
              <a:t>mener </a:t>
            </a:r>
            <a:r>
              <a:rPr sz="1200" spc="-65" dirty="0">
                <a:solidFill>
                  <a:srgbClr val="FFFFFF"/>
                </a:solidFill>
                <a:latin typeface="Century Gothic"/>
                <a:cs typeface="Century Gothic"/>
              </a:rPr>
              <a:t>des </a:t>
            </a:r>
            <a:r>
              <a:rPr sz="1200" spc="-60" dirty="0">
                <a:solidFill>
                  <a:srgbClr val="FFFFFF"/>
                </a:solidFill>
                <a:latin typeface="Century Gothic"/>
                <a:cs typeface="Century Gothic"/>
              </a:rPr>
              <a:t>études d'impacts </a:t>
            </a:r>
            <a:r>
              <a:rPr sz="1200" spc="25" dirty="0">
                <a:solidFill>
                  <a:srgbClr val="FFFFFF"/>
                </a:solidFill>
                <a:latin typeface="Century Gothic"/>
                <a:cs typeface="Century Gothic"/>
              </a:rPr>
              <a:t>sur </a:t>
            </a:r>
            <a:r>
              <a:rPr sz="1200" spc="-70" dirty="0">
                <a:solidFill>
                  <a:srgbClr val="FFFFFF"/>
                </a:solidFill>
                <a:latin typeface="Century Gothic"/>
                <a:cs typeface="Century Gothic"/>
              </a:rPr>
              <a:t>la  </a:t>
            </a:r>
            <a:r>
              <a:rPr sz="1200" spc="-50" dirty="0">
                <a:solidFill>
                  <a:srgbClr val="FFFFFF"/>
                </a:solidFill>
                <a:latin typeface="Century Gothic"/>
                <a:cs typeface="Century Gothic"/>
              </a:rPr>
              <a:t>protection </a:t>
            </a:r>
            <a:r>
              <a:rPr sz="1200" spc="-65" dirty="0">
                <a:solidFill>
                  <a:srgbClr val="FFFFFF"/>
                </a:solidFill>
                <a:latin typeface="Century Gothic"/>
                <a:cs typeface="Century Gothic"/>
              </a:rPr>
              <a:t>des </a:t>
            </a:r>
            <a:r>
              <a:rPr sz="1200" spc="-80" dirty="0">
                <a:solidFill>
                  <a:srgbClr val="FFFFFF"/>
                </a:solidFill>
                <a:latin typeface="Century Gothic"/>
                <a:cs typeface="Century Gothic"/>
              </a:rPr>
              <a:t>données </a:t>
            </a:r>
            <a:r>
              <a:rPr sz="1200" spc="-25" dirty="0">
                <a:solidFill>
                  <a:srgbClr val="FFFFFF"/>
                </a:solidFill>
                <a:latin typeface="Century Gothic"/>
                <a:cs typeface="Century Gothic"/>
              </a:rPr>
              <a:t>(PIA), </a:t>
            </a:r>
            <a:r>
              <a:rPr sz="1200" spc="-130" dirty="0">
                <a:solidFill>
                  <a:srgbClr val="FFFFFF"/>
                </a:solidFill>
                <a:latin typeface="Century Gothic"/>
                <a:cs typeface="Century Gothic"/>
              </a:rPr>
              <a:t>de </a:t>
            </a:r>
            <a:r>
              <a:rPr sz="1200" spc="-35" dirty="0">
                <a:solidFill>
                  <a:srgbClr val="FFFFFF"/>
                </a:solidFill>
                <a:latin typeface="Century Gothic"/>
                <a:cs typeface="Century Gothic"/>
              </a:rPr>
              <a:t>renforcer </a:t>
            </a:r>
            <a:r>
              <a:rPr sz="1200" spc="-25" dirty="0">
                <a:solidFill>
                  <a:srgbClr val="FFFFFF"/>
                </a:solidFill>
                <a:latin typeface="Century Gothic"/>
                <a:cs typeface="Century Gothic"/>
              </a:rPr>
              <a:t>l'information, </a:t>
            </a:r>
            <a:r>
              <a:rPr sz="1200" spc="-130" dirty="0">
                <a:solidFill>
                  <a:srgbClr val="FFFFFF"/>
                </a:solidFill>
                <a:latin typeface="Century Gothic"/>
                <a:cs typeface="Century Gothic"/>
              </a:rPr>
              <a:t>de </a:t>
            </a:r>
            <a:r>
              <a:rPr sz="1200" spc="-10" dirty="0">
                <a:solidFill>
                  <a:srgbClr val="FFFFFF"/>
                </a:solidFill>
                <a:latin typeface="Century Gothic"/>
                <a:cs typeface="Century Gothic"/>
              </a:rPr>
              <a:t>recueillir </a:t>
            </a:r>
            <a:r>
              <a:rPr sz="1200" spc="-65" dirty="0">
                <a:solidFill>
                  <a:srgbClr val="FFFFFF"/>
                </a:solidFill>
                <a:latin typeface="Century Gothic"/>
                <a:cs typeface="Century Gothic"/>
              </a:rPr>
              <a:t>des  </a:t>
            </a:r>
            <a:r>
              <a:rPr sz="1200" spc="-30" dirty="0">
                <a:solidFill>
                  <a:srgbClr val="FFFFFF"/>
                </a:solidFill>
                <a:latin typeface="Century Gothic"/>
                <a:cs typeface="Century Gothic"/>
              </a:rPr>
              <a:t>autorisations </a:t>
            </a:r>
            <a:r>
              <a:rPr sz="1200" spc="-45" dirty="0">
                <a:solidFill>
                  <a:srgbClr val="FFFFFF"/>
                </a:solidFill>
                <a:latin typeface="Century Gothic"/>
                <a:cs typeface="Century Gothic"/>
              </a:rPr>
              <a:t>supplémentaires,</a:t>
            </a:r>
            <a:r>
              <a:rPr sz="1200" spc="-50" dirty="0">
                <a:solidFill>
                  <a:srgbClr val="FFFFFF"/>
                </a:solidFill>
                <a:latin typeface="Century Gothic"/>
                <a:cs typeface="Century Gothic"/>
              </a:rPr>
              <a:t> </a:t>
            </a:r>
            <a:r>
              <a:rPr sz="1200" spc="-65" dirty="0">
                <a:solidFill>
                  <a:srgbClr val="FFFFFF"/>
                </a:solidFill>
                <a:latin typeface="Century Gothic"/>
                <a:cs typeface="Century Gothic"/>
              </a:rPr>
              <a:t>etc.</a:t>
            </a:r>
            <a:endParaRPr sz="1200">
              <a:latin typeface="Century Gothic"/>
              <a:cs typeface="Century Gothic"/>
            </a:endParaRPr>
          </a:p>
        </p:txBody>
      </p:sp>
      <p:sp>
        <p:nvSpPr>
          <p:cNvPr id="8" name="object 8"/>
          <p:cNvSpPr txBox="1">
            <a:spLocks noGrp="1"/>
          </p:cNvSpPr>
          <p:nvPr>
            <p:ph type="title"/>
          </p:nvPr>
        </p:nvSpPr>
        <p:spPr>
          <a:xfrm>
            <a:off x="791918" y="918629"/>
            <a:ext cx="1633855" cy="1040765"/>
          </a:xfrm>
          <a:prstGeom prst="rect">
            <a:avLst/>
          </a:prstGeom>
        </p:spPr>
        <p:txBody>
          <a:bodyPr vert="horz" wrap="square" lIns="0" tIns="40005" rIns="0" bIns="0" rtlCol="0">
            <a:spAutoFit/>
          </a:bodyPr>
          <a:lstStyle/>
          <a:p>
            <a:pPr marL="12700" marR="5080">
              <a:lnSpc>
                <a:spcPct val="90000"/>
              </a:lnSpc>
              <a:spcBef>
                <a:spcPts val="315"/>
              </a:spcBef>
            </a:pPr>
            <a:r>
              <a:rPr spc="90" dirty="0"/>
              <a:t>IDENTIFIER </a:t>
            </a:r>
            <a:r>
              <a:rPr spc="200" dirty="0"/>
              <a:t>ET  </a:t>
            </a:r>
            <a:r>
              <a:rPr spc="50" dirty="0"/>
              <a:t>PRIORISER</a:t>
            </a:r>
            <a:r>
              <a:rPr spc="-100" dirty="0"/>
              <a:t> </a:t>
            </a:r>
            <a:r>
              <a:rPr spc="135" dirty="0"/>
              <a:t>LES  </a:t>
            </a:r>
            <a:r>
              <a:rPr spc="50" dirty="0"/>
              <a:t>ACTIONS </a:t>
            </a:r>
            <a:r>
              <a:rPr lang="fr-FR" spc="-55" dirty="0"/>
              <a:t>à </a:t>
            </a:r>
            <a:r>
              <a:rPr spc="-55" dirty="0"/>
              <a:t>  </a:t>
            </a:r>
            <a:r>
              <a:rPr spc="50" dirty="0"/>
              <a:t>MENER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3" name="object 3"/>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p:nvPr/>
        </p:nvSpPr>
        <p:spPr>
          <a:xfrm>
            <a:off x="0" y="0"/>
            <a:ext cx="5220004" cy="5759449"/>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658739" y="1629829"/>
            <a:ext cx="3472179" cy="1807845"/>
          </a:xfrm>
          <a:prstGeom prst="rect">
            <a:avLst/>
          </a:prstGeom>
        </p:spPr>
        <p:txBody>
          <a:bodyPr vert="horz" wrap="square" lIns="0" tIns="116839" rIns="0" bIns="0" rtlCol="0">
            <a:spAutoFit/>
          </a:bodyPr>
          <a:lstStyle/>
          <a:p>
            <a:pPr marL="12700">
              <a:lnSpc>
                <a:spcPct val="100000"/>
              </a:lnSpc>
              <a:spcBef>
                <a:spcPts val="919"/>
              </a:spcBef>
            </a:pPr>
            <a:r>
              <a:rPr sz="1400" spc="-145" dirty="0">
                <a:solidFill>
                  <a:srgbClr val="FFFFFF"/>
                </a:solidFill>
                <a:latin typeface="Century Gothic"/>
                <a:cs typeface="Century Gothic"/>
              </a:rPr>
              <a:t>1/ </a:t>
            </a:r>
            <a:r>
              <a:rPr sz="1400" spc="-40" dirty="0">
                <a:solidFill>
                  <a:srgbClr val="FFFFFF"/>
                </a:solidFill>
                <a:latin typeface="Century Gothic"/>
                <a:cs typeface="Century Gothic"/>
              </a:rPr>
              <a:t>Désigner </a:t>
            </a:r>
            <a:r>
              <a:rPr sz="1400" spc="-70" dirty="0">
                <a:solidFill>
                  <a:srgbClr val="FFFFFF"/>
                </a:solidFill>
                <a:latin typeface="Century Gothic"/>
                <a:cs typeface="Century Gothic"/>
              </a:rPr>
              <a:t>un</a:t>
            </a:r>
            <a:r>
              <a:rPr sz="1400" spc="-175" dirty="0">
                <a:solidFill>
                  <a:srgbClr val="FFFFFF"/>
                </a:solidFill>
                <a:latin typeface="Century Gothic"/>
                <a:cs typeface="Century Gothic"/>
              </a:rPr>
              <a:t> </a:t>
            </a:r>
            <a:r>
              <a:rPr sz="1400" spc="-45" dirty="0">
                <a:solidFill>
                  <a:srgbClr val="FFFFFF"/>
                </a:solidFill>
                <a:latin typeface="Century Gothic"/>
                <a:cs typeface="Century Gothic"/>
              </a:rPr>
              <a:t>pilote</a:t>
            </a:r>
            <a:endParaRPr sz="1400" dirty="0">
              <a:latin typeface="Century Gothic"/>
              <a:cs typeface="Century Gothic"/>
            </a:endParaRPr>
          </a:p>
          <a:p>
            <a:pPr marL="12700">
              <a:lnSpc>
                <a:spcPct val="100000"/>
              </a:lnSpc>
              <a:spcBef>
                <a:spcPts val="819"/>
              </a:spcBef>
            </a:pPr>
            <a:r>
              <a:rPr sz="1400" spc="-25" dirty="0">
                <a:solidFill>
                  <a:srgbClr val="FFFFFF"/>
                </a:solidFill>
                <a:latin typeface="Century Gothic"/>
                <a:cs typeface="Century Gothic"/>
              </a:rPr>
              <a:t>2/ </a:t>
            </a:r>
            <a:r>
              <a:rPr sz="1400" spc="-65" dirty="0">
                <a:solidFill>
                  <a:srgbClr val="FFFFFF"/>
                </a:solidFill>
                <a:latin typeface="Century Gothic"/>
                <a:cs typeface="Century Gothic"/>
              </a:rPr>
              <a:t>Cartographier </a:t>
            </a:r>
            <a:r>
              <a:rPr sz="1400" dirty="0">
                <a:solidFill>
                  <a:srgbClr val="FFFFFF"/>
                </a:solidFill>
                <a:latin typeface="Century Gothic"/>
                <a:cs typeface="Century Gothic"/>
              </a:rPr>
              <a:t>les</a:t>
            </a:r>
            <a:r>
              <a:rPr sz="1400" spc="-20" dirty="0">
                <a:solidFill>
                  <a:srgbClr val="FFFFFF"/>
                </a:solidFill>
                <a:latin typeface="Century Gothic"/>
                <a:cs typeface="Century Gothic"/>
              </a:rPr>
              <a:t> </a:t>
            </a:r>
            <a:r>
              <a:rPr sz="1400" spc="-40" dirty="0">
                <a:solidFill>
                  <a:srgbClr val="FFFFFF"/>
                </a:solidFill>
                <a:latin typeface="Century Gothic"/>
                <a:cs typeface="Century Gothic"/>
              </a:rPr>
              <a:t>traitements</a:t>
            </a:r>
            <a:endParaRPr sz="1400" dirty="0">
              <a:latin typeface="Century Gothic"/>
              <a:cs typeface="Century Gothic"/>
            </a:endParaRPr>
          </a:p>
          <a:p>
            <a:pPr marL="12700">
              <a:lnSpc>
                <a:spcPct val="100000"/>
              </a:lnSpc>
              <a:spcBef>
                <a:spcPts val="820"/>
              </a:spcBef>
            </a:pPr>
            <a:r>
              <a:rPr sz="1400" spc="-5" dirty="0">
                <a:solidFill>
                  <a:srgbClr val="FFFFFF"/>
                </a:solidFill>
                <a:latin typeface="Century Gothic"/>
                <a:cs typeface="Century Gothic"/>
              </a:rPr>
              <a:t>3/ </a:t>
            </a:r>
            <a:r>
              <a:rPr sz="1400" spc="-20" dirty="0">
                <a:solidFill>
                  <a:srgbClr val="FFFFFF"/>
                </a:solidFill>
                <a:latin typeface="Century Gothic"/>
                <a:cs typeface="Century Gothic"/>
              </a:rPr>
              <a:t>Identifier </a:t>
            </a:r>
            <a:r>
              <a:rPr sz="1400" spc="-65" dirty="0">
                <a:solidFill>
                  <a:srgbClr val="FFFFFF"/>
                </a:solidFill>
                <a:latin typeface="Century Gothic"/>
                <a:cs typeface="Century Gothic"/>
              </a:rPr>
              <a:t>et </a:t>
            </a:r>
            <a:r>
              <a:rPr sz="1400" spc="0" dirty="0">
                <a:solidFill>
                  <a:srgbClr val="FFFFFF"/>
                </a:solidFill>
                <a:latin typeface="Century Gothic"/>
                <a:cs typeface="Century Gothic"/>
              </a:rPr>
              <a:t>prioriser </a:t>
            </a:r>
            <a:r>
              <a:rPr sz="1400" dirty="0">
                <a:solidFill>
                  <a:srgbClr val="FFFFFF"/>
                </a:solidFill>
                <a:latin typeface="Century Gothic"/>
                <a:cs typeface="Century Gothic"/>
              </a:rPr>
              <a:t>les </a:t>
            </a:r>
            <a:r>
              <a:rPr sz="1400" spc="-60" dirty="0">
                <a:solidFill>
                  <a:srgbClr val="FFFFFF"/>
                </a:solidFill>
                <a:latin typeface="Century Gothic"/>
                <a:cs typeface="Century Gothic"/>
              </a:rPr>
              <a:t>actions </a:t>
            </a:r>
            <a:r>
              <a:rPr lang="fr-FR" sz="1400" spc="-225" dirty="0">
                <a:solidFill>
                  <a:srgbClr val="FFFFFF"/>
                </a:solidFill>
                <a:latin typeface="Century Gothic"/>
                <a:cs typeface="Century Gothic"/>
              </a:rPr>
              <a:t>à </a:t>
            </a:r>
            <a:r>
              <a:rPr sz="1400" spc="-75" dirty="0">
                <a:solidFill>
                  <a:srgbClr val="FFFFFF"/>
                </a:solidFill>
                <a:latin typeface="Century Gothic"/>
                <a:cs typeface="Century Gothic"/>
              </a:rPr>
              <a:t> </a:t>
            </a:r>
            <a:r>
              <a:rPr sz="1400" spc="-80" dirty="0">
                <a:solidFill>
                  <a:srgbClr val="FFFFFF"/>
                </a:solidFill>
                <a:latin typeface="Century Gothic"/>
                <a:cs typeface="Century Gothic"/>
              </a:rPr>
              <a:t>mener</a:t>
            </a:r>
            <a:endParaRPr sz="1400" dirty="0">
              <a:latin typeface="Century Gothic"/>
              <a:cs typeface="Century Gothic"/>
            </a:endParaRPr>
          </a:p>
          <a:p>
            <a:pPr marL="12700">
              <a:lnSpc>
                <a:spcPct val="100000"/>
              </a:lnSpc>
              <a:spcBef>
                <a:spcPts val="850"/>
              </a:spcBef>
            </a:pPr>
            <a:r>
              <a:rPr sz="1400" b="1" spc="30" dirty="0">
                <a:solidFill>
                  <a:srgbClr val="FFFFFF"/>
                </a:solidFill>
                <a:latin typeface="Century Gothic"/>
                <a:cs typeface="Century Gothic"/>
              </a:rPr>
              <a:t>4/ GÉRER </a:t>
            </a:r>
            <a:r>
              <a:rPr sz="1400" b="1" spc="114" dirty="0">
                <a:solidFill>
                  <a:srgbClr val="FFFFFF"/>
                </a:solidFill>
                <a:latin typeface="Century Gothic"/>
                <a:cs typeface="Century Gothic"/>
              </a:rPr>
              <a:t>LES</a:t>
            </a:r>
            <a:r>
              <a:rPr sz="1400" b="1" spc="-204" dirty="0">
                <a:solidFill>
                  <a:srgbClr val="FFFFFF"/>
                </a:solidFill>
                <a:latin typeface="Century Gothic"/>
                <a:cs typeface="Century Gothic"/>
              </a:rPr>
              <a:t> </a:t>
            </a:r>
            <a:r>
              <a:rPr sz="1400" b="1" spc="55" dirty="0">
                <a:solidFill>
                  <a:srgbClr val="FFFFFF"/>
                </a:solidFill>
                <a:latin typeface="Century Gothic"/>
                <a:cs typeface="Century Gothic"/>
              </a:rPr>
              <a:t>RISQUES</a:t>
            </a:r>
            <a:endParaRPr sz="1400" dirty="0">
              <a:latin typeface="Century Gothic"/>
              <a:cs typeface="Century Gothic"/>
            </a:endParaRPr>
          </a:p>
          <a:p>
            <a:pPr marL="12700" marR="687705">
              <a:lnSpc>
                <a:spcPts val="1500"/>
              </a:lnSpc>
              <a:spcBef>
                <a:spcPts val="1019"/>
              </a:spcBef>
            </a:pPr>
            <a:r>
              <a:rPr sz="1400" spc="-10" dirty="0">
                <a:solidFill>
                  <a:srgbClr val="FFFFFF"/>
                </a:solidFill>
                <a:latin typeface="Century Gothic"/>
                <a:cs typeface="Century Gothic"/>
              </a:rPr>
              <a:t>5/ </a:t>
            </a:r>
            <a:r>
              <a:rPr sz="1400" spc="-20" dirty="0">
                <a:solidFill>
                  <a:srgbClr val="FFFFFF"/>
                </a:solidFill>
                <a:latin typeface="Century Gothic"/>
                <a:cs typeface="Century Gothic"/>
              </a:rPr>
              <a:t>Poser </a:t>
            </a:r>
            <a:r>
              <a:rPr sz="1400" spc="-70" dirty="0">
                <a:solidFill>
                  <a:srgbClr val="FFFFFF"/>
                </a:solidFill>
                <a:latin typeface="Century Gothic"/>
                <a:cs typeface="Century Gothic"/>
              </a:rPr>
              <a:t>un </a:t>
            </a:r>
            <a:r>
              <a:rPr sz="1400" spc="-120" dirty="0">
                <a:solidFill>
                  <a:srgbClr val="FFFFFF"/>
                </a:solidFill>
                <a:latin typeface="Century Gothic"/>
                <a:cs typeface="Century Gothic"/>
              </a:rPr>
              <a:t>cadre </a:t>
            </a:r>
            <a:r>
              <a:rPr sz="1400" spc="-145" dirty="0">
                <a:solidFill>
                  <a:srgbClr val="FFFFFF"/>
                </a:solidFill>
                <a:latin typeface="Century Gothic"/>
                <a:cs typeface="Century Gothic"/>
              </a:rPr>
              <a:t>de </a:t>
            </a:r>
            <a:r>
              <a:rPr sz="1400" spc="-105" dirty="0">
                <a:solidFill>
                  <a:srgbClr val="FFFFFF"/>
                </a:solidFill>
                <a:latin typeface="Century Gothic"/>
                <a:cs typeface="Century Gothic"/>
              </a:rPr>
              <a:t>gouvernance  </a:t>
            </a:r>
            <a:r>
              <a:rPr sz="1400" spc="-65" dirty="0">
                <a:solidFill>
                  <a:srgbClr val="FFFFFF"/>
                </a:solidFill>
                <a:latin typeface="Century Gothic"/>
                <a:cs typeface="Century Gothic"/>
              </a:rPr>
              <a:t>et </a:t>
            </a:r>
            <a:r>
              <a:rPr sz="1400" spc="-40" dirty="0">
                <a:solidFill>
                  <a:srgbClr val="FFFFFF"/>
                </a:solidFill>
                <a:latin typeface="Century Gothic"/>
                <a:cs typeface="Century Gothic"/>
              </a:rPr>
              <a:t>organiser </a:t>
            </a:r>
            <a:r>
              <a:rPr sz="1400" dirty="0">
                <a:solidFill>
                  <a:srgbClr val="FFFFFF"/>
                </a:solidFill>
                <a:latin typeface="Century Gothic"/>
                <a:cs typeface="Century Gothic"/>
              </a:rPr>
              <a:t>les </a:t>
            </a:r>
            <a:r>
              <a:rPr sz="1400" spc="-35" dirty="0">
                <a:solidFill>
                  <a:srgbClr val="FFFFFF"/>
                </a:solidFill>
                <a:latin typeface="Century Gothic"/>
                <a:cs typeface="Century Gothic"/>
              </a:rPr>
              <a:t>processus</a:t>
            </a:r>
            <a:r>
              <a:rPr sz="1400" spc="-65" dirty="0">
                <a:solidFill>
                  <a:srgbClr val="FFFFFF"/>
                </a:solidFill>
                <a:latin typeface="Century Gothic"/>
                <a:cs typeface="Century Gothic"/>
              </a:rPr>
              <a:t> </a:t>
            </a:r>
            <a:r>
              <a:rPr sz="1400" spc="-25" dirty="0">
                <a:solidFill>
                  <a:srgbClr val="FFFFFF"/>
                </a:solidFill>
                <a:latin typeface="Century Gothic"/>
                <a:cs typeface="Century Gothic"/>
              </a:rPr>
              <a:t>internes</a:t>
            </a:r>
            <a:endParaRPr sz="1400" dirty="0">
              <a:latin typeface="Century Gothic"/>
              <a:cs typeface="Century Gothic"/>
            </a:endParaRPr>
          </a:p>
        </p:txBody>
      </p:sp>
      <p:sp>
        <p:nvSpPr>
          <p:cNvPr id="8" name="object 8"/>
          <p:cNvSpPr txBox="1">
            <a:spLocks noGrp="1"/>
          </p:cNvSpPr>
          <p:nvPr>
            <p:ph type="title"/>
          </p:nvPr>
        </p:nvSpPr>
        <p:spPr>
          <a:xfrm>
            <a:off x="439084" y="657313"/>
            <a:ext cx="1800860" cy="299720"/>
          </a:xfrm>
          <a:prstGeom prst="rect">
            <a:avLst/>
          </a:prstGeom>
        </p:spPr>
        <p:txBody>
          <a:bodyPr vert="horz" wrap="square" lIns="0" tIns="12700" rIns="0" bIns="0" rtlCol="0">
            <a:spAutoFit/>
          </a:bodyPr>
          <a:lstStyle/>
          <a:p>
            <a:pPr marL="12700">
              <a:lnSpc>
                <a:spcPct val="100000"/>
              </a:lnSpc>
              <a:spcBef>
                <a:spcPts val="100"/>
              </a:spcBef>
            </a:pPr>
            <a:r>
              <a:rPr spc="35" dirty="0"/>
              <a:t>PLAN</a:t>
            </a:r>
            <a:r>
              <a:rPr spc="-114" dirty="0"/>
              <a:t> </a:t>
            </a:r>
            <a:r>
              <a:rPr spc="-10" dirty="0"/>
              <a:t>D’ACTION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0318" y="348033"/>
            <a:ext cx="9357690" cy="10557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35613" y="1592286"/>
            <a:ext cx="4588510" cy="3807460"/>
          </a:xfrm>
          <a:custGeom>
            <a:avLst/>
            <a:gdLst/>
            <a:ahLst/>
            <a:cxnLst/>
            <a:rect l="l" t="t" r="r" b="b"/>
            <a:pathLst>
              <a:path w="4588509" h="3807460">
                <a:moveTo>
                  <a:pt x="0" y="3807256"/>
                </a:moveTo>
                <a:lnTo>
                  <a:pt x="4587925" y="3807256"/>
                </a:lnTo>
                <a:lnTo>
                  <a:pt x="4587925" y="0"/>
                </a:lnTo>
                <a:lnTo>
                  <a:pt x="0" y="0"/>
                </a:lnTo>
                <a:lnTo>
                  <a:pt x="0" y="3807256"/>
                </a:lnTo>
                <a:close/>
              </a:path>
            </a:pathLst>
          </a:custGeom>
          <a:solidFill>
            <a:srgbClr val="0000FF"/>
          </a:solidFill>
        </p:spPr>
        <p:txBody>
          <a:bodyPr wrap="square" lIns="0" tIns="0" rIns="0" bIns="0" rtlCol="0"/>
          <a:lstStyle/>
          <a:p>
            <a:endParaRPr/>
          </a:p>
        </p:txBody>
      </p:sp>
      <p:sp>
        <p:nvSpPr>
          <p:cNvPr id="6" name="object 6"/>
          <p:cNvSpPr txBox="1"/>
          <p:nvPr/>
        </p:nvSpPr>
        <p:spPr>
          <a:xfrm>
            <a:off x="360000" y="1592286"/>
            <a:ext cx="4588510" cy="2441181"/>
          </a:xfrm>
          <a:prstGeom prst="rect">
            <a:avLst/>
          </a:prstGeom>
          <a:solidFill>
            <a:srgbClr val="0000FF"/>
          </a:solidFill>
        </p:spPr>
        <p:txBody>
          <a:bodyPr vert="horz" wrap="square" lIns="0" tIns="0" rIns="0" bIns="0" rtlCol="0">
            <a:spAutoFit/>
          </a:bodyPr>
          <a:lstStyle/>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spcBef>
                <a:spcPts val="20"/>
              </a:spcBef>
            </a:pPr>
            <a:endParaRPr sz="1900" dirty="0">
              <a:latin typeface="Times New Roman"/>
              <a:cs typeface="Times New Roman"/>
            </a:endParaRPr>
          </a:p>
          <a:p>
            <a:pPr marL="238760">
              <a:lnSpc>
                <a:spcPct val="100000"/>
              </a:lnSpc>
              <a:spcBef>
                <a:spcPts val="5"/>
              </a:spcBef>
            </a:pPr>
            <a:r>
              <a:rPr sz="1350" spc="-35" dirty="0">
                <a:solidFill>
                  <a:srgbClr val="FFFFFF"/>
                </a:solidFill>
                <a:latin typeface="Century Gothic"/>
                <a:cs typeface="Century Gothic"/>
              </a:rPr>
              <a:t>Avant </a:t>
            </a:r>
            <a:r>
              <a:rPr sz="1350" spc="-5" dirty="0">
                <a:solidFill>
                  <a:srgbClr val="FFFFFF"/>
                </a:solidFill>
                <a:latin typeface="Century Gothic"/>
                <a:cs typeface="Century Gothic"/>
              </a:rPr>
              <a:t>le</a:t>
            </a:r>
            <a:r>
              <a:rPr sz="1350" spc="-25" dirty="0">
                <a:solidFill>
                  <a:srgbClr val="FFFFFF"/>
                </a:solidFill>
                <a:latin typeface="Century Gothic"/>
                <a:cs typeface="Century Gothic"/>
              </a:rPr>
              <a:t> </a:t>
            </a:r>
            <a:r>
              <a:rPr sz="1350" spc="-5" dirty="0">
                <a:solidFill>
                  <a:srgbClr val="FFFFFF"/>
                </a:solidFill>
                <a:latin typeface="Century Gothic"/>
                <a:cs typeface="Century Gothic"/>
              </a:rPr>
              <a:t>RGPD</a:t>
            </a:r>
            <a:endParaRPr sz="1350" dirty="0">
              <a:latin typeface="Century Gothic"/>
              <a:cs typeface="Century Gothic"/>
            </a:endParaRPr>
          </a:p>
          <a:p>
            <a:pPr marL="238760" marR="298450">
              <a:lnSpc>
                <a:spcPct val="90300"/>
              </a:lnSpc>
              <a:spcBef>
                <a:spcPts val="1010"/>
              </a:spcBef>
            </a:pPr>
            <a:r>
              <a:rPr sz="1400" spc="15" dirty="0">
                <a:solidFill>
                  <a:srgbClr val="FFFFFF"/>
                </a:solidFill>
                <a:latin typeface="Century Gothic"/>
                <a:cs typeface="Century Gothic"/>
              </a:rPr>
              <a:t>Les </a:t>
            </a:r>
            <a:r>
              <a:rPr sz="1400" spc="-30" dirty="0">
                <a:solidFill>
                  <a:srgbClr val="FFFFFF"/>
                </a:solidFill>
                <a:latin typeface="Century Gothic"/>
                <a:cs typeface="Century Gothic"/>
              </a:rPr>
              <a:t>citoyens </a:t>
            </a:r>
            <a:r>
              <a:rPr sz="1400" spc="-65" dirty="0">
                <a:solidFill>
                  <a:srgbClr val="FFFFFF"/>
                </a:solidFill>
                <a:latin typeface="Century Gothic"/>
                <a:cs typeface="Century Gothic"/>
              </a:rPr>
              <a:t>européens </a:t>
            </a:r>
            <a:r>
              <a:rPr sz="1400" spc="-35" dirty="0" err="1">
                <a:solidFill>
                  <a:srgbClr val="FFFFFF"/>
                </a:solidFill>
                <a:latin typeface="Century Gothic"/>
                <a:cs typeface="Century Gothic"/>
              </a:rPr>
              <a:t>disposaient</a:t>
            </a:r>
            <a:r>
              <a:rPr sz="1400" spc="-35" dirty="0">
                <a:solidFill>
                  <a:srgbClr val="FFFFFF"/>
                </a:solidFill>
                <a:latin typeface="Century Gothic"/>
                <a:cs typeface="Century Gothic"/>
              </a:rPr>
              <a:t> </a:t>
            </a:r>
            <a:r>
              <a:rPr sz="1400" spc="-100" dirty="0" err="1">
                <a:solidFill>
                  <a:srgbClr val="FFFFFF"/>
                </a:solidFill>
                <a:latin typeface="Century Gothic"/>
                <a:cs typeface="Century Gothic"/>
              </a:rPr>
              <a:t>déj</a:t>
            </a:r>
            <a:r>
              <a:rPr lang="fr-FR" sz="1400" spc="-100" dirty="0">
                <a:solidFill>
                  <a:srgbClr val="FFFFFF"/>
                </a:solidFill>
                <a:latin typeface="Century Gothic"/>
                <a:cs typeface="Century Gothic"/>
              </a:rPr>
              <a:t>à </a:t>
            </a:r>
            <a:r>
              <a:rPr sz="1400" spc="-100" dirty="0">
                <a:solidFill>
                  <a:srgbClr val="FFFFFF"/>
                </a:solidFill>
                <a:latin typeface="Century Gothic"/>
                <a:cs typeface="Century Gothic"/>
              </a:rPr>
              <a:t> </a:t>
            </a:r>
            <a:r>
              <a:rPr sz="1400" spc="-135" dirty="0">
                <a:solidFill>
                  <a:srgbClr val="FFFFFF"/>
                </a:solidFill>
                <a:latin typeface="Century Gothic"/>
                <a:cs typeface="Century Gothic"/>
              </a:rPr>
              <a:t>de </a:t>
            </a:r>
            <a:r>
              <a:rPr sz="1400" spc="10" dirty="0">
                <a:solidFill>
                  <a:srgbClr val="FFFFFF"/>
                </a:solidFill>
                <a:latin typeface="Century Gothic"/>
                <a:cs typeface="Century Gothic"/>
              </a:rPr>
              <a:t>droits  </a:t>
            </a:r>
            <a:r>
              <a:rPr sz="1400" spc="-100" dirty="0">
                <a:solidFill>
                  <a:srgbClr val="FFFFFF"/>
                </a:solidFill>
                <a:latin typeface="Century Gothic"/>
                <a:cs typeface="Century Gothic"/>
              </a:rPr>
              <a:t>en </a:t>
            </a:r>
            <a:r>
              <a:rPr sz="1400" spc="-55" dirty="0">
                <a:solidFill>
                  <a:srgbClr val="FFFFFF"/>
                </a:solidFill>
                <a:latin typeface="Century Gothic"/>
                <a:cs typeface="Century Gothic"/>
              </a:rPr>
              <a:t>matière </a:t>
            </a:r>
            <a:r>
              <a:rPr sz="1400" spc="-135" dirty="0">
                <a:solidFill>
                  <a:srgbClr val="FFFFFF"/>
                </a:solidFill>
                <a:latin typeface="Century Gothic"/>
                <a:cs typeface="Century Gothic"/>
              </a:rPr>
              <a:t>de </a:t>
            </a:r>
            <a:r>
              <a:rPr sz="1400" spc="-40" dirty="0">
                <a:solidFill>
                  <a:srgbClr val="FFFFFF"/>
                </a:solidFill>
                <a:latin typeface="Century Gothic"/>
                <a:cs typeface="Century Gothic"/>
              </a:rPr>
              <a:t>protection </a:t>
            </a:r>
            <a:r>
              <a:rPr sz="1400" spc="-135" dirty="0">
                <a:solidFill>
                  <a:srgbClr val="FFFFFF"/>
                </a:solidFill>
                <a:latin typeface="Century Gothic"/>
                <a:cs typeface="Century Gothic"/>
              </a:rPr>
              <a:t>de </a:t>
            </a:r>
            <a:r>
              <a:rPr sz="1400" spc="15" dirty="0">
                <a:solidFill>
                  <a:srgbClr val="FFFFFF"/>
                </a:solidFill>
                <a:latin typeface="Century Gothic"/>
                <a:cs typeface="Century Gothic"/>
              </a:rPr>
              <a:t>leurs </a:t>
            </a:r>
            <a:r>
              <a:rPr sz="1400" spc="-80" dirty="0" err="1">
                <a:solidFill>
                  <a:srgbClr val="FFFFFF"/>
                </a:solidFill>
                <a:latin typeface="Century Gothic"/>
                <a:cs typeface="Century Gothic"/>
              </a:rPr>
              <a:t>données</a:t>
            </a:r>
            <a:r>
              <a:rPr sz="1400" spc="-8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15" dirty="0">
                <a:solidFill>
                  <a:srgbClr val="FFFFFF"/>
                </a:solidFill>
                <a:latin typeface="Century Gothic"/>
                <a:cs typeface="Century Gothic"/>
              </a:rPr>
              <a:t>  </a:t>
            </a:r>
            <a:r>
              <a:rPr sz="1400" spc="-85" dirty="0">
                <a:solidFill>
                  <a:srgbClr val="FFFFFF"/>
                </a:solidFill>
                <a:latin typeface="Century Gothic"/>
                <a:cs typeface="Century Gothic"/>
              </a:rPr>
              <a:t>caractère</a:t>
            </a:r>
            <a:r>
              <a:rPr sz="1400" spc="-50" dirty="0">
                <a:solidFill>
                  <a:srgbClr val="FFFFFF"/>
                </a:solidFill>
                <a:latin typeface="Century Gothic"/>
                <a:cs typeface="Century Gothic"/>
              </a:rPr>
              <a:t> </a:t>
            </a:r>
            <a:r>
              <a:rPr sz="1400" spc="-30" dirty="0">
                <a:solidFill>
                  <a:srgbClr val="FFFFFF"/>
                </a:solidFill>
                <a:latin typeface="Century Gothic"/>
                <a:cs typeface="Century Gothic"/>
              </a:rPr>
              <a:t>personnel.</a:t>
            </a:r>
            <a:endParaRPr sz="1400" dirty="0">
              <a:latin typeface="Century Gothic"/>
              <a:cs typeface="Century Gothic"/>
            </a:endParaRPr>
          </a:p>
        </p:txBody>
      </p:sp>
      <p:sp>
        <p:nvSpPr>
          <p:cNvPr id="7" name="object 7"/>
          <p:cNvSpPr txBox="1"/>
          <p:nvPr/>
        </p:nvSpPr>
        <p:spPr>
          <a:xfrm>
            <a:off x="5495061" y="2186750"/>
            <a:ext cx="3991610" cy="2512695"/>
          </a:xfrm>
          <a:prstGeom prst="rect">
            <a:avLst/>
          </a:prstGeom>
        </p:spPr>
        <p:txBody>
          <a:bodyPr vert="horz" wrap="square" lIns="0" tIns="118745" rIns="0" bIns="0" rtlCol="0">
            <a:spAutoFit/>
          </a:bodyPr>
          <a:lstStyle/>
          <a:p>
            <a:pPr marL="502920" indent="2206625">
              <a:lnSpc>
                <a:spcPct val="100000"/>
              </a:lnSpc>
              <a:spcBef>
                <a:spcPts val="935"/>
              </a:spcBef>
            </a:pPr>
            <a:r>
              <a:rPr sz="1350" spc="-75" dirty="0">
                <a:solidFill>
                  <a:srgbClr val="FFFFFF"/>
                </a:solidFill>
                <a:latin typeface="Century Gothic"/>
                <a:cs typeface="Century Gothic"/>
              </a:rPr>
              <a:t>Grâce </a:t>
            </a:r>
            <a:r>
              <a:rPr sz="1350" spc="-100" dirty="0">
                <a:solidFill>
                  <a:srgbClr val="FFFFFF"/>
                </a:solidFill>
                <a:latin typeface="Century Gothic"/>
                <a:cs typeface="Century Gothic"/>
              </a:rPr>
              <a:t>au</a:t>
            </a:r>
            <a:r>
              <a:rPr sz="1350" spc="-25" dirty="0">
                <a:solidFill>
                  <a:srgbClr val="FFFFFF"/>
                </a:solidFill>
                <a:latin typeface="Century Gothic"/>
                <a:cs typeface="Century Gothic"/>
              </a:rPr>
              <a:t> </a:t>
            </a:r>
            <a:r>
              <a:rPr sz="1350" spc="-5" dirty="0">
                <a:solidFill>
                  <a:srgbClr val="FFFFFF"/>
                </a:solidFill>
                <a:latin typeface="Century Gothic"/>
                <a:cs typeface="Century Gothic"/>
              </a:rPr>
              <a:t>RGPD</a:t>
            </a:r>
            <a:endParaRPr sz="1350" dirty="0">
              <a:latin typeface="Century Gothic"/>
              <a:cs typeface="Century Gothic"/>
            </a:endParaRPr>
          </a:p>
          <a:p>
            <a:pPr marL="12700" marR="5715" indent="490220" algn="r">
              <a:lnSpc>
                <a:spcPct val="89800"/>
              </a:lnSpc>
              <a:spcBef>
                <a:spcPts val="1019"/>
              </a:spcBef>
            </a:pPr>
            <a:r>
              <a:rPr sz="1400" spc="-45" dirty="0">
                <a:solidFill>
                  <a:srgbClr val="FFFFFF"/>
                </a:solidFill>
                <a:latin typeface="Century Gothic"/>
                <a:cs typeface="Century Gothic"/>
              </a:rPr>
              <a:t>Non </a:t>
            </a:r>
            <a:r>
              <a:rPr sz="1400" spc="-50" dirty="0">
                <a:solidFill>
                  <a:srgbClr val="FFFFFF"/>
                </a:solidFill>
                <a:latin typeface="Century Gothic"/>
                <a:cs typeface="Century Gothic"/>
              </a:rPr>
              <a:t>seulement </a:t>
            </a:r>
            <a:r>
              <a:rPr sz="1400" spc="5" dirty="0">
                <a:solidFill>
                  <a:srgbClr val="FFFFFF"/>
                </a:solidFill>
                <a:latin typeface="Century Gothic"/>
                <a:cs typeface="Century Gothic"/>
              </a:rPr>
              <a:t>les </a:t>
            </a:r>
            <a:r>
              <a:rPr sz="1400" spc="10" dirty="0">
                <a:solidFill>
                  <a:srgbClr val="FFFFFF"/>
                </a:solidFill>
                <a:latin typeface="Century Gothic"/>
                <a:cs typeface="Century Gothic"/>
              </a:rPr>
              <a:t>droits </a:t>
            </a:r>
            <a:r>
              <a:rPr sz="1400" spc="-60" dirty="0">
                <a:solidFill>
                  <a:srgbClr val="FFFFFF"/>
                </a:solidFill>
                <a:latin typeface="Century Gothic"/>
                <a:cs typeface="Century Gothic"/>
              </a:rPr>
              <a:t>des</a:t>
            </a:r>
            <a:r>
              <a:rPr sz="1400" spc="-140" dirty="0">
                <a:solidFill>
                  <a:srgbClr val="FFFFFF"/>
                </a:solidFill>
                <a:latin typeface="Century Gothic"/>
                <a:cs typeface="Century Gothic"/>
              </a:rPr>
              <a:t> </a:t>
            </a:r>
            <a:r>
              <a:rPr sz="1400" spc="-30" dirty="0">
                <a:solidFill>
                  <a:srgbClr val="FFFFFF"/>
                </a:solidFill>
                <a:latin typeface="Century Gothic"/>
                <a:cs typeface="Century Gothic"/>
              </a:rPr>
              <a:t>citoyens</a:t>
            </a:r>
            <a:r>
              <a:rPr sz="1400" spc="-45" dirty="0">
                <a:solidFill>
                  <a:srgbClr val="FFFFFF"/>
                </a:solidFill>
                <a:latin typeface="Century Gothic"/>
                <a:cs typeface="Century Gothic"/>
              </a:rPr>
              <a:t> </a:t>
            </a:r>
            <a:r>
              <a:rPr sz="1400" spc="-10" dirty="0">
                <a:solidFill>
                  <a:srgbClr val="FFFFFF"/>
                </a:solidFill>
                <a:latin typeface="Century Gothic"/>
                <a:cs typeface="Century Gothic"/>
              </a:rPr>
              <a:t>sont </a:t>
            </a:r>
            <a:r>
              <a:rPr sz="1400" spc="25" dirty="0">
                <a:solidFill>
                  <a:srgbClr val="FFFFFF"/>
                </a:solidFill>
                <a:latin typeface="Century Gothic"/>
                <a:cs typeface="Century Gothic"/>
              </a:rPr>
              <a:t> </a:t>
            </a:r>
            <a:r>
              <a:rPr sz="1400" spc="-25" dirty="0">
                <a:solidFill>
                  <a:srgbClr val="FFFFFF"/>
                </a:solidFill>
                <a:latin typeface="Century Gothic"/>
                <a:cs typeface="Century Gothic"/>
              </a:rPr>
              <a:t>renforcés, </a:t>
            </a:r>
            <a:r>
              <a:rPr sz="1400" spc="-30" dirty="0">
                <a:solidFill>
                  <a:srgbClr val="FFFFFF"/>
                </a:solidFill>
                <a:latin typeface="Century Gothic"/>
                <a:cs typeface="Century Gothic"/>
              </a:rPr>
              <a:t>mais </a:t>
            </a:r>
            <a:r>
              <a:rPr sz="1400" spc="5" dirty="0">
                <a:solidFill>
                  <a:srgbClr val="FFFFFF"/>
                </a:solidFill>
                <a:latin typeface="Century Gothic"/>
                <a:cs typeface="Century Gothic"/>
              </a:rPr>
              <a:t>les </a:t>
            </a:r>
            <a:r>
              <a:rPr sz="1400" spc="-10" dirty="0">
                <a:solidFill>
                  <a:srgbClr val="FFFFFF"/>
                </a:solidFill>
                <a:latin typeface="Century Gothic"/>
                <a:cs typeface="Century Gothic"/>
              </a:rPr>
              <a:t>entreprises</a:t>
            </a:r>
            <a:r>
              <a:rPr sz="1400" spc="-75" dirty="0">
                <a:solidFill>
                  <a:srgbClr val="FFFFFF"/>
                </a:solidFill>
                <a:latin typeface="Century Gothic"/>
                <a:cs typeface="Century Gothic"/>
              </a:rPr>
              <a:t> </a:t>
            </a:r>
            <a:r>
              <a:rPr sz="1400" spc="-45" dirty="0">
                <a:solidFill>
                  <a:srgbClr val="FFFFFF"/>
                </a:solidFill>
                <a:latin typeface="Century Gothic"/>
                <a:cs typeface="Century Gothic"/>
              </a:rPr>
              <a:t>vont</a:t>
            </a:r>
            <a:r>
              <a:rPr sz="1400" spc="-30" dirty="0">
                <a:solidFill>
                  <a:srgbClr val="FFFFFF"/>
                </a:solidFill>
                <a:latin typeface="Century Gothic"/>
                <a:cs typeface="Century Gothic"/>
              </a:rPr>
              <a:t> </a:t>
            </a:r>
            <a:r>
              <a:rPr sz="1400" spc="-35" dirty="0">
                <a:solidFill>
                  <a:srgbClr val="FFFFFF"/>
                </a:solidFill>
                <a:latin typeface="Century Gothic"/>
                <a:cs typeface="Century Gothic"/>
              </a:rPr>
              <a:t>désormais </a:t>
            </a:r>
            <a:r>
              <a:rPr sz="1400" spc="60" dirty="0">
                <a:solidFill>
                  <a:srgbClr val="FFFFFF"/>
                </a:solidFill>
                <a:latin typeface="Century Gothic"/>
                <a:cs typeface="Century Gothic"/>
              </a:rPr>
              <a:t> </a:t>
            </a:r>
            <a:r>
              <a:rPr sz="1400" spc="-35" dirty="0">
                <a:solidFill>
                  <a:srgbClr val="FFFFFF"/>
                </a:solidFill>
                <a:latin typeface="Century Gothic"/>
                <a:cs typeface="Century Gothic"/>
              </a:rPr>
              <a:t>avoir </a:t>
            </a:r>
            <a:r>
              <a:rPr sz="1400" spc="-60" dirty="0">
                <a:solidFill>
                  <a:srgbClr val="FFFFFF"/>
                </a:solidFill>
                <a:latin typeface="Century Gothic"/>
                <a:cs typeface="Century Gothic"/>
              </a:rPr>
              <a:t>des </a:t>
            </a:r>
            <a:r>
              <a:rPr sz="1400" spc="-30" dirty="0">
                <a:solidFill>
                  <a:srgbClr val="FFFFFF"/>
                </a:solidFill>
                <a:latin typeface="Century Gothic"/>
                <a:cs typeface="Century Gothic"/>
              </a:rPr>
              <a:t>obligations </a:t>
            </a:r>
            <a:r>
              <a:rPr sz="1400" spc="-114" dirty="0">
                <a:solidFill>
                  <a:srgbClr val="FFFFFF"/>
                </a:solidFill>
                <a:latin typeface="Century Gothic"/>
                <a:cs typeface="Century Gothic"/>
              </a:rPr>
              <a:t>beaucoup </a:t>
            </a:r>
            <a:r>
              <a:rPr sz="1400" spc="0" dirty="0">
                <a:solidFill>
                  <a:srgbClr val="FFFFFF"/>
                </a:solidFill>
                <a:latin typeface="Century Gothic"/>
                <a:cs typeface="Century Gothic"/>
              </a:rPr>
              <a:t>plus</a:t>
            </a:r>
            <a:r>
              <a:rPr sz="1400" spc="-195" dirty="0">
                <a:solidFill>
                  <a:srgbClr val="FFFFFF"/>
                </a:solidFill>
                <a:latin typeface="Century Gothic"/>
                <a:cs typeface="Century Gothic"/>
              </a:rPr>
              <a:t> </a:t>
            </a:r>
            <a:r>
              <a:rPr sz="1400" spc="-70" dirty="0">
                <a:solidFill>
                  <a:srgbClr val="FFFFFF"/>
                </a:solidFill>
                <a:latin typeface="Century Gothic"/>
                <a:cs typeface="Century Gothic"/>
              </a:rPr>
              <a:t>étendues</a:t>
            </a:r>
            <a:r>
              <a:rPr sz="1400" spc="-35" dirty="0">
                <a:solidFill>
                  <a:srgbClr val="FFFFFF"/>
                </a:solidFill>
                <a:latin typeface="Century Gothic"/>
                <a:cs typeface="Century Gothic"/>
              </a:rPr>
              <a:t> </a:t>
            </a:r>
            <a:r>
              <a:rPr sz="1400" spc="-100" dirty="0">
                <a:solidFill>
                  <a:srgbClr val="FFFFFF"/>
                </a:solidFill>
                <a:latin typeface="Century Gothic"/>
                <a:cs typeface="Century Gothic"/>
              </a:rPr>
              <a:t>en </a:t>
            </a:r>
            <a:r>
              <a:rPr sz="1400" spc="-25" dirty="0">
                <a:solidFill>
                  <a:srgbClr val="FFFFFF"/>
                </a:solidFill>
                <a:latin typeface="Century Gothic"/>
                <a:cs typeface="Century Gothic"/>
              </a:rPr>
              <a:t> </a:t>
            </a:r>
            <a:r>
              <a:rPr sz="1400" spc="-55" dirty="0">
                <a:solidFill>
                  <a:srgbClr val="FFFFFF"/>
                </a:solidFill>
                <a:latin typeface="Century Gothic"/>
                <a:cs typeface="Century Gothic"/>
              </a:rPr>
              <a:t>matière </a:t>
            </a:r>
            <a:r>
              <a:rPr sz="1400" spc="-135" dirty="0">
                <a:solidFill>
                  <a:srgbClr val="FFFFFF"/>
                </a:solidFill>
                <a:latin typeface="Century Gothic"/>
                <a:cs typeface="Century Gothic"/>
              </a:rPr>
              <a:t>de </a:t>
            </a:r>
            <a:r>
              <a:rPr sz="1400" spc="-40" dirty="0">
                <a:solidFill>
                  <a:srgbClr val="FFFFFF"/>
                </a:solidFill>
                <a:latin typeface="Century Gothic"/>
                <a:cs typeface="Century Gothic"/>
              </a:rPr>
              <a:t>protection </a:t>
            </a:r>
            <a:r>
              <a:rPr sz="1400" spc="-60" dirty="0">
                <a:solidFill>
                  <a:srgbClr val="FFFFFF"/>
                </a:solidFill>
                <a:latin typeface="Century Gothic"/>
                <a:cs typeface="Century Gothic"/>
              </a:rPr>
              <a:t>des </a:t>
            </a:r>
            <a:r>
              <a:rPr sz="1400" spc="-80" dirty="0" err="1">
                <a:solidFill>
                  <a:srgbClr val="FFFFFF"/>
                </a:solidFill>
                <a:latin typeface="Century Gothic"/>
                <a:cs typeface="Century Gothic"/>
              </a:rPr>
              <a:t>données</a:t>
            </a:r>
            <a:r>
              <a:rPr sz="1400" spc="-170" dirty="0">
                <a:solidFill>
                  <a:srgbClr val="FFFFFF"/>
                </a:solidFill>
                <a:latin typeface="Century Gothic"/>
                <a:cs typeface="Century Gothic"/>
              </a:rPr>
              <a:t> </a:t>
            </a:r>
            <a:r>
              <a:rPr lang="fr-FR" sz="1400" spc="-215" dirty="0">
                <a:solidFill>
                  <a:srgbClr val="FFFFFF"/>
                </a:solidFill>
                <a:latin typeface="Century Gothic"/>
                <a:cs typeface="Century Gothic"/>
              </a:rPr>
              <a:t>à </a:t>
            </a:r>
            <a:r>
              <a:rPr sz="1400" spc="-204" dirty="0">
                <a:solidFill>
                  <a:srgbClr val="FFFFFF"/>
                </a:solidFill>
                <a:latin typeface="Century Gothic"/>
                <a:cs typeface="Century Gothic"/>
              </a:rPr>
              <a:t> </a:t>
            </a:r>
            <a:r>
              <a:rPr sz="1400" spc="-85" dirty="0">
                <a:solidFill>
                  <a:srgbClr val="FFFFFF"/>
                </a:solidFill>
                <a:latin typeface="Century Gothic"/>
                <a:cs typeface="Century Gothic"/>
              </a:rPr>
              <a:t>caractère </a:t>
            </a:r>
            <a:r>
              <a:rPr sz="1400" spc="-65" dirty="0">
                <a:solidFill>
                  <a:srgbClr val="FFFFFF"/>
                </a:solidFill>
                <a:latin typeface="Century Gothic"/>
                <a:cs typeface="Century Gothic"/>
              </a:rPr>
              <a:t> </a:t>
            </a:r>
            <a:r>
              <a:rPr sz="1400" spc="-30" dirty="0">
                <a:solidFill>
                  <a:srgbClr val="FFFFFF"/>
                </a:solidFill>
                <a:latin typeface="Century Gothic"/>
                <a:cs typeface="Century Gothic"/>
              </a:rPr>
              <a:t>personnel, </a:t>
            </a:r>
            <a:r>
              <a:rPr sz="1400" dirty="0">
                <a:solidFill>
                  <a:srgbClr val="FFFFFF"/>
                </a:solidFill>
                <a:latin typeface="Century Gothic"/>
                <a:cs typeface="Century Gothic"/>
              </a:rPr>
              <a:t>ainsi </a:t>
            </a:r>
            <a:r>
              <a:rPr sz="1400" spc="-105" dirty="0">
                <a:solidFill>
                  <a:srgbClr val="FFFFFF"/>
                </a:solidFill>
                <a:latin typeface="Century Gothic"/>
                <a:cs typeface="Century Gothic"/>
              </a:rPr>
              <a:t>que </a:t>
            </a:r>
            <a:r>
              <a:rPr sz="1400" spc="-65" dirty="0">
                <a:solidFill>
                  <a:srgbClr val="FFFFFF"/>
                </a:solidFill>
                <a:latin typeface="Century Gothic"/>
                <a:cs typeface="Century Gothic"/>
              </a:rPr>
              <a:t>des </a:t>
            </a:r>
            <a:r>
              <a:rPr sz="1400" spc="-25" dirty="0">
                <a:solidFill>
                  <a:srgbClr val="FFFFFF"/>
                </a:solidFill>
                <a:latin typeface="Century Gothic"/>
                <a:cs typeface="Century Gothic"/>
              </a:rPr>
              <a:t>motivations </a:t>
            </a:r>
            <a:r>
              <a:rPr sz="1400" spc="0" dirty="0">
                <a:solidFill>
                  <a:srgbClr val="FFFFFF"/>
                </a:solidFill>
                <a:latin typeface="Century Gothic"/>
                <a:cs typeface="Century Gothic"/>
              </a:rPr>
              <a:t>plus</a:t>
            </a:r>
            <a:r>
              <a:rPr sz="1400" spc="-50" dirty="0">
                <a:solidFill>
                  <a:srgbClr val="FFFFFF"/>
                </a:solidFill>
                <a:latin typeface="Century Gothic"/>
                <a:cs typeface="Century Gothic"/>
              </a:rPr>
              <a:t> </a:t>
            </a:r>
            <a:r>
              <a:rPr sz="1400" spc="0" dirty="0">
                <a:solidFill>
                  <a:srgbClr val="FFFFFF"/>
                </a:solidFill>
                <a:latin typeface="Century Gothic"/>
                <a:cs typeface="Century Gothic"/>
              </a:rPr>
              <a:t>fortes</a:t>
            </a:r>
            <a:endParaRPr sz="1400" dirty="0">
              <a:latin typeface="Century Gothic"/>
              <a:cs typeface="Century Gothic"/>
            </a:endParaRPr>
          </a:p>
          <a:p>
            <a:pPr marL="1539875">
              <a:lnSpc>
                <a:spcPts val="1535"/>
              </a:lnSpc>
            </a:pPr>
            <a:r>
              <a:rPr sz="1400" spc="-40" dirty="0">
                <a:solidFill>
                  <a:srgbClr val="FFFFFF"/>
                </a:solidFill>
                <a:latin typeface="Century Gothic"/>
                <a:cs typeface="Century Gothic"/>
              </a:rPr>
              <a:t>pour </a:t>
            </a:r>
            <a:r>
              <a:rPr sz="1400" spc="-30" dirty="0">
                <a:solidFill>
                  <a:srgbClr val="FFFFFF"/>
                </a:solidFill>
                <a:latin typeface="Century Gothic"/>
                <a:cs typeface="Century Gothic"/>
              </a:rPr>
              <a:t>se </a:t>
            </a:r>
            <a:r>
              <a:rPr sz="1400" spc="-35" dirty="0">
                <a:solidFill>
                  <a:srgbClr val="FFFFFF"/>
                </a:solidFill>
                <a:latin typeface="Century Gothic"/>
                <a:cs typeface="Century Gothic"/>
              </a:rPr>
              <a:t>mettre </a:t>
            </a:r>
            <a:r>
              <a:rPr sz="1400" spc="-105" dirty="0">
                <a:solidFill>
                  <a:srgbClr val="FFFFFF"/>
                </a:solidFill>
                <a:latin typeface="Century Gothic"/>
                <a:cs typeface="Century Gothic"/>
              </a:rPr>
              <a:t>en</a:t>
            </a:r>
            <a:r>
              <a:rPr sz="1400" spc="-80" dirty="0">
                <a:solidFill>
                  <a:srgbClr val="FFFFFF"/>
                </a:solidFill>
                <a:latin typeface="Century Gothic"/>
                <a:cs typeface="Century Gothic"/>
              </a:rPr>
              <a:t> </a:t>
            </a:r>
            <a:r>
              <a:rPr sz="1400" spc="-35" dirty="0">
                <a:solidFill>
                  <a:srgbClr val="FFFFFF"/>
                </a:solidFill>
                <a:latin typeface="Century Gothic"/>
                <a:cs typeface="Century Gothic"/>
              </a:rPr>
              <a:t>conformité.</a:t>
            </a:r>
            <a:endParaRPr sz="1400" dirty="0">
              <a:latin typeface="Century Gothic"/>
              <a:cs typeface="Century Gothic"/>
            </a:endParaRPr>
          </a:p>
          <a:p>
            <a:pPr marL="104775">
              <a:lnSpc>
                <a:spcPts val="1605"/>
              </a:lnSpc>
              <a:spcBef>
                <a:spcPts val="819"/>
              </a:spcBef>
            </a:pPr>
            <a:r>
              <a:rPr sz="1400" dirty="0">
                <a:solidFill>
                  <a:srgbClr val="FFFFFF"/>
                </a:solidFill>
                <a:latin typeface="Century Gothic"/>
                <a:cs typeface="Century Gothic"/>
              </a:rPr>
              <a:t>En </a:t>
            </a:r>
            <a:r>
              <a:rPr sz="1400" spc="-30" dirty="0">
                <a:solidFill>
                  <a:srgbClr val="FFFFFF"/>
                </a:solidFill>
                <a:latin typeface="Century Gothic"/>
                <a:cs typeface="Century Gothic"/>
              </a:rPr>
              <a:t>outre </a:t>
            </a:r>
            <a:r>
              <a:rPr sz="1400" spc="-125" dirty="0">
                <a:solidFill>
                  <a:srgbClr val="FFFFFF"/>
                </a:solidFill>
                <a:latin typeface="Century Gothic"/>
                <a:cs typeface="Century Gothic"/>
              </a:rPr>
              <a:t>chaque  </a:t>
            </a:r>
            <a:r>
              <a:rPr sz="1400" spc="-20" dirty="0">
                <a:solidFill>
                  <a:srgbClr val="FFFFFF"/>
                </a:solidFill>
                <a:latin typeface="Century Gothic"/>
                <a:cs typeface="Century Gothic"/>
              </a:rPr>
              <a:t>État </a:t>
            </a:r>
            <a:r>
              <a:rPr sz="1400" spc="-45" dirty="0">
                <a:solidFill>
                  <a:srgbClr val="FFFFFF"/>
                </a:solidFill>
                <a:latin typeface="Century Gothic"/>
                <a:cs typeface="Century Gothic"/>
              </a:rPr>
              <a:t>sera </a:t>
            </a:r>
            <a:r>
              <a:rPr sz="1400" spc="-85" dirty="0">
                <a:solidFill>
                  <a:srgbClr val="FFFFFF"/>
                </a:solidFill>
                <a:latin typeface="Century Gothic"/>
                <a:cs typeface="Century Gothic"/>
              </a:rPr>
              <a:t>doté </a:t>
            </a:r>
            <a:r>
              <a:rPr sz="1400" spc="-110" dirty="0">
                <a:solidFill>
                  <a:srgbClr val="FFFFFF"/>
                </a:solidFill>
                <a:latin typeface="Century Gothic"/>
                <a:cs typeface="Century Gothic"/>
              </a:rPr>
              <a:t>d’une</a:t>
            </a:r>
            <a:r>
              <a:rPr sz="1400" spc="-220" dirty="0">
                <a:solidFill>
                  <a:srgbClr val="FFFFFF"/>
                </a:solidFill>
                <a:latin typeface="Century Gothic"/>
                <a:cs typeface="Century Gothic"/>
              </a:rPr>
              <a:t> </a:t>
            </a:r>
            <a:r>
              <a:rPr sz="1400" spc="10" dirty="0">
                <a:solidFill>
                  <a:srgbClr val="FFFFFF"/>
                </a:solidFill>
                <a:latin typeface="Century Gothic"/>
                <a:cs typeface="Century Gothic"/>
              </a:rPr>
              <a:t>institution</a:t>
            </a:r>
            <a:endParaRPr sz="1400" dirty="0">
              <a:latin typeface="Century Gothic"/>
              <a:cs typeface="Century Gothic"/>
            </a:endParaRPr>
          </a:p>
          <a:p>
            <a:pPr marL="220345" marR="5715" indent="-30480" algn="r">
              <a:lnSpc>
                <a:spcPts val="1500"/>
              </a:lnSpc>
              <a:spcBef>
                <a:spcPts val="125"/>
              </a:spcBef>
            </a:pPr>
            <a:r>
              <a:rPr sz="1400" spc="100" dirty="0">
                <a:solidFill>
                  <a:srgbClr val="FFFFFF"/>
                </a:solidFill>
                <a:latin typeface="Century Gothic"/>
                <a:cs typeface="Century Gothic"/>
              </a:rPr>
              <a:t>« </a:t>
            </a:r>
            <a:r>
              <a:rPr sz="1400" spc="-80" dirty="0">
                <a:solidFill>
                  <a:srgbClr val="FFFFFF"/>
                </a:solidFill>
                <a:latin typeface="Century Gothic"/>
                <a:cs typeface="Century Gothic"/>
              </a:rPr>
              <a:t>chef </a:t>
            </a:r>
            <a:r>
              <a:rPr sz="1400" spc="-135" dirty="0">
                <a:solidFill>
                  <a:srgbClr val="FFFFFF"/>
                </a:solidFill>
                <a:latin typeface="Century Gothic"/>
                <a:cs typeface="Century Gothic"/>
              </a:rPr>
              <a:t>de </a:t>
            </a:r>
            <a:r>
              <a:rPr sz="1400" spc="15" dirty="0">
                <a:solidFill>
                  <a:srgbClr val="FFFFFF"/>
                </a:solidFill>
                <a:latin typeface="Century Gothic"/>
                <a:cs typeface="Century Gothic"/>
              </a:rPr>
              <a:t>file </a:t>
            </a:r>
            <a:r>
              <a:rPr sz="1400" spc="100" dirty="0">
                <a:solidFill>
                  <a:srgbClr val="FFFFFF"/>
                </a:solidFill>
                <a:latin typeface="Century Gothic"/>
                <a:cs typeface="Century Gothic"/>
              </a:rPr>
              <a:t>» </a:t>
            </a:r>
            <a:r>
              <a:rPr sz="1400" spc="-35" dirty="0">
                <a:solidFill>
                  <a:srgbClr val="FFFFFF"/>
                </a:solidFill>
                <a:latin typeface="Century Gothic"/>
                <a:cs typeface="Century Gothic"/>
              </a:rPr>
              <a:t>faisant </a:t>
            </a:r>
            <a:r>
              <a:rPr sz="1400" spc="-40" dirty="0">
                <a:solidFill>
                  <a:srgbClr val="FFFFFF"/>
                </a:solidFill>
                <a:latin typeface="Century Gothic"/>
                <a:cs typeface="Century Gothic"/>
              </a:rPr>
              <a:t>office </a:t>
            </a:r>
            <a:r>
              <a:rPr sz="1400" spc="-135" dirty="0">
                <a:solidFill>
                  <a:srgbClr val="FFFFFF"/>
                </a:solidFill>
                <a:latin typeface="Century Gothic"/>
                <a:cs typeface="Century Gothic"/>
              </a:rPr>
              <a:t>de</a:t>
            </a:r>
            <a:r>
              <a:rPr sz="1400" spc="-260" dirty="0">
                <a:solidFill>
                  <a:srgbClr val="FFFFFF"/>
                </a:solidFill>
                <a:latin typeface="Century Gothic"/>
                <a:cs typeface="Century Gothic"/>
              </a:rPr>
              <a:t> </a:t>
            </a:r>
            <a:r>
              <a:rPr sz="1400" spc="-55" dirty="0">
                <a:solidFill>
                  <a:srgbClr val="FFFFFF"/>
                </a:solidFill>
                <a:latin typeface="Century Gothic"/>
                <a:cs typeface="Century Gothic"/>
              </a:rPr>
              <a:t>guichet</a:t>
            </a:r>
            <a:r>
              <a:rPr sz="1400" spc="-40" dirty="0">
                <a:solidFill>
                  <a:srgbClr val="FFFFFF"/>
                </a:solidFill>
                <a:latin typeface="Century Gothic"/>
                <a:cs typeface="Century Gothic"/>
              </a:rPr>
              <a:t> </a:t>
            </a:r>
            <a:r>
              <a:rPr sz="1400" spc="-55" dirty="0">
                <a:solidFill>
                  <a:srgbClr val="FFFFFF"/>
                </a:solidFill>
                <a:latin typeface="Century Gothic"/>
                <a:cs typeface="Century Gothic"/>
              </a:rPr>
              <a:t>unique </a:t>
            </a:r>
            <a:r>
              <a:rPr sz="1400" spc="-65" dirty="0">
                <a:solidFill>
                  <a:srgbClr val="FFFFFF"/>
                </a:solidFill>
                <a:latin typeface="Century Gothic"/>
                <a:cs typeface="Century Gothic"/>
              </a:rPr>
              <a:t> </a:t>
            </a:r>
            <a:r>
              <a:rPr sz="1400" spc="-40" dirty="0">
                <a:solidFill>
                  <a:srgbClr val="FFFFFF"/>
                </a:solidFill>
                <a:latin typeface="Century Gothic"/>
                <a:cs typeface="Century Gothic"/>
              </a:rPr>
              <a:t>pour </a:t>
            </a:r>
            <a:r>
              <a:rPr sz="1400" spc="-45" dirty="0">
                <a:solidFill>
                  <a:srgbClr val="FFFFFF"/>
                </a:solidFill>
                <a:latin typeface="Century Gothic"/>
                <a:cs typeface="Century Gothic"/>
              </a:rPr>
              <a:t>toute </a:t>
            </a:r>
            <a:r>
              <a:rPr sz="1400" spc="-60" dirty="0">
                <a:solidFill>
                  <a:srgbClr val="FFFFFF"/>
                </a:solidFill>
                <a:latin typeface="Century Gothic"/>
                <a:cs typeface="Century Gothic"/>
              </a:rPr>
              <a:t>réclamation </a:t>
            </a:r>
            <a:r>
              <a:rPr sz="1400" spc="-135" dirty="0">
                <a:solidFill>
                  <a:srgbClr val="FFFFFF"/>
                </a:solidFill>
                <a:latin typeface="Century Gothic"/>
                <a:cs typeface="Century Gothic"/>
              </a:rPr>
              <a:t>de </a:t>
            </a:r>
            <a:r>
              <a:rPr sz="1400" spc="-60" dirty="0">
                <a:solidFill>
                  <a:srgbClr val="FFFFFF"/>
                </a:solidFill>
                <a:latin typeface="Century Gothic"/>
                <a:cs typeface="Century Gothic"/>
              </a:rPr>
              <a:t>la </a:t>
            </a:r>
            <a:r>
              <a:rPr sz="1400" spc="-45" dirty="0">
                <a:solidFill>
                  <a:srgbClr val="FFFFFF"/>
                </a:solidFill>
                <a:latin typeface="Century Gothic"/>
                <a:cs typeface="Century Gothic"/>
              </a:rPr>
              <a:t>part </a:t>
            </a:r>
            <a:r>
              <a:rPr sz="1400" spc="-65" dirty="0">
                <a:solidFill>
                  <a:srgbClr val="FFFFFF"/>
                </a:solidFill>
                <a:latin typeface="Century Gothic"/>
                <a:cs typeface="Century Gothic"/>
              </a:rPr>
              <a:t>des</a:t>
            </a:r>
            <a:r>
              <a:rPr sz="1400" spc="-155" dirty="0">
                <a:solidFill>
                  <a:srgbClr val="FFFFFF"/>
                </a:solidFill>
                <a:latin typeface="Century Gothic"/>
                <a:cs typeface="Century Gothic"/>
              </a:rPr>
              <a:t> </a:t>
            </a:r>
            <a:r>
              <a:rPr sz="1400" spc="-30" dirty="0">
                <a:solidFill>
                  <a:srgbClr val="FFFFFF"/>
                </a:solidFill>
                <a:latin typeface="Century Gothic"/>
                <a:cs typeface="Century Gothic"/>
              </a:rPr>
              <a:t>citoyens</a:t>
            </a:r>
            <a:endParaRPr sz="1400" dirty="0">
              <a:latin typeface="Century Gothic"/>
              <a:cs typeface="Century Gothic"/>
            </a:endParaRPr>
          </a:p>
          <a:p>
            <a:pPr marR="5715" algn="r">
              <a:lnSpc>
                <a:spcPts val="1480"/>
              </a:lnSpc>
            </a:pPr>
            <a:r>
              <a:rPr sz="1400" spc="-65" dirty="0">
                <a:solidFill>
                  <a:srgbClr val="FFFFFF"/>
                </a:solidFill>
                <a:latin typeface="Century Gothic"/>
                <a:cs typeface="Century Gothic"/>
              </a:rPr>
              <a:t>(la </a:t>
            </a:r>
            <a:r>
              <a:rPr sz="1400" spc="40" dirty="0">
                <a:solidFill>
                  <a:srgbClr val="FFFFFF"/>
                </a:solidFill>
                <a:latin typeface="Century Gothic"/>
                <a:cs typeface="Century Gothic"/>
              </a:rPr>
              <a:t>CNIL </a:t>
            </a:r>
            <a:r>
              <a:rPr sz="1400" spc="-105" dirty="0">
                <a:solidFill>
                  <a:srgbClr val="FFFFFF"/>
                </a:solidFill>
                <a:latin typeface="Century Gothic"/>
                <a:cs typeface="Century Gothic"/>
              </a:rPr>
              <a:t>en</a:t>
            </a:r>
            <a:r>
              <a:rPr sz="1400" spc="-150" dirty="0">
                <a:solidFill>
                  <a:srgbClr val="FFFFFF"/>
                </a:solidFill>
                <a:latin typeface="Century Gothic"/>
                <a:cs typeface="Century Gothic"/>
              </a:rPr>
              <a:t> </a:t>
            </a:r>
            <a:r>
              <a:rPr sz="1400" spc="-55" dirty="0">
                <a:solidFill>
                  <a:srgbClr val="FFFFFF"/>
                </a:solidFill>
                <a:latin typeface="Century Gothic"/>
                <a:cs typeface="Century Gothic"/>
              </a:rPr>
              <a:t>France).</a:t>
            </a:r>
            <a:endParaRPr sz="1400" dirty="0">
              <a:latin typeface="Century Gothic"/>
              <a:cs typeface="Century Gothic"/>
            </a:endParaRPr>
          </a:p>
        </p:txBody>
      </p:sp>
      <p:sp>
        <p:nvSpPr>
          <p:cNvPr id="8" name="object 8"/>
          <p:cNvSpPr/>
          <p:nvPr/>
        </p:nvSpPr>
        <p:spPr>
          <a:xfrm>
            <a:off x="482042" y="644334"/>
            <a:ext cx="502920" cy="485140"/>
          </a:xfrm>
          <a:custGeom>
            <a:avLst/>
            <a:gdLst/>
            <a:ahLst/>
            <a:cxnLst/>
            <a:rect l="l" t="t" r="r" b="b"/>
            <a:pathLst>
              <a:path w="502919" h="485140">
                <a:moveTo>
                  <a:pt x="251460" y="0"/>
                </a:moveTo>
                <a:lnTo>
                  <a:pt x="200782" y="4922"/>
                </a:lnTo>
                <a:lnTo>
                  <a:pt x="153580" y="19041"/>
                </a:lnTo>
                <a:lnTo>
                  <a:pt x="110866" y="41382"/>
                </a:lnTo>
                <a:lnTo>
                  <a:pt x="73651" y="70970"/>
                </a:lnTo>
                <a:lnTo>
                  <a:pt x="42945" y="106832"/>
                </a:lnTo>
                <a:lnTo>
                  <a:pt x="19761" y="147993"/>
                </a:lnTo>
                <a:lnTo>
                  <a:pt x="5108" y="193479"/>
                </a:lnTo>
                <a:lnTo>
                  <a:pt x="0" y="242315"/>
                </a:lnTo>
                <a:lnTo>
                  <a:pt x="5108" y="291148"/>
                </a:lnTo>
                <a:lnTo>
                  <a:pt x="19761" y="336633"/>
                </a:lnTo>
                <a:lnTo>
                  <a:pt x="42945" y="377793"/>
                </a:lnTo>
                <a:lnTo>
                  <a:pt x="73651" y="413656"/>
                </a:lnTo>
                <a:lnTo>
                  <a:pt x="110866" y="443246"/>
                </a:lnTo>
                <a:lnTo>
                  <a:pt x="153580" y="465588"/>
                </a:lnTo>
                <a:lnTo>
                  <a:pt x="200782" y="479708"/>
                </a:lnTo>
                <a:lnTo>
                  <a:pt x="251460" y="484631"/>
                </a:lnTo>
                <a:lnTo>
                  <a:pt x="302138" y="479708"/>
                </a:lnTo>
                <a:lnTo>
                  <a:pt x="349339" y="465588"/>
                </a:lnTo>
                <a:lnTo>
                  <a:pt x="392054" y="443246"/>
                </a:lnTo>
                <a:lnTo>
                  <a:pt x="429269" y="413656"/>
                </a:lnTo>
                <a:lnTo>
                  <a:pt x="459974" y="377793"/>
                </a:lnTo>
                <a:lnTo>
                  <a:pt x="483159" y="336633"/>
                </a:lnTo>
                <a:lnTo>
                  <a:pt x="497811" y="291148"/>
                </a:lnTo>
                <a:lnTo>
                  <a:pt x="502920" y="242315"/>
                </a:lnTo>
                <a:lnTo>
                  <a:pt x="497811" y="193479"/>
                </a:lnTo>
                <a:lnTo>
                  <a:pt x="483159" y="147993"/>
                </a:lnTo>
                <a:lnTo>
                  <a:pt x="459974" y="106832"/>
                </a:lnTo>
                <a:lnTo>
                  <a:pt x="429269" y="70970"/>
                </a:lnTo>
                <a:lnTo>
                  <a:pt x="392054" y="41382"/>
                </a:lnTo>
                <a:lnTo>
                  <a:pt x="349339" y="19041"/>
                </a:lnTo>
                <a:lnTo>
                  <a:pt x="302138" y="4922"/>
                </a:lnTo>
                <a:lnTo>
                  <a:pt x="251460" y="0"/>
                </a:lnTo>
                <a:close/>
              </a:path>
            </a:pathLst>
          </a:custGeom>
          <a:solidFill>
            <a:srgbClr val="41DDF9"/>
          </a:solidFill>
        </p:spPr>
        <p:txBody>
          <a:bodyPr wrap="square" lIns="0" tIns="0" rIns="0" bIns="0" rtlCol="0"/>
          <a:lstStyle/>
          <a:p>
            <a:endParaRPr/>
          </a:p>
        </p:txBody>
      </p:sp>
      <p:sp>
        <p:nvSpPr>
          <p:cNvPr id="9" name="object 9"/>
          <p:cNvSpPr txBox="1"/>
          <p:nvPr/>
        </p:nvSpPr>
        <p:spPr>
          <a:xfrm>
            <a:off x="586153" y="540448"/>
            <a:ext cx="8735060" cy="461009"/>
          </a:xfrm>
          <a:prstGeom prst="rect">
            <a:avLst/>
          </a:prstGeom>
        </p:spPr>
        <p:txBody>
          <a:bodyPr vert="horz" wrap="square" lIns="0" tIns="12700" rIns="0" bIns="0" rtlCol="0">
            <a:spAutoFit/>
          </a:bodyPr>
          <a:lstStyle/>
          <a:p>
            <a:pPr marL="12700">
              <a:lnSpc>
                <a:spcPts val="1655"/>
              </a:lnSpc>
              <a:spcBef>
                <a:spcPts val="100"/>
              </a:spcBef>
            </a:pPr>
            <a:r>
              <a:rPr sz="1400" spc="125" dirty="0">
                <a:solidFill>
                  <a:srgbClr val="FFFFFF"/>
                </a:solidFill>
                <a:latin typeface="Century Gothic"/>
                <a:cs typeface="Century Gothic"/>
              </a:rPr>
              <a:t>—</a:t>
            </a:r>
            <a:endParaRPr sz="1400" dirty="0">
              <a:latin typeface="Century Gothic"/>
              <a:cs typeface="Century Gothic"/>
            </a:endParaRPr>
          </a:p>
          <a:p>
            <a:pPr marL="98425">
              <a:lnSpc>
                <a:spcPts val="1775"/>
              </a:lnSpc>
              <a:tabLst>
                <a:tab pos="595630" algn="l"/>
              </a:tabLst>
            </a:pPr>
            <a:r>
              <a:rPr sz="1500" dirty="0">
                <a:solidFill>
                  <a:srgbClr val="FFFFFF"/>
                </a:solidFill>
                <a:latin typeface="Calibri"/>
                <a:cs typeface="Calibri"/>
              </a:rPr>
              <a:t>3	</a:t>
            </a:r>
            <a:r>
              <a:rPr sz="2100" spc="75" baseline="1984" dirty="0">
                <a:solidFill>
                  <a:srgbClr val="FFFFFF"/>
                </a:solidFill>
                <a:latin typeface="Century Gothic"/>
                <a:cs typeface="Century Gothic"/>
              </a:rPr>
              <a:t>Offrir </a:t>
            </a:r>
            <a:r>
              <a:rPr sz="2100" spc="-75" baseline="1984" dirty="0">
                <a:solidFill>
                  <a:srgbClr val="FFFFFF"/>
                </a:solidFill>
                <a:latin typeface="Century Gothic"/>
                <a:cs typeface="Century Gothic"/>
              </a:rPr>
              <a:t>un </a:t>
            </a:r>
            <a:r>
              <a:rPr sz="2100" spc="-104" baseline="1984" dirty="0">
                <a:solidFill>
                  <a:srgbClr val="FFFFFF"/>
                </a:solidFill>
                <a:latin typeface="Century Gothic"/>
                <a:cs typeface="Century Gothic"/>
              </a:rPr>
              <a:t>niveau </a:t>
            </a:r>
            <a:r>
              <a:rPr sz="2100" spc="-202" baseline="1984" dirty="0">
                <a:solidFill>
                  <a:srgbClr val="FFFFFF"/>
                </a:solidFill>
                <a:latin typeface="Century Gothic"/>
                <a:cs typeface="Century Gothic"/>
              </a:rPr>
              <a:t>de </a:t>
            </a:r>
            <a:r>
              <a:rPr sz="2100" spc="-60" baseline="1984" dirty="0">
                <a:solidFill>
                  <a:srgbClr val="FFFFFF"/>
                </a:solidFill>
                <a:latin typeface="Century Gothic"/>
                <a:cs typeface="Century Gothic"/>
              </a:rPr>
              <a:t>protection </a:t>
            </a:r>
            <a:r>
              <a:rPr sz="2100" spc="0" baseline="1984" dirty="0">
                <a:solidFill>
                  <a:srgbClr val="FFFFFF"/>
                </a:solidFill>
                <a:latin typeface="Century Gothic"/>
                <a:cs typeface="Century Gothic"/>
              </a:rPr>
              <a:t>plus </a:t>
            </a:r>
            <a:r>
              <a:rPr sz="2100" spc="-120" baseline="1984" dirty="0">
                <a:solidFill>
                  <a:srgbClr val="FFFFFF"/>
                </a:solidFill>
                <a:latin typeface="Century Gothic"/>
                <a:cs typeface="Century Gothic"/>
              </a:rPr>
              <a:t>élevé </a:t>
            </a:r>
            <a:r>
              <a:rPr sz="2100" spc="-97" baseline="1984" dirty="0">
                <a:solidFill>
                  <a:srgbClr val="FFFFFF"/>
                </a:solidFill>
                <a:latin typeface="Century Gothic"/>
                <a:cs typeface="Century Gothic"/>
              </a:rPr>
              <a:t>des </a:t>
            </a:r>
            <a:r>
              <a:rPr sz="2100" spc="-120" baseline="1984" dirty="0" err="1">
                <a:solidFill>
                  <a:srgbClr val="FFFFFF"/>
                </a:solidFill>
                <a:latin typeface="Century Gothic"/>
                <a:cs typeface="Century Gothic"/>
              </a:rPr>
              <a:t>données</a:t>
            </a:r>
            <a:r>
              <a:rPr sz="2100" spc="-120" baseline="1984" dirty="0">
                <a:solidFill>
                  <a:srgbClr val="FFFFFF"/>
                </a:solidFill>
                <a:latin typeface="Century Gothic"/>
                <a:cs typeface="Century Gothic"/>
              </a:rPr>
              <a:t> </a:t>
            </a:r>
            <a:r>
              <a:rPr lang="fr-FR" sz="2100" spc="-322" baseline="1984" dirty="0">
                <a:solidFill>
                  <a:srgbClr val="FFFFFF"/>
                </a:solidFill>
                <a:latin typeface="Century Gothic"/>
                <a:cs typeface="Century Gothic"/>
              </a:rPr>
              <a:t>à </a:t>
            </a:r>
            <a:r>
              <a:rPr sz="2100" spc="-322" baseline="1984" dirty="0">
                <a:solidFill>
                  <a:srgbClr val="FFFFFF"/>
                </a:solidFill>
                <a:latin typeface="Century Gothic"/>
                <a:cs typeface="Century Gothic"/>
              </a:rPr>
              <a:t> </a:t>
            </a:r>
            <a:r>
              <a:rPr sz="2100" spc="-127" baseline="1984" dirty="0">
                <a:solidFill>
                  <a:srgbClr val="FFFFFF"/>
                </a:solidFill>
                <a:latin typeface="Century Gothic"/>
                <a:cs typeface="Century Gothic"/>
              </a:rPr>
              <a:t>caractère </a:t>
            </a:r>
            <a:r>
              <a:rPr sz="2100" spc="-60" baseline="1984" dirty="0">
                <a:solidFill>
                  <a:srgbClr val="FFFFFF"/>
                </a:solidFill>
                <a:latin typeface="Century Gothic"/>
                <a:cs typeface="Century Gothic"/>
              </a:rPr>
              <a:t>personnel </a:t>
            </a:r>
            <a:r>
              <a:rPr sz="2100" spc="-97" baseline="1984" dirty="0">
                <a:solidFill>
                  <a:srgbClr val="FFFFFF"/>
                </a:solidFill>
                <a:latin typeface="Century Gothic"/>
                <a:cs typeface="Century Gothic"/>
              </a:rPr>
              <a:t>des </a:t>
            </a:r>
            <a:r>
              <a:rPr sz="2100" spc="-44" baseline="1984" dirty="0">
                <a:solidFill>
                  <a:srgbClr val="FFFFFF"/>
                </a:solidFill>
                <a:latin typeface="Century Gothic"/>
                <a:cs typeface="Century Gothic"/>
              </a:rPr>
              <a:t>citoyens</a:t>
            </a:r>
            <a:r>
              <a:rPr sz="2100" spc="-30" baseline="1984" dirty="0">
                <a:solidFill>
                  <a:srgbClr val="FFFFFF"/>
                </a:solidFill>
                <a:latin typeface="Century Gothic"/>
                <a:cs typeface="Century Gothic"/>
              </a:rPr>
              <a:t> </a:t>
            </a:r>
            <a:r>
              <a:rPr sz="2100" spc="-97" baseline="1984" dirty="0">
                <a:solidFill>
                  <a:srgbClr val="FFFFFF"/>
                </a:solidFill>
                <a:latin typeface="Century Gothic"/>
                <a:cs typeface="Century Gothic"/>
              </a:rPr>
              <a:t>européens</a:t>
            </a:r>
            <a:endParaRPr sz="2100" baseline="1984" dirty="0">
              <a:latin typeface="Century Gothic"/>
              <a:cs typeface="Century Gothic"/>
            </a:endParaRPr>
          </a:p>
        </p:txBody>
      </p:sp>
      <p:sp>
        <p:nvSpPr>
          <p:cNvPr id="10" name="object 10"/>
          <p:cNvSpPr txBox="1"/>
          <p:nvPr/>
        </p:nvSpPr>
        <p:spPr>
          <a:xfrm>
            <a:off x="322535" y="5437780"/>
            <a:ext cx="11747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15" dirty="0">
                <a:solidFill>
                  <a:srgbClr val="0000FF"/>
                </a:solidFill>
                <a:latin typeface="Century Gothic"/>
                <a:cs typeface="Century Gothic"/>
              </a:rPr>
              <a:t>8</a:t>
            </a:fld>
            <a:endParaRPr sz="900">
              <a:latin typeface="Century Gothic"/>
              <a:cs typeface="Century Gothic"/>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5" name="object 5"/>
          <p:cNvSpPr txBox="1"/>
          <p:nvPr/>
        </p:nvSpPr>
        <p:spPr>
          <a:xfrm>
            <a:off x="3210788" y="931329"/>
            <a:ext cx="5028565" cy="699770"/>
          </a:xfrm>
          <a:prstGeom prst="rect">
            <a:avLst/>
          </a:prstGeom>
        </p:spPr>
        <p:txBody>
          <a:bodyPr vert="horz" wrap="square" lIns="0" tIns="31750" rIns="0" bIns="0" rtlCol="0">
            <a:spAutoFit/>
          </a:bodyPr>
          <a:lstStyle/>
          <a:p>
            <a:pPr marL="12700" marR="5080">
              <a:lnSpc>
                <a:spcPct val="89500"/>
              </a:lnSpc>
              <a:spcBef>
                <a:spcPts val="250"/>
              </a:spcBef>
            </a:pPr>
            <a:r>
              <a:rPr sz="1200" spc="55" dirty="0">
                <a:solidFill>
                  <a:srgbClr val="FFFFFF"/>
                </a:solidFill>
                <a:latin typeface="Century Gothic"/>
                <a:cs typeface="Century Gothic"/>
              </a:rPr>
              <a:t>Si, </a:t>
            </a:r>
            <a:r>
              <a:rPr sz="1200" spc="25" dirty="0">
                <a:solidFill>
                  <a:srgbClr val="FFFFFF"/>
                </a:solidFill>
                <a:latin typeface="Century Gothic"/>
                <a:cs typeface="Century Gothic"/>
              </a:rPr>
              <a:t>lors </a:t>
            </a:r>
            <a:r>
              <a:rPr sz="1200" spc="-65" dirty="0">
                <a:solidFill>
                  <a:srgbClr val="FFFFFF"/>
                </a:solidFill>
                <a:latin typeface="Century Gothic"/>
                <a:cs typeface="Century Gothic"/>
              </a:rPr>
              <a:t>des </a:t>
            </a:r>
            <a:r>
              <a:rPr sz="1200" spc="-85" dirty="0">
                <a:solidFill>
                  <a:srgbClr val="FFFFFF"/>
                </a:solidFill>
                <a:latin typeface="Century Gothic"/>
                <a:cs typeface="Century Gothic"/>
              </a:rPr>
              <a:t>étapes </a:t>
            </a:r>
            <a:r>
              <a:rPr sz="1200" spc="-70" dirty="0">
                <a:solidFill>
                  <a:srgbClr val="FFFFFF"/>
                </a:solidFill>
                <a:latin typeface="Century Gothic"/>
                <a:cs typeface="Century Gothic"/>
              </a:rPr>
              <a:t>précédentes, </a:t>
            </a:r>
            <a:r>
              <a:rPr sz="1200" spc="-65" dirty="0">
                <a:solidFill>
                  <a:srgbClr val="FFFFFF"/>
                </a:solidFill>
                <a:latin typeface="Century Gothic"/>
                <a:cs typeface="Century Gothic"/>
              </a:rPr>
              <a:t>des </a:t>
            </a:r>
            <a:r>
              <a:rPr sz="1200" spc="-35" dirty="0">
                <a:solidFill>
                  <a:srgbClr val="FFFFFF"/>
                </a:solidFill>
                <a:latin typeface="Century Gothic"/>
                <a:cs typeface="Century Gothic"/>
              </a:rPr>
              <a:t>traitements </a:t>
            </a:r>
            <a:r>
              <a:rPr sz="1200" spc="-130" dirty="0">
                <a:solidFill>
                  <a:srgbClr val="FFFFFF"/>
                </a:solidFill>
                <a:latin typeface="Century Gothic"/>
                <a:cs typeface="Century Gothic"/>
              </a:rPr>
              <a:t>de </a:t>
            </a:r>
            <a:r>
              <a:rPr sz="1200" spc="-80" dirty="0">
                <a:solidFill>
                  <a:srgbClr val="FFFFFF"/>
                </a:solidFill>
                <a:latin typeface="Century Gothic"/>
                <a:cs typeface="Century Gothic"/>
              </a:rPr>
              <a:t>données </a:t>
            </a:r>
            <a:r>
              <a:rPr sz="1200" spc="-35" dirty="0">
                <a:solidFill>
                  <a:srgbClr val="FFFFFF"/>
                </a:solidFill>
                <a:latin typeface="Century Gothic"/>
                <a:cs typeface="Century Gothic"/>
              </a:rPr>
              <a:t>personnelles  </a:t>
            </a:r>
            <a:r>
              <a:rPr sz="1200" spc="-30" dirty="0">
                <a:solidFill>
                  <a:srgbClr val="FFFFFF"/>
                </a:solidFill>
                <a:latin typeface="Century Gothic"/>
                <a:cs typeface="Century Gothic"/>
              </a:rPr>
              <a:t>susceptibles </a:t>
            </a:r>
            <a:r>
              <a:rPr sz="1200" spc="-70" dirty="0">
                <a:solidFill>
                  <a:srgbClr val="FFFFFF"/>
                </a:solidFill>
                <a:latin typeface="Century Gothic"/>
                <a:cs typeface="Century Gothic"/>
              </a:rPr>
              <a:t>d'engendrer </a:t>
            </a:r>
            <a:r>
              <a:rPr sz="1200" spc="-65" dirty="0">
                <a:solidFill>
                  <a:srgbClr val="FFFFFF"/>
                </a:solidFill>
                <a:latin typeface="Century Gothic"/>
                <a:cs typeface="Century Gothic"/>
              </a:rPr>
              <a:t>des </a:t>
            </a:r>
            <a:r>
              <a:rPr sz="1200" spc="-5" dirty="0">
                <a:solidFill>
                  <a:srgbClr val="FFFFFF"/>
                </a:solidFill>
                <a:latin typeface="Century Gothic"/>
                <a:cs typeface="Century Gothic"/>
              </a:rPr>
              <a:t>risques </a:t>
            </a:r>
            <a:r>
              <a:rPr sz="1200" spc="-20" dirty="0">
                <a:solidFill>
                  <a:srgbClr val="FFFFFF"/>
                </a:solidFill>
                <a:latin typeface="Century Gothic"/>
                <a:cs typeface="Century Gothic"/>
              </a:rPr>
              <a:t>sont </a:t>
            </a:r>
            <a:r>
              <a:rPr sz="1200" spc="-15" dirty="0">
                <a:solidFill>
                  <a:srgbClr val="FFFFFF"/>
                </a:solidFill>
                <a:latin typeface="Century Gothic"/>
                <a:cs typeface="Century Gothic"/>
              </a:rPr>
              <a:t>identifiés, </a:t>
            </a:r>
            <a:r>
              <a:rPr sz="1200" spc="55" dirty="0">
                <a:solidFill>
                  <a:srgbClr val="FFFFFF"/>
                </a:solidFill>
                <a:latin typeface="Century Gothic"/>
                <a:cs typeface="Century Gothic"/>
              </a:rPr>
              <a:t>il </a:t>
            </a:r>
            <a:r>
              <a:rPr sz="1200" spc="-15" dirty="0">
                <a:solidFill>
                  <a:srgbClr val="FFFFFF"/>
                </a:solidFill>
                <a:latin typeface="Century Gothic"/>
                <a:cs typeface="Century Gothic"/>
              </a:rPr>
              <a:t>est </a:t>
            </a:r>
            <a:r>
              <a:rPr sz="1200" spc="-55" dirty="0">
                <a:solidFill>
                  <a:srgbClr val="FFFFFF"/>
                </a:solidFill>
                <a:latin typeface="Century Gothic"/>
                <a:cs typeface="Century Gothic"/>
              </a:rPr>
              <a:t>nécessaire </a:t>
            </a:r>
            <a:r>
              <a:rPr sz="1200" spc="-130" dirty="0">
                <a:solidFill>
                  <a:srgbClr val="FFFFFF"/>
                </a:solidFill>
                <a:latin typeface="Century Gothic"/>
                <a:cs typeface="Century Gothic"/>
              </a:rPr>
              <a:t>de  </a:t>
            </a:r>
            <a:r>
              <a:rPr sz="1200" spc="-70" dirty="0">
                <a:solidFill>
                  <a:srgbClr val="FFFFFF"/>
                </a:solidFill>
                <a:latin typeface="Century Gothic"/>
                <a:cs typeface="Century Gothic"/>
              </a:rPr>
              <a:t>mener </a:t>
            </a:r>
            <a:r>
              <a:rPr sz="1200" spc="-85" dirty="0">
                <a:solidFill>
                  <a:srgbClr val="FFFFFF"/>
                </a:solidFill>
                <a:latin typeface="Century Gothic"/>
                <a:cs typeface="Century Gothic"/>
              </a:rPr>
              <a:t>une </a:t>
            </a:r>
            <a:r>
              <a:rPr sz="1200" spc="-90" dirty="0">
                <a:solidFill>
                  <a:srgbClr val="FFFFFF"/>
                </a:solidFill>
                <a:latin typeface="Century Gothic"/>
                <a:cs typeface="Century Gothic"/>
              </a:rPr>
              <a:t>étude </a:t>
            </a:r>
            <a:r>
              <a:rPr sz="1200" spc="-75" dirty="0">
                <a:solidFill>
                  <a:srgbClr val="FFFFFF"/>
                </a:solidFill>
                <a:latin typeface="Century Gothic"/>
                <a:cs typeface="Century Gothic"/>
              </a:rPr>
              <a:t>d'impact </a:t>
            </a:r>
            <a:r>
              <a:rPr sz="1200" spc="25" dirty="0">
                <a:solidFill>
                  <a:srgbClr val="FFFFFF"/>
                </a:solidFill>
                <a:latin typeface="Century Gothic"/>
                <a:cs typeface="Century Gothic"/>
              </a:rPr>
              <a:t>sur </a:t>
            </a:r>
            <a:r>
              <a:rPr sz="1200" spc="-70" dirty="0">
                <a:solidFill>
                  <a:srgbClr val="FFFFFF"/>
                </a:solidFill>
                <a:latin typeface="Century Gothic"/>
                <a:cs typeface="Century Gothic"/>
              </a:rPr>
              <a:t>la </a:t>
            </a:r>
            <a:r>
              <a:rPr sz="1200" spc="-50" dirty="0">
                <a:solidFill>
                  <a:srgbClr val="FFFFFF"/>
                </a:solidFill>
                <a:latin typeface="Century Gothic"/>
                <a:cs typeface="Century Gothic"/>
              </a:rPr>
              <a:t>protection </a:t>
            </a:r>
            <a:r>
              <a:rPr sz="1200" spc="-65" dirty="0">
                <a:solidFill>
                  <a:srgbClr val="FFFFFF"/>
                </a:solidFill>
                <a:latin typeface="Century Gothic"/>
                <a:cs typeface="Century Gothic"/>
              </a:rPr>
              <a:t>des </a:t>
            </a:r>
            <a:r>
              <a:rPr sz="1200" spc="-80" dirty="0">
                <a:solidFill>
                  <a:srgbClr val="FFFFFF"/>
                </a:solidFill>
                <a:latin typeface="Century Gothic"/>
                <a:cs typeface="Century Gothic"/>
              </a:rPr>
              <a:t>données </a:t>
            </a:r>
            <a:r>
              <a:rPr sz="1200" spc="-55" dirty="0">
                <a:solidFill>
                  <a:srgbClr val="FFFFFF"/>
                </a:solidFill>
                <a:latin typeface="Century Gothic"/>
                <a:cs typeface="Century Gothic"/>
              </a:rPr>
              <a:t>(ou, </a:t>
            </a:r>
            <a:r>
              <a:rPr sz="1200" spc="-100" dirty="0">
                <a:solidFill>
                  <a:srgbClr val="FFFFFF"/>
                </a:solidFill>
                <a:latin typeface="Century Gothic"/>
                <a:cs typeface="Century Gothic"/>
              </a:rPr>
              <a:t>en </a:t>
            </a:r>
            <a:r>
              <a:rPr sz="1200" spc="-50" dirty="0">
                <a:solidFill>
                  <a:srgbClr val="FFFFFF"/>
                </a:solidFill>
                <a:latin typeface="Century Gothic"/>
                <a:cs typeface="Century Gothic"/>
              </a:rPr>
              <a:t>anglais,  </a:t>
            </a:r>
            <a:r>
              <a:rPr sz="1200" spc="-45" dirty="0">
                <a:solidFill>
                  <a:srgbClr val="FFFFFF"/>
                </a:solidFill>
                <a:latin typeface="Century Gothic"/>
                <a:cs typeface="Century Gothic"/>
              </a:rPr>
              <a:t>Privacy </a:t>
            </a:r>
            <a:r>
              <a:rPr sz="1200" spc="-80" dirty="0">
                <a:solidFill>
                  <a:srgbClr val="FFFFFF"/>
                </a:solidFill>
                <a:latin typeface="Century Gothic"/>
                <a:cs typeface="Century Gothic"/>
              </a:rPr>
              <a:t>Impact</a:t>
            </a:r>
            <a:r>
              <a:rPr sz="1200" spc="-30" dirty="0">
                <a:solidFill>
                  <a:srgbClr val="FFFFFF"/>
                </a:solidFill>
                <a:latin typeface="Century Gothic"/>
                <a:cs typeface="Century Gothic"/>
              </a:rPr>
              <a:t> </a:t>
            </a:r>
            <a:r>
              <a:rPr sz="1200" spc="-25" dirty="0">
                <a:solidFill>
                  <a:srgbClr val="FFFFFF"/>
                </a:solidFill>
                <a:latin typeface="Century Gothic"/>
                <a:cs typeface="Century Gothic"/>
              </a:rPr>
              <a:t>Assessment).</a:t>
            </a:r>
            <a:endParaRPr sz="1200">
              <a:latin typeface="Century Gothic"/>
              <a:cs typeface="Century Gothic"/>
            </a:endParaRPr>
          </a:p>
        </p:txBody>
      </p:sp>
      <p:sp>
        <p:nvSpPr>
          <p:cNvPr id="8" name="object 8"/>
          <p:cNvSpPr txBox="1"/>
          <p:nvPr/>
        </p:nvSpPr>
        <p:spPr>
          <a:xfrm>
            <a:off x="322535" y="5437780"/>
            <a:ext cx="184150"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25" dirty="0">
                <a:solidFill>
                  <a:srgbClr val="0000FF"/>
                </a:solidFill>
                <a:latin typeface="Century Gothic"/>
                <a:cs typeface="Century Gothic"/>
              </a:rPr>
              <a:t>80</a:t>
            </a:fld>
            <a:endParaRPr sz="900">
              <a:latin typeface="Century Gothic"/>
              <a:cs typeface="Century Gothic"/>
            </a:endParaRPr>
          </a:p>
        </p:txBody>
      </p:sp>
      <p:sp>
        <p:nvSpPr>
          <p:cNvPr id="6" name="object 6"/>
          <p:cNvSpPr txBox="1"/>
          <p:nvPr/>
        </p:nvSpPr>
        <p:spPr>
          <a:xfrm>
            <a:off x="3210788" y="1911149"/>
            <a:ext cx="5052695" cy="2547620"/>
          </a:xfrm>
          <a:prstGeom prst="rect">
            <a:avLst/>
          </a:prstGeom>
        </p:spPr>
        <p:txBody>
          <a:bodyPr vert="horz" wrap="square" lIns="0" tIns="107950" rIns="0" bIns="0" rtlCol="0">
            <a:spAutoFit/>
          </a:bodyPr>
          <a:lstStyle/>
          <a:p>
            <a:pPr marL="12700">
              <a:lnSpc>
                <a:spcPct val="100000"/>
              </a:lnSpc>
              <a:spcBef>
                <a:spcPts val="850"/>
              </a:spcBef>
            </a:pPr>
            <a:r>
              <a:rPr sz="1200" spc="-70" dirty="0">
                <a:solidFill>
                  <a:srgbClr val="FFFFFF"/>
                </a:solidFill>
                <a:latin typeface="Century Gothic"/>
                <a:cs typeface="Century Gothic"/>
              </a:rPr>
              <a:t>L’étude </a:t>
            </a:r>
            <a:r>
              <a:rPr sz="1200" spc="-95" dirty="0">
                <a:solidFill>
                  <a:srgbClr val="FFFFFF"/>
                </a:solidFill>
                <a:latin typeface="Century Gothic"/>
                <a:cs typeface="Century Gothic"/>
              </a:rPr>
              <a:t>d’impact </a:t>
            </a:r>
            <a:r>
              <a:rPr sz="1200" spc="25" dirty="0">
                <a:solidFill>
                  <a:srgbClr val="FFFFFF"/>
                </a:solidFill>
                <a:latin typeface="Century Gothic"/>
                <a:cs typeface="Century Gothic"/>
              </a:rPr>
              <a:t>sur </a:t>
            </a:r>
            <a:r>
              <a:rPr sz="1200" spc="-70" dirty="0">
                <a:solidFill>
                  <a:srgbClr val="FFFFFF"/>
                </a:solidFill>
                <a:latin typeface="Century Gothic"/>
                <a:cs typeface="Century Gothic"/>
              </a:rPr>
              <a:t>la </a:t>
            </a:r>
            <a:r>
              <a:rPr sz="1200" spc="-50" dirty="0">
                <a:solidFill>
                  <a:srgbClr val="FFFFFF"/>
                </a:solidFill>
                <a:latin typeface="Century Gothic"/>
                <a:cs typeface="Century Gothic"/>
              </a:rPr>
              <a:t>protection </a:t>
            </a:r>
            <a:r>
              <a:rPr sz="1200" spc="-65" dirty="0">
                <a:solidFill>
                  <a:srgbClr val="FFFFFF"/>
                </a:solidFill>
                <a:latin typeface="Century Gothic"/>
                <a:cs typeface="Century Gothic"/>
              </a:rPr>
              <a:t>des </a:t>
            </a:r>
            <a:r>
              <a:rPr sz="1200" spc="-80" dirty="0">
                <a:solidFill>
                  <a:srgbClr val="FFFFFF"/>
                </a:solidFill>
                <a:latin typeface="Century Gothic"/>
                <a:cs typeface="Century Gothic"/>
              </a:rPr>
              <a:t>données </a:t>
            </a:r>
            <a:r>
              <a:rPr sz="1200" spc="-50" dirty="0">
                <a:solidFill>
                  <a:srgbClr val="FFFFFF"/>
                </a:solidFill>
                <a:latin typeface="Century Gothic"/>
                <a:cs typeface="Century Gothic"/>
              </a:rPr>
              <a:t>contient</a:t>
            </a:r>
            <a:r>
              <a:rPr sz="1200" spc="100" dirty="0">
                <a:solidFill>
                  <a:srgbClr val="FFFFFF"/>
                </a:solidFill>
                <a:latin typeface="Century Gothic"/>
                <a:cs typeface="Century Gothic"/>
              </a:rPr>
              <a:t> </a:t>
            </a:r>
            <a:r>
              <a:rPr sz="1200" spc="10" dirty="0">
                <a:solidFill>
                  <a:srgbClr val="FFFFFF"/>
                </a:solidFill>
                <a:latin typeface="Century Gothic"/>
                <a:cs typeface="Century Gothic"/>
              </a:rPr>
              <a:t>:</a:t>
            </a:r>
            <a:endParaRPr sz="1200">
              <a:latin typeface="Century Gothic"/>
              <a:cs typeface="Century Gothic"/>
            </a:endParaRPr>
          </a:p>
          <a:p>
            <a:pPr marL="184150" indent="-171450">
              <a:lnSpc>
                <a:spcPct val="100000"/>
              </a:lnSpc>
              <a:spcBef>
                <a:spcPts val="860"/>
              </a:spcBef>
              <a:buSzPct val="104166"/>
              <a:buFont typeface="Arial"/>
              <a:buChar char="•"/>
              <a:tabLst>
                <a:tab pos="184150" algn="l"/>
              </a:tabLst>
            </a:pPr>
            <a:r>
              <a:rPr sz="1200" spc="-85" dirty="0">
                <a:solidFill>
                  <a:srgbClr val="FFFFFF"/>
                </a:solidFill>
                <a:latin typeface="Century Gothic"/>
                <a:cs typeface="Century Gothic"/>
              </a:rPr>
              <a:t>une </a:t>
            </a:r>
            <a:r>
              <a:rPr sz="1200" spc="-40" dirty="0">
                <a:solidFill>
                  <a:srgbClr val="FFFFFF"/>
                </a:solidFill>
                <a:latin typeface="Century Gothic"/>
                <a:cs typeface="Century Gothic"/>
              </a:rPr>
              <a:t>description </a:t>
            </a:r>
            <a:r>
              <a:rPr sz="1200" spc="-90" dirty="0">
                <a:solidFill>
                  <a:srgbClr val="FFFFFF"/>
                </a:solidFill>
                <a:latin typeface="Century Gothic"/>
                <a:cs typeface="Century Gothic"/>
              </a:rPr>
              <a:t>du </a:t>
            </a:r>
            <a:r>
              <a:rPr sz="1200" spc="-45" dirty="0">
                <a:solidFill>
                  <a:srgbClr val="FFFFFF"/>
                </a:solidFill>
                <a:latin typeface="Century Gothic"/>
                <a:cs typeface="Century Gothic"/>
              </a:rPr>
              <a:t>traitement </a:t>
            </a:r>
            <a:r>
              <a:rPr sz="1200" spc="-60" dirty="0">
                <a:solidFill>
                  <a:srgbClr val="FFFFFF"/>
                </a:solidFill>
                <a:latin typeface="Century Gothic"/>
                <a:cs typeface="Century Gothic"/>
              </a:rPr>
              <a:t>et </a:t>
            </a:r>
            <a:r>
              <a:rPr sz="1200" spc="-130" dirty="0">
                <a:solidFill>
                  <a:srgbClr val="FFFFFF"/>
                </a:solidFill>
                <a:latin typeface="Century Gothic"/>
                <a:cs typeface="Century Gothic"/>
              </a:rPr>
              <a:t>de </a:t>
            </a:r>
            <a:r>
              <a:rPr sz="1200" dirty="0">
                <a:solidFill>
                  <a:srgbClr val="FFFFFF"/>
                </a:solidFill>
                <a:latin typeface="Century Gothic"/>
                <a:cs typeface="Century Gothic"/>
              </a:rPr>
              <a:t>ses</a:t>
            </a:r>
            <a:r>
              <a:rPr sz="1200" spc="-5" dirty="0">
                <a:solidFill>
                  <a:srgbClr val="FFFFFF"/>
                </a:solidFill>
                <a:latin typeface="Century Gothic"/>
                <a:cs typeface="Century Gothic"/>
              </a:rPr>
              <a:t> </a:t>
            </a:r>
            <a:r>
              <a:rPr sz="1200" spc="-10" dirty="0">
                <a:solidFill>
                  <a:srgbClr val="FFFFFF"/>
                </a:solidFill>
                <a:latin typeface="Century Gothic"/>
                <a:cs typeface="Century Gothic"/>
              </a:rPr>
              <a:t>finalités,</a:t>
            </a:r>
            <a:endParaRPr sz="1200">
              <a:latin typeface="Century Gothic"/>
              <a:cs typeface="Century Gothic"/>
            </a:endParaRPr>
          </a:p>
          <a:p>
            <a:pPr marL="184150" indent="-171450">
              <a:lnSpc>
                <a:spcPct val="100000"/>
              </a:lnSpc>
              <a:spcBef>
                <a:spcPts val="860"/>
              </a:spcBef>
              <a:buSzPct val="104166"/>
              <a:buFont typeface="Arial"/>
              <a:buChar char="•"/>
              <a:tabLst>
                <a:tab pos="184150" algn="l"/>
              </a:tabLst>
            </a:pPr>
            <a:r>
              <a:rPr sz="1200" spc="-85" dirty="0">
                <a:solidFill>
                  <a:srgbClr val="FFFFFF"/>
                </a:solidFill>
                <a:latin typeface="Century Gothic"/>
                <a:cs typeface="Century Gothic"/>
              </a:rPr>
              <a:t>une </a:t>
            </a:r>
            <a:r>
              <a:rPr sz="1200" spc="-70" dirty="0">
                <a:solidFill>
                  <a:srgbClr val="FFFFFF"/>
                </a:solidFill>
                <a:latin typeface="Century Gothic"/>
                <a:cs typeface="Century Gothic"/>
              </a:rPr>
              <a:t>évaluation </a:t>
            </a:r>
            <a:r>
              <a:rPr sz="1200" spc="-130" dirty="0">
                <a:solidFill>
                  <a:srgbClr val="FFFFFF"/>
                </a:solidFill>
                <a:latin typeface="Century Gothic"/>
                <a:cs typeface="Century Gothic"/>
              </a:rPr>
              <a:t>de </a:t>
            </a:r>
            <a:r>
              <a:rPr sz="1200" spc="-70" dirty="0">
                <a:solidFill>
                  <a:srgbClr val="FFFFFF"/>
                </a:solidFill>
                <a:latin typeface="Century Gothic"/>
                <a:cs typeface="Century Gothic"/>
              </a:rPr>
              <a:t>la </a:t>
            </a:r>
            <a:r>
              <a:rPr sz="1200" spc="-45" dirty="0">
                <a:solidFill>
                  <a:srgbClr val="FFFFFF"/>
                </a:solidFill>
                <a:latin typeface="Century Gothic"/>
                <a:cs typeface="Century Gothic"/>
              </a:rPr>
              <a:t>nécessité </a:t>
            </a:r>
            <a:r>
              <a:rPr sz="1200" spc="-60" dirty="0">
                <a:solidFill>
                  <a:srgbClr val="FFFFFF"/>
                </a:solidFill>
                <a:latin typeface="Century Gothic"/>
                <a:cs typeface="Century Gothic"/>
              </a:rPr>
              <a:t>et </a:t>
            </a:r>
            <a:r>
              <a:rPr sz="1200" spc="-130" dirty="0">
                <a:solidFill>
                  <a:srgbClr val="FFFFFF"/>
                </a:solidFill>
                <a:latin typeface="Century Gothic"/>
                <a:cs typeface="Century Gothic"/>
              </a:rPr>
              <a:t>de </a:t>
            </a:r>
            <a:r>
              <a:rPr sz="1200" spc="-70" dirty="0">
                <a:solidFill>
                  <a:srgbClr val="FFFFFF"/>
                </a:solidFill>
                <a:latin typeface="Century Gothic"/>
                <a:cs typeface="Century Gothic"/>
              </a:rPr>
              <a:t>la </a:t>
            </a:r>
            <a:r>
              <a:rPr sz="1200" spc="-40" dirty="0">
                <a:solidFill>
                  <a:srgbClr val="FFFFFF"/>
                </a:solidFill>
                <a:latin typeface="Century Gothic"/>
                <a:cs typeface="Century Gothic"/>
              </a:rPr>
              <a:t>proportionnalité </a:t>
            </a:r>
            <a:r>
              <a:rPr sz="1200" spc="-90" dirty="0">
                <a:solidFill>
                  <a:srgbClr val="FFFFFF"/>
                </a:solidFill>
                <a:latin typeface="Century Gothic"/>
                <a:cs typeface="Century Gothic"/>
              </a:rPr>
              <a:t>du</a:t>
            </a:r>
            <a:r>
              <a:rPr sz="1200" spc="-30" dirty="0">
                <a:solidFill>
                  <a:srgbClr val="FFFFFF"/>
                </a:solidFill>
                <a:latin typeface="Century Gothic"/>
                <a:cs typeface="Century Gothic"/>
              </a:rPr>
              <a:t> </a:t>
            </a:r>
            <a:r>
              <a:rPr sz="1200" spc="-40" dirty="0">
                <a:solidFill>
                  <a:srgbClr val="FFFFFF"/>
                </a:solidFill>
                <a:latin typeface="Century Gothic"/>
                <a:cs typeface="Century Gothic"/>
              </a:rPr>
              <a:t>traitement,</a:t>
            </a:r>
            <a:endParaRPr sz="1200">
              <a:latin typeface="Century Gothic"/>
              <a:cs typeface="Century Gothic"/>
            </a:endParaRPr>
          </a:p>
          <a:p>
            <a:pPr marL="184150" marR="252729" indent="-171450">
              <a:lnSpc>
                <a:spcPts val="1300"/>
              </a:lnSpc>
              <a:spcBef>
                <a:spcPts val="1019"/>
              </a:spcBef>
              <a:buSzPct val="104166"/>
              <a:buFont typeface="Arial"/>
              <a:buChar char="•"/>
              <a:tabLst>
                <a:tab pos="184150" algn="l"/>
              </a:tabLst>
            </a:pPr>
            <a:r>
              <a:rPr sz="1200" spc="-85" dirty="0">
                <a:solidFill>
                  <a:srgbClr val="FFFFFF"/>
                </a:solidFill>
                <a:latin typeface="Century Gothic"/>
                <a:cs typeface="Century Gothic"/>
              </a:rPr>
              <a:t>une </a:t>
            </a:r>
            <a:r>
              <a:rPr sz="1200" spc="-70" dirty="0">
                <a:solidFill>
                  <a:srgbClr val="FFFFFF"/>
                </a:solidFill>
                <a:latin typeface="Century Gothic"/>
                <a:cs typeface="Century Gothic"/>
              </a:rPr>
              <a:t>appréciation </a:t>
            </a:r>
            <a:r>
              <a:rPr sz="1200" spc="-65" dirty="0">
                <a:solidFill>
                  <a:srgbClr val="FFFFFF"/>
                </a:solidFill>
                <a:latin typeface="Century Gothic"/>
                <a:cs typeface="Century Gothic"/>
              </a:rPr>
              <a:t>des </a:t>
            </a:r>
            <a:r>
              <a:rPr sz="1200" spc="-5" dirty="0">
                <a:solidFill>
                  <a:srgbClr val="FFFFFF"/>
                </a:solidFill>
                <a:latin typeface="Century Gothic"/>
                <a:cs typeface="Century Gothic"/>
              </a:rPr>
              <a:t>risques </a:t>
            </a:r>
            <a:r>
              <a:rPr sz="1200" spc="25" dirty="0">
                <a:solidFill>
                  <a:srgbClr val="FFFFFF"/>
                </a:solidFill>
                <a:latin typeface="Century Gothic"/>
                <a:cs typeface="Century Gothic"/>
              </a:rPr>
              <a:t>sur </a:t>
            </a:r>
            <a:r>
              <a:rPr sz="1200" dirty="0">
                <a:solidFill>
                  <a:srgbClr val="FFFFFF"/>
                </a:solidFill>
                <a:latin typeface="Century Gothic"/>
                <a:cs typeface="Century Gothic"/>
              </a:rPr>
              <a:t>les </a:t>
            </a:r>
            <a:r>
              <a:rPr sz="1200" spc="-5" dirty="0">
                <a:solidFill>
                  <a:srgbClr val="FFFFFF"/>
                </a:solidFill>
                <a:latin typeface="Century Gothic"/>
                <a:cs typeface="Century Gothic"/>
              </a:rPr>
              <a:t>droits </a:t>
            </a:r>
            <a:r>
              <a:rPr sz="1200" spc="-60" dirty="0">
                <a:solidFill>
                  <a:srgbClr val="FFFFFF"/>
                </a:solidFill>
                <a:latin typeface="Century Gothic"/>
                <a:cs typeface="Century Gothic"/>
              </a:rPr>
              <a:t>et </a:t>
            </a:r>
            <a:r>
              <a:rPr sz="1200" spc="-15" dirty="0">
                <a:solidFill>
                  <a:srgbClr val="FFFFFF"/>
                </a:solidFill>
                <a:latin typeface="Century Gothic"/>
                <a:cs typeface="Century Gothic"/>
              </a:rPr>
              <a:t>libertés </a:t>
            </a:r>
            <a:r>
              <a:rPr sz="1200" spc="-65" dirty="0">
                <a:solidFill>
                  <a:srgbClr val="FFFFFF"/>
                </a:solidFill>
                <a:latin typeface="Century Gothic"/>
                <a:cs typeface="Century Gothic"/>
              </a:rPr>
              <a:t>des </a:t>
            </a:r>
            <a:r>
              <a:rPr sz="1200" spc="-45" dirty="0">
                <a:solidFill>
                  <a:srgbClr val="FFFFFF"/>
                </a:solidFill>
                <a:latin typeface="Century Gothic"/>
                <a:cs typeface="Century Gothic"/>
              </a:rPr>
              <a:t>personnes  </a:t>
            </a:r>
            <a:r>
              <a:rPr sz="1200" spc="-70" dirty="0">
                <a:solidFill>
                  <a:srgbClr val="FFFFFF"/>
                </a:solidFill>
                <a:latin typeface="Century Gothic"/>
                <a:cs typeface="Century Gothic"/>
              </a:rPr>
              <a:t>concernées,</a:t>
            </a:r>
            <a:endParaRPr sz="1200">
              <a:latin typeface="Century Gothic"/>
              <a:cs typeface="Century Gothic"/>
            </a:endParaRPr>
          </a:p>
          <a:p>
            <a:pPr marL="184150" marR="338455" indent="-171450">
              <a:lnSpc>
                <a:spcPts val="1270"/>
              </a:lnSpc>
              <a:spcBef>
                <a:spcPts val="1025"/>
              </a:spcBef>
              <a:buSzPct val="104166"/>
              <a:buFont typeface="Arial"/>
              <a:buChar char="•"/>
              <a:tabLst>
                <a:tab pos="184150" algn="l"/>
              </a:tabLst>
            </a:pPr>
            <a:r>
              <a:rPr sz="1200" dirty="0">
                <a:solidFill>
                  <a:srgbClr val="FFFFFF"/>
                </a:solidFill>
                <a:latin typeface="Century Gothic"/>
                <a:cs typeface="Century Gothic"/>
              </a:rPr>
              <a:t>les </a:t>
            </a:r>
            <a:r>
              <a:rPr sz="1200" spc="-30" dirty="0">
                <a:solidFill>
                  <a:srgbClr val="FFFFFF"/>
                </a:solidFill>
                <a:latin typeface="Century Gothic"/>
                <a:cs typeface="Century Gothic"/>
              </a:rPr>
              <a:t>mesures </a:t>
            </a:r>
            <a:r>
              <a:rPr sz="1200" spc="-65" dirty="0">
                <a:solidFill>
                  <a:srgbClr val="FFFFFF"/>
                </a:solidFill>
                <a:latin typeface="Century Gothic"/>
                <a:cs typeface="Century Gothic"/>
              </a:rPr>
              <a:t>envisagées </a:t>
            </a:r>
            <a:r>
              <a:rPr sz="1200" spc="-50" dirty="0">
                <a:solidFill>
                  <a:srgbClr val="FFFFFF"/>
                </a:solidFill>
                <a:latin typeface="Century Gothic"/>
                <a:cs typeface="Century Gothic"/>
              </a:rPr>
              <a:t>pour </a:t>
            </a:r>
            <a:r>
              <a:rPr sz="1200" spc="-15" dirty="0">
                <a:solidFill>
                  <a:srgbClr val="FFFFFF"/>
                </a:solidFill>
                <a:latin typeface="Century Gothic"/>
                <a:cs typeface="Century Gothic"/>
              </a:rPr>
              <a:t>traiter </a:t>
            </a:r>
            <a:r>
              <a:rPr sz="1200" spc="-70" dirty="0">
                <a:solidFill>
                  <a:srgbClr val="FFFFFF"/>
                </a:solidFill>
                <a:latin typeface="Century Gothic"/>
                <a:cs typeface="Century Gothic"/>
              </a:rPr>
              <a:t>ces </a:t>
            </a:r>
            <a:r>
              <a:rPr sz="1200" spc="-5" dirty="0">
                <a:solidFill>
                  <a:srgbClr val="FFFFFF"/>
                </a:solidFill>
                <a:latin typeface="Century Gothic"/>
                <a:cs typeface="Century Gothic"/>
              </a:rPr>
              <a:t>risques </a:t>
            </a:r>
            <a:r>
              <a:rPr sz="1200" spc="-60" dirty="0">
                <a:solidFill>
                  <a:srgbClr val="FFFFFF"/>
                </a:solidFill>
                <a:latin typeface="Century Gothic"/>
                <a:cs typeface="Century Gothic"/>
              </a:rPr>
              <a:t>et </a:t>
            </a:r>
            <a:r>
              <a:rPr sz="1200" spc="-30" dirty="0">
                <a:solidFill>
                  <a:srgbClr val="FFFFFF"/>
                </a:solidFill>
                <a:latin typeface="Century Gothic"/>
                <a:cs typeface="Century Gothic"/>
              </a:rPr>
              <a:t>se </a:t>
            </a:r>
            <a:r>
              <a:rPr sz="1200" spc="-50" dirty="0">
                <a:solidFill>
                  <a:srgbClr val="FFFFFF"/>
                </a:solidFill>
                <a:latin typeface="Century Gothic"/>
                <a:cs typeface="Century Gothic"/>
              </a:rPr>
              <a:t>conformer </a:t>
            </a:r>
            <a:r>
              <a:rPr sz="1200" spc="-125" dirty="0">
                <a:solidFill>
                  <a:srgbClr val="FFFFFF"/>
                </a:solidFill>
                <a:latin typeface="Century Gothic"/>
                <a:cs typeface="Century Gothic"/>
              </a:rPr>
              <a:t>au  </a:t>
            </a:r>
            <a:r>
              <a:rPr sz="1200" spc="-55" dirty="0">
                <a:solidFill>
                  <a:srgbClr val="FFFFFF"/>
                </a:solidFill>
                <a:latin typeface="Century Gothic"/>
                <a:cs typeface="Century Gothic"/>
              </a:rPr>
              <a:t>règlement.</a:t>
            </a:r>
            <a:endParaRPr sz="1200">
              <a:latin typeface="Century Gothic"/>
              <a:cs typeface="Century Gothic"/>
            </a:endParaRPr>
          </a:p>
          <a:p>
            <a:pPr>
              <a:lnSpc>
                <a:spcPct val="100000"/>
              </a:lnSpc>
            </a:pPr>
            <a:endParaRPr sz="1400">
              <a:latin typeface="Times New Roman"/>
              <a:cs typeface="Times New Roman"/>
            </a:endParaRPr>
          </a:p>
          <a:p>
            <a:pPr>
              <a:lnSpc>
                <a:spcPct val="100000"/>
              </a:lnSpc>
              <a:spcBef>
                <a:spcPts val="25"/>
              </a:spcBef>
            </a:pPr>
            <a:endParaRPr sz="1450">
              <a:latin typeface="Times New Roman"/>
              <a:cs typeface="Times New Roman"/>
            </a:endParaRPr>
          </a:p>
          <a:p>
            <a:pPr marL="12700" marR="5080">
              <a:lnSpc>
                <a:spcPts val="1300"/>
              </a:lnSpc>
            </a:pPr>
            <a:r>
              <a:rPr sz="1200" i="1" spc="35" dirty="0">
                <a:solidFill>
                  <a:srgbClr val="FFFFFF"/>
                </a:solidFill>
                <a:latin typeface="Calibri"/>
                <a:cs typeface="Calibri"/>
              </a:rPr>
              <a:t>Une méthode </a:t>
            </a:r>
            <a:r>
              <a:rPr sz="1200" i="1" spc="25" dirty="0">
                <a:solidFill>
                  <a:srgbClr val="FFFFFF"/>
                </a:solidFill>
                <a:latin typeface="Calibri"/>
                <a:cs typeface="Calibri"/>
              </a:rPr>
              <a:t>et </a:t>
            </a:r>
            <a:r>
              <a:rPr sz="1200" i="1" spc="50" dirty="0">
                <a:solidFill>
                  <a:srgbClr val="FFFFFF"/>
                </a:solidFill>
                <a:latin typeface="Calibri"/>
                <a:cs typeface="Calibri"/>
              </a:rPr>
              <a:t>des </a:t>
            </a:r>
            <a:r>
              <a:rPr sz="1200" i="1" spc="25" dirty="0">
                <a:solidFill>
                  <a:srgbClr val="FFFFFF"/>
                </a:solidFill>
                <a:latin typeface="Calibri"/>
                <a:cs typeface="Calibri"/>
              </a:rPr>
              <a:t>outils sont </a:t>
            </a:r>
            <a:r>
              <a:rPr sz="1200" i="1" spc="30" dirty="0">
                <a:solidFill>
                  <a:srgbClr val="FFFFFF"/>
                </a:solidFill>
                <a:latin typeface="Calibri"/>
                <a:cs typeface="Calibri"/>
              </a:rPr>
              <a:t>fournis </a:t>
            </a:r>
            <a:r>
              <a:rPr sz="1200" i="1" spc="35" dirty="0">
                <a:solidFill>
                  <a:srgbClr val="FFFFFF"/>
                </a:solidFill>
                <a:latin typeface="Calibri"/>
                <a:cs typeface="Calibri"/>
              </a:rPr>
              <a:t>par la </a:t>
            </a:r>
            <a:r>
              <a:rPr sz="1200" i="1" spc="125" dirty="0">
                <a:solidFill>
                  <a:srgbClr val="FFFFFF"/>
                </a:solidFill>
                <a:latin typeface="Calibri"/>
                <a:cs typeface="Calibri"/>
              </a:rPr>
              <a:t>CNIL </a:t>
            </a:r>
            <a:r>
              <a:rPr sz="1200" i="1" spc="30" dirty="0">
                <a:solidFill>
                  <a:srgbClr val="FFFFFF"/>
                </a:solidFill>
                <a:latin typeface="Calibri"/>
                <a:cs typeface="Calibri"/>
              </a:rPr>
              <a:t>pour </a:t>
            </a:r>
            <a:r>
              <a:rPr sz="1200" i="1" spc="35" dirty="0">
                <a:solidFill>
                  <a:srgbClr val="FFFFFF"/>
                </a:solidFill>
                <a:latin typeface="Calibri"/>
                <a:cs typeface="Calibri"/>
              </a:rPr>
              <a:t>réaliser </a:t>
            </a:r>
            <a:r>
              <a:rPr sz="1200" i="1" spc="65" dirty="0">
                <a:solidFill>
                  <a:srgbClr val="FFFFFF"/>
                </a:solidFill>
                <a:latin typeface="Calibri"/>
                <a:cs typeface="Calibri"/>
              </a:rPr>
              <a:t>ces </a:t>
            </a:r>
            <a:r>
              <a:rPr sz="1200" i="1" spc="35" dirty="0">
                <a:solidFill>
                  <a:srgbClr val="FFFFFF"/>
                </a:solidFill>
                <a:latin typeface="Calibri"/>
                <a:cs typeface="Calibri"/>
              </a:rPr>
              <a:t>études  </a:t>
            </a:r>
            <a:r>
              <a:rPr sz="1200" i="1" spc="30" dirty="0">
                <a:solidFill>
                  <a:srgbClr val="FFFFFF"/>
                </a:solidFill>
                <a:latin typeface="Calibri"/>
                <a:cs typeface="Calibri"/>
              </a:rPr>
              <a:t>d’impact </a:t>
            </a:r>
            <a:r>
              <a:rPr sz="1200" i="1" spc="25" dirty="0">
                <a:solidFill>
                  <a:srgbClr val="FFFFFF"/>
                </a:solidFill>
                <a:latin typeface="Calibri"/>
                <a:cs typeface="Calibri"/>
              </a:rPr>
              <a:t>:</a:t>
            </a:r>
            <a:r>
              <a:rPr sz="1200" i="1" spc="40" dirty="0">
                <a:solidFill>
                  <a:srgbClr val="FFFFFF"/>
                </a:solidFill>
                <a:latin typeface="Calibri"/>
                <a:cs typeface="Calibri"/>
              </a:rPr>
              <a:t> </a:t>
            </a:r>
            <a:r>
              <a:rPr sz="1200" i="1" u="sng" spc="40" dirty="0">
                <a:solidFill>
                  <a:srgbClr val="FDFDFD"/>
                </a:solidFill>
                <a:uFill>
                  <a:solidFill>
                    <a:srgbClr val="FDFDFD"/>
                  </a:solidFill>
                </a:uFill>
                <a:latin typeface="Calibri"/>
                <a:cs typeface="Calibri"/>
              </a:rPr>
              <a:t>https://</a:t>
            </a:r>
            <a:r>
              <a:rPr sz="1200" i="1" u="sng" spc="40" dirty="0">
                <a:solidFill>
                  <a:srgbClr val="FDFDFD"/>
                </a:solidFill>
                <a:uFill>
                  <a:solidFill>
                    <a:srgbClr val="FDFDFD"/>
                  </a:solidFill>
                </a:uFill>
                <a:latin typeface="Calibri"/>
                <a:cs typeface="Calibri"/>
                <a:hlinkClick r:id="rId2"/>
              </a:rPr>
              <a:t>www.cnil.fr/fr/PIA-privacy-impact-assessment</a:t>
            </a:r>
            <a:endParaRPr sz="1200">
              <a:latin typeface="Calibri"/>
              <a:cs typeface="Calibri"/>
            </a:endParaRPr>
          </a:p>
        </p:txBody>
      </p:sp>
      <p:sp>
        <p:nvSpPr>
          <p:cNvPr id="7" name="object 7"/>
          <p:cNvSpPr txBox="1">
            <a:spLocks noGrp="1"/>
          </p:cNvSpPr>
          <p:nvPr>
            <p:ph type="title"/>
          </p:nvPr>
        </p:nvSpPr>
        <p:spPr>
          <a:xfrm>
            <a:off x="791918" y="918629"/>
            <a:ext cx="1209040" cy="545465"/>
          </a:xfrm>
          <a:prstGeom prst="rect">
            <a:avLst/>
          </a:prstGeom>
        </p:spPr>
        <p:txBody>
          <a:bodyPr vert="horz" wrap="square" lIns="0" tIns="45085" rIns="0" bIns="0" rtlCol="0">
            <a:spAutoFit/>
          </a:bodyPr>
          <a:lstStyle/>
          <a:p>
            <a:pPr marL="12700" marR="5080">
              <a:lnSpc>
                <a:spcPts val="1930"/>
              </a:lnSpc>
              <a:spcBef>
                <a:spcPts val="355"/>
              </a:spcBef>
            </a:pPr>
            <a:r>
              <a:rPr spc="0" dirty="0"/>
              <a:t>GÉRER</a:t>
            </a:r>
            <a:r>
              <a:rPr spc="-120" dirty="0"/>
              <a:t> </a:t>
            </a:r>
            <a:r>
              <a:rPr spc="135" dirty="0"/>
              <a:t>LES  </a:t>
            </a:r>
            <a:r>
              <a:rPr spc="65" dirty="0"/>
              <a:t>RISQUES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5" name="object 5"/>
          <p:cNvSpPr txBox="1"/>
          <p:nvPr/>
        </p:nvSpPr>
        <p:spPr>
          <a:xfrm>
            <a:off x="3210788" y="931329"/>
            <a:ext cx="22510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FFFF"/>
                </a:solidFill>
                <a:latin typeface="Century Gothic"/>
                <a:cs typeface="Century Gothic"/>
              </a:rPr>
              <a:t>In </a:t>
            </a:r>
            <a:r>
              <a:rPr sz="1200" spc="-20" dirty="0">
                <a:solidFill>
                  <a:srgbClr val="FFFFFF"/>
                </a:solidFill>
                <a:latin typeface="Century Gothic"/>
                <a:cs typeface="Century Gothic"/>
              </a:rPr>
              <a:t>fine, </a:t>
            </a:r>
            <a:r>
              <a:rPr sz="1200" spc="-75" dirty="0">
                <a:solidFill>
                  <a:srgbClr val="FFFFFF"/>
                </a:solidFill>
                <a:latin typeface="Century Gothic"/>
                <a:cs typeface="Century Gothic"/>
              </a:rPr>
              <a:t>l’étude </a:t>
            </a:r>
            <a:r>
              <a:rPr sz="1200" spc="-95" dirty="0">
                <a:solidFill>
                  <a:srgbClr val="FFFFFF"/>
                </a:solidFill>
                <a:latin typeface="Century Gothic"/>
                <a:cs typeface="Century Gothic"/>
              </a:rPr>
              <a:t>d’impact </a:t>
            </a:r>
            <a:r>
              <a:rPr sz="1200" spc="-65" dirty="0">
                <a:solidFill>
                  <a:srgbClr val="FFFFFF"/>
                </a:solidFill>
                <a:latin typeface="Century Gothic"/>
                <a:cs typeface="Century Gothic"/>
              </a:rPr>
              <a:t>permet</a:t>
            </a:r>
            <a:r>
              <a:rPr sz="1200" spc="-25" dirty="0">
                <a:solidFill>
                  <a:srgbClr val="FFFFFF"/>
                </a:solidFill>
                <a:latin typeface="Century Gothic"/>
                <a:cs typeface="Century Gothic"/>
              </a:rPr>
              <a:t> </a:t>
            </a:r>
            <a:r>
              <a:rPr sz="1200" spc="10" dirty="0">
                <a:solidFill>
                  <a:srgbClr val="FFFFFF"/>
                </a:solidFill>
                <a:latin typeface="Century Gothic"/>
                <a:cs typeface="Century Gothic"/>
              </a:rPr>
              <a:t>:</a:t>
            </a:r>
            <a:endParaRPr sz="1200">
              <a:latin typeface="Century Gothic"/>
              <a:cs typeface="Century Gothic"/>
            </a:endParaRPr>
          </a:p>
        </p:txBody>
      </p:sp>
      <p:sp>
        <p:nvSpPr>
          <p:cNvPr id="8" name="object 8"/>
          <p:cNvSpPr txBox="1"/>
          <p:nvPr/>
        </p:nvSpPr>
        <p:spPr>
          <a:xfrm>
            <a:off x="322535" y="5437780"/>
            <a:ext cx="184150"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25" dirty="0">
                <a:solidFill>
                  <a:srgbClr val="0000FF"/>
                </a:solidFill>
                <a:latin typeface="Century Gothic"/>
                <a:cs typeface="Century Gothic"/>
              </a:rPr>
              <a:t>81</a:t>
            </a:fld>
            <a:endParaRPr sz="900">
              <a:latin typeface="Century Gothic"/>
              <a:cs typeface="Century Gothic"/>
            </a:endParaRPr>
          </a:p>
        </p:txBody>
      </p:sp>
      <p:sp>
        <p:nvSpPr>
          <p:cNvPr id="6" name="object 6"/>
          <p:cNvSpPr txBox="1"/>
          <p:nvPr/>
        </p:nvSpPr>
        <p:spPr>
          <a:xfrm>
            <a:off x="3210788" y="1132009"/>
            <a:ext cx="4782185" cy="1959610"/>
          </a:xfrm>
          <a:prstGeom prst="rect">
            <a:avLst/>
          </a:prstGeom>
        </p:spPr>
        <p:txBody>
          <a:bodyPr vert="horz" wrap="square" lIns="0" tIns="104140" rIns="0" bIns="0" rtlCol="0">
            <a:spAutoFit/>
          </a:bodyPr>
          <a:lstStyle/>
          <a:p>
            <a:pPr marL="184150" indent="-171450">
              <a:lnSpc>
                <a:spcPct val="100000"/>
              </a:lnSpc>
              <a:spcBef>
                <a:spcPts val="820"/>
              </a:spcBef>
              <a:buSzPct val="104166"/>
              <a:buFont typeface="Arial"/>
              <a:buChar char="•"/>
              <a:tabLst>
                <a:tab pos="184150" algn="l"/>
              </a:tabLst>
            </a:pPr>
            <a:r>
              <a:rPr sz="1200" spc="-85" dirty="0">
                <a:solidFill>
                  <a:srgbClr val="FFFFFF"/>
                </a:solidFill>
                <a:latin typeface="Century Gothic"/>
                <a:cs typeface="Century Gothic"/>
              </a:rPr>
              <a:t>d’apprécier </a:t>
            </a:r>
            <a:r>
              <a:rPr sz="1200" dirty="0">
                <a:solidFill>
                  <a:srgbClr val="FFFFFF"/>
                </a:solidFill>
                <a:latin typeface="Century Gothic"/>
                <a:cs typeface="Century Gothic"/>
              </a:rPr>
              <a:t>les </a:t>
            </a:r>
            <a:r>
              <a:rPr sz="1200" spc="-60" dirty="0">
                <a:solidFill>
                  <a:srgbClr val="FFFFFF"/>
                </a:solidFill>
                <a:latin typeface="Century Gothic"/>
                <a:cs typeface="Century Gothic"/>
              </a:rPr>
              <a:t>impacts </a:t>
            </a:r>
            <a:r>
              <a:rPr sz="1200" spc="25" dirty="0">
                <a:solidFill>
                  <a:srgbClr val="FFFFFF"/>
                </a:solidFill>
                <a:latin typeface="Century Gothic"/>
                <a:cs typeface="Century Gothic"/>
              </a:rPr>
              <a:t>sur </a:t>
            </a:r>
            <a:r>
              <a:rPr sz="1200" spc="-70" dirty="0">
                <a:solidFill>
                  <a:srgbClr val="FFFFFF"/>
                </a:solidFill>
                <a:latin typeface="Century Gothic"/>
                <a:cs typeface="Century Gothic"/>
              </a:rPr>
              <a:t>la </a:t>
            </a:r>
            <a:r>
              <a:rPr sz="1200" spc="-50" dirty="0">
                <a:solidFill>
                  <a:srgbClr val="FFFFFF"/>
                </a:solidFill>
                <a:latin typeface="Century Gothic"/>
                <a:cs typeface="Century Gothic"/>
              </a:rPr>
              <a:t>vie </a:t>
            </a:r>
            <a:r>
              <a:rPr sz="1200" spc="-55" dirty="0">
                <a:solidFill>
                  <a:srgbClr val="FFFFFF"/>
                </a:solidFill>
                <a:latin typeface="Century Gothic"/>
                <a:cs typeface="Century Gothic"/>
              </a:rPr>
              <a:t>privée </a:t>
            </a:r>
            <a:r>
              <a:rPr sz="1200" spc="-65" dirty="0">
                <a:solidFill>
                  <a:srgbClr val="FFFFFF"/>
                </a:solidFill>
                <a:latin typeface="Century Gothic"/>
                <a:cs typeface="Century Gothic"/>
              </a:rPr>
              <a:t>des </a:t>
            </a:r>
            <a:r>
              <a:rPr sz="1200" spc="-45" dirty="0">
                <a:solidFill>
                  <a:srgbClr val="FFFFFF"/>
                </a:solidFill>
                <a:latin typeface="Century Gothic"/>
                <a:cs typeface="Century Gothic"/>
              </a:rPr>
              <a:t>personnes</a:t>
            </a:r>
            <a:r>
              <a:rPr sz="1200" spc="100" dirty="0">
                <a:solidFill>
                  <a:srgbClr val="FFFFFF"/>
                </a:solidFill>
                <a:latin typeface="Century Gothic"/>
                <a:cs typeface="Century Gothic"/>
              </a:rPr>
              <a:t> </a:t>
            </a:r>
            <a:r>
              <a:rPr sz="1200" spc="-70" dirty="0">
                <a:solidFill>
                  <a:srgbClr val="FFFFFF"/>
                </a:solidFill>
                <a:latin typeface="Century Gothic"/>
                <a:cs typeface="Century Gothic"/>
              </a:rPr>
              <a:t>concernées,</a:t>
            </a:r>
            <a:endParaRPr sz="1200">
              <a:latin typeface="Century Gothic"/>
              <a:cs typeface="Century Gothic"/>
            </a:endParaRPr>
          </a:p>
          <a:p>
            <a:pPr marL="184150" marR="946785" indent="-171450">
              <a:lnSpc>
                <a:spcPts val="1300"/>
              </a:lnSpc>
              <a:spcBef>
                <a:spcPts val="985"/>
              </a:spcBef>
              <a:buSzPct val="104166"/>
              <a:buFont typeface="Arial"/>
              <a:buChar char="•"/>
              <a:tabLst>
                <a:tab pos="184150" algn="l"/>
              </a:tabLst>
            </a:pPr>
            <a:r>
              <a:rPr sz="1200" spc="-130" dirty="0">
                <a:solidFill>
                  <a:srgbClr val="FFFFFF"/>
                </a:solidFill>
                <a:latin typeface="Century Gothic"/>
                <a:cs typeface="Century Gothic"/>
              </a:rPr>
              <a:t>de </a:t>
            </a:r>
            <a:r>
              <a:rPr sz="1200" spc="-35" dirty="0">
                <a:solidFill>
                  <a:srgbClr val="FFFFFF"/>
                </a:solidFill>
                <a:latin typeface="Century Gothic"/>
                <a:cs typeface="Century Gothic"/>
              </a:rPr>
              <a:t>bâtir </a:t>
            </a:r>
            <a:r>
              <a:rPr sz="1200" spc="-60" dirty="0">
                <a:solidFill>
                  <a:srgbClr val="FFFFFF"/>
                </a:solidFill>
                <a:latin typeface="Century Gothic"/>
                <a:cs typeface="Century Gothic"/>
              </a:rPr>
              <a:t>un </a:t>
            </a:r>
            <a:r>
              <a:rPr sz="1200" spc="-45" dirty="0">
                <a:solidFill>
                  <a:srgbClr val="FFFFFF"/>
                </a:solidFill>
                <a:latin typeface="Century Gothic"/>
                <a:cs typeface="Century Gothic"/>
              </a:rPr>
              <a:t>traitement </a:t>
            </a:r>
            <a:r>
              <a:rPr sz="1200" spc="-130" dirty="0">
                <a:solidFill>
                  <a:srgbClr val="FFFFFF"/>
                </a:solidFill>
                <a:latin typeface="Century Gothic"/>
                <a:cs typeface="Century Gothic"/>
              </a:rPr>
              <a:t>de </a:t>
            </a:r>
            <a:r>
              <a:rPr sz="1200" spc="-80" dirty="0">
                <a:solidFill>
                  <a:srgbClr val="FFFFFF"/>
                </a:solidFill>
                <a:latin typeface="Century Gothic"/>
                <a:cs typeface="Century Gothic"/>
              </a:rPr>
              <a:t>données </a:t>
            </a:r>
            <a:r>
              <a:rPr sz="1200" spc="-35" dirty="0">
                <a:solidFill>
                  <a:srgbClr val="FFFFFF"/>
                </a:solidFill>
                <a:latin typeface="Century Gothic"/>
                <a:cs typeface="Century Gothic"/>
              </a:rPr>
              <a:t>personnelles </a:t>
            </a:r>
            <a:r>
              <a:rPr sz="1200" spc="-75" dirty="0">
                <a:solidFill>
                  <a:srgbClr val="FFFFFF"/>
                </a:solidFill>
                <a:latin typeface="Century Gothic"/>
                <a:cs typeface="Century Gothic"/>
              </a:rPr>
              <a:t>ou </a:t>
            </a:r>
            <a:r>
              <a:rPr sz="1200" spc="-60" dirty="0">
                <a:solidFill>
                  <a:srgbClr val="FFFFFF"/>
                </a:solidFill>
                <a:latin typeface="Century Gothic"/>
                <a:cs typeface="Century Gothic"/>
              </a:rPr>
              <a:t>un  </a:t>
            </a:r>
            <a:r>
              <a:rPr sz="1200" spc="-35" dirty="0">
                <a:solidFill>
                  <a:srgbClr val="FFFFFF"/>
                </a:solidFill>
                <a:latin typeface="Century Gothic"/>
                <a:cs typeface="Century Gothic"/>
              </a:rPr>
              <a:t>produit </a:t>
            </a:r>
            <a:r>
              <a:rPr sz="1200" spc="-55" dirty="0">
                <a:solidFill>
                  <a:srgbClr val="FFFFFF"/>
                </a:solidFill>
                <a:latin typeface="Century Gothic"/>
                <a:cs typeface="Century Gothic"/>
              </a:rPr>
              <a:t>respectueux </a:t>
            </a:r>
            <a:r>
              <a:rPr sz="1200" spc="-130" dirty="0">
                <a:solidFill>
                  <a:srgbClr val="FFFFFF"/>
                </a:solidFill>
                <a:latin typeface="Century Gothic"/>
                <a:cs typeface="Century Gothic"/>
              </a:rPr>
              <a:t>de </a:t>
            </a:r>
            <a:r>
              <a:rPr sz="1200" spc="-70" dirty="0">
                <a:solidFill>
                  <a:srgbClr val="FFFFFF"/>
                </a:solidFill>
                <a:latin typeface="Century Gothic"/>
                <a:cs typeface="Century Gothic"/>
              </a:rPr>
              <a:t>la </a:t>
            </a:r>
            <a:r>
              <a:rPr sz="1200" spc="-50" dirty="0">
                <a:solidFill>
                  <a:srgbClr val="FFFFFF"/>
                </a:solidFill>
                <a:latin typeface="Century Gothic"/>
                <a:cs typeface="Century Gothic"/>
              </a:rPr>
              <a:t>vie</a:t>
            </a:r>
            <a:r>
              <a:rPr sz="1200" spc="-95" dirty="0">
                <a:solidFill>
                  <a:srgbClr val="FFFFFF"/>
                </a:solidFill>
                <a:latin typeface="Century Gothic"/>
                <a:cs typeface="Century Gothic"/>
              </a:rPr>
              <a:t> </a:t>
            </a:r>
            <a:r>
              <a:rPr sz="1200" spc="-45" dirty="0">
                <a:solidFill>
                  <a:srgbClr val="FFFFFF"/>
                </a:solidFill>
                <a:latin typeface="Century Gothic"/>
                <a:cs typeface="Century Gothic"/>
              </a:rPr>
              <a:t>privée,</a:t>
            </a:r>
            <a:endParaRPr sz="1200">
              <a:latin typeface="Century Gothic"/>
              <a:cs typeface="Century Gothic"/>
            </a:endParaRPr>
          </a:p>
          <a:p>
            <a:pPr marL="184150" marR="160655" indent="-171450">
              <a:lnSpc>
                <a:spcPts val="1300"/>
              </a:lnSpc>
              <a:spcBef>
                <a:spcPts val="1000"/>
              </a:spcBef>
              <a:buSzPct val="104166"/>
              <a:buFont typeface="Arial"/>
              <a:buChar char="•"/>
              <a:tabLst>
                <a:tab pos="184150" algn="l"/>
              </a:tabLst>
            </a:pPr>
            <a:r>
              <a:rPr sz="1200" spc="-130" dirty="0">
                <a:solidFill>
                  <a:srgbClr val="FFFFFF"/>
                </a:solidFill>
                <a:latin typeface="Century Gothic"/>
                <a:cs typeface="Century Gothic"/>
              </a:rPr>
              <a:t>de </a:t>
            </a:r>
            <a:r>
              <a:rPr sz="1200" spc="-55" dirty="0">
                <a:solidFill>
                  <a:srgbClr val="FFFFFF"/>
                </a:solidFill>
                <a:latin typeface="Century Gothic"/>
                <a:cs typeface="Century Gothic"/>
              </a:rPr>
              <a:t>démontrer </a:t>
            </a:r>
            <a:r>
              <a:rPr sz="1200" spc="-105" dirty="0">
                <a:solidFill>
                  <a:srgbClr val="FFFFFF"/>
                </a:solidFill>
                <a:latin typeface="Century Gothic"/>
                <a:cs typeface="Century Gothic"/>
              </a:rPr>
              <a:t>que </a:t>
            </a:r>
            <a:r>
              <a:rPr sz="1200" dirty="0">
                <a:solidFill>
                  <a:srgbClr val="FFFFFF"/>
                </a:solidFill>
                <a:latin typeface="Century Gothic"/>
                <a:cs typeface="Century Gothic"/>
              </a:rPr>
              <a:t>les </a:t>
            </a:r>
            <a:r>
              <a:rPr sz="1200" spc="-35" dirty="0">
                <a:solidFill>
                  <a:srgbClr val="FFFFFF"/>
                </a:solidFill>
                <a:latin typeface="Century Gothic"/>
                <a:cs typeface="Century Gothic"/>
              </a:rPr>
              <a:t>principes </a:t>
            </a:r>
            <a:r>
              <a:rPr sz="1200" spc="-85" dirty="0">
                <a:solidFill>
                  <a:srgbClr val="FFFFFF"/>
                </a:solidFill>
                <a:latin typeface="Century Gothic"/>
                <a:cs typeface="Century Gothic"/>
              </a:rPr>
              <a:t>fondamentaux </a:t>
            </a:r>
            <a:r>
              <a:rPr sz="1200" spc="-90" dirty="0">
                <a:solidFill>
                  <a:srgbClr val="FFFFFF"/>
                </a:solidFill>
                <a:latin typeface="Century Gothic"/>
                <a:cs typeface="Century Gothic"/>
              </a:rPr>
              <a:t>du </a:t>
            </a:r>
            <a:r>
              <a:rPr sz="1200" spc="-60" dirty="0">
                <a:solidFill>
                  <a:srgbClr val="FFFFFF"/>
                </a:solidFill>
                <a:latin typeface="Century Gothic"/>
                <a:cs typeface="Century Gothic"/>
              </a:rPr>
              <a:t>règlement </a:t>
            </a:r>
            <a:r>
              <a:rPr sz="1200" spc="-20" dirty="0">
                <a:solidFill>
                  <a:srgbClr val="FFFFFF"/>
                </a:solidFill>
                <a:latin typeface="Century Gothic"/>
                <a:cs typeface="Century Gothic"/>
              </a:rPr>
              <a:t>sont  </a:t>
            </a:r>
            <a:r>
              <a:rPr sz="1200" spc="-45" dirty="0">
                <a:solidFill>
                  <a:srgbClr val="FFFFFF"/>
                </a:solidFill>
                <a:latin typeface="Century Gothic"/>
                <a:cs typeface="Century Gothic"/>
              </a:rPr>
              <a:t>respectés.</a:t>
            </a:r>
            <a:endParaRPr sz="1200">
              <a:latin typeface="Century Gothic"/>
              <a:cs typeface="Century Gothic"/>
            </a:endParaRPr>
          </a:p>
          <a:p>
            <a:pPr>
              <a:lnSpc>
                <a:spcPct val="100000"/>
              </a:lnSpc>
            </a:pPr>
            <a:endParaRPr sz="1400">
              <a:latin typeface="Times New Roman"/>
              <a:cs typeface="Times New Roman"/>
            </a:endParaRPr>
          </a:p>
          <a:p>
            <a:pPr>
              <a:lnSpc>
                <a:spcPct val="100000"/>
              </a:lnSpc>
              <a:spcBef>
                <a:spcPts val="20"/>
              </a:spcBef>
            </a:pPr>
            <a:endParaRPr sz="1450">
              <a:latin typeface="Times New Roman"/>
              <a:cs typeface="Times New Roman"/>
            </a:endParaRPr>
          </a:p>
          <a:p>
            <a:pPr marL="12700" marR="33020">
              <a:lnSpc>
                <a:spcPts val="1300"/>
              </a:lnSpc>
              <a:spcBef>
                <a:spcPts val="5"/>
              </a:spcBef>
            </a:pPr>
            <a:r>
              <a:rPr sz="1200" spc="10" dirty="0">
                <a:solidFill>
                  <a:srgbClr val="FFFFFF"/>
                </a:solidFill>
                <a:latin typeface="Century Gothic"/>
                <a:cs typeface="Century Gothic"/>
              </a:rPr>
              <a:t>Les </a:t>
            </a:r>
            <a:r>
              <a:rPr sz="1200" spc="-5" dirty="0">
                <a:solidFill>
                  <a:srgbClr val="FFFFFF"/>
                </a:solidFill>
                <a:latin typeface="Century Gothic"/>
                <a:cs typeface="Century Gothic"/>
              </a:rPr>
              <a:t>risques </a:t>
            </a:r>
            <a:r>
              <a:rPr sz="1200" spc="25" dirty="0">
                <a:solidFill>
                  <a:srgbClr val="FFFFFF"/>
                </a:solidFill>
                <a:latin typeface="Century Gothic"/>
                <a:cs typeface="Century Gothic"/>
              </a:rPr>
              <a:t>sur </a:t>
            </a:r>
            <a:r>
              <a:rPr sz="1200" spc="-70" dirty="0">
                <a:solidFill>
                  <a:srgbClr val="FFFFFF"/>
                </a:solidFill>
                <a:latin typeface="Century Gothic"/>
                <a:cs typeface="Century Gothic"/>
              </a:rPr>
              <a:t>la </a:t>
            </a:r>
            <a:r>
              <a:rPr sz="1200" spc="-50" dirty="0">
                <a:solidFill>
                  <a:srgbClr val="FFFFFF"/>
                </a:solidFill>
                <a:latin typeface="Century Gothic"/>
                <a:cs typeface="Century Gothic"/>
              </a:rPr>
              <a:t>protection </a:t>
            </a:r>
            <a:r>
              <a:rPr sz="1200" spc="-65" dirty="0">
                <a:solidFill>
                  <a:srgbClr val="FFFFFF"/>
                </a:solidFill>
                <a:latin typeface="Century Gothic"/>
                <a:cs typeface="Century Gothic"/>
              </a:rPr>
              <a:t>des </a:t>
            </a:r>
            <a:r>
              <a:rPr sz="1200" spc="-80" dirty="0">
                <a:solidFill>
                  <a:srgbClr val="FFFFFF"/>
                </a:solidFill>
                <a:latin typeface="Century Gothic"/>
                <a:cs typeface="Century Gothic"/>
              </a:rPr>
              <a:t>données </a:t>
            </a:r>
            <a:r>
              <a:rPr sz="1200" spc="-75" dirty="0">
                <a:solidFill>
                  <a:srgbClr val="FFFFFF"/>
                </a:solidFill>
                <a:latin typeface="Century Gothic"/>
                <a:cs typeface="Century Gothic"/>
              </a:rPr>
              <a:t>étant </a:t>
            </a:r>
            <a:r>
              <a:rPr sz="1200" spc="-15" dirty="0">
                <a:solidFill>
                  <a:srgbClr val="FFFFFF"/>
                </a:solidFill>
                <a:latin typeface="Century Gothic"/>
                <a:cs typeface="Century Gothic"/>
              </a:rPr>
              <a:t>toujours </a:t>
            </a:r>
            <a:r>
              <a:rPr sz="1200" spc="-70" dirty="0">
                <a:solidFill>
                  <a:srgbClr val="FFFFFF"/>
                </a:solidFill>
                <a:latin typeface="Century Gothic"/>
                <a:cs typeface="Century Gothic"/>
              </a:rPr>
              <a:t>appréciés </a:t>
            </a:r>
            <a:r>
              <a:rPr sz="1200" spc="-90" dirty="0">
                <a:solidFill>
                  <a:srgbClr val="FFFFFF"/>
                </a:solidFill>
                <a:latin typeface="Century Gothic"/>
                <a:cs typeface="Century Gothic"/>
              </a:rPr>
              <a:t>du  </a:t>
            </a:r>
            <a:r>
              <a:rPr sz="1200" spc="-40" dirty="0">
                <a:solidFill>
                  <a:srgbClr val="FFFFFF"/>
                </a:solidFill>
                <a:latin typeface="Century Gothic"/>
                <a:cs typeface="Century Gothic"/>
              </a:rPr>
              <a:t>point </a:t>
            </a:r>
            <a:r>
              <a:rPr sz="1200" spc="-130" dirty="0">
                <a:solidFill>
                  <a:srgbClr val="FFFFFF"/>
                </a:solidFill>
                <a:latin typeface="Century Gothic"/>
                <a:cs typeface="Century Gothic"/>
              </a:rPr>
              <a:t>de </a:t>
            </a:r>
            <a:r>
              <a:rPr sz="1200" spc="-85" dirty="0">
                <a:solidFill>
                  <a:srgbClr val="FFFFFF"/>
                </a:solidFill>
                <a:latin typeface="Century Gothic"/>
                <a:cs typeface="Century Gothic"/>
              </a:rPr>
              <a:t>vue </a:t>
            </a:r>
            <a:r>
              <a:rPr sz="1200" spc="-65" dirty="0">
                <a:solidFill>
                  <a:srgbClr val="FFFFFF"/>
                </a:solidFill>
                <a:latin typeface="Century Gothic"/>
                <a:cs typeface="Century Gothic"/>
              </a:rPr>
              <a:t>des </a:t>
            </a:r>
            <a:r>
              <a:rPr sz="1200" spc="-45" dirty="0">
                <a:solidFill>
                  <a:srgbClr val="FFFFFF"/>
                </a:solidFill>
                <a:latin typeface="Century Gothic"/>
                <a:cs typeface="Century Gothic"/>
              </a:rPr>
              <a:t>personnes</a:t>
            </a:r>
            <a:r>
              <a:rPr sz="1200" spc="-70" dirty="0">
                <a:solidFill>
                  <a:srgbClr val="FFFFFF"/>
                </a:solidFill>
                <a:latin typeface="Century Gothic"/>
                <a:cs typeface="Century Gothic"/>
              </a:rPr>
              <a:t> concernées.</a:t>
            </a:r>
            <a:endParaRPr sz="1200">
              <a:latin typeface="Century Gothic"/>
              <a:cs typeface="Century Gothic"/>
            </a:endParaRPr>
          </a:p>
        </p:txBody>
      </p:sp>
      <p:sp>
        <p:nvSpPr>
          <p:cNvPr id="7" name="object 7"/>
          <p:cNvSpPr txBox="1">
            <a:spLocks noGrp="1"/>
          </p:cNvSpPr>
          <p:nvPr>
            <p:ph type="title"/>
          </p:nvPr>
        </p:nvSpPr>
        <p:spPr>
          <a:xfrm>
            <a:off x="791918" y="918629"/>
            <a:ext cx="1209040" cy="545465"/>
          </a:xfrm>
          <a:prstGeom prst="rect">
            <a:avLst/>
          </a:prstGeom>
        </p:spPr>
        <p:txBody>
          <a:bodyPr vert="horz" wrap="square" lIns="0" tIns="45085" rIns="0" bIns="0" rtlCol="0">
            <a:spAutoFit/>
          </a:bodyPr>
          <a:lstStyle/>
          <a:p>
            <a:pPr marL="12700" marR="5080">
              <a:lnSpc>
                <a:spcPts val="1930"/>
              </a:lnSpc>
              <a:spcBef>
                <a:spcPts val="355"/>
              </a:spcBef>
            </a:pPr>
            <a:r>
              <a:rPr spc="0" dirty="0"/>
              <a:t>GÉRER</a:t>
            </a:r>
            <a:r>
              <a:rPr spc="-120" dirty="0"/>
              <a:t> </a:t>
            </a:r>
            <a:r>
              <a:rPr spc="135" dirty="0"/>
              <a:t>LES  </a:t>
            </a:r>
            <a:r>
              <a:rPr spc="65" dirty="0"/>
              <a:t>RISQUES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3" name="object 3"/>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FFFFFF"/>
                </a:solidFill>
                <a:latin typeface="Century Gothic"/>
                <a:cs typeface="Century Gothic"/>
              </a:rPr>
              <a:t>—</a:t>
            </a:r>
            <a:endParaRPr sz="1800">
              <a:latin typeface="Century Gothic"/>
              <a:cs typeface="Century Gothic"/>
            </a:endParaRPr>
          </a:p>
        </p:txBody>
      </p:sp>
      <p:sp>
        <p:nvSpPr>
          <p:cNvPr id="6" name="object 6"/>
          <p:cNvSpPr/>
          <p:nvPr/>
        </p:nvSpPr>
        <p:spPr>
          <a:xfrm>
            <a:off x="0" y="0"/>
            <a:ext cx="5220004" cy="5759449"/>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658739" y="1533816"/>
            <a:ext cx="3486785" cy="2002789"/>
          </a:xfrm>
          <a:prstGeom prst="rect">
            <a:avLst/>
          </a:prstGeom>
        </p:spPr>
        <p:txBody>
          <a:bodyPr vert="horz" wrap="square" lIns="0" tIns="116839" rIns="0" bIns="0" rtlCol="0">
            <a:spAutoFit/>
          </a:bodyPr>
          <a:lstStyle/>
          <a:p>
            <a:pPr marL="12700">
              <a:lnSpc>
                <a:spcPct val="100000"/>
              </a:lnSpc>
              <a:spcBef>
                <a:spcPts val="919"/>
              </a:spcBef>
            </a:pPr>
            <a:r>
              <a:rPr sz="1400" spc="-145" dirty="0">
                <a:solidFill>
                  <a:srgbClr val="FFFFFF"/>
                </a:solidFill>
                <a:latin typeface="Century Gothic"/>
                <a:cs typeface="Century Gothic"/>
              </a:rPr>
              <a:t>1/ </a:t>
            </a:r>
            <a:r>
              <a:rPr sz="1400" spc="-40" dirty="0">
                <a:solidFill>
                  <a:srgbClr val="FFFFFF"/>
                </a:solidFill>
                <a:latin typeface="Century Gothic"/>
                <a:cs typeface="Century Gothic"/>
              </a:rPr>
              <a:t>Désigner </a:t>
            </a:r>
            <a:r>
              <a:rPr sz="1400" spc="-70" dirty="0">
                <a:solidFill>
                  <a:srgbClr val="FFFFFF"/>
                </a:solidFill>
                <a:latin typeface="Century Gothic"/>
                <a:cs typeface="Century Gothic"/>
              </a:rPr>
              <a:t>un</a:t>
            </a:r>
            <a:r>
              <a:rPr sz="1400" spc="-175" dirty="0">
                <a:solidFill>
                  <a:srgbClr val="FFFFFF"/>
                </a:solidFill>
                <a:latin typeface="Century Gothic"/>
                <a:cs typeface="Century Gothic"/>
              </a:rPr>
              <a:t> </a:t>
            </a:r>
            <a:r>
              <a:rPr sz="1400" spc="-45" dirty="0">
                <a:solidFill>
                  <a:srgbClr val="FFFFFF"/>
                </a:solidFill>
                <a:latin typeface="Century Gothic"/>
                <a:cs typeface="Century Gothic"/>
              </a:rPr>
              <a:t>pilote</a:t>
            </a:r>
            <a:endParaRPr sz="1400" dirty="0">
              <a:latin typeface="Century Gothic"/>
              <a:cs typeface="Century Gothic"/>
            </a:endParaRPr>
          </a:p>
          <a:p>
            <a:pPr marL="12700">
              <a:lnSpc>
                <a:spcPct val="100000"/>
              </a:lnSpc>
              <a:spcBef>
                <a:spcPts val="819"/>
              </a:spcBef>
            </a:pPr>
            <a:r>
              <a:rPr sz="1400" spc="-25" dirty="0">
                <a:solidFill>
                  <a:srgbClr val="FFFFFF"/>
                </a:solidFill>
                <a:latin typeface="Century Gothic"/>
                <a:cs typeface="Century Gothic"/>
              </a:rPr>
              <a:t>2/ </a:t>
            </a:r>
            <a:r>
              <a:rPr sz="1400" spc="-65" dirty="0">
                <a:solidFill>
                  <a:srgbClr val="FFFFFF"/>
                </a:solidFill>
                <a:latin typeface="Century Gothic"/>
                <a:cs typeface="Century Gothic"/>
              </a:rPr>
              <a:t>Cartographier </a:t>
            </a:r>
            <a:r>
              <a:rPr sz="1400" dirty="0">
                <a:solidFill>
                  <a:srgbClr val="FFFFFF"/>
                </a:solidFill>
                <a:latin typeface="Century Gothic"/>
                <a:cs typeface="Century Gothic"/>
              </a:rPr>
              <a:t>les</a:t>
            </a:r>
            <a:r>
              <a:rPr sz="1400" spc="-20" dirty="0">
                <a:solidFill>
                  <a:srgbClr val="FFFFFF"/>
                </a:solidFill>
                <a:latin typeface="Century Gothic"/>
                <a:cs typeface="Century Gothic"/>
              </a:rPr>
              <a:t> </a:t>
            </a:r>
            <a:r>
              <a:rPr sz="1400" spc="-40" dirty="0">
                <a:solidFill>
                  <a:srgbClr val="FFFFFF"/>
                </a:solidFill>
                <a:latin typeface="Century Gothic"/>
                <a:cs typeface="Century Gothic"/>
              </a:rPr>
              <a:t>traitements</a:t>
            </a:r>
            <a:endParaRPr sz="1400" dirty="0">
              <a:latin typeface="Century Gothic"/>
              <a:cs typeface="Century Gothic"/>
            </a:endParaRPr>
          </a:p>
          <a:p>
            <a:pPr marL="12700" marR="19050">
              <a:lnSpc>
                <a:spcPts val="2530"/>
              </a:lnSpc>
              <a:spcBef>
                <a:spcPts val="195"/>
              </a:spcBef>
            </a:pPr>
            <a:r>
              <a:rPr sz="1400" spc="-5" dirty="0">
                <a:solidFill>
                  <a:srgbClr val="FFFFFF"/>
                </a:solidFill>
                <a:latin typeface="Century Gothic"/>
                <a:cs typeface="Century Gothic"/>
              </a:rPr>
              <a:t>3/ </a:t>
            </a:r>
            <a:r>
              <a:rPr sz="1400" spc="-20" dirty="0">
                <a:solidFill>
                  <a:srgbClr val="FFFFFF"/>
                </a:solidFill>
                <a:latin typeface="Century Gothic"/>
                <a:cs typeface="Century Gothic"/>
              </a:rPr>
              <a:t>Identifier </a:t>
            </a:r>
            <a:r>
              <a:rPr sz="1400" spc="-65" dirty="0">
                <a:solidFill>
                  <a:srgbClr val="FFFFFF"/>
                </a:solidFill>
                <a:latin typeface="Century Gothic"/>
                <a:cs typeface="Century Gothic"/>
              </a:rPr>
              <a:t>et </a:t>
            </a:r>
            <a:r>
              <a:rPr sz="1400" spc="0" dirty="0">
                <a:solidFill>
                  <a:srgbClr val="FFFFFF"/>
                </a:solidFill>
                <a:latin typeface="Century Gothic"/>
                <a:cs typeface="Century Gothic"/>
              </a:rPr>
              <a:t>prioriser </a:t>
            </a:r>
            <a:r>
              <a:rPr sz="1400" dirty="0">
                <a:solidFill>
                  <a:srgbClr val="FFFFFF"/>
                </a:solidFill>
                <a:latin typeface="Century Gothic"/>
                <a:cs typeface="Century Gothic"/>
              </a:rPr>
              <a:t>les </a:t>
            </a:r>
            <a:r>
              <a:rPr sz="1400" spc="-60" dirty="0">
                <a:solidFill>
                  <a:srgbClr val="FFFFFF"/>
                </a:solidFill>
                <a:latin typeface="Century Gothic"/>
                <a:cs typeface="Century Gothic"/>
              </a:rPr>
              <a:t>actions </a:t>
            </a:r>
            <a:r>
              <a:rPr lang="fr-FR" sz="1400" spc="-225" dirty="0">
                <a:solidFill>
                  <a:srgbClr val="FFFFFF"/>
                </a:solidFill>
                <a:latin typeface="Century Gothic"/>
                <a:cs typeface="Century Gothic"/>
              </a:rPr>
              <a:t>à </a:t>
            </a:r>
            <a:r>
              <a:rPr sz="1400" spc="-225" dirty="0">
                <a:solidFill>
                  <a:srgbClr val="FFFFFF"/>
                </a:solidFill>
                <a:latin typeface="Century Gothic"/>
                <a:cs typeface="Century Gothic"/>
              </a:rPr>
              <a:t> </a:t>
            </a:r>
            <a:r>
              <a:rPr sz="1400" spc="-80" dirty="0">
                <a:solidFill>
                  <a:srgbClr val="FFFFFF"/>
                </a:solidFill>
                <a:latin typeface="Century Gothic"/>
                <a:cs typeface="Century Gothic"/>
              </a:rPr>
              <a:t>mener  </a:t>
            </a:r>
            <a:r>
              <a:rPr sz="1400" spc="0" dirty="0">
                <a:solidFill>
                  <a:srgbClr val="FFFFFF"/>
                </a:solidFill>
                <a:latin typeface="Century Gothic"/>
                <a:cs typeface="Century Gothic"/>
              </a:rPr>
              <a:t>4/ </a:t>
            </a:r>
            <a:r>
              <a:rPr sz="1400" spc="-55" dirty="0">
                <a:solidFill>
                  <a:srgbClr val="FFFFFF"/>
                </a:solidFill>
                <a:latin typeface="Century Gothic"/>
                <a:cs typeface="Century Gothic"/>
              </a:rPr>
              <a:t>Gérer </a:t>
            </a:r>
            <a:r>
              <a:rPr sz="1400" dirty="0">
                <a:solidFill>
                  <a:srgbClr val="FFFFFF"/>
                </a:solidFill>
                <a:latin typeface="Century Gothic"/>
                <a:cs typeface="Century Gothic"/>
              </a:rPr>
              <a:t>les</a:t>
            </a:r>
            <a:r>
              <a:rPr sz="1400" spc="-65" dirty="0">
                <a:solidFill>
                  <a:srgbClr val="FFFFFF"/>
                </a:solidFill>
                <a:latin typeface="Century Gothic"/>
                <a:cs typeface="Century Gothic"/>
              </a:rPr>
              <a:t> </a:t>
            </a:r>
            <a:r>
              <a:rPr sz="1400" spc="-5" dirty="0">
                <a:solidFill>
                  <a:srgbClr val="FFFFFF"/>
                </a:solidFill>
                <a:latin typeface="Century Gothic"/>
                <a:cs typeface="Century Gothic"/>
              </a:rPr>
              <a:t>risques</a:t>
            </a:r>
            <a:endParaRPr sz="1400" dirty="0">
              <a:latin typeface="Century Gothic"/>
              <a:cs typeface="Century Gothic"/>
            </a:endParaRPr>
          </a:p>
          <a:p>
            <a:pPr marL="12700" marR="5080">
              <a:lnSpc>
                <a:spcPct val="90300"/>
              </a:lnSpc>
              <a:spcBef>
                <a:spcPts val="760"/>
              </a:spcBef>
            </a:pPr>
            <a:r>
              <a:rPr sz="1400" b="1" dirty="0">
                <a:solidFill>
                  <a:srgbClr val="FFFFFF"/>
                </a:solidFill>
                <a:latin typeface="Century Gothic"/>
                <a:cs typeface="Century Gothic"/>
              </a:rPr>
              <a:t>5/</a:t>
            </a:r>
            <a:r>
              <a:rPr sz="1400" b="1" spc="-60" dirty="0">
                <a:solidFill>
                  <a:srgbClr val="FFFFFF"/>
                </a:solidFill>
                <a:latin typeface="Century Gothic"/>
                <a:cs typeface="Century Gothic"/>
              </a:rPr>
              <a:t> </a:t>
            </a:r>
            <a:r>
              <a:rPr sz="1400" b="1" spc="50" dirty="0">
                <a:solidFill>
                  <a:srgbClr val="FFFFFF"/>
                </a:solidFill>
                <a:latin typeface="Century Gothic"/>
                <a:cs typeface="Century Gothic"/>
              </a:rPr>
              <a:t>POSER</a:t>
            </a:r>
            <a:r>
              <a:rPr sz="1400" b="1" spc="-60" dirty="0">
                <a:solidFill>
                  <a:srgbClr val="FFFFFF"/>
                </a:solidFill>
                <a:latin typeface="Century Gothic"/>
                <a:cs typeface="Century Gothic"/>
              </a:rPr>
              <a:t> </a:t>
            </a:r>
            <a:r>
              <a:rPr sz="1400" b="1" spc="50" dirty="0">
                <a:solidFill>
                  <a:srgbClr val="FFFFFF"/>
                </a:solidFill>
                <a:latin typeface="Century Gothic"/>
                <a:cs typeface="Century Gothic"/>
              </a:rPr>
              <a:t>UN</a:t>
            </a:r>
            <a:r>
              <a:rPr sz="1400" b="1" spc="-60" dirty="0">
                <a:solidFill>
                  <a:srgbClr val="FFFFFF"/>
                </a:solidFill>
                <a:latin typeface="Century Gothic"/>
                <a:cs typeface="Century Gothic"/>
              </a:rPr>
              <a:t> </a:t>
            </a:r>
            <a:r>
              <a:rPr sz="1400" b="1" spc="25" dirty="0">
                <a:solidFill>
                  <a:srgbClr val="FFFFFF"/>
                </a:solidFill>
                <a:latin typeface="Century Gothic"/>
                <a:cs typeface="Century Gothic"/>
              </a:rPr>
              <a:t>CADRE</a:t>
            </a:r>
            <a:r>
              <a:rPr sz="1400" b="1" spc="-60" dirty="0">
                <a:solidFill>
                  <a:srgbClr val="FFFFFF"/>
                </a:solidFill>
                <a:latin typeface="Century Gothic"/>
                <a:cs typeface="Century Gothic"/>
              </a:rPr>
              <a:t> </a:t>
            </a:r>
            <a:r>
              <a:rPr sz="1400" b="1" spc="50" dirty="0">
                <a:solidFill>
                  <a:srgbClr val="FFFFFF"/>
                </a:solidFill>
                <a:latin typeface="Century Gothic"/>
                <a:cs typeface="Century Gothic"/>
              </a:rPr>
              <a:t>DE</a:t>
            </a:r>
            <a:r>
              <a:rPr sz="1400" b="1" spc="-60" dirty="0">
                <a:solidFill>
                  <a:srgbClr val="FFFFFF"/>
                </a:solidFill>
                <a:latin typeface="Century Gothic"/>
                <a:cs typeface="Century Gothic"/>
              </a:rPr>
              <a:t> </a:t>
            </a:r>
            <a:r>
              <a:rPr sz="1400" b="1" spc="10" dirty="0">
                <a:solidFill>
                  <a:srgbClr val="FFFFFF"/>
                </a:solidFill>
                <a:latin typeface="Century Gothic"/>
                <a:cs typeface="Century Gothic"/>
              </a:rPr>
              <a:t>GOUVERNANCE  </a:t>
            </a:r>
            <a:r>
              <a:rPr sz="1400" b="1" spc="175" dirty="0">
                <a:solidFill>
                  <a:srgbClr val="FFFFFF"/>
                </a:solidFill>
                <a:latin typeface="Century Gothic"/>
                <a:cs typeface="Century Gothic"/>
              </a:rPr>
              <a:t>ET </a:t>
            </a:r>
            <a:r>
              <a:rPr sz="1400" b="1" spc="25" dirty="0">
                <a:solidFill>
                  <a:srgbClr val="FFFFFF"/>
                </a:solidFill>
                <a:latin typeface="Century Gothic"/>
                <a:cs typeface="Century Gothic"/>
              </a:rPr>
              <a:t>ORGANISER </a:t>
            </a:r>
            <a:r>
              <a:rPr sz="1400" b="1" spc="114" dirty="0">
                <a:solidFill>
                  <a:srgbClr val="FFFFFF"/>
                </a:solidFill>
                <a:latin typeface="Century Gothic"/>
                <a:cs typeface="Century Gothic"/>
              </a:rPr>
              <a:t>LES </a:t>
            </a:r>
            <a:r>
              <a:rPr sz="1400" b="1" spc="55" dirty="0">
                <a:solidFill>
                  <a:srgbClr val="FFFFFF"/>
                </a:solidFill>
                <a:latin typeface="Century Gothic"/>
                <a:cs typeface="Century Gothic"/>
              </a:rPr>
              <a:t>PROCESSUS  </a:t>
            </a:r>
            <a:r>
              <a:rPr sz="1400" b="1" spc="85" dirty="0">
                <a:solidFill>
                  <a:srgbClr val="FFFFFF"/>
                </a:solidFill>
                <a:latin typeface="Century Gothic"/>
                <a:cs typeface="Century Gothic"/>
              </a:rPr>
              <a:t>INTERNES</a:t>
            </a:r>
            <a:endParaRPr sz="1400" dirty="0">
              <a:latin typeface="Century Gothic"/>
              <a:cs typeface="Century Gothic"/>
            </a:endParaRPr>
          </a:p>
        </p:txBody>
      </p:sp>
      <p:sp>
        <p:nvSpPr>
          <p:cNvPr id="8" name="object 8"/>
          <p:cNvSpPr txBox="1">
            <a:spLocks noGrp="1"/>
          </p:cNvSpPr>
          <p:nvPr>
            <p:ph type="title"/>
          </p:nvPr>
        </p:nvSpPr>
        <p:spPr>
          <a:xfrm>
            <a:off x="439084" y="657313"/>
            <a:ext cx="1800860" cy="299720"/>
          </a:xfrm>
          <a:prstGeom prst="rect">
            <a:avLst/>
          </a:prstGeom>
        </p:spPr>
        <p:txBody>
          <a:bodyPr vert="horz" wrap="square" lIns="0" tIns="12700" rIns="0" bIns="0" rtlCol="0">
            <a:spAutoFit/>
          </a:bodyPr>
          <a:lstStyle/>
          <a:p>
            <a:pPr marL="12700">
              <a:lnSpc>
                <a:spcPct val="100000"/>
              </a:lnSpc>
              <a:spcBef>
                <a:spcPts val="100"/>
              </a:spcBef>
            </a:pPr>
            <a:r>
              <a:rPr spc="35" dirty="0"/>
              <a:t>PLAN</a:t>
            </a:r>
            <a:r>
              <a:rPr spc="-114" dirty="0"/>
              <a:t> </a:t>
            </a:r>
            <a:r>
              <a:rPr spc="-10" dirty="0"/>
              <a:t>D’ACTION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5" name="object 5"/>
          <p:cNvSpPr txBox="1"/>
          <p:nvPr/>
        </p:nvSpPr>
        <p:spPr>
          <a:xfrm>
            <a:off x="3210788" y="931329"/>
            <a:ext cx="5113655" cy="826769"/>
          </a:xfrm>
          <a:prstGeom prst="rect">
            <a:avLst/>
          </a:prstGeom>
        </p:spPr>
        <p:txBody>
          <a:bodyPr vert="horz" wrap="square" lIns="0" tIns="32384" rIns="0" bIns="0" rtlCol="0">
            <a:spAutoFit/>
          </a:bodyPr>
          <a:lstStyle/>
          <a:p>
            <a:pPr marL="12700" marR="5080">
              <a:lnSpc>
                <a:spcPct val="89100"/>
              </a:lnSpc>
              <a:spcBef>
                <a:spcPts val="254"/>
              </a:spcBef>
            </a:pPr>
            <a:r>
              <a:rPr sz="1200" spc="-45" dirty="0">
                <a:solidFill>
                  <a:srgbClr val="FFFFFF"/>
                </a:solidFill>
                <a:latin typeface="Century Gothic"/>
                <a:cs typeface="Century Gothic"/>
              </a:rPr>
              <a:t>La </a:t>
            </a:r>
            <a:r>
              <a:rPr sz="1200" spc="-30" dirty="0">
                <a:solidFill>
                  <a:srgbClr val="FFFFFF"/>
                </a:solidFill>
                <a:latin typeface="Century Gothic"/>
                <a:cs typeface="Century Gothic"/>
              </a:rPr>
              <a:t>mise </a:t>
            </a:r>
            <a:r>
              <a:rPr sz="1200" spc="-100" dirty="0">
                <a:solidFill>
                  <a:srgbClr val="FFFFFF"/>
                </a:solidFill>
                <a:latin typeface="Century Gothic"/>
                <a:cs typeface="Century Gothic"/>
              </a:rPr>
              <a:t>en </a:t>
            </a:r>
            <a:r>
              <a:rPr sz="1200" spc="-45" dirty="0">
                <a:solidFill>
                  <a:srgbClr val="FFFFFF"/>
                </a:solidFill>
                <a:latin typeface="Century Gothic"/>
                <a:cs typeface="Century Gothic"/>
              </a:rPr>
              <a:t>conformité </a:t>
            </a:r>
            <a:r>
              <a:rPr sz="1200" spc="-125" dirty="0">
                <a:solidFill>
                  <a:srgbClr val="FFFFFF"/>
                </a:solidFill>
                <a:latin typeface="Century Gothic"/>
                <a:cs typeface="Century Gothic"/>
              </a:rPr>
              <a:t>au </a:t>
            </a:r>
            <a:r>
              <a:rPr sz="1200" spc="-60" dirty="0">
                <a:solidFill>
                  <a:srgbClr val="FFFFFF"/>
                </a:solidFill>
                <a:latin typeface="Century Gothic"/>
                <a:cs typeface="Century Gothic"/>
              </a:rPr>
              <a:t>règlement </a:t>
            </a:r>
            <a:r>
              <a:rPr sz="1200" spc="-95" dirty="0">
                <a:solidFill>
                  <a:srgbClr val="FFFFFF"/>
                </a:solidFill>
                <a:latin typeface="Century Gothic"/>
                <a:cs typeface="Century Gothic"/>
              </a:rPr>
              <a:t>ne </a:t>
            </a:r>
            <a:r>
              <a:rPr sz="1200" spc="-30" dirty="0">
                <a:solidFill>
                  <a:srgbClr val="FFFFFF"/>
                </a:solidFill>
                <a:latin typeface="Century Gothic"/>
                <a:cs typeface="Century Gothic"/>
              </a:rPr>
              <a:t>se </a:t>
            </a:r>
            <a:r>
              <a:rPr sz="1200" spc="-25" dirty="0">
                <a:solidFill>
                  <a:srgbClr val="FFFFFF"/>
                </a:solidFill>
                <a:latin typeface="Century Gothic"/>
                <a:cs typeface="Century Gothic"/>
              </a:rPr>
              <a:t>fait </a:t>
            </a:r>
            <a:r>
              <a:rPr sz="1200" spc="-80" dirty="0">
                <a:solidFill>
                  <a:srgbClr val="FFFFFF"/>
                </a:solidFill>
                <a:latin typeface="Century Gothic"/>
                <a:cs typeface="Century Gothic"/>
              </a:rPr>
              <a:t>pas </a:t>
            </a:r>
            <a:r>
              <a:rPr sz="1200" spc="-100" dirty="0">
                <a:solidFill>
                  <a:srgbClr val="FFFFFF"/>
                </a:solidFill>
                <a:latin typeface="Century Gothic"/>
                <a:cs typeface="Century Gothic"/>
              </a:rPr>
              <a:t>qu’une </a:t>
            </a:r>
            <a:r>
              <a:rPr sz="1200" spc="-40" dirty="0">
                <a:solidFill>
                  <a:srgbClr val="FFFFFF"/>
                </a:solidFill>
                <a:latin typeface="Century Gothic"/>
                <a:cs typeface="Century Gothic"/>
              </a:rPr>
              <a:t>seule </a:t>
            </a:r>
            <a:r>
              <a:rPr sz="1200" spc="10" dirty="0" err="1">
                <a:solidFill>
                  <a:srgbClr val="FFFFFF"/>
                </a:solidFill>
                <a:latin typeface="Century Gothic"/>
                <a:cs typeface="Century Gothic"/>
              </a:rPr>
              <a:t>fois</a:t>
            </a:r>
            <a:r>
              <a:rPr sz="1200" spc="10" dirty="0">
                <a:solidFill>
                  <a:srgbClr val="FFFFFF"/>
                </a:solidFill>
                <a:latin typeface="Century Gothic"/>
                <a:cs typeface="Century Gothic"/>
              </a:rPr>
              <a:t>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70" dirty="0">
                <a:solidFill>
                  <a:srgbClr val="FFFFFF"/>
                </a:solidFill>
                <a:latin typeface="Century Gothic"/>
                <a:cs typeface="Century Gothic"/>
              </a:rPr>
              <a:t>l’occasion </a:t>
            </a:r>
            <a:r>
              <a:rPr sz="1200" spc="-130" dirty="0">
                <a:solidFill>
                  <a:srgbClr val="FFFFFF"/>
                </a:solidFill>
                <a:latin typeface="Century Gothic"/>
                <a:cs typeface="Century Gothic"/>
              </a:rPr>
              <a:t>de </a:t>
            </a:r>
            <a:r>
              <a:rPr sz="1200" spc="-65" dirty="0">
                <a:solidFill>
                  <a:srgbClr val="FFFFFF"/>
                </a:solidFill>
                <a:latin typeface="Century Gothic"/>
                <a:cs typeface="Century Gothic"/>
              </a:rPr>
              <a:t>sa </a:t>
            </a:r>
            <a:r>
              <a:rPr sz="1200" spc="-110" dirty="0">
                <a:solidFill>
                  <a:srgbClr val="FFFFFF"/>
                </a:solidFill>
                <a:latin typeface="Century Gothic"/>
                <a:cs typeface="Century Gothic"/>
              </a:rPr>
              <a:t>date </a:t>
            </a:r>
            <a:r>
              <a:rPr sz="1200" spc="-80" dirty="0">
                <a:solidFill>
                  <a:srgbClr val="FFFFFF"/>
                </a:solidFill>
                <a:latin typeface="Century Gothic"/>
                <a:cs typeface="Century Gothic"/>
              </a:rPr>
              <a:t>d’application </a:t>
            </a:r>
            <a:r>
              <a:rPr sz="1200" spc="-100" dirty="0">
                <a:solidFill>
                  <a:srgbClr val="FFFFFF"/>
                </a:solidFill>
                <a:latin typeface="Century Gothic"/>
                <a:cs typeface="Century Gothic"/>
              </a:rPr>
              <a:t>en </a:t>
            </a:r>
            <a:r>
              <a:rPr sz="1200" spc="-80" dirty="0">
                <a:solidFill>
                  <a:srgbClr val="FFFFFF"/>
                </a:solidFill>
                <a:latin typeface="Century Gothic"/>
                <a:cs typeface="Century Gothic"/>
              </a:rPr>
              <a:t>mai </a:t>
            </a:r>
            <a:r>
              <a:rPr sz="1200" spc="-50" dirty="0">
                <a:solidFill>
                  <a:srgbClr val="FFFFFF"/>
                </a:solidFill>
                <a:latin typeface="Century Gothic"/>
                <a:cs typeface="Century Gothic"/>
              </a:rPr>
              <a:t>2018 (tic-tac, </a:t>
            </a:r>
            <a:r>
              <a:rPr sz="1200" spc="-60" dirty="0">
                <a:solidFill>
                  <a:srgbClr val="FFFFFF"/>
                </a:solidFill>
                <a:latin typeface="Century Gothic"/>
                <a:cs typeface="Century Gothic"/>
              </a:rPr>
              <a:t>tic-tac…) </a:t>
            </a:r>
            <a:r>
              <a:rPr sz="1200" spc="-45" dirty="0">
                <a:solidFill>
                  <a:srgbClr val="FFFFFF"/>
                </a:solidFill>
                <a:latin typeface="Century Gothic"/>
                <a:cs typeface="Century Gothic"/>
              </a:rPr>
              <a:t>mais </a:t>
            </a:r>
            <a:r>
              <a:rPr sz="1200" spc="-40" dirty="0">
                <a:solidFill>
                  <a:srgbClr val="FFFFFF"/>
                </a:solidFill>
                <a:latin typeface="Century Gothic"/>
                <a:cs typeface="Century Gothic"/>
              </a:rPr>
              <a:t>doit  </a:t>
            </a:r>
            <a:r>
              <a:rPr sz="1200" spc="-45" dirty="0">
                <a:solidFill>
                  <a:srgbClr val="FFFFFF"/>
                </a:solidFill>
                <a:latin typeface="Century Gothic"/>
                <a:cs typeface="Century Gothic"/>
              </a:rPr>
              <a:t>être </a:t>
            </a:r>
            <a:r>
              <a:rPr sz="1200" spc="-60" dirty="0">
                <a:solidFill>
                  <a:srgbClr val="FFFFFF"/>
                </a:solidFill>
                <a:latin typeface="Century Gothic"/>
                <a:cs typeface="Century Gothic"/>
              </a:rPr>
              <a:t>un </a:t>
            </a:r>
            <a:r>
              <a:rPr sz="1200" spc="-30" dirty="0">
                <a:solidFill>
                  <a:srgbClr val="FFFFFF"/>
                </a:solidFill>
                <a:latin typeface="Century Gothic"/>
                <a:cs typeface="Century Gothic"/>
              </a:rPr>
              <a:t>processus </a:t>
            </a:r>
            <a:r>
              <a:rPr sz="1200" spc="-40" dirty="0">
                <a:solidFill>
                  <a:srgbClr val="FFFFFF"/>
                </a:solidFill>
                <a:latin typeface="Century Gothic"/>
                <a:cs typeface="Century Gothic"/>
              </a:rPr>
              <a:t>qui </a:t>
            </a:r>
            <a:r>
              <a:rPr sz="1200" dirty="0">
                <a:solidFill>
                  <a:srgbClr val="FFFFFF"/>
                </a:solidFill>
                <a:latin typeface="Century Gothic"/>
                <a:cs typeface="Century Gothic"/>
              </a:rPr>
              <a:t>s’inscrit </a:t>
            </a:r>
            <a:r>
              <a:rPr sz="1200" spc="-80" dirty="0">
                <a:solidFill>
                  <a:srgbClr val="FFFFFF"/>
                </a:solidFill>
                <a:latin typeface="Century Gothic"/>
                <a:cs typeface="Century Gothic"/>
              </a:rPr>
              <a:t>dans </a:t>
            </a:r>
            <a:r>
              <a:rPr sz="1200" spc="-70" dirty="0">
                <a:solidFill>
                  <a:srgbClr val="FFFFFF"/>
                </a:solidFill>
                <a:latin typeface="Century Gothic"/>
                <a:cs typeface="Century Gothic"/>
              </a:rPr>
              <a:t>la</a:t>
            </a:r>
            <a:r>
              <a:rPr sz="1200" spc="-10" dirty="0">
                <a:solidFill>
                  <a:srgbClr val="FFFFFF"/>
                </a:solidFill>
                <a:latin typeface="Century Gothic"/>
                <a:cs typeface="Century Gothic"/>
              </a:rPr>
              <a:t> </a:t>
            </a:r>
            <a:r>
              <a:rPr sz="1200" spc="-65" dirty="0">
                <a:solidFill>
                  <a:srgbClr val="FFFFFF"/>
                </a:solidFill>
                <a:latin typeface="Century Gothic"/>
                <a:cs typeface="Century Gothic"/>
              </a:rPr>
              <a:t>durée.</a:t>
            </a:r>
            <a:endParaRPr sz="1200" dirty="0">
              <a:latin typeface="Century Gothic"/>
              <a:cs typeface="Century Gothic"/>
            </a:endParaRPr>
          </a:p>
          <a:p>
            <a:pPr marL="12700">
              <a:lnSpc>
                <a:spcPct val="100000"/>
              </a:lnSpc>
              <a:spcBef>
                <a:spcPts val="860"/>
              </a:spcBef>
            </a:pPr>
            <a:r>
              <a:rPr sz="1200" spc="-105" dirty="0">
                <a:solidFill>
                  <a:srgbClr val="FFFFFF"/>
                </a:solidFill>
                <a:latin typeface="Century Gothic"/>
                <a:cs typeface="Century Gothic"/>
              </a:rPr>
              <a:t>Ce  </a:t>
            </a:r>
            <a:r>
              <a:rPr sz="1200" spc="-80" dirty="0">
                <a:solidFill>
                  <a:srgbClr val="FFFFFF"/>
                </a:solidFill>
                <a:latin typeface="Century Gothic"/>
                <a:cs typeface="Century Gothic"/>
              </a:rPr>
              <a:t>plan </a:t>
            </a:r>
            <a:r>
              <a:rPr sz="1200" spc="-90" dirty="0">
                <a:solidFill>
                  <a:srgbClr val="FFFFFF"/>
                </a:solidFill>
                <a:latin typeface="Century Gothic"/>
                <a:cs typeface="Century Gothic"/>
              </a:rPr>
              <a:t>d’action </a:t>
            </a:r>
            <a:r>
              <a:rPr sz="1200" spc="-40" dirty="0">
                <a:solidFill>
                  <a:srgbClr val="FFFFFF"/>
                </a:solidFill>
                <a:latin typeface="Century Gothic"/>
                <a:cs typeface="Century Gothic"/>
              </a:rPr>
              <a:t>doit </a:t>
            </a:r>
            <a:r>
              <a:rPr sz="1200" spc="-45" dirty="0">
                <a:solidFill>
                  <a:srgbClr val="FFFFFF"/>
                </a:solidFill>
                <a:latin typeface="Century Gothic"/>
                <a:cs typeface="Century Gothic"/>
              </a:rPr>
              <a:t>être </a:t>
            </a:r>
            <a:r>
              <a:rPr sz="1200" spc="-50" dirty="0">
                <a:solidFill>
                  <a:srgbClr val="FFFFFF"/>
                </a:solidFill>
                <a:latin typeface="Century Gothic"/>
                <a:cs typeface="Century Gothic"/>
              </a:rPr>
              <a:t>pérennisé </a:t>
            </a:r>
            <a:r>
              <a:rPr sz="1200" spc="-45" dirty="0">
                <a:solidFill>
                  <a:srgbClr val="FFFFFF"/>
                </a:solidFill>
                <a:latin typeface="Century Gothic"/>
                <a:cs typeface="Century Gothic"/>
              </a:rPr>
              <a:t>afin </a:t>
            </a:r>
            <a:r>
              <a:rPr sz="1200" spc="-130" dirty="0">
                <a:solidFill>
                  <a:srgbClr val="FFFFFF"/>
                </a:solidFill>
                <a:latin typeface="Century Gothic"/>
                <a:cs typeface="Century Gothic"/>
              </a:rPr>
              <a:t>de</a:t>
            </a:r>
            <a:r>
              <a:rPr sz="1200" spc="-30" dirty="0">
                <a:solidFill>
                  <a:srgbClr val="FFFFFF"/>
                </a:solidFill>
                <a:latin typeface="Century Gothic"/>
                <a:cs typeface="Century Gothic"/>
              </a:rPr>
              <a:t> </a:t>
            </a:r>
            <a:r>
              <a:rPr sz="1200" spc="10" dirty="0">
                <a:solidFill>
                  <a:srgbClr val="FFFFFF"/>
                </a:solidFill>
                <a:latin typeface="Century Gothic"/>
                <a:cs typeface="Century Gothic"/>
              </a:rPr>
              <a:t>:</a:t>
            </a:r>
            <a:endParaRPr sz="1200" dirty="0">
              <a:latin typeface="Century Gothic"/>
              <a:cs typeface="Century Gothic"/>
            </a:endParaRPr>
          </a:p>
        </p:txBody>
      </p:sp>
      <p:sp>
        <p:nvSpPr>
          <p:cNvPr id="9" name="object 9"/>
          <p:cNvSpPr txBox="1"/>
          <p:nvPr/>
        </p:nvSpPr>
        <p:spPr>
          <a:xfrm>
            <a:off x="322535" y="5437780"/>
            <a:ext cx="17970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5" dirty="0">
                <a:solidFill>
                  <a:srgbClr val="0000FF"/>
                </a:solidFill>
                <a:latin typeface="Century Gothic"/>
                <a:cs typeface="Century Gothic"/>
              </a:rPr>
              <a:t>83</a:t>
            </a:fld>
            <a:endParaRPr sz="900">
              <a:latin typeface="Century Gothic"/>
              <a:cs typeface="Century Gothic"/>
            </a:endParaRPr>
          </a:p>
        </p:txBody>
      </p:sp>
      <p:sp>
        <p:nvSpPr>
          <p:cNvPr id="6" name="object 6"/>
          <p:cNvSpPr txBox="1"/>
          <p:nvPr/>
        </p:nvSpPr>
        <p:spPr>
          <a:xfrm>
            <a:off x="3210788" y="1841474"/>
            <a:ext cx="5029835" cy="1288415"/>
          </a:xfrm>
          <a:prstGeom prst="rect">
            <a:avLst/>
          </a:prstGeom>
        </p:spPr>
        <p:txBody>
          <a:bodyPr vert="horz" wrap="square" lIns="0" tIns="33019" rIns="0" bIns="0" rtlCol="0">
            <a:spAutoFit/>
          </a:bodyPr>
          <a:lstStyle/>
          <a:p>
            <a:pPr marL="184150" marR="398780" indent="-171450">
              <a:lnSpc>
                <a:spcPts val="1300"/>
              </a:lnSpc>
              <a:spcBef>
                <a:spcPts val="259"/>
              </a:spcBef>
              <a:buSzPct val="104166"/>
              <a:buFont typeface="Arial"/>
              <a:buChar char="•"/>
              <a:tabLst>
                <a:tab pos="184150" algn="l"/>
              </a:tabLst>
            </a:pPr>
            <a:r>
              <a:rPr sz="1200" spc="-60" dirty="0">
                <a:solidFill>
                  <a:srgbClr val="FFFFFF"/>
                </a:solidFill>
                <a:latin typeface="Century Gothic"/>
                <a:cs typeface="Century Gothic"/>
              </a:rPr>
              <a:t>prendre </a:t>
            </a:r>
            <a:r>
              <a:rPr sz="1200" spc="-100" dirty="0">
                <a:solidFill>
                  <a:srgbClr val="FFFFFF"/>
                </a:solidFill>
                <a:latin typeface="Century Gothic"/>
                <a:cs typeface="Century Gothic"/>
              </a:rPr>
              <a:t>en </a:t>
            </a:r>
            <a:r>
              <a:rPr sz="1200" spc="-95" dirty="0">
                <a:solidFill>
                  <a:srgbClr val="FFFFFF"/>
                </a:solidFill>
                <a:latin typeface="Century Gothic"/>
                <a:cs typeface="Century Gothic"/>
              </a:rPr>
              <a:t>compte </a:t>
            </a:r>
            <a:r>
              <a:rPr sz="1200" spc="-130" dirty="0">
                <a:solidFill>
                  <a:srgbClr val="FFFFFF"/>
                </a:solidFill>
                <a:latin typeface="Century Gothic"/>
                <a:cs typeface="Century Gothic"/>
              </a:rPr>
              <a:t>de </a:t>
            </a:r>
            <a:r>
              <a:rPr sz="1200" spc="-70" dirty="0">
                <a:solidFill>
                  <a:srgbClr val="FFFFFF"/>
                </a:solidFill>
                <a:latin typeface="Century Gothic"/>
                <a:cs typeface="Century Gothic"/>
              </a:rPr>
              <a:t>la </a:t>
            </a:r>
            <a:r>
              <a:rPr sz="1200" spc="-45" dirty="0">
                <a:solidFill>
                  <a:srgbClr val="FFFFFF"/>
                </a:solidFill>
                <a:latin typeface="Century Gothic"/>
                <a:cs typeface="Century Gothic"/>
              </a:rPr>
              <a:t>question </a:t>
            </a:r>
            <a:r>
              <a:rPr sz="1200" spc="-130" dirty="0">
                <a:solidFill>
                  <a:srgbClr val="FFFFFF"/>
                </a:solidFill>
                <a:latin typeface="Century Gothic"/>
                <a:cs typeface="Century Gothic"/>
              </a:rPr>
              <a:t>de </a:t>
            </a:r>
            <a:r>
              <a:rPr sz="1200" spc="-70" dirty="0">
                <a:solidFill>
                  <a:srgbClr val="FFFFFF"/>
                </a:solidFill>
                <a:latin typeface="Century Gothic"/>
                <a:cs typeface="Century Gothic"/>
              </a:rPr>
              <a:t>la </a:t>
            </a:r>
            <a:r>
              <a:rPr sz="1200" spc="-50" dirty="0">
                <a:solidFill>
                  <a:srgbClr val="FFFFFF"/>
                </a:solidFill>
                <a:latin typeface="Century Gothic"/>
                <a:cs typeface="Century Gothic"/>
              </a:rPr>
              <a:t>protection </a:t>
            </a:r>
            <a:r>
              <a:rPr sz="1200" spc="-65" dirty="0">
                <a:solidFill>
                  <a:srgbClr val="FFFFFF"/>
                </a:solidFill>
                <a:latin typeface="Century Gothic"/>
                <a:cs typeface="Century Gothic"/>
              </a:rPr>
              <a:t>des </a:t>
            </a:r>
            <a:r>
              <a:rPr sz="1200" spc="-80" dirty="0" err="1">
                <a:solidFill>
                  <a:srgbClr val="FFFFFF"/>
                </a:solidFill>
                <a:latin typeface="Century Gothic"/>
                <a:cs typeface="Century Gothic"/>
              </a:rPr>
              <a:t>données</a:t>
            </a:r>
            <a:r>
              <a:rPr sz="1200" spc="-80" dirty="0">
                <a:solidFill>
                  <a:srgbClr val="FFFFFF"/>
                </a:solidFill>
                <a:latin typeface="Century Gothic"/>
                <a:cs typeface="Century Gothic"/>
              </a:rPr>
              <a:t>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90" dirty="0">
                <a:solidFill>
                  <a:srgbClr val="FFFFFF"/>
                </a:solidFill>
                <a:latin typeface="Century Gothic"/>
                <a:cs typeface="Century Gothic"/>
              </a:rPr>
              <a:t>caractère </a:t>
            </a:r>
            <a:r>
              <a:rPr sz="1200" spc="-45" dirty="0">
                <a:solidFill>
                  <a:srgbClr val="FFFFFF"/>
                </a:solidFill>
                <a:latin typeface="Century Gothic"/>
                <a:cs typeface="Century Gothic"/>
              </a:rPr>
              <a:t>personnel </a:t>
            </a:r>
            <a:r>
              <a:rPr sz="1200" spc="-50" dirty="0">
                <a:solidFill>
                  <a:srgbClr val="FFFFFF"/>
                </a:solidFill>
                <a:latin typeface="Century Gothic"/>
                <a:cs typeface="Century Gothic"/>
              </a:rPr>
              <a:t>pour </a:t>
            </a:r>
            <a:r>
              <a:rPr sz="1200" spc="-120" dirty="0">
                <a:solidFill>
                  <a:srgbClr val="FFFFFF"/>
                </a:solidFill>
                <a:latin typeface="Century Gothic"/>
                <a:cs typeface="Century Gothic"/>
              </a:rPr>
              <a:t>chaque </a:t>
            </a:r>
            <a:r>
              <a:rPr sz="1200" spc="-30" dirty="0">
                <a:solidFill>
                  <a:srgbClr val="FFFFFF"/>
                </a:solidFill>
                <a:latin typeface="Century Gothic"/>
                <a:cs typeface="Century Gothic"/>
              </a:rPr>
              <a:t>projet, </a:t>
            </a:r>
            <a:r>
              <a:rPr sz="1200" spc="-65" dirty="0">
                <a:solidFill>
                  <a:srgbClr val="FFFFFF"/>
                </a:solidFill>
                <a:latin typeface="Century Gothic"/>
                <a:cs typeface="Century Gothic"/>
              </a:rPr>
              <a:t>dès </a:t>
            </a:r>
            <a:r>
              <a:rPr sz="1200" spc="-15" dirty="0">
                <a:solidFill>
                  <a:srgbClr val="FFFFFF"/>
                </a:solidFill>
                <a:latin typeface="Century Gothic"/>
                <a:cs typeface="Century Gothic"/>
              </a:rPr>
              <a:t>leur </a:t>
            </a:r>
            <a:r>
              <a:rPr sz="1200" spc="-80" dirty="0">
                <a:solidFill>
                  <a:srgbClr val="FFFFFF"/>
                </a:solidFill>
                <a:latin typeface="Century Gothic"/>
                <a:cs typeface="Century Gothic"/>
              </a:rPr>
              <a:t>conception</a:t>
            </a:r>
            <a:r>
              <a:rPr sz="1200" spc="-45" dirty="0">
                <a:solidFill>
                  <a:srgbClr val="FFFFFF"/>
                </a:solidFill>
                <a:latin typeface="Century Gothic"/>
                <a:cs typeface="Century Gothic"/>
              </a:rPr>
              <a:t> </a:t>
            </a:r>
            <a:r>
              <a:rPr sz="1200" spc="15" dirty="0">
                <a:solidFill>
                  <a:srgbClr val="FFFFFF"/>
                </a:solidFill>
                <a:latin typeface="Century Gothic"/>
                <a:cs typeface="Century Gothic"/>
              </a:rPr>
              <a:t>;</a:t>
            </a:r>
            <a:endParaRPr sz="1200" dirty="0">
              <a:latin typeface="Century Gothic"/>
              <a:cs typeface="Century Gothic"/>
            </a:endParaRPr>
          </a:p>
          <a:p>
            <a:pPr marL="184150" marR="5080" indent="-171450">
              <a:lnSpc>
                <a:spcPts val="1300"/>
              </a:lnSpc>
              <a:spcBef>
                <a:spcPts val="1000"/>
              </a:spcBef>
              <a:buSzPct val="104166"/>
              <a:buFont typeface="Arial"/>
              <a:buChar char="•"/>
              <a:tabLst>
                <a:tab pos="184150" algn="l"/>
              </a:tabLst>
            </a:pPr>
            <a:r>
              <a:rPr sz="1200" spc="-40" dirty="0">
                <a:solidFill>
                  <a:srgbClr val="FFFFFF"/>
                </a:solidFill>
                <a:latin typeface="Century Gothic"/>
                <a:cs typeface="Century Gothic"/>
              </a:rPr>
              <a:t>maintenir </a:t>
            </a:r>
            <a:r>
              <a:rPr sz="1200" spc="-70" dirty="0">
                <a:solidFill>
                  <a:srgbClr val="FFFFFF"/>
                </a:solidFill>
                <a:latin typeface="Century Gothic"/>
                <a:cs typeface="Century Gothic"/>
              </a:rPr>
              <a:t>la </a:t>
            </a:r>
            <a:r>
              <a:rPr sz="1200" spc="-80" dirty="0">
                <a:solidFill>
                  <a:srgbClr val="FFFFFF"/>
                </a:solidFill>
                <a:latin typeface="Century Gothic"/>
                <a:cs typeface="Century Gothic"/>
              </a:rPr>
              <a:t>documentation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5" dirty="0">
                <a:solidFill>
                  <a:srgbClr val="FFFFFF"/>
                </a:solidFill>
                <a:latin typeface="Century Gothic"/>
                <a:cs typeface="Century Gothic"/>
              </a:rPr>
              <a:t>jour </a:t>
            </a:r>
            <a:r>
              <a:rPr sz="1200" spc="-45" dirty="0">
                <a:solidFill>
                  <a:srgbClr val="FFFFFF"/>
                </a:solidFill>
                <a:latin typeface="Century Gothic"/>
                <a:cs typeface="Century Gothic"/>
              </a:rPr>
              <a:t>afin </a:t>
            </a:r>
            <a:r>
              <a:rPr sz="1200" spc="-80" dirty="0">
                <a:solidFill>
                  <a:srgbClr val="FFFFFF"/>
                </a:solidFill>
                <a:latin typeface="Century Gothic"/>
                <a:cs typeface="Century Gothic"/>
              </a:rPr>
              <a:t>d’être </a:t>
            </a:r>
            <a:r>
              <a:rPr sz="1200" spc="-100" dirty="0">
                <a:solidFill>
                  <a:srgbClr val="FFFFFF"/>
                </a:solidFill>
                <a:latin typeface="Century Gothic"/>
                <a:cs typeface="Century Gothic"/>
              </a:rPr>
              <a:t>en </a:t>
            </a:r>
            <a:r>
              <a:rPr sz="1200" spc="-105" dirty="0">
                <a:solidFill>
                  <a:srgbClr val="FFFFFF"/>
                </a:solidFill>
                <a:latin typeface="Century Gothic"/>
                <a:cs typeface="Century Gothic"/>
              </a:rPr>
              <a:t>capacité </a:t>
            </a:r>
            <a:r>
              <a:rPr sz="1200" spc="-130" dirty="0">
                <a:solidFill>
                  <a:srgbClr val="FFFFFF"/>
                </a:solidFill>
                <a:latin typeface="Century Gothic"/>
                <a:cs typeface="Century Gothic"/>
              </a:rPr>
              <a:t>de </a:t>
            </a:r>
            <a:r>
              <a:rPr sz="1200" spc="-45" dirty="0">
                <a:solidFill>
                  <a:srgbClr val="FFFFFF"/>
                </a:solidFill>
                <a:latin typeface="Century Gothic"/>
                <a:cs typeface="Century Gothic"/>
              </a:rPr>
              <a:t>prouver </a:t>
            </a:r>
            <a:r>
              <a:rPr sz="1200" spc="-65" dirty="0">
                <a:solidFill>
                  <a:srgbClr val="FFFFFF"/>
                </a:solidFill>
                <a:latin typeface="Century Gothic"/>
                <a:cs typeface="Century Gothic"/>
              </a:rPr>
              <a:t>sa  </a:t>
            </a:r>
            <a:r>
              <a:rPr sz="1200" spc="-45" dirty="0">
                <a:solidFill>
                  <a:srgbClr val="FFFFFF"/>
                </a:solidFill>
                <a:latin typeface="Century Gothic"/>
                <a:cs typeface="Century Gothic"/>
              </a:rPr>
              <a:t>conformité </a:t>
            </a:r>
            <a:r>
              <a:rPr sz="1200" spc="-125" dirty="0">
                <a:solidFill>
                  <a:srgbClr val="FFFFFF"/>
                </a:solidFill>
                <a:latin typeface="Century Gothic"/>
                <a:cs typeface="Century Gothic"/>
              </a:rPr>
              <a:t>au </a:t>
            </a:r>
            <a:r>
              <a:rPr sz="1200" spc="-60" dirty="0">
                <a:solidFill>
                  <a:srgbClr val="FFFFFF"/>
                </a:solidFill>
                <a:latin typeface="Century Gothic"/>
                <a:cs typeface="Century Gothic"/>
              </a:rPr>
              <a:t>règlement</a:t>
            </a:r>
            <a:r>
              <a:rPr sz="1200" spc="-155" dirty="0">
                <a:solidFill>
                  <a:srgbClr val="FFFFFF"/>
                </a:solidFill>
                <a:latin typeface="Century Gothic"/>
                <a:cs typeface="Century Gothic"/>
              </a:rPr>
              <a:t> </a:t>
            </a:r>
            <a:r>
              <a:rPr sz="1200" spc="15" dirty="0">
                <a:solidFill>
                  <a:srgbClr val="FFFFFF"/>
                </a:solidFill>
                <a:latin typeface="Century Gothic"/>
                <a:cs typeface="Century Gothic"/>
              </a:rPr>
              <a:t>;</a:t>
            </a:r>
            <a:endParaRPr sz="1200" dirty="0">
              <a:latin typeface="Century Gothic"/>
              <a:cs typeface="Century Gothic"/>
            </a:endParaRPr>
          </a:p>
          <a:p>
            <a:pPr marL="184150" marR="798195" indent="-171450">
              <a:lnSpc>
                <a:spcPts val="1300"/>
              </a:lnSpc>
              <a:spcBef>
                <a:spcPts val="1000"/>
              </a:spcBef>
              <a:buSzPct val="104166"/>
              <a:buFont typeface="Arial"/>
              <a:buChar char="•"/>
              <a:tabLst>
                <a:tab pos="184150" algn="l"/>
              </a:tabLst>
            </a:pPr>
            <a:r>
              <a:rPr sz="1200" spc="-50" dirty="0">
                <a:solidFill>
                  <a:srgbClr val="FFFFFF"/>
                </a:solidFill>
                <a:latin typeface="Century Gothic"/>
                <a:cs typeface="Century Gothic"/>
              </a:rPr>
              <a:t>permettre </a:t>
            </a:r>
            <a:r>
              <a:rPr sz="1200" spc="-80" dirty="0">
                <a:solidFill>
                  <a:srgbClr val="FFFFFF"/>
                </a:solidFill>
                <a:latin typeface="Century Gothic"/>
                <a:cs typeface="Century Gothic"/>
              </a:rPr>
              <a:t>aux </a:t>
            </a:r>
            <a:r>
              <a:rPr sz="1200" spc="-45" dirty="0">
                <a:solidFill>
                  <a:srgbClr val="FFFFFF"/>
                </a:solidFill>
                <a:latin typeface="Century Gothic"/>
                <a:cs typeface="Century Gothic"/>
              </a:rPr>
              <a:t>personnes </a:t>
            </a:r>
            <a:r>
              <a:rPr sz="1200" spc="-60" dirty="0">
                <a:solidFill>
                  <a:srgbClr val="FFFFFF"/>
                </a:solidFill>
                <a:latin typeface="Century Gothic"/>
                <a:cs typeface="Century Gothic"/>
              </a:rPr>
              <a:t>d'exercer </a:t>
            </a:r>
            <a:r>
              <a:rPr sz="1200" dirty="0">
                <a:solidFill>
                  <a:srgbClr val="FFFFFF"/>
                </a:solidFill>
                <a:latin typeface="Century Gothic"/>
                <a:cs typeface="Century Gothic"/>
              </a:rPr>
              <a:t>leurs </a:t>
            </a:r>
            <a:r>
              <a:rPr sz="1200" spc="-5" dirty="0">
                <a:solidFill>
                  <a:srgbClr val="FFFFFF"/>
                </a:solidFill>
                <a:latin typeface="Century Gothic"/>
                <a:cs typeface="Century Gothic"/>
              </a:rPr>
              <a:t>droits </a:t>
            </a:r>
            <a:r>
              <a:rPr sz="1200" spc="-60" dirty="0">
                <a:solidFill>
                  <a:srgbClr val="FFFFFF"/>
                </a:solidFill>
                <a:latin typeface="Century Gothic"/>
                <a:cs typeface="Century Gothic"/>
              </a:rPr>
              <a:t>et </a:t>
            </a:r>
            <a:r>
              <a:rPr sz="1200" spc="-15" dirty="0">
                <a:solidFill>
                  <a:srgbClr val="FFFFFF"/>
                </a:solidFill>
                <a:latin typeface="Century Gothic"/>
                <a:cs typeface="Century Gothic"/>
              </a:rPr>
              <a:t>traiter </a:t>
            </a:r>
            <a:r>
              <a:rPr sz="1200" dirty="0">
                <a:solidFill>
                  <a:srgbClr val="FFFFFF"/>
                </a:solidFill>
                <a:latin typeface="Century Gothic"/>
                <a:cs typeface="Century Gothic"/>
              </a:rPr>
              <a:t>les  </a:t>
            </a:r>
            <a:r>
              <a:rPr sz="1200" spc="-55" dirty="0">
                <a:solidFill>
                  <a:srgbClr val="FFFFFF"/>
                </a:solidFill>
                <a:latin typeface="Century Gothic"/>
                <a:cs typeface="Century Gothic"/>
              </a:rPr>
              <a:t>réclamations.</a:t>
            </a:r>
            <a:endParaRPr sz="1200" dirty="0">
              <a:latin typeface="Century Gothic"/>
              <a:cs typeface="Century Gothic"/>
            </a:endParaRPr>
          </a:p>
        </p:txBody>
      </p:sp>
      <p:sp>
        <p:nvSpPr>
          <p:cNvPr id="7" name="object 7"/>
          <p:cNvSpPr txBox="1"/>
          <p:nvPr/>
        </p:nvSpPr>
        <p:spPr>
          <a:xfrm>
            <a:off x="3210788" y="3213100"/>
            <a:ext cx="4955540" cy="369570"/>
          </a:xfrm>
          <a:prstGeom prst="rect">
            <a:avLst/>
          </a:prstGeom>
        </p:spPr>
        <p:txBody>
          <a:bodyPr vert="horz" wrap="square" lIns="0" tIns="35560" rIns="0" bIns="0" rtlCol="0">
            <a:spAutoFit/>
          </a:bodyPr>
          <a:lstStyle/>
          <a:p>
            <a:pPr marL="12700" marR="5080">
              <a:lnSpc>
                <a:spcPts val="1270"/>
              </a:lnSpc>
              <a:spcBef>
                <a:spcPts val="280"/>
              </a:spcBef>
            </a:pPr>
            <a:r>
              <a:rPr sz="1200" spc="-55" dirty="0">
                <a:solidFill>
                  <a:srgbClr val="FFFFFF"/>
                </a:solidFill>
                <a:latin typeface="Century Gothic"/>
                <a:cs typeface="Century Gothic"/>
              </a:rPr>
              <a:t>D’autres </a:t>
            </a:r>
            <a:r>
              <a:rPr sz="1200" spc="-60" dirty="0">
                <a:solidFill>
                  <a:srgbClr val="FFFFFF"/>
                </a:solidFill>
                <a:latin typeface="Century Gothic"/>
                <a:cs typeface="Century Gothic"/>
              </a:rPr>
              <a:t>procédures doivent </a:t>
            </a:r>
            <a:r>
              <a:rPr sz="1200" spc="-90" dirty="0">
                <a:solidFill>
                  <a:srgbClr val="FFFFFF"/>
                </a:solidFill>
                <a:latin typeface="Century Gothic"/>
                <a:cs typeface="Century Gothic"/>
              </a:rPr>
              <a:t>également </a:t>
            </a:r>
            <a:r>
              <a:rPr sz="1200" spc="-45" dirty="0">
                <a:solidFill>
                  <a:srgbClr val="FFFFFF"/>
                </a:solidFill>
                <a:latin typeface="Century Gothic"/>
                <a:cs typeface="Century Gothic"/>
              </a:rPr>
              <a:t>être </a:t>
            </a:r>
            <a:r>
              <a:rPr sz="1200" spc="-25" dirty="0">
                <a:solidFill>
                  <a:srgbClr val="FFFFFF"/>
                </a:solidFill>
                <a:latin typeface="Century Gothic"/>
                <a:cs typeface="Century Gothic"/>
              </a:rPr>
              <a:t>définies, </a:t>
            </a:r>
            <a:r>
              <a:rPr sz="1200" spc="-80" dirty="0">
                <a:solidFill>
                  <a:srgbClr val="FFFFFF"/>
                </a:solidFill>
                <a:latin typeface="Century Gothic"/>
                <a:cs typeface="Century Gothic"/>
              </a:rPr>
              <a:t>notamment </a:t>
            </a:r>
            <a:r>
              <a:rPr sz="1200" spc="-100" dirty="0">
                <a:solidFill>
                  <a:srgbClr val="FFFFFF"/>
                </a:solidFill>
                <a:latin typeface="Century Gothic"/>
                <a:cs typeface="Century Gothic"/>
              </a:rPr>
              <a:t>en </a:t>
            </a:r>
            <a:r>
              <a:rPr sz="1200" spc="-90" dirty="0">
                <a:solidFill>
                  <a:srgbClr val="FFFFFF"/>
                </a:solidFill>
                <a:latin typeface="Century Gothic"/>
                <a:cs typeface="Century Gothic"/>
              </a:rPr>
              <a:t>cas  </a:t>
            </a:r>
            <a:r>
              <a:rPr sz="1200" spc="-130" dirty="0">
                <a:solidFill>
                  <a:srgbClr val="FFFFFF"/>
                </a:solidFill>
                <a:latin typeface="Century Gothic"/>
                <a:cs typeface="Century Gothic"/>
              </a:rPr>
              <a:t>de </a:t>
            </a:r>
            <a:r>
              <a:rPr sz="1200" spc="-40" dirty="0">
                <a:solidFill>
                  <a:srgbClr val="FFFFFF"/>
                </a:solidFill>
                <a:latin typeface="Century Gothic"/>
                <a:cs typeface="Century Gothic"/>
              </a:rPr>
              <a:t>violation </a:t>
            </a:r>
            <a:r>
              <a:rPr sz="1200" spc="-65" dirty="0">
                <a:solidFill>
                  <a:srgbClr val="FFFFFF"/>
                </a:solidFill>
                <a:latin typeface="Century Gothic"/>
                <a:cs typeface="Century Gothic"/>
              </a:rPr>
              <a:t>des données, </a:t>
            </a:r>
            <a:r>
              <a:rPr sz="1200" spc="-100" dirty="0">
                <a:solidFill>
                  <a:srgbClr val="FFFFFF"/>
                </a:solidFill>
                <a:latin typeface="Century Gothic"/>
                <a:cs typeface="Century Gothic"/>
              </a:rPr>
              <a:t>changement </a:t>
            </a:r>
            <a:r>
              <a:rPr sz="1200" spc="-130" dirty="0">
                <a:solidFill>
                  <a:srgbClr val="FFFFFF"/>
                </a:solidFill>
                <a:latin typeface="Century Gothic"/>
                <a:cs typeface="Century Gothic"/>
              </a:rPr>
              <a:t>de</a:t>
            </a:r>
            <a:r>
              <a:rPr sz="1200" spc="-15" dirty="0">
                <a:solidFill>
                  <a:srgbClr val="FFFFFF"/>
                </a:solidFill>
                <a:latin typeface="Century Gothic"/>
                <a:cs typeface="Century Gothic"/>
              </a:rPr>
              <a:t> </a:t>
            </a:r>
            <a:r>
              <a:rPr sz="1200" spc="-50" dirty="0">
                <a:solidFill>
                  <a:srgbClr val="FFFFFF"/>
                </a:solidFill>
                <a:latin typeface="Century Gothic"/>
                <a:cs typeface="Century Gothic"/>
              </a:rPr>
              <a:t>prestataire…</a:t>
            </a:r>
            <a:endParaRPr sz="1200">
              <a:latin typeface="Century Gothic"/>
              <a:cs typeface="Century Gothic"/>
            </a:endParaRPr>
          </a:p>
        </p:txBody>
      </p:sp>
      <p:sp>
        <p:nvSpPr>
          <p:cNvPr id="8" name="object 8"/>
          <p:cNvSpPr txBox="1"/>
          <p:nvPr/>
        </p:nvSpPr>
        <p:spPr>
          <a:xfrm>
            <a:off x="791918" y="918629"/>
            <a:ext cx="1817370" cy="1531620"/>
          </a:xfrm>
          <a:prstGeom prst="rect">
            <a:avLst/>
          </a:prstGeom>
        </p:spPr>
        <p:txBody>
          <a:bodyPr vert="horz" wrap="square" lIns="0" tIns="40640" rIns="0" bIns="0" rtlCol="0">
            <a:spAutoFit/>
          </a:bodyPr>
          <a:lstStyle/>
          <a:p>
            <a:pPr marL="12700" marR="5080">
              <a:lnSpc>
                <a:spcPct val="89800"/>
              </a:lnSpc>
              <a:spcBef>
                <a:spcPts val="320"/>
              </a:spcBef>
            </a:pPr>
            <a:r>
              <a:rPr sz="1800" spc="30" dirty="0">
                <a:solidFill>
                  <a:srgbClr val="FFFFFF"/>
                </a:solidFill>
                <a:latin typeface="Century Gothic"/>
                <a:cs typeface="Century Gothic"/>
              </a:rPr>
              <a:t>POSER </a:t>
            </a:r>
            <a:r>
              <a:rPr sz="1800" spc="35" dirty="0">
                <a:solidFill>
                  <a:srgbClr val="FFFFFF"/>
                </a:solidFill>
                <a:latin typeface="Century Gothic"/>
                <a:cs typeface="Century Gothic"/>
              </a:rPr>
              <a:t>UN  </a:t>
            </a:r>
            <a:r>
              <a:rPr sz="1800" spc="-25" dirty="0">
                <a:solidFill>
                  <a:srgbClr val="FFFFFF"/>
                </a:solidFill>
                <a:latin typeface="Century Gothic"/>
                <a:cs typeface="Century Gothic"/>
              </a:rPr>
              <a:t>CADRE </a:t>
            </a:r>
            <a:r>
              <a:rPr sz="1800" spc="10" dirty="0">
                <a:solidFill>
                  <a:srgbClr val="FFFFFF"/>
                </a:solidFill>
                <a:latin typeface="Century Gothic"/>
                <a:cs typeface="Century Gothic"/>
              </a:rPr>
              <a:t>DE  </a:t>
            </a:r>
            <a:r>
              <a:rPr sz="1800" spc="-20" dirty="0">
                <a:solidFill>
                  <a:srgbClr val="FFFFFF"/>
                </a:solidFill>
                <a:latin typeface="Century Gothic"/>
                <a:cs typeface="Century Gothic"/>
              </a:rPr>
              <a:t>GOUVERNANCE  </a:t>
            </a:r>
            <a:r>
              <a:rPr sz="1800" spc="200" dirty="0">
                <a:solidFill>
                  <a:srgbClr val="FFFFFF"/>
                </a:solidFill>
                <a:latin typeface="Century Gothic"/>
                <a:cs typeface="Century Gothic"/>
              </a:rPr>
              <a:t>ET </a:t>
            </a:r>
            <a:r>
              <a:rPr sz="1800" spc="5" dirty="0">
                <a:solidFill>
                  <a:srgbClr val="FFFFFF"/>
                </a:solidFill>
                <a:latin typeface="Century Gothic"/>
                <a:cs typeface="Century Gothic"/>
              </a:rPr>
              <a:t>ORGANISER  </a:t>
            </a:r>
            <a:r>
              <a:rPr sz="1800" spc="135" dirty="0">
                <a:solidFill>
                  <a:srgbClr val="FFFFFF"/>
                </a:solidFill>
                <a:latin typeface="Century Gothic"/>
                <a:cs typeface="Century Gothic"/>
              </a:rPr>
              <a:t>LES</a:t>
            </a:r>
            <a:r>
              <a:rPr sz="1800" spc="-100" dirty="0">
                <a:solidFill>
                  <a:srgbClr val="FFFFFF"/>
                </a:solidFill>
                <a:latin typeface="Century Gothic"/>
                <a:cs typeface="Century Gothic"/>
              </a:rPr>
              <a:t> </a:t>
            </a:r>
            <a:r>
              <a:rPr sz="1800" spc="50" dirty="0">
                <a:solidFill>
                  <a:srgbClr val="FFFFFF"/>
                </a:solidFill>
                <a:latin typeface="Century Gothic"/>
                <a:cs typeface="Century Gothic"/>
              </a:rPr>
              <a:t>PROCESSUS  </a:t>
            </a:r>
            <a:r>
              <a:rPr sz="1800" spc="105" dirty="0">
                <a:solidFill>
                  <a:srgbClr val="FFFFFF"/>
                </a:solidFill>
                <a:latin typeface="Century Gothic"/>
                <a:cs typeface="Century Gothic"/>
              </a:rPr>
              <a:t>INTERNES</a:t>
            </a:r>
            <a:endParaRPr sz="1800">
              <a:latin typeface="Century Gothic"/>
              <a:cs typeface="Century Gothic"/>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0000FF"/>
          </a:solidFill>
        </p:spPr>
        <p:txBody>
          <a:bodyPr wrap="square" lIns="0" tIns="0" rIns="0" bIns="0" rtlCol="0"/>
          <a:lstStyle/>
          <a:p>
            <a:endParaRPr/>
          </a:p>
        </p:txBody>
      </p:sp>
      <p:sp>
        <p:nvSpPr>
          <p:cNvPr id="5" name="object 5"/>
          <p:cNvSpPr txBox="1"/>
          <p:nvPr/>
        </p:nvSpPr>
        <p:spPr>
          <a:xfrm>
            <a:off x="3210788" y="931329"/>
            <a:ext cx="5132070" cy="1322070"/>
          </a:xfrm>
          <a:prstGeom prst="rect">
            <a:avLst/>
          </a:prstGeom>
        </p:spPr>
        <p:txBody>
          <a:bodyPr vert="horz" wrap="square" lIns="0" tIns="31750" rIns="0" bIns="0" rtlCol="0">
            <a:spAutoFit/>
          </a:bodyPr>
          <a:lstStyle/>
          <a:p>
            <a:pPr marL="12700" marR="5080">
              <a:lnSpc>
                <a:spcPct val="89500"/>
              </a:lnSpc>
              <a:spcBef>
                <a:spcPts val="250"/>
              </a:spcBef>
            </a:pPr>
            <a:r>
              <a:rPr sz="1200" spc="-30" dirty="0">
                <a:solidFill>
                  <a:srgbClr val="FFFFFF"/>
                </a:solidFill>
                <a:latin typeface="Century Gothic"/>
                <a:cs typeface="Century Gothic"/>
              </a:rPr>
              <a:t>Bien </a:t>
            </a:r>
            <a:r>
              <a:rPr sz="1200" spc="-45" dirty="0">
                <a:solidFill>
                  <a:srgbClr val="FFFFFF"/>
                </a:solidFill>
                <a:latin typeface="Century Gothic"/>
                <a:cs typeface="Century Gothic"/>
              </a:rPr>
              <a:t>qu’il </a:t>
            </a:r>
            <a:r>
              <a:rPr sz="1200" spc="5" dirty="0">
                <a:solidFill>
                  <a:srgbClr val="FFFFFF"/>
                </a:solidFill>
                <a:latin typeface="Century Gothic"/>
                <a:cs typeface="Century Gothic"/>
              </a:rPr>
              <a:t>soit </a:t>
            </a:r>
            <a:r>
              <a:rPr sz="1200" spc="-70" dirty="0">
                <a:solidFill>
                  <a:srgbClr val="FFFFFF"/>
                </a:solidFill>
                <a:latin typeface="Century Gothic"/>
                <a:cs typeface="Century Gothic"/>
              </a:rPr>
              <a:t>la </a:t>
            </a:r>
            <a:r>
              <a:rPr sz="1200" spc="-65" dirty="0">
                <a:solidFill>
                  <a:srgbClr val="FFFFFF"/>
                </a:solidFill>
                <a:latin typeface="Century Gothic"/>
                <a:cs typeface="Century Gothic"/>
              </a:rPr>
              <a:t>référence </a:t>
            </a:r>
            <a:r>
              <a:rPr sz="1200" spc="-100" dirty="0">
                <a:solidFill>
                  <a:srgbClr val="FFFFFF"/>
                </a:solidFill>
                <a:latin typeface="Century Gothic"/>
                <a:cs typeface="Century Gothic"/>
              </a:rPr>
              <a:t>en </a:t>
            </a:r>
            <a:r>
              <a:rPr sz="1200" spc="-60" dirty="0">
                <a:solidFill>
                  <a:srgbClr val="FFFFFF"/>
                </a:solidFill>
                <a:latin typeface="Century Gothic"/>
                <a:cs typeface="Century Gothic"/>
              </a:rPr>
              <a:t>matière </a:t>
            </a:r>
            <a:r>
              <a:rPr sz="1200" spc="-130" dirty="0">
                <a:solidFill>
                  <a:srgbClr val="FFFFFF"/>
                </a:solidFill>
                <a:latin typeface="Century Gothic"/>
                <a:cs typeface="Century Gothic"/>
              </a:rPr>
              <a:t>de </a:t>
            </a:r>
            <a:r>
              <a:rPr sz="1200" spc="-50" dirty="0">
                <a:solidFill>
                  <a:srgbClr val="FFFFFF"/>
                </a:solidFill>
                <a:latin typeface="Century Gothic"/>
                <a:cs typeface="Century Gothic"/>
              </a:rPr>
              <a:t>protection </a:t>
            </a:r>
            <a:r>
              <a:rPr sz="1200" spc="-65" dirty="0">
                <a:solidFill>
                  <a:srgbClr val="FFFFFF"/>
                </a:solidFill>
                <a:latin typeface="Century Gothic"/>
                <a:cs typeface="Century Gothic"/>
              </a:rPr>
              <a:t>des </a:t>
            </a:r>
            <a:r>
              <a:rPr sz="1200" spc="-80" dirty="0">
                <a:solidFill>
                  <a:srgbClr val="FFFFFF"/>
                </a:solidFill>
                <a:latin typeface="Century Gothic"/>
                <a:cs typeface="Century Gothic"/>
              </a:rPr>
              <a:t>données  </a:t>
            </a:r>
            <a:r>
              <a:rPr sz="1200" spc="-30" dirty="0">
                <a:solidFill>
                  <a:srgbClr val="FFFFFF"/>
                </a:solidFill>
                <a:latin typeface="Century Gothic"/>
                <a:cs typeface="Century Gothic"/>
              </a:rPr>
              <a:t>personnelles, </a:t>
            </a:r>
            <a:r>
              <a:rPr sz="1200" spc="-35" dirty="0">
                <a:solidFill>
                  <a:srgbClr val="FFFFFF"/>
                </a:solidFill>
                <a:latin typeface="Century Gothic"/>
                <a:cs typeface="Century Gothic"/>
              </a:rPr>
              <a:t>le </a:t>
            </a:r>
            <a:r>
              <a:rPr sz="1200" spc="-40" dirty="0">
                <a:solidFill>
                  <a:srgbClr val="FFFFFF"/>
                </a:solidFill>
                <a:latin typeface="Century Gothic"/>
                <a:cs typeface="Century Gothic"/>
              </a:rPr>
              <a:t>DPO </a:t>
            </a:r>
            <a:r>
              <a:rPr sz="1200" spc="-50" dirty="0">
                <a:solidFill>
                  <a:srgbClr val="FFFFFF"/>
                </a:solidFill>
                <a:latin typeface="Century Gothic"/>
                <a:cs typeface="Century Gothic"/>
              </a:rPr>
              <a:t>n’assure </a:t>
            </a:r>
            <a:r>
              <a:rPr sz="1200" spc="-80" dirty="0">
                <a:solidFill>
                  <a:srgbClr val="FFFFFF"/>
                </a:solidFill>
                <a:latin typeface="Century Gothic"/>
                <a:cs typeface="Century Gothic"/>
              </a:rPr>
              <a:t>pas </a:t>
            </a:r>
            <a:r>
              <a:rPr sz="1200" spc="-15" dirty="0">
                <a:solidFill>
                  <a:srgbClr val="FFFFFF"/>
                </a:solidFill>
                <a:latin typeface="Century Gothic"/>
                <a:cs typeface="Century Gothic"/>
              </a:rPr>
              <a:t>seul </a:t>
            </a:r>
            <a:r>
              <a:rPr sz="1200" spc="-70" dirty="0">
                <a:solidFill>
                  <a:srgbClr val="FFFFFF"/>
                </a:solidFill>
                <a:latin typeface="Century Gothic"/>
                <a:cs typeface="Century Gothic"/>
              </a:rPr>
              <a:t>la </a:t>
            </a:r>
            <a:r>
              <a:rPr sz="1200" spc="-30" dirty="0">
                <a:solidFill>
                  <a:srgbClr val="FFFFFF"/>
                </a:solidFill>
                <a:latin typeface="Century Gothic"/>
                <a:cs typeface="Century Gothic"/>
              </a:rPr>
              <a:t>mise </a:t>
            </a:r>
            <a:r>
              <a:rPr sz="1200" spc="-100" dirty="0">
                <a:solidFill>
                  <a:srgbClr val="FFFFFF"/>
                </a:solidFill>
                <a:latin typeface="Century Gothic"/>
                <a:cs typeface="Century Gothic"/>
              </a:rPr>
              <a:t>en </a:t>
            </a:r>
            <a:r>
              <a:rPr sz="1200" spc="-45" dirty="0">
                <a:solidFill>
                  <a:srgbClr val="FFFFFF"/>
                </a:solidFill>
                <a:latin typeface="Century Gothic"/>
                <a:cs typeface="Century Gothic"/>
              </a:rPr>
              <a:t>conformité </a:t>
            </a:r>
            <a:r>
              <a:rPr sz="1200" spc="10" dirty="0">
                <a:solidFill>
                  <a:srgbClr val="FFFFFF"/>
                </a:solidFill>
                <a:latin typeface="Century Gothic"/>
                <a:cs typeface="Century Gothic"/>
              </a:rPr>
              <a:t>: </a:t>
            </a:r>
            <a:r>
              <a:rPr sz="1200" dirty="0">
                <a:solidFill>
                  <a:srgbClr val="FFFFFF"/>
                </a:solidFill>
                <a:latin typeface="Century Gothic"/>
                <a:cs typeface="Century Gothic"/>
              </a:rPr>
              <a:t>les </a:t>
            </a:r>
            <a:r>
              <a:rPr sz="1200" spc="-35" dirty="0">
                <a:solidFill>
                  <a:srgbClr val="FFFFFF"/>
                </a:solidFill>
                <a:latin typeface="Century Gothic"/>
                <a:cs typeface="Century Gothic"/>
              </a:rPr>
              <a:t>principes  </a:t>
            </a:r>
            <a:r>
              <a:rPr sz="1200" spc="-130" dirty="0">
                <a:solidFill>
                  <a:srgbClr val="FFFFFF"/>
                </a:solidFill>
                <a:latin typeface="Century Gothic"/>
                <a:cs typeface="Century Gothic"/>
              </a:rPr>
              <a:t>de </a:t>
            </a:r>
            <a:r>
              <a:rPr sz="1200" spc="-70" dirty="0">
                <a:solidFill>
                  <a:srgbClr val="FFFFFF"/>
                </a:solidFill>
                <a:latin typeface="Century Gothic"/>
                <a:cs typeface="Century Gothic"/>
              </a:rPr>
              <a:t>la </a:t>
            </a:r>
            <a:r>
              <a:rPr sz="1200" spc="-55" dirty="0">
                <a:solidFill>
                  <a:srgbClr val="FFFFFF"/>
                </a:solidFill>
                <a:latin typeface="Century Gothic"/>
                <a:cs typeface="Century Gothic"/>
              </a:rPr>
              <a:t>nouvelle </a:t>
            </a:r>
            <a:r>
              <a:rPr sz="1200" spc="-60" dirty="0">
                <a:solidFill>
                  <a:srgbClr val="FFFFFF"/>
                </a:solidFill>
                <a:latin typeface="Century Gothic"/>
                <a:cs typeface="Century Gothic"/>
              </a:rPr>
              <a:t>règlementation doivent </a:t>
            </a:r>
            <a:r>
              <a:rPr sz="1200" spc="-110" dirty="0">
                <a:solidFill>
                  <a:srgbClr val="FFFFFF"/>
                </a:solidFill>
                <a:latin typeface="Century Gothic"/>
                <a:cs typeface="Century Gothic"/>
              </a:rPr>
              <a:t>donc </a:t>
            </a:r>
            <a:r>
              <a:rPr sz="1200" spc="-45" dirty="0">
                <a:solidFill>
                  <a:srgbClr val="FFFFFF"/>
                </a:solidFill>
                <a:latin typeface="Century Gothic"/>
                <a:cs typeface="Century Gothic"/>
              </a:rPr>
              <a:t>être </a:t>
            </a:r>
            <a:r>
              <a:rPr sz="1200" spc="-5" dirty="0" err="1">
                <a:solidFill>
                  <a:srgbClr val="FFFFFF"/>
                </a:solidFill>
                <a:latin typeface="Century Gothic"/>
                <a:cs typeface="Century Gothic"/>
              </a:rPr>
              <a:t>diffusés</a:t>
            </a:r>
            <a:r>
              <a:rPr sz="1200" spc="-5" dirty="0">
                <a:solidFill>
                  <a:srgbClr val="FFFFFF"/>
                </a:solidFill>
                <a:latin typeface="Century Gothic"/>
                <a:cs typeface="Century Gothic"/>
              </a:rPr>
              <a:t>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65" dirty="0">
                <a:solidFill>
                  <a:srgbClr val="FFFFFF"/>
                </a:solidFill>
                <a:latin typeface="Century Gothic"/>
                <a:cs typeface="Century Gothic"/>
              </a:rPr>
              <a:t>l’ensemble des  </a:t>
            </a:r>
            <a:r>
              <a:rPr sz="1200" spc="-45" dirty="0">
                <a:solidFill>
                  <a:srgbClr val="FFFFFF"/>
                </a:solidFill>
                <a:latin typeface="Century Gothic"/>
                <a:cs typeface="Century Gothic"/>
              </a:rPr>
              <a:t>collaborateurs.</a:t>
            </a:r>
            <a:endParaRPr sz="1200" dirty="0">
              <a:latin typeface="Century Gothic"/>
              <a:cs typeface="Century Gothic"/>
            </a:endParaRPr>
          </a:p>
          <a:p>
            <a:pPr marL="12700" marR="111125">
              <a:lnSpc>
                <a:spcPts val="1300"/>
              </a:lnSpc>
              <a:spcBef>
                <a:spcPts val="1019"/>
              </a:spcBef>
            </a:pPr>
            <a:r>
              <a:rPr sz="1200" spc="10" dirty="0">
                <a:solidFill>
                  <a:srgbClr val="FFFFFF"/>
                </a:solidFill>
                <a:latin typeface="Century Gothic"/>
                <a:cs typeface="Century Gothic"/>
              </a:rPr>
              <a:t>Les </a:t>
            </a:r>
            <a:r>
              <a:rPr sz="1200" spc="-50" dirty="0">
                <a:solidFill>
                  <a:srgbClr val="FFFFFF"/>
                </a:solidFill>
                <a:latin typeface="Century Gothic"/>
                <a:cs typeface="Century Gothic"/>
              </a:rPr>
              <a:t>collaborateurs </a:t>
            </a:r>
            <a:r>
              <a:rPr sz="1200" spc="-60" dirty="0">
                <a:solidFill>
                  <a:srgbClr val="FFFFFF"/>
                </a:solidFill>
                <a:latin typeface="Century Gothic"/>
                <a:cs typeface="Century Gothic"/>
              </a:rPr>
              <a:t>doivent </a:t>
            </a:r>
            <a:r>
              <a:rPr sz="1200" spc="-75" dirty="0">
                <a:solidFill>
                  <a:srgbClr val="FFFFFF"/>
                </a:solidFill>
                <a:latin typeface="Century Gothic"/>
                <a:cs typeface="Century Gothic"/>
              </a:rPr>
              <a:t>comprendre </a:t>
            </a:r>
            <a:r>
              <a:rPr sz="1200" spc="-105" dirty="0">
                <a:solidFill>
                  <a:srgbClr val="FFFFFF"/>
                </a:solidFill>
                <a:latin typeface="Century Gothic"/>
                <a:cs typeface="Century Gothic"/>
              </a:rPr>
              <a:t>que </a:t>
            </a:r>
            <a:r>
              <a:rPr sz="1200" spc="-35" dirty="0">
                <a:solidFill>
                  <a:srgbClr val="FFFFFF"/>
                </a:solidFill>
                <a:latin typeface="Century Gothic"/>
                <a:cs typeface="Century Gothic"/>
              </a:rPr>
              <a:t>tout </a:t>
            </a:r>
            <a:r>
              <a:rPr sz="1200" spc="-45" dirty="0">
                <a:solidFill>
                  <a:srgbClr val="FFFFFF"/>
                </a:solidFill>
                <a:latin typeface="Century Gothic"/>
                <a:cs typeface="Century Gothic"/>
              </a:rPr>
              <a:t>traitement </a:t>
            </a:r>
            <a:r>
              <a:rPr sz="1200" spc="-130" dirty="0">
                <a:solidFill>
                  <a:srgbClr val="FFFFFF"/>
                </a:solidFill>
                <a:latin typeface="Century Gothic"/>
                <a:cs typeface="Century Gothic"/>
              </a:rPr>
              <a:t>de </a:t>
            </a:r>
            <a:r>
              <a:rPr sz="1200" spc="-80" dirty="0" err="1">
                <a:solidFill>
                  <a:srgbClr val="FFFFFF"/>
                </a:solidFill>
                <a:latin typeface="Century Gothic"/>
                <a:cs typeface="Century Gothic"/>
              </a:rPr>
              <a:t>données</a:t>
            </a:r>
            <a:r>
              <a:rPr sz="1200" spc="-80" dirty="0">
                <a:solidFill>
                  <a:srgbClr val="FFFFFF"/>
                </a:solidFill>
                <a:latin typeface="Century Gothic"/>
                <a:cs typeface="Century Gothic"/>
              </a:rPr>
              <a:t> </a:t>
            </a:r>
            <a:r>
              <a:rPr lang="fr-FR" sz="1200" spc="-195" dirty="0">
                <a:solidFill>
                  <a:srgbClr val="FFFFFF"/>
                </a:solidFill>
                <a:latin typeface="Century Gothic"/>
                <a:cs typeface="Century Gothic"/>
              </a:rPr>
              <a:t>à </a:t>
            </a:r>
            <a:r>
              <a:rPr sz="1200" spc="-195" dirty="0">
                <a:solidFill>
                  <a:srgbClr val="FFFFFF"/>
                </a:solidFill>
                <a:latin typeface="Century Gothic"/>
                <a:cs typeface="Century Gothic"/>
              </a:rPr>
              <a:t>  </a:t>
            </a:r>
            <a:r>
              <a:rPr sz="1200" spc="-90" dirty="0">
                <a:solidFill>
                  <a:srgbClr val="FFFFFF"/>
                </a:solidFill>
                <a:latin typeface="Century Gothic"/>
                <a:cs typeface="Century Gothic"/>
              </a:rPr>
              <a:t>caractère </a:t>
            </a:r>
            <a:r>
              <a:rPr sz="1200" spc="-40" dirty="0">
                <a:solidFill>
                  <a:srgbClr val="FFFFFF"/>
                </a:solidFill>
                <a:latin typeface="Century Gothic"/>
                <a:cs typeface="Century Gothic"/>
              </a:rPr>
              <a:t>personnel, </a:t>
            </a:r>
            <a:r>
              <a:rPr sz="1200" spc="-120" dirty="0">
                <a:solidFill>
                  <a:srgbClr val="FFFFFF"/>
                </a:solidFill>
                <a:latin typeface="Century Gothic"/>
                <a:cs typeface="Century Gothic"/>
              </a:rPr>
              <a:t>même </a:t>
            </a:r>
            <a:r>
              <a:rPr sz="1200" spc="-35" dirty="0">
                <a:solidFill>
                  <a:srgbClr val="FFFFFF"/>
                </a:solidFill>
                <a:latin typeface="Century Gothic"/>
                <a:cs typeface="Century Gothic"/>
              </a:rPr>
              <a:t>le </a:t>
            </a:r>
            <a:r>
              <a:rPr sz="1200" spc="-10" dirty="0">
                <a:solidFill>
                  <a:srgbClr val="FFFFFF"/>
                </a:solidFill>
                <a:latin typeface="Century Gothic"/>
                <a:cs typeface="Century Gothic"/>
              </a:rPr>
              <a:t>plus </a:t>
            </a:r>
            <a:r>
              <a:rPr sz="1200" spc="-25" dirty="0">
                <a:solidFill>
                  <a:srgbClr val="FFFFFF"/>
                </a:solidFill>
                <a:latin typeface="Century Gothic"/>
                <a:cs typeface="Century Gothic"/>
              </a:rPr>
              <a:t>simple </a:t>
            </a:r>
            <a:r>
              <a:rPr sz="1200" spc="-114" dirty="0">
                <a:solidFill>
                  <a:srgbClr val="FFFFFF"/>
                </a:solidFill>
                <a:latin typeface="Century Gothic"/>
                <a:cs typeface="Century Gothic"/>
              </a:rPr>
              <a:t>comme </a:t>
            </a:r>
            <a:r>
              <a:rPr sz="1200" spc="-60" dirty="0">
                <a:solidFill>
                  <a:srgbClr val="FFFFFF"/>
                </a:solidFill>
                <a:latin typeface="Century Gothic"/>
                <a:cs typeface="Century Gothic"/>
              </a:rPr>
              <a:t>un </a:t>
            </a:r>
            <a:r>
              <a:rPr sz="1200" spc="-15" dirty="0">
                <a:solidFill>
                  <a:srgbClr val="FFFFFF"/>
                </a:solidFill>
                <a:latin typeface="Century Gothic"/>
                <a:cs typeface="Century Gothic"/>
              </a:rPr>
              <a:t>fichier </a:t>
            </a:r>
            <a:r>
              <a:rPr sz="1200" spc="-30" dirty="0">
                <a:solidFill>
                  <a:srgbClr val="FFFFFF"/>
                </a:solidFill>
                <a:latin typeface="Century Gothic"/>
                <a:cs typeface="Century Gothic"/>
              </a:rPr>
              <a:t>Excel </a:t>
            </a:r>
            <a:r>
              <a:rPr sz="1200" spc="-130" dirty="0">
                <a:solidFill>
                  <a:srgbClr val="FFFFFF"/>
                </a:solidFill>
                <a:latin typeface="Century Gothic"/>
                <a:cs typeface="Century Gothic"/>
              </a:rPr>
              <a:t>de  </a:t>
            </a:r>
            <a:r>
              <a:rPr sz="1200" spc="-60" dirty="0">
                <a:solidFill>
                  <a:srgbClr val="FFFFFF"/>
                </a:solidFill>
                <a:latin typeface="Century Gothic"/>
                <a:cs typeface="Century Gothic"/>
              </a:rPr>
              <a:t>contacts, relève </a:t>
            </a:r>
            <a:r>
              <a:rPr sz="1200" spc="-90" dirty="0">
                <a:solidFill>
                  <a:srgbClr val="FFFFFF"/>
                </a:solidFill>
                <a:latin typeface="Century Gothic"/>
                <a:cs typeface="Century Gothic"/>
              </a:rPr>
              <a:t>du </a:t>
            </a:r>
            <a:r>
              <a:rPr sz="1200" spc="-45" dirty="0">
                <a:solidFill>
                  <a:srgbClr val="FFFFFF"/>
                </a:solidFill>
                <a:latin typeface="Century Gothic"/>
                <a:cs typeface="Century Gothic"/>
              </a:rPr>
              <a:t>RGPD </a:t>
            </a:r>
            <a:r>
              <a:rPr sz="1200" spc="-60" dirty="0">
                <a:solidFill>
                  <a:srgbClr val="FFFFFF"/>
                </a:solidFill>
                <a:latin typeface="Century Gothic"/>
                <a:cs typeface="Century Gothic"/>
              </a:rPr>
              <a:t>et </a:t>
            </a:r>
            <a:r>
              <a:rPr sz="1200" spc="-40" dirty="0">
                <a:solidFill>
                  <a:srgbClr val="FFFFFF"/>
                </a:solidFill>
                <a:latin typeface="Century Gothic"/>
                <a:cs typeface="Century Gothic"/>
              </a:rPr>
              <a:t>doit </a:t>
            </a:r>
            <a:r>
              <a:rPr sz="1200" spc="-110" dirty="0">
                <a:solidFill>
                  <a:srgbClr val="FFFFFF"/>
                </a:solidFill>
                <a:latin typeface="Century Gothic"/>
                <a:cs typeface="Century Gothic"/>
              </a:rPr>
              <a:t>donc </a:t>
            </a:r>
            <a:r>
              <a:rPr sz="1200" spc="-30" dirty="0">
                <a:solidFill>
                  <a:srgbClr val="FFFFFF"/>
                </a:solidFill>
                <a:latin typeface="Century Gothic"/>
                <a:cs typeface="Century Gothic"/>
              </a:rPr>
              <a:t>se </a:t>
            </a:r>
            <a:r>
              <a:rPr sz="1200" spc="-35" dirty="0">
                <a:solidFill>
                  <a:srgbClr val="FFFFFF"/>
                </a:solidFill>
                <a:latin typeface="Century Gothic"/>
                <a:cs typeface="Century Gothic"/>
              </a:rPr>
              <a:t>faire </a:t>
            </a:r>
            <a:r>
              <a:rPr sz="1200" spc="-80" dirty="0">
                <a:solidFill>
                  <a:srgbClr val="FFFFFF"/>
                </a:solidFill>
                <a:latin typeface="Century Gothic"/>
                <a:cs typeface="Century Gothic"/>
              </a:rPr>
              <a:t>dans </a:t>
            </a:r>
            <a:r>
              <a:rPr sz="1200" dirty="0">
                <a:solidFill>
                  <a:srgbClr val="FFFFFF"/>
                </a:solidFill>
                <a:latin typeface="Century Gothic"/>
                <a:cs typeface="Century Gothic"/>
              </a:rPr>
              <a:t>les</a:t>
            </a:r>
            <a:r>
              <a:rPr sz="1200" spc="5" dirty="0">
                <a:solidFill>
                  <a:srgbClr val="FFFFFF"/>
                </a:solidFill>
                <a:latin typeface="Century Gothic"/>
                <a:cs typeface="Century Gothic"/>
              </a:rPr>
              <a:t> </a:t>
            </a:r>
            <a:r>
              <a:rPr sz="1200" spc="-30" dirty="0">
                <a:solidFill>
                  <a:srgbClr val="FFFFFF"/>
                </a:solidFill>
                <a:latin typeface="Century Gothic"/>
                <a:cs typeface="Century Gothic"/>
              </a:rPr>
              <a:t>règles.</a:t>
            </a:r>
            <a:endParaRPr sz="1200" dirty="0">
              <a:latin typeface="Century Gothic"/>
              <a:cs typeface="Century Gothic"/>
            </a:endParaRPr>
          </a:p>
        </p:txBody>
      </p:sp>
      <p:sp>
        <p:nvSpPr>
          <p:cNvPr id="8" name="object 8"/>
          <p:cNvSpPr txBox="1"/>
          <p:nvPr/>
        </p:nvSpPr>
        <p:spPr>
          <a:xfrm>
            <a:off x="322535" y="5437780"/>
            <a:ext cx="179705" cy="16192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z="900" spc="5" dirty="0">
                <a:solidFill>
                  <a:srgbClr val="0000FF"/>
                </a:solidFill>
                <a:latin typeface="Century Gothic"/>
                <a:cs typeface="Century Gothic"/>
              </a:rPr>
              <a:t>84</a:t>
            </a:fld>
            <a:endParaRPr sz="900">
              <a:latin typeface="Century Gothic"/>
              <a:cs typeface="Century Gothic"/>
            </a:endParaRPr>
          </a:p>
        </p:txBody>
      </p:sp>
      <p:sp>
        <p:nvSpPr>
          <p:cNvPr id="6" name="object 6"/>
          <p:cNvSpPr txBox="1"/>
          <p:nvPr/>
        </p:nvSpPr>
        <p:spPr>
          <a:xfrm>
            <a:off x="3210788" y="2533449"/>
            <a:ext cx="1816735" cy="889635"/>
          </a:xfrm>
          <a:prstGeom prst="rect">
            <a:avLst/>
          </a:prstGeom>
        </p:spPr>
        <p:txBody>
          <a:bodyPr vert="horz" wrap="square" lIns="0" tIns="107950" rIns="0" bIns="0" rtlCol="0">
            <a:spAutoFit/>
          </a:bodyPr>
          <a:lstStyle/>
          <a:p>
            <a:pPr marL="184150" indent="-171450">
              <a:lnSpc>
                <a:spcPct val="100000"/>
              </a:lnSpc>
              <a:spcBef>
                <a:spcPts val="850"/>
              </a:spcBef>
              <a:buSzPct val="104166"/>
              <a:buFont typeface="Arial"/>
              <a:buChar char="•"/>
              <a:tabLst>
                <a:tab pos="184150" algn="l"/>
              </a:tabLst>
            </a:pPr>
            <a:r>
              <a:rPr sz="1200" spc="-85" dirty="0">
                <a:solidFill>
                  <a:srgbClr val="FFFFFF"/>
                </a:solidFill>
                <a:latin typeface="Century Gothic"/>
                <a:cs typeface="Century Gothic"/>
              </a:rPr>
              <a:t>Nouveau</a:t>
            </a:r>
            <a:r>
              <a:rPr sz="1200" spc="-50" dirty="0">
                <a:solidFill>
                  <a:srgbClr val="FFFFFF"/>
                </a:solidFill>
                <a:latin typeface="Century Gothic"/>
                <a:cs typeface="Century Gothic"/>
              </a:rPr>
              <a:t> </a:t>
            </a:r>
            <a:r>
              <a:rPr sz="1200" spc="-30" dirty="0">
                <a:solidFill>
                  <a:srgbClr val="FFFFFF"/>
                </a:solidFill>
                <a:latin typeface="Century Gothic"/>
                <a:cs typeface="Century Gothic"/>
              </a:rPr>
              <a:t>processus</a:t>
            </a:r>
            <a:endParaRPr sz="1200">
              <a:latin typeface="Century Gothic"/>
              <a:cs typeface="Century Gothic"/>
            </a:endParaRPr>
          </a:p>
          <a:p>
            <a:pPr marL="184150" indent="-171450">
              <a:lnSpc>
                <a:spcPct val="100000"/>
              </a:lnSpc>
              <a:spcBef>
                <a:spcPts val="860"/>
              </a:spcBef>
              <a:buSzPct val="104166"/>
              <a:buFont typeface="Arial"/>
              <a:buChar char="•"/>
              <a:tabLst>
                <a:tab pos="184150" algn="l"/>
              </a:tabLst>
            </a:pPr>
            <a:r>
              <a:rPr sz="1200" spc="-70" dirty="0">
                <a:solidFill>
                  <a:srgbClr val="FFFFFF"/>
                </a:solidFill>
                <a:latin typeface="Century Gothic"/>
                <a:cs typeface="Century Gothic"/>
              </a:rPr>
              <a:t>Communication</a:t>
            </a:r>
            <a:r>
              <a:rPr sz="1200" spc="-60" dirty="0">
                <a:solidFill>
                  <a:srgbClr val="FFFFFF"/>
                </a:solidFill>
                <a:latin typeface="Century Gothic"/>
                <a:cs typeface="Century Gothic"/>
              </a:rPr>
              <a:t> </a:t>
            </a:r>
            <a:r>
              <a:rPr sz="1200" spc="-35" dirty="0">
                <a:solidFill>
                  <a:srgbClr val="FFFFFF"/>
                </a:solidFill>
                <a:latin typeface="Century Gothic"/>
                <a:cs typeface="Century Gothic"/>
              </a:rPr>
              <a:t>interne</a:t>
            </a:r>
            <a:endParaRPr sz="1200">
              <a:latin typeface="Century Gothic"/>
              <a:cs typeface="Century Gothic"/>
            </a:endParaRPr>
          </a:p>
          <a:p>
            <a:pPr marL="184150" indent="-171450">
              <a:lnSpc>
                <a:spcPct val="100000"/>
              </a:lnSpc>
              <a:spcBef>
                <a:spcPts val="860"/>
              </a:spcBef>
              <a:buSzPct val="104166"/>
              <a:buFont typeface="Arial"/>
              <a:buChar char="•"/>
              <a:tabLst>
                <a:tab pos="184150" algn="l"/>
              </a:tabLst>
            </a:pPr>
            <a:r>
              <a:rPr sz="1200" spc="-40" dirty="0">
                <a:solidFill>
                  <a:srgbClr val="FFFFFF"/>
                </a:solidFill>
                <a:latin typeface="Century Gothic"/>
                <a:cs typeface="Century Gothic"/>
              </a:rPr>
              <a:t>Formation</a:t>
            </a:r>
            <a:endParaRPr sz="1200">
              <a:latin typeface="Century Gothic"/>
              <a:cs typeface="Century Gothic"/>
            </a:endParaRPr>
          </a:p>
        </p:txBody>
      </p:sp>
      <p:sp>
        <p:nvSpPr>
          <p:cNvPr id="7" name="object 7"/>
          <p:cNvSpPr txBox="1">
            <a:spLocks noGrp="1"/>
          </p:cNvSpPr>
          <p:nvPr>
            <p:ph type="title"/>
          </p:nvPr>
        </p:nvSpPr>
        <p:spPr>
          <a:xfrm>
            <a:off x="791918" y="918629"/>
            <a:ext cx="2017395" cy="791210"/>
          </a:xfrm>
          <a:prstGeom prst="rect">
            <a:avLst/>
          </a:prstGeom>
        </p:spPr>
        <p:txBody>
          <a:bodyPr vert="horz" wrap="square" lIns="0" tIns="45085" rIns="0" bIns="0" rtlCol="0">
            <a:spAutoFit/>
          </a:bodyPr>
          <a:lstStyle/>
          <a:p>
            <a:pPr marL="12700" marR="5080">
              <a:lnSpc>
                <a:spcPts val="1930"/>
              </a:lnSpc>
              <a:spcBef>
                <a:spcPts val="355"/>
              </a:spcBef>
            </a:pPr>
            <a:r>
              <a:rPr spc="105" dirty="0"/>
              <a:t>SENSIBILISER </a:t>
            </a:r>
            <a:r>
              <a:rPr spc="135" dirty="0"/>
              <a:t>LES  </a:t>
            </a:r>
            <a:r>
              <a:rPr sz="1700" spc="-105" dirty="0"/>
              <a:t>C</a:t>
            </a:r>
            <a:r>
              <a:rPr sz="1700" spc="-114" dirty="0"/>
              <a:t>O</a:t>
            </a:r>
            <a:r>
              <a:rPr sz="1700" spc="145" dirty="0"/>
              <a:t>LL</a:t>
            </a:r>
            <a:r>
              <a:rPr sz="1700" spc="-50" dirty="0"/>
              <a:t>A</a:t>
            </a:r>
            <a:r>
              <a:rPr sz="1700" spc="55" dirty="0"/>
              <a:t>B</a:t>
            </a:r>
            <a:r>
              <a:rPr sz="1700" spc="-120" dirty="0"/>
              <a:t>O</a:t>
            </a:r>
            <a:r>
              <a:rPr sz="1700" spc="25" dirty="0"/>
              <a:t>R</a:t>
            </a:r>
            <a:r>
              <a:rPr sz="1700" spc="-50" dirty="0"/>
              <a:t>A</a:t>
            </a:r>
            <a:r>
              <a:rPr sz="1700" spc="305" dirty="0"/>
              <a:t>T</a:t>
            </a:r>
            <a:r>
              <a:rPr sz="1700" spc="70" dirty="0"/>
              <a:t>E</a:t>
            </a:r>
            <a:r>
              <a:rPr sz="1700" spc="40" dirty="0"/>
              <a:t>U</a:t>
            </a:r>
            <a:r>
              <a:rPr sz="1700" spc="25" dirty="0"/>
              <a:t>R</a:t>
            </a:r>
            <a:r>
              <a:rPr sz="1700" spc="114" dirty="0"/>
              <a:t>S  </a:t>
            </a:r>
            <a:r>
              <a:rPr lang="fr-FR" spc="-55" dirty="0"/>
              <a:t>à </a:t>
            </a:r>
            <a:r>
              <a:rPr spc="-55" dirty="0"/>
              <a:t> </a:t>
            </a:r>
            <a:r>
              <a:rPr spc="50" dirty="0"/>
              <a:t>LA </a:t>
            </a:r>
            <a:r>
              <a:rPr spc="130" dirty="0"/>
              <a:t>«</a:t>
            </a:r>
            <a:r>
              <a:rPr spc="-254" dirty="0"/>
              <a:t> </a:t>
            </a:r>
            <a:r>
              <a:rPr dirty="0"/>
              <a:t>PRIVACY </a:t>
            </a:r>
            <a:r>
              <a:rPr spc="130" dirty="0"/>
              <a:t>»</a:t>
            </a:r>
            <a:endParaRPr sz="17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6" name="object 6"/>
          <p:cNvSpPr/>
          <p:nvPr/>
        </p:nvSpPr>
        <p:spPr>
          <a:xfrm>
            <a:off x="0" y="0"/>
            <a:ext cx="5220004" cy="5759449"/>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5746927" y="2278037"/>
            <a:ext cx="3435350" cy="936154"/>
          </a:xfrm>
          <a:prstGeom prst="rect">
            <a:avLst/>
          </a:prstGeom>
        </p:spPr>
        <p:txBody>
          <a:bodyPr vert="horz" wrap="square" lIns="0" tIns="12700" rIns="0" bIns="0" rtlCol="0">
            <a:spAutoFit/>
          </a:bodyPr>
          <a:lstStyle/>
          <a:p>
            <a:pPr algn="ctr">
              <a:lnSpc>
                <a:spcPts val="2825"/>
              </a:lnSpc>
              <a:spcBef>
                <a:spcPts val="100"/>
              </a:spcBef>
            </a:pPr>
            <a:r>
              <a:rPr sz="2400" spc="65" dirty="0">
                <a:solidFill>
                  <a:srgbClr val="4A4B14"/>
                </a:solidFill>
              </a:rPr>
              <a:t>Et </a:t>
            </a:r>
            <a:r>
              <a:rPr sz="2400" spc="-75" dirty="0" err="1">
                <a:solidFill>
                  <a:srgbClr val="4A4B14"/>
                </a:solidFill>
              </a:rPr>
              <a:t>voil</a:t>
            </a:r>
            <a:r>
              <a:rPr lang="fr-FR" sz="2400" spc="-75" dirty="0">
                <a:solidFill>
                  <a:srgbClr val="4A4B14"/>
                </a:solidFill>
              </a:rPr>
              <a:t>à </a:t>
            </a:r>
            <a:r>
              <a:rPr sz="2400" spc="-75" dirty="0">
                <a:solidFill>
                  <a:srgbClr val="4A4B14"/>
                </a:solidFill>
              </a:rPr>
              <a:t>, </a:t>
            </a:r>
            <a:r>
              <a:rPr sz="2400" spc="-70" dirty="0">
                <a:solidFill>
                  <a:srgbClr val="4A4B14"/>
                </a:solidFill>
              </a:rPr>
              <a:t>vous </a:t>
            </a:r>
            <a:r>
              <a:rPr sz="2400" spc="-90" dirty="0">
                <a:solidFill>
                  <a:srgbClr val="4A4B14"/>
                </a:solidFill>
              </a:rPr>
              <a:t>êtes </a:t>
            </a:r>
            <a:r>
              <a:rPr sz="2400" spc="-30" dirty="0">
                <a:solidFill>
                  <a:srgbClr val="4A4B14"/>
                </a:solidFill>
              </a:rPr>
              <a:t>prêts</a:t>
            </a:r>
            <a:r>
              <a:rPr sz="2400" spc="-195" dirty="0">
                <a:solidFill>
                  <a:srgbClr val="4A4B14"/>
                </a:solidFill>
              </a:rPr>
              <a:t> </a:t>
            </a:r>
            <a:r>
              <a:rPr sz="2400" spc="30" dirty="0">
                <a:solidFill>
                  <a:srgbClr val="4A4B14"/>
                </a:solidFill>
              </a:rPr>
              <a:t>!</a:t>
            </a:r>
            <a:endParaRPr sz="2400" dirty="0"/>
          </a:p>
          <a:p>
            <a:pPr algn="ctr">
              <a:lnSpc>
                <a:spcPts val="1625"/>
              </a:lnSpc>
            </a:pPr>
            <a:r>
              <a:rPr sz="1400" spc="-160" dirty="0">
                <a:solidFill>
                  <a:srgbClr val="4A4B14"/>
                </a:solidFill>
              </a:rPr>
              <a:t>(</a:t>
            </a:r>
            <a:r>
              <a:rPr lang="fr-FR" sz="1400" spc="-160" dirty="0">
                <a:solidFill>
                  <a:srgbClr val="4A4B14"/>
                </a:solidFill>
              </a:rPr>
              <a:t>à </a:t>
            </a:r>
            <a:r>
              <a:rPr sz="1400" spc="-160" dirty="0">
                <a:solidFill>
                  <a:srgbClr val="4A4B14"/>
                </a:solidFill>
              </a:rPr>
              <a:t> </a:t>
            </a:r>
            <a:r>
              <a:rPr sz="1400" spc="-45" dirty="0">
                <a:solidFill>
                  <a:srgbClr val="4A4B14"/>
                </a:solidFill>
              </a:rPr>
              <a:t>vous </a:t>
            </a:r>
            <a:r>
              <a:rPr sz="1400" spc="-50" dirty="0">
                <a:solidFill>
                  <a:srgbClr val="4A4B14"/>
                </a:solidFill>
              </a:rPr>
              <a:t>mettre </a:t>
            </a:r>
            <a:r>
              <a:rPr sz="1400" spc="-110" dirty="0">
                <a:solidFill>
                  <a:srgbClr val="4A4B14"/>
                </a:solidFill>
              </a:rPr>
              <a:t>en</a:t>
            </a:r>
            <a:r>
              <a:rPr sz="1400" spc="-130" dirty="0">
                <a:solidFill>
                  <a:srgbClr val="4A4B14"/>
                </a:solidFill>
              </a:rPr>
              <a:t> </a:t>
            </a:r>
            <a:r>
              <a:rPr sz="1400" spc="-60" dirty="0">
                <a:solidFill>
                  <a:srgbClr val="4A4B14"/>
                </a:solidFill>
              </a:rPr>
              <a:t>conformité)</a:t>
            </a:r>
            <a:endParaRPr sz="14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746927" y="2278037"/>
            <a:ext cx="3435350" cy="1090042"/>
          </a:xfrm>
          <a:prstGeom prst="rect">
            <a:avLst/>
          </a:prstGeom>
        </p:spPr>
        <p:txBody>
          <a:bodyPr vert="horz" wrap="square" lIns="0" tIns="12700" rIns="0" bIns="0" rtlCol="0">
            <a:spAutoFit/>
          </a:bodyPr>
          <a:lstStyle/>
          <a:p>
            <a:pPr algn="ctr">
              <a:lnSpc>
                <a:spcPts val="2825"/>
              </a:lnSpc>
              <a:spcBef>
                <a:spcPts val="100"/>
              </a:spcBef>
            </a:pPr>
            <a:r>
              <a:rPr lang="fr-FR" sz="2400" spc="65" dirty="0">
                <a:solidFill>
                  <a:srgbClr val="4A4B14"/>
                </a:solidFill>
              </a:rPr>
              <a:t>Un petit rappel en 10 questions quand même</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1908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746927" y="2278037"/>
            <a:ext cx="3435350" cy="692241"/>
          </a:xfrm>
          <a:prstGeom prst="rect">
            <a:avLst/>
          </a:prstGeom>
        </p:spPr>
        <p:txBody>
          <a:bodyPr vert="horz" wrap="square" lIns="0" tIns="12700" rIns="0" bIns="0" rtlCol="0">
            <a:spAutoFit/>
          </a:bodyPr>
          <a:lstStyle/>
          <a:p>
            <a:pPr algn="ctr">
              <a:lnSpc>
                <a:spcPts val="2825"/>
              </a:lnSpc>
              <a:spcBef>
                <a:spcPts val="100"/>
              </a:spcBef>
            </a:pPr>
            <a:br>
              <a:rPr lang="fr-FR" sz="2400" dirty="0"/>
            </a:br>
            <a:r>
              <a:rPr lang="fr-FR" b="1" dirty="0"/>
              <a:t>Le GDPR c’est quoi ?</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7119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324984" y="397827"/>
            <a:ext cx="4374469" cy="4680769"/>
          </a:xfrm>
          <a:prstGeom prst="rect">
            <a:avLst/>
          </a:prstGeom>
        </p:spPr>
        <p:txBody>
          <a:bodyPr vert="horz" wrap="square" lIns="0" tIns="12700" rIns="0" bIns="0" rtlCol="0">
            <a:spAutoFit/>
          </a:bodyPr>
          <a:lstStyle/>
          <a:p>
            <a:pPr algn="ctr">
              <a:lnSpc>
                <a:spcPts val="2825"/>
              </a:lnSpc>
              <a:spcBef>
                <a:spcPts val="100"/>
              </a:spcBef>
            </a:pPr>
            <a:br>
              <a:rPr lang="fr-FR" sz="2400" dirty="0"/>
            </a:br>
            <a:r>
              <a:rPr lang="fr-FR" b="1" dirty="0"/>
              <a:t>Le GDPR c’est quoi ?</a:t>
            </a:r>
            <a:br>
              <a:rPr lang="fr-FR" b="1" dirty="0"/>
            </a:br>
            <a:r>
              <a:rPr lang="fr-FR" dirty="0"/>
              <a:t>Le General Data Protection and </a:t>
            </a:r>
            <a:r>
              <a:rPr lang="fr-FR" dirty="0" err="1"/>
              <a:t>Regulation</a:t>
            </a:r>
            <a:r>
              <a:rPr lang="fr-FR" dirty="0"/>
              <a:t> (GDPR), est un règlement européen (2016/679) adopté en avril 2016 et qui sera applicable le 25 mai 2018. Ce texte à  effet direct, c’est à  dire qu’il n’y a pas besoin de loi nationale pour le transposer, a pour objectif l’amélioration de la protection et de la confidentialité des informations personnelles identifiables pour chaque citoyen européen.</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7988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746927" y="2278037"/>
            <a:ext cx="3435350" cy="340991"/>
          </a:xfrm>
          <a:prstGeom prst="rect">
            <a:avLst/>
          </a:prstGeom>
        </p:spPr>
        <p:txBody>
          <a:bodyPr vert="horz" wrap="square" lIns="0" tIns="12700" rIns="0" bIns="0" rtlCol="0">
            <a:spAutoFit/>
          </a:bodyPr>
          <a:lstStyle/>
          <a:p>
            <a:pPr algn="ctr">
              <a:lnSpc>
                <a:spcPts val="2825"/>
              </a:lnSpc>
              <a:spcBef>
                <a:spcPts val="100"/>
              </a:spcBef>
            </a:pPr>
            <a:r>
              <a:rPr lang="fr-FR" b="1" dirty="0"/>
              <a:t>Qui est concerné ?</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7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42796C"/>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FFFFFF"/>
                </a:solidFill>
                <a:latin typeface="Century Gothic"/>
                <a:cs typeface="Century Gothic"/>
              </a:rPr>
              <a:t>—</a:t>
            </a:r>
            <a:endParaRPr sz="1800">
              <a:latin typeface="Century Gothic"/>
              <a:cs typeface="Century Gothic"/>
            </a:endParaRPr>
          </a:p>
        </p:txBody>
      </p:sp>
      <p:sp>
        <p:nvSpPr>
          <p:cNvPr id="7" name="object 7"/>
          <p:cNvSpPr txBox="1"/>
          <p:nvPr/>
        </p:nvSpPr>
        <p:spPr>
          <a:xfrm>
            <a:off x="5658739" y="1795945"/>
            <a:ext cx="3376295" cy="1581150"/>
          </a:xfrm>
          <a:prstGeom prst="rect">
            <a:avLst/>
          </a:prstGeom>
        </p:spPr>
        <p:txBody>
          <a:bodyPr vert="horz" wrap="square" lIns="0" tIns="34290" rIns="0" bIns="0" rtlCol="0">
            <a:spAutoFit/>
          </a:bodyPr>
          <a:lstStyle/>
          <a:p>
            <a:pPr marL="12700" marR="5080">
              <a:lnSpc>
                <a:spcPct val="89900"/>
              </a:lnSpc>
              <a:spcBef>
                <a:spcPts val="270"/>
              </a:spcBef>
            </a:pPr>
            <a:r>
              <a:rPr sz="1400" spc="-75" dirty="0">
                <a:solidFill>
                  <a:srgbClr val="FFFFFF"/>
                </a:solidFill>
                <a:latin typeface="Century Gothic"/>
                <a:cs typeface="Century Gothic"/>
              </a:rPr>
              <a:t>L’application </a:t>
            </a:r>
            <a:r>
              <a:rPr sz="1400" spc="-100" dirty="0">
                <a:solidFill>
                  <a:srgbClr val="FFFFFF"/>
                </a:solidFill>
                <a:latin typeface="Century Gothic"/>
                <a:cs typeface="Century Gothic"/>
              </a:rPr>
              <a:t>du </a:t>
            </a:r>
            <a:r>
              <a:rPr sz="1400" spc="-70" dirty="0">
                <a:solidFill>
                  <a:srgbClr val="FFFFFF"/>
                </a:solidFill>
                <a:latin typeface="Century Gothic"/>
                <a:cs typeface="Century Gothic"/>
              </a:rPr>
              <a:t>règlement </a:t>
            </a:r>
            <a:r>
              <a:rPr sz="1400" spc="-35" dirty="0">
                <a:solidFill>
                  <a:srgbClr val="FFFFFF"/>
                </a:solidFill>
                <a:latin typeface="Century Gothic"/>
                <a:cs typeface="Century Gothic"/>
              </a:rPr>
              <a:t>se </a:t>
            </a:r>
            <a:r>
              <a:rPr sz="1400" spc="-30" dirty="0">
                <a:solidFill>
                  <a:srgbClr val="FFFFFF"/>
                </a:solidFill>
                <a:latin typeface="Century Gothic"/>
                <a:cs typeface="Century Gothic"/>
              </a:rPr>
              <a:t>fait </a:t>
            </a:r>
            <a:r>
              <a:rPr sz="1400" spc="-85" dirty="0">
                <a:solidFill>
                  <a:srgbClr val="FFFFFF"/>
                </a:solidFill>
                <a:latin typeface="Century Gothic"/>
                <a:cs typeface="Century Gothic"/>
              </a:rPr>
              <a:t>dans </a:t>
            </a:r>
            <a:r>
              <a:rPr sz="1400" spc="-70" dirty="0">
                <a:solidFill>
                  <a:srgbClr val="FFFFFF"/>
                </a:solidFill>
                <a:latin typeface="Century Gothic"/>
                <a:cs typeface="Century Gothic"/>
              </a:rPr>
              <a:t>un  </a:t>
            </a:r>
            <a:r>
              <a:rPr sz="1400" spc="-75" dirty="0" err="1">
                <a:solidFill>
                  <a:srgbClr val="FFFFFF"/>
                </a:solidFill>
                <a:latin typeface="Century Gothic"/>
                <a:cs typeface="Century Gothic"/>
              </a:rPr>
              <a:t>contexte</a:t>
            </a:r>
            <a:r>
              <a:rPr sz="1400" spc="-75" dirty="0">
                <a:solidFill>
                  <a:srgbClr val="FFFFFF"/>
                </a:solidFill>
                <a:latin typeface="Century Gothic"/>
                <a:cs typeface="Century Gothic"/>
              </a:rPr>
              <a:t> </a:t>
            </a:r>
            <a:r>
              <a:rPr sz="1400" spc="-114" dirty="0" err="1">
                <a:solidFill>
                  <a:srgbClr val="FFFFFF"/>
                </a:solidFill>
                <a:latin typeface="Century Gothic"/>
                <a:cs typeface="Century Gothic"/>
              </a:rPr>
              <a:t>déj</a:t>
            </a:r>
            <a:r>
              <a:rPr lang="fr-FR" sz="1400" spc="-114" dirty="0">
                <a:solidFill>
                  <a:srgbClr val="FFFFFF"/>
                </a:solidFill>
                <a:latin typeface="Century Gothic"/>
                <a:cs typeface="Century Gothic"/>
              </a:rPr>
              <a:t>à </a:t>
            </a:r>
            <a:r>
              <a:rPr sz="1400" spc="-114" dirty="0">
                <a:solidFill>
                  <a:srgbClr val="FFFFFF"/>
                </a:solidFill>
                <a:latin typeface="Century Gothic"/>
                <a:cs typeface="Century Gothic"/>
              </a:rPr>
              <a:t> </a:t>
            </a:r>
            <a:r>
              <a:rPr sz="1400" spc="-110" dirty="0">
                <a:solidFill>
                  <a:srgbClr val="FFFFFF"/>
                </a:solidFill>
                <a:latin typeface="Century Gothic"/>
                <a:cs typeface="Century Gothic"/>
              </a:rPr>
              <a:t>chargé </a:t>
            </a:r>
            <a:r>
              <a:rPr sz="1400" spc="-145" dirty="0">
                <a:solidFill>
                  <a:srgbClr val="FFFFFF"/>
                </a:solidFill>
                <a:latin typeface="Century Gothic"/>
                <a:cs typeface="Century Gothic"/>
              </a:rPr>
              <a:t>de </a:t>
            </a:r>
            <a:r>
              <a:rPr sz="1400" spc="-50" dirty="0">
                <a:solidFill>
                  <a:srgbClr val="FFFFFF"/>
                </a:solidFill>
                <a:latin typeface="Century Gothic"/>
                <a:cs typeface="Century Gothic"/>
              </a:rPr>
              <a:t>nouvelles  </a:t>
            </a:r>
            <a:r>
              <a:rPr sz="1400" spc="-20" dirty="0">
                <a:solidFill>
                  <a:srgbClr val="FFFFFF"/>
                </a:solidFill>
                <a:latin typeface="Century Gothic"/>
                <a:cs typeface="Century Gothic"/>
              </a:rPr>
              <a:t>législations </a:t>
            </a:r>
            <a:r>
              <a:rPr sz="1400" spc="-65" dirty="0">
                <a:solidFill>
                  <a:srgbClr val="FFFFFF"/>
                </a:solidFill>
                <a:latin typeface="Century Gothic"/>
                <a:cs typeface="Century Gothic"/>
              </a:rPr>
              <a:t>et </a:t>
            </a:r>
            <a:r>
              <a:rPr sz="1400" spc="-125" dirty="0">
                <a:solidFill>
                  <a:srgbClr val="FFFFFF"/>
                </a:solidFill>
                <a:latin typeface="Century Gothic"/>
                <a:cs typeface="Century Gothic"/>
              </a:rPr>
              <a:t>donc </a:t>
            </a:r>
            <a:r>
              <a:rPr sz="1400" spc="-145" dirty="0">
                <a:solidFill>
                  <a:srgbClr val="FFFFFF"/>
                </a:solidFill>
                <a:latin typeface="Century Gothic"/>
                <a:cs typeface="Century Gothic"/>
              </a:rPr>
              <a:t>de </a:t>
            </a:r>
            <a:r>
              <a:rPr sz="1400" spc="-40" dirty="0">
                <a:solidFill>
                  <a:srgbClr val="FFFFFF"/>
                </a:solidFill>
                <a:latin typeface="Century Gothic"/>
                <a:cs typeface="Century Gothic"/>
              </a:rPr>
              <a:t>transformation </a:t>
            </a:r>
            <a:r>
              <a:rPr sz="1400" spc="-70" dirty="0">
                <a:solidFill>
                  <a:srgbClr val="FFFFFF"/>
                </a:solidFill>
                <a:latin typeface="Century Gothic"/>
                <a:cs typeface="Century Gothic"/>
              </a:rPr>
              <a:t>des  </a:t>
            </a:r>
            <a:r>
              <a:rPr sz="1400" spc="-20" dirty="0">
                <a:solidFill>
                  <a:srgbClr val="FFFFFF"/>
                </a:solidFill>
                <a:latin typeface="Century Gothic"/>
                <a:cs typeface="Century Gothic"/>
              </a:rPr>
              <a:t>systèmes </a:t>
            </a:r>
            <a:r>
              <a:rPr sz="1400" spc="-60" dirty="0">
                <a:solidFill>
                  <a:srgbClr val="FFFFFF"/>
                </a:solidFill>
                <a:latin typeface="Century Gothic"/>
                <a:cs typeface="Century Gothic"/>
              </a:rPr>
              <a:t>d’information </a:t>
            </a:r>
            <a:r>
              <a:rPr sz="1400" spc="10" dirty="0">
                <a:solidFill>
                  <a:srgbClr val="FFFFFF"/>
                </a:solidFill>
                <a:latin typeface="Century Gothic"/>
                <a:cs typeface="Century Gothic"/>
              </a:rPr>
              <a:t>: </a:t>
            </a:r>
            <a:r>
              <a:rPr sz="1400" spc="-100" dirty="0">
                <a:solidFill>
                  <a:srgbClr val="FFFFFF"/>
                </a:solidFill>
                <a:latin typeface="Century Gothic"/>
                <a:cs typeface="Century Gothic"/>
              </a:rPr>
              <a:t>cet </a:t>
            </a:r>
            <a:r>
              <a:rPr sz="1400" spc="-80" dirty="0">
                <a:solidFill>
                  <a:srgbClr val="FFFFFF"/>
                </a:solidFill>
                <a:latin typeface="Century Gothic"/>
                <a:cs typeface="Century Gothic"/>
              </a:rPr>
              <a:t>ensemble  </a:t>
            </a:r>
            <a:r>
              <a:rPr sz="1400" spc="-60" dirty="0">
                <a:solidFill>
                  <a:srgbClr val="FFFFFF"/>
                </a:solidFill>
                <a:latin typeface="Century Gothic"/>
                <a:cs typeface="Century Gothic"/>
              </a:rPr>
              <a:t>d’évolutions </a:t>
            </a:r>
            <a:r>
              <a:rPr sz="1400" spc="-85" dirty="0">
                <a:solidFill>
                  <a:srgbClr val="FFFFFF"/>
                </a:solidFill>
                <a:latin typeface="Century Gothic"/>
                <a:cs typeface="Century Gothic"/>
              </a:rPr>
              <a:t>peut </a:t>
            </a:r>
            <a:r>
              <a:rPr sz="1400" spc="-65" dirty="0">
                <a:solidFill>
                  <a:srgbClr val="FFFFFF"/>
                </a:solidFill>
                <a:latin typeface="Century Gothic"/>
                <a:cs typeface="Century Gothic"/>
              </a:rPr>
              <a:t>s’avérer </a:t>
            </a:r>
            <a:r>
              <a:rPr sz="1400" spc="-30" dirty="0">
                <a:solidFill>
                  <a:srgbClr val="FFFFFF"/>
                </a:solidFill>
                <a:latin typeface="Century Gothic"/>
                <a:cs typeface="Century Gothic"/>
              </a:rPr>
              <a:t>assez </a:t>
            </a:r>
            <a:r>
              <a:rPr sz="1400" spc="-35" dirty="0" err="1">
                <a:solidFill>
                  <a:srgbClr val="FFFFFF"/>
                </a:solidFill>
                <a:latin typeface="Century Gothic"/>
                <a:cs typeface="Century Gothic"/>
              </a:rPr>
              <a:t>lourd</a:t>
            </a:r>
            <a:r>
              <a:rPr sz="1400" spc="-35" dirty="0">
                <a:solidFill>
                  <a:srgbClr val="FFFFFF"/>
                </a:solidFill>
                <a:latin typeface="Century Gothic"/>
                <a:cs typeface="Century Gothic"/>
              </a:rPr>
              <a:t> </a:t>
            </a:r>
            <a:r>
              <a:rPr lang="fr-FR" sz="1400" spc="-225" dirty="0">
                <a:solidFill>
                  <a:srgbClr val="FFFFFF"/>
                </a:solidFill>
                <a:latin typeface="Century Gothic"/>
                <a:cs typeface="Century Gothic"/>
              </a:rPr>
              <a:t>à </a:t>
            </a:r>
            <a:r>
              <a:rPr sz="1400" spc="-225" dirty="0">
                <a:solidFill>
                  <a:srgbClr val="FFFFFF"/>
                </a:solidFill>
                <a:latin typeface="Century Gothic"/>
                <a:cs typeface="Century Gothic"/>
              </a:rPr>
              <a:t>  </a:t>
            </a:r>
            <a:r>
              <a:rPr sz="1400" spc="-70" dirty="0">
                <a:solidFill>
                  <a:srgbClr val="FFFFFF"/>
                </a:solidFill>
                <a:latin typeface="Century Gothic"/>
                <a:cs typeface="Century Gothic"/>
              </a:rPr>
              <a:t>prendre </a:t>
            </a:r>
            <a:r>
              <a:rPr sz="1400" spc="-110" dirty="0">
                <a:solidFill>
                  <a:srgbClr val="FFFFFF"/>
                </a:solidFill>
                <a:latin typeface="Century Gothic"/>
                <a:cs typeface="Century Gothic"/>
              </a:rPr>
              <a:t>en </a:t>
            </a:r>
            <a:r>
              <a:rPr sz="1400" spc="-114" dirty="0">
                <a:solidFill>
                  <a:srgbClr val="FFFFFF"/>
                </a:solidFill>
                <a:latin typeface="Century Gothic"/>
                <a:cs typeface="Century Gothic"/>
              </a:rPr>
              <a:t>compte </a:t>
            </a:r>
            <a:r>
              <a:rPr sz="1400" spc="-110" dirty="0">
                <a:solidFill>
                  <a:srgbClr val="FFFFFF"/>
                </a:solidFill>
                <a:latin typeface="Century Gothic"/>
                <a:cs typeface="Century Gothic"/>
              </a:rPr>
              <a:t>en </a:t>
            </a:r>
            <a:r>
              <a:rPr sz="1400" spc="-55" dirty="0">
                <a:solidFill>
                  <a:srgbClr val="FFFFFF"/>
                </a:solidFill>
                <a:latin typeface="Century Gothic"/>
                <a:cs typeface="Century Gothic"/>
              </a:rPr>
              <a:t>fonction </a:t>
            </a:r>
            <a:r>
              <a:rPr sz="1400" spc="-145" dirty="0">
                <a:solidFill>
                  <a:srgbClr val="FFFFFF"/>
                </a:solidFill>
                <a:latin typeface="Century Gothic"/>
                <a:cs typeface="Century Gothic"/>
              </a:rPr>
              <a:t>de </a:t>
            </a:r>
            <a:r>
              <a:rPr sz="1400" spc="-80" dirty="0">
                <a:solidFill>
                  <a:srgbClr val="FFFFFF"/>
                </a:solidFill>
                <a:latin typeface="Century Gothic"/>
                <a:cs typeface="Century Gothic"/>
              </a:rPr>
              <a:t>la  </a:t>
            </a:r>
            <a:r>
              <a:rPr sz="1400" spc="-60" dirty="0">
                <a:solidFill>
                  <a:srgbClr val="FFFFFF"/>
                </a:solidFill>
                <a:latin typeface="Century Gothic"/>
                <a:cs typeface="Century Gothic"/>
              </a:rPr>
              <a:t>typologie </a:t>
            </a:r>
            <a:r>
              <a:rPr sz="1400" spc="-145" dirty="0">
                <a:solidFill>
                  <a:srgbClr val="FFFFFF"/>
                </a:solidFill>
                <a:latin typeface="Century Gothic"/>
                <a:cs typeface="Century Gothic"/>
              </a:rPr>
              <a:t>de </a:t>
            </a:r>
            <a:r>
              <a:rPr sz="1400" spc="-35" dirty="0">
                <a:solidFill>
                  <a:srgbClr val="FFFFFF"/>
                </a:solidFill>
                <a:latin typeface="Century Gothic"/>
                <a:cs typeface="Century Gothic"/>
              </a:rPr>
              <a:t>l’entreprise </a:t>
            </a:r>
            <a:r>
              <a:rPr sz="1400" spc="-90" dirty="0">
                <a:solidFill>
                  <a:srgbClr val="FFFFFF"/>
                </a:solidFill>
                <a:latin typeface="Century Gothic"/>
                <a:cs typeface="Century Gothic"/>
              </a:rPr>
              <a:t>ou </a:t>
            </a:r>
            <a:r>
              <a:rPr sz="1400" spc="-145" dirty="0">
                <a:solidFill>
                  <a:srgbClr val="FFFFFF"/>
                </a:solidFill>
                <a:latin typeface="Century Gothic"/>
                <a:cs typeface="Century Gothic"/>
              </a:rPr>
              <a:t>de </a:t>
            </a:r>
            <a:r>
              <a:rPr sz="1400" spc="-50" dirty="0">
                <a:solidFill>
                  <a:srgbClr val="FFFFFF"/>
                </a:solidFill>
                <a:latin typeface="Century Gothic"/>
                <a:cs typeface="Century Gothic"/>
              </a:rPr>
              <a:t>l’entité  </a:t>
            </a:r>
            <a:r>
              <a:rPr sz="1400" spc="-65" dirty="0">
                <a:solidFill>
                  <a:srgbClr val="FFFFFF"/>
                </a:solidFill>
                <a:latin typeface="Century Gothic"/>
                <a:cs typeface="Century Gothic"/>
              </a:rPr>
              <a:t>publique.</a:t>
            </a:r>
            <a:endParaRPr sz="1400" dirty="0">
              <a:latin typeface="Century Gothic"/>
              <a:cs typeface="Century Gothic"/>
            </a:endParaRPr>
          </a:p>
        </p:txBody>
      </p:sp>
      <p:sp>
        <p:nvSpPr>
          <p:cNvPr id="8" name="object 8"/>
          <p:cNvSpPr txBox="1">
            <a:spLocks noGrp="1"/>
          </p:cNvSpPr>
          <p:nvPr>
            <p:ph type="title"/>
          </p:nvPr>
        </p:nvSpPr>
        <p:spPr>
          <a:xfrm>
            <a:off x="439084" y="657313"/>
            <a:ext cx="1247775" cy="299720"/>
          </a:xfrm>
          <a:prstGeom prst="rect">
            <a:avLst/>
          </a:prstGeom>
        </p:spPr>
        <p:txBody>
          <a:bodyPr vert="horz" wrap="square" lIns="0" tIns="12700" rIns="0" bIns="0" rtlCol="0">
            <a:spAutoFit/>
          </a:bodyPr>
          <a:lstStyle/>
          <a:p>
            <a:pPr marL="12700">
              <a:lnSpc>
                <a:spcPct val="100000"/>
              </a:lnSpc>
              <a:spcBef>
                <a:spcPts val="100"/>
              </a:spcBef>
            </a:pPr>
            <a:r>
              <a:rPr spc="-110" dirty="0"/>
              <a:t>C</a:t>
            </a:r>
            <a:r>
              <a:rPr spc="-114" dirty="0"/>
              <a:t>O</a:t>
            </a:r>
            <a:r>
              <a:rPr spc="225" dirty="0"/>
              <a:t>N</a:t>
            </a:r>
            <a:r>
              <a:rPr spc="125" dirty="0"/>
              <a:t>T</a:t>
            </a:r>
            <a:r>
              <a:rPr spc="75" dirty="0"/>
              <a:t>E</a:t>
            </a:r>
            <a:r>
              <a:rPr spc="55" dirty="0"/>
              <a:t>X</a:t>
            </a:r>
            <a:r>
              <a:rPr spc="315" dirty="0"/>
              <a:t>T</a:t>
            </a:r>
            <a:r>
              <a:rPr spc="75" dirty="0"/>
              <a:t>E</a:t>
            </a:r>
          </a:p>
        </p:txBody>
      </p:sp>
      <p:pic>
        <p:nvPicPr>
          <p:cNvPr id="1026" name="Picture 2" descr="Image associée">
            <a:extLst>
              <a:ext uri="{FF2B5EF4-FFF2-40B4-BE49-F238E27FC236}">
                <a16:creationId xmlns:a16="http://schemas.microsoft.com/office/drawing/2014/main" id="{76DDB98E-C5CE-441B-BBFD-79BD43676F32}"/>
              </a:ext>
            </a:extLst>
          </p:cNvPr>
          <p:cNvPicPr>
            <a:picLocks noChangeAspect="1" noChangeArrowheads="1"/>
          </p:cNvPicPr>
          <p:nvPr/>
        </p:nvPicPr>
        <p:blipFill rotWithShape="1">
          <a:blip r:embed="rId2" cstate="print">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6864"/>
          <a:stretch/>
        </p:blipFill>
        <p:spPr bwMode="auto">
          <a:xfrm>
            <a:off x="359998" y="1134563"/>
            <a:ext cx="4885011" cy="3496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324984" y="397827"/>
            <a:ext cx="4374469" cy="4321696"/>
          </a:xfrm>
          <a:prstGeom prst="rect">
            <a:avLst/>
          </a:prstGeom>
        </p:spPr>
        <p:txBody>
          <a:bodyPr vert="horz" wrap="square" lIns="0" tIns="12700" rIns="0" bIns="0" rtlCol="0">
            <a:spAutoFit/>
          </a:bodyPr>
          <a:lstStyle/>
          <a:p>
            <a:pPr algn="ctr">
              <a:lnSpc>
                <a:spcPts val="2825"/>
              </a:lnSpc>
              <a:spcBef>
                <a:spcPts val="100"/>
              </a:spcBef>
            </a:pPr>
            <a:br>
              <a:rPr lang="fr-FR" sz="2400" dirty="0"/>
            </a:br>
            <a:r>
              <a:rPr lang="fr-FR" b="1" dirty="0"/>
              <a:t>Qui est concerné ?</a:t>
            </a:r>
            <a:br>
              <a:rPr lang="fr-FR" b="1" dirty="0"/>
            </a:br>
            <a:r>
              <a:rPr lang="fr-FR" dirty="0"/>
              <a:t>Toutes les entreprises ou organisations localisées au sein d’un pays membre de l’UE, mais également situées hors de l’UE dès lors qu’elles collectent, traitent ou stockent des données à  caractère personnel (DCP) issues de citoyen de l’UE. Et si une entreprise fait appel à  un sous traitant, elle doit s’assurer que ce dernier sera en mesure de respecter le GDPR.</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9271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746927" y="2278037"/>
            <a:ext cx="3435350" cy="340991"/>
          </a:xfrm>
          <a:prstGeom prst="rect">
            <a:avLst/>
          </a:prstGeom>
        </p:spPr>
        <p:txBody>
          <a:bodyPr vert="horz" wrap="square" lIns="0" tIns="12700" rIns="0" bIns="0" rtlCol="0">
            <a:spAutoFit/>
          </a:bodyPr>
          <a:lstStyle/>
          <a:p>
            <a:pPr algn="ctr">
              <a:lnSpc>
                <a:spcPts val="2825"/>
              </a:lnSpc>
              <a:spcBef>
                <a:spcPts val="100"/>
              </a:spcBef>
            </a:pPr>
            <a:r>
              <a:rPr lang="fr-FR" b="1" dirty="0"/>
              <a:t>Que prévoit le texte ?</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3216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324984" y="397827"/>
            <a:ext cx="4374469" cy="4680769"/>
          </a:xfrm>
          <a:prstGeom prst="rect">
            <a:avLst/>
          </a:prstGeom>
        </p:spPr>
        <p:txBody>
          <a:bodyPr vert="horz" wrap="square" lIns="0" tIns="12700" rIns="0" bIns="0" rtlCol="0">
            <a:spAutoFit/>
          </a:bodyPr>
          <a:lstStyle/>
          <a:p>
            <a:pPr algn="ctr">
              <a:lnSpc>
                <a:spcPts val="2825"/>
              </a:lnSpc>
              <a:spcBef>
                <a:spcPts val="100"/>
              </a:spcBef>
            </a:pPr>
            <a:r>
              <a:rPr lang="fr-FR" b="1" dirty="0"/>
              <a:t>Que prévoit le texte ?</a:t>
            </a:r>
            <a:br>
              <a:rPr lang="fr-FR" b="1" dirty="0"/>
            </a:br>
            <a:r>
              <a:rPr lang="fr-FR" sz="1600" dirty="0"/>
              <a:t>Les principes posés depuis la loi Informatique et Libertés du 6 janvier 1978 restent les mêmes : proportionnalité des données collectées par rapport à  la finalité du traitement, loyauté de la collecte, droit d’opposition des personnes concernées, interdiction de principe de la collecte de données sensibles. En revanche, le devoir d’information des personnes concernées et les cas dans lesquels leurs consentements sont nécessaires avant la collecte de leurs données ont été renforcés.</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663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746926" y="2278037"/>
            <a:ext cx="3638373" cy="371897"/>
          </a:xfrm>
          <a:prstGeom prst="rect">
            <a:avLst/>
          </a:prstGeom>
        </p:spPr>
        <p:txBody>
          <a:bodyPr vert="horz" wrap="square" lIns="0" tIns="12700" rIns="0" bIns="0" rtlCol="0">
            <a:spAutoFit/>
          </a:bodyPr>
          <a:lstStyle/>
          <a:p>
            <a:pPr algn="ctr">
              <a:lnSpc>
                <a:spcPts val="2825"/>
              </a:lnSpc>
              <a:spcBef>
                <a:spcPts val="100"/>
              </a:spcBef>
            </a:pPr>
            <a:r>
              <a:rPr lang="fr-FR" b="1" dirty="0"/>
              <a:t>Quels sont les droits de recours ?</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4917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324984" y="397827"/>
            <a:ext cx="4374469" cy="3244478"/>
          </a:xfrm>
          <a:prstGeom prst="rect">
            <a:avLst/>
          </a:prstGeom>
        </p:spPr>
        <p:txBody>
          <a:bodyPr vert="horz" wrap="square" lIns="0" tIns="12700" rIns="0" bIns="0" rtlCol="0">
            <a:spAutoFit/>
          </a:bodyPr>
          <a:lstStyle/>
          <a:p>
            <a:pPr algn="ctr">
              <a:lnSpc>
                <a:spcPts val="2825"/>
              </a:lnSpc>
              <a:spcBef>
                <a:spcPts val="100"/>
              </a:spcBef>
            </a:pPr>
            <a:r>
              <a:rPr lang="fr-FR" sz="2400" b="1" dirty="0"/>
              <a:t>Quels sont les droits de recours ?</a:t>
            </a:r>
            <a:br>
              <a:rPr lang="fr-FR" sz="2400" b="1" dirty="0"/>
            </a:br>
            <a:br>
              <a:rPr lang="fr-FR" sz="2400" b="1" dirty="0"/>
            </a:br>
            <a:r>
              <a:rPr lang="fr-FR" sz="1600" dirty="0"/>
              <a:t>Une personne peut exercer ses droits d’accès, de rectification, droit à  l’oubli, droit  à   la portabilité des données directement auprès du responsable de traitement</a:t>
            </a:r>
            <a:br>
              <a:rPr lang="fr-FR" sz="1600" dirty="0"/>
            </a:br>
            <a:endParaRPr sz="16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1448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746927" y="2278037"/>
            <a:ext cx="3435350" cy="1090042"/>
          </a:xfrm>
          <a:prstGeom prst="rect">
            <a:avLst/>
          </a:prstGeom>
        </p:spPr>
        <p:txBody>
          <a:bodyPr vert="horz" wrap="square" lIns="0" tIns="12700" rIns="0" bIns="0" rtlCol="0">
            <a:spAutoFit/>
          </a:bodyPr>
          <a:lstStyle/>
          <a:p>
            <a:pPr algn="ctr">
              <a:lnSpc>
                <a:spcPts val="2825"/>
              </a:lnSpc>
              <a:spcBef>
                <a:spcPts val="100"/>
              </a:spcBef>
            </a:pPr>
            <a:br>
              <a:rPr lang="fr-FR" sz="2400" dirty="0"/>
            </a:br>
            <a:r>
              <a:rPr lang="fr-FR" b="1" dirty="0"/>
              <a:t>Quelles conséquences pour les entreprises ?</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4820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041900" y="397827"/>
            <a:ext cx="4760894" cy="5039841"/>
          </a:xfrm>
          <a:prstGeom prst="rect">
            <a:avLst/>
          </a:prstGeom>
        </p:spPr>
        <p:txBody>
          <a:bodyPr vert="horz" wrap="square" lIns="0" tIns="12700" rIns="0" bIns="0" rtlCol="0">
            <a:spAutoFit/>
          </a:bodyPr>
          <a:lstStyle/>
          <a:p>
            <a:pPr algn="ctr">
              <a:lnSpc>
                <a:spcPts val="2825"/>
              </a:lnSpc>
              <a:spcBef>
                <a:spcPts val="100"/>
              </a:spcBef>
            </a:pPr>
            <a:r>
              <a:rPr lang="fr-FR" b="1" dirty="0"/>
              <a:t>Quelles conséquences pour les entreprises?</a:t>
            </a:r>
            <a:br>
              <a:rPr lang="fr-FR" b="1" dirty="0"/>
            </a:br>
            <a:r>
              <a:rPr lang="fr-FR" sz="1100" dirty="0"/>
              <a:t>Sauf exception, il n’y a plus de déclaration ou de demande d’autorisation préalable à  la mise en place de traitements de données auprès des autorités de contrôle (CNIL en France). Le GDPR renforce l’obligation des entreprises ou organisations d’informer les individus, sur le contenu des données collectées et surtout de ce pourquoi elles l’ont été et comment elles sont protégées (gestion des accès, stockage, sécurité). Les entreprises devront permettre aux internautes de récupérer sous un format simple et exploitable l’ensemble de leurs données personnelles. A l’instar de Facebook qui permet de télécharger un fichier global comportant toutes les informations envoyées sur le réseau. Les entreprises devront être en mesure de répondre aux demandes de suppression des données.</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4796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746927" y="2278037"/>
            <a:ext cx="3435350" cy="1059136"/>
          </a:xfrm>
          <a:prstGeom prst="rect">
            <a:avLst/>
          </a:prstGeom>
        </p:spPr>
        <p:txBody>
          <a:bodyPr vert="horz" wrap="square" lIns="0" tIns="12700" rIns="0" bIns="0" rtlCol="0">
            <a:spAutoFit/>
          </a:bodyPr>
          <a:lstStyle/>
          <a:p>
            <a:pPr algn="ctr">
              <a:lnSpc>
                <a:spcPts val="2825"/>
              </a:lnSpc>
              <a:spcBef>
                <a:spcPts val="100"/>
              </a:spcBef>
            </a:pPr>
            <a:r>
              <a:rPr lang="fr-FR" b="1" dirty="0"/>
              <a:t>Comment l’entreprise peut elle garantir la mise en œuvre du GDPR ?</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3601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324984" y="397827"/>
            <a:ext cx="4374469" cy="4680769"/>
          </a:xfrm>
          <a:prstGeom prst="rect">
            <a:avLst/>
          </a:prstGeom>
        </p:spPr>
        <p:txBody>
          <a:bodyPr vert="horz" wrap="square" lIns="0" tIns="12700" rIns="0" bIns="0" rtlCol="0">
            <a:spAutoFit/>
          </a:bodyPr>
          <a:lstStyle/>
          <a:p>
            <a:pPr algn="ctr">
              <a:lnSpc>
                <a:spcPts val="2825"/>
              </a:lnSpc>
              <a:spcBef>
                <a:spcPts val="100"/>
              </a:spcBef>
            </a:pPr>
            <a:r>
              <a:rPr lang="fr-FR" sz="2400" b="1" dirty="0"/>
              <a:t>Comment l’entreprise peut elle garantir la mise en œuvre du GDPR ?</a:t>
            </a:r>
            <a:br>
              <a:rPr lang="fr-FR" sz="2400" b="1" dirty="0"/>
            </a:br>
            <a:r>
              <a:rPr lang="fr-FR" dirty="0"/>
              <a:t>En l’état du règlement, l’article impose aux entreprises de se doter d’un correspondant de sécurité des données (Data Protection </a:t>
            </a:r>
            <a:r>
              <a:rPr lang="fr-FR" dirty="0" err="1"/>
              <a:t>Officer</a:t>
            </a:r>
            <a:r>
              <a:rPr lang="fr-FR" dirty="0"/>
              <a:t> ou DPO). La personne qui endossera cette responsabilité devra savoir quelles sont les données collectées et stockées, la finalité de leur stockage, et pouvoir communiquer ces informations aux intéressés sur simple requête.</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1020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9999" y="360004"/>
            <a:ext cx="9361170" cy="5041265"/>
          </a:xfrm>
          <a:custGeom>
            <a:avLst/>
            <a:gdLst/>
            <a:ahLst/>
            <a:cxnLst/>
            <a:rect l="l" t="t" r="r" b="b"/>
            <a:pathLst>
              <a:path w="9361170" h="5041265">
                <a:moveTo>
                  <a:pt x="0" y="5040668"/>
                </a:moveTo>
                <a:lnTo>
                  <a:pt x="9360623" y="5040668"/>
                </a:lnTo>
                <a:lnTo>
                  <a:pt x="9360623" y="0"/>
                </a:lnTo>
                <a:lnTo>
                  <a:pt x="0" y="0"/>
                </a:lnTo>
                <a:lnTo>
                  <a:pt x="0" y="5040668"/>
                </a:lnTo>
                <a:close/>
              </a:path>
            </a:pathLst>
          </a:custGeom>
          <a:solidFill>
            <a:srgbClr val="E1E109"/>
          </a:solidFill>
        </p:spPr>
        <p:txBody>
          <a:bodyPr wrap="square" lIns="0" tIns="0" rIns="0" bIns="0" rtlCol="0"/>
          <a:lstStyle/>
          <a:p>
            <a:endParaRPr/>
          </a:p>
        </p:txBody>
      </p:sp>
      <p:sp>
        <p:nvSpPr>
          <p:cNvPr id="5" name="object 5"/>
          <p:cNvSpPr txBox="1"/>
          <p:nvPr/>
        </p:nvSpPr>
        <p:spPr>
          <a:xfrm>
            <a:off x="441624" y="397827"/>
            <a:ext cx="250190" cy="278765"/>
          </a:xfrm>
          <a:prstGeom prst="rect">
            <a:avLst/>
          </a:prstGeom>
        </p:spPr>
        <p:txBody>
          <a:bodyPr vert="horz" wrap="square" lIns="0" tIns="0" rIns="0" bIns="0" rtlCol="0">
            <a:spAutoFit/>
          </a:bodyPr>
          <a:lstStyle/>
          <a:p>
            <a:pPr>
              <a:lnSpc>
                <a:spcPts val="2120"/>
              </a:lnSpc>
            </a:pPr>
            <a:r>
              <a:rPr sz="1800" spc="160" dirty="0">
                <a:solidFill>
                  <a:srgbClr val="4A4B14"/>
                </a:solidFill>
                <a:latin typeface="Century Gothic"/>
                <a:cs typeface="Century Gothic"/>
              </a:rPr>
              <a:t>—</a:t>
            </a:r>
            <a:endParaRPr sz="1800">
              <a:latin typeface="Century Gothic"/>
              <a:cs typeface="Century Gothic"/>
            </a:endParaRPr>
          </a:p>
        </p:txBody>
      </p:sp>
      <p:sp>
        <p:nvSpPr>
          <p:cNvPr id="7" name="object 7"/>
          <p:cNvSpPr txBox="1">
            <a:spLocks noGrp="1"/>
          </p:cNvSpPr>
          <p:nvPr>
            <p:ph type="title"/>
          </p:nvPr>
        </p:nvSpPr>
        <p:spPr>
          <a:xfrm>
            <a:off x="5746927" y="2278037"/>
            <a:ext cx="3435350" cy="700063"/>
          </a:xfrm>
          <a:prstGeom prst="rect">
            <a:avLst/>
          </a:prstGeom>
        </p:spPr>
        <p:txBody>
          <a:bodyPr vert="horz" wrap="square" lIns="0" tIns="12700" rIns="0" bIns="0" rtlCol="0">
            <a:spAutoFit/>
          </a:bodyPr>
          <a:lstStyle/>
          <a:p>
            <a:pPr algn="ctr">
              <a:lnSpc>
                <a:spcPts val="2825"/>
              </a:lnSpc>
              <a:spcBef>
                <a:spcPts val="100"/>
              </a:spcBef>
            </a:pPr>
            <a:r>
              <a:rPr lang="fr-FR" b="1" dirty="0"/>
              <a:t>Obligation d’une entreprise en cas de fuite ou violation  ?</a:t>
            </a:r>
            <a:endParaRPr sz="1400" dirty="0"/>
          </a:p>
        </p:txBody>
      </p:sp>
      <p:pic>
        <p:nvPicPr>
          <p:cNvPr id="1026" name="Picture 2" descr="Résultat de recherche d'images pour &quot;questions&quot;">
            <a:extLst>
              <a:ext uri="{FF2B5EF4-FFF2-40B4-BE49-F238E27FC236}">
                <a16:creationId xmlns:a16="http://schemas.microsoft.com/office/drawing/2014/main" id="{4B639273-87A7-4E6E-8228-1A478E2CA974}"/>
              </a:ext>
            </a:extLst>
          </p:cNvPr>
          <p:cNvPicPr>
            <a:picLocks noChangeAspect="1" noChangeArrowheads="1"/>
          </p:cNvPicPr>
          <p:nvPr/>
        </p:nvPicPr>
        <p:blipFill>
          <a:blip r:embed="rId2">
            <a:duotone>
              <a:prstClr val="black"/>
              <a:srgbClr val="E1E109">
                <a:tint val="45000"/>
                <a:satMod val="400000"/>
              </a:srgbClr>
            </a:duotone>
            <a:extLst>
              <a:ext uri="{BEBA8EAE-BF5A-486C-A8C5-ECC9F3942E4B}">
                <a14:imgProps xmlns:a14="http://schemas.microsoft.com/office/drawing/2010/main">
                  <a14:imgLayer r:embed="rId3">
                    <a14:imgEffect>
                      <a14:backgroundRemoval t="0" b="100000" l="6591" r="100000">
                        <a14:foregroundMark x1="50455" y1="7042" x2="50455" y2="7042"/>
                      </a14:backgroundRemoval>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32" y="901700"/>
            <a:ext cx="5160044" cy="333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553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DFDF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446</TotalTime>
  <Words>6581</Words>
  <Application>Microsoft Office PowerPoint</Application>
  <PresentationFormat>Personnalisé</PresentationFormat>
  <Paragraphs>719</Paragraphs>
  <Slides>106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106</vt:i4>
      </vt:variant>
    </vt:vector>
  </HeadingPairs>
  <TitlesOfParts>
    <vt:vector size="111" baseType="lpstr">
      <vt:lpstr>Arial</vt:lpstr>
      <vt:lpstr>Calibri</vt:lpstr>
      <vt:lpstr>Century Gothic</vt:lpstr>
      <vt:lpstr>Times New Roman</vt:lpstr>
      <vt:lpstr>Office Theme</vt:lpstr>
      <vt:lpstr>Présentation PowerPoint</vt:lpstr>
      <vt:lpstr>Présentation PowerPoint</vt:lpstr>
      <vt:lpstr>Présentation PowerPoint</vt:lpstr>
      <vt:lpstr>WHAT IS GDPR?!</vt:lpstr>
      <vt:lpstr>à  QUOI SERT  LE RGPD ?</vt:lpstr>
      <vt:lpstr>Présentation PowerPoint</vt:lpstr>
      <vt:lpstr>Présentation PowerPoint</vt:lpstr>
      <vt:lpstr>Présentation PowerPoint</vt:lpstr>
      <vt:lpstr>CONTEXTE</vt:lpstr>
      <vt:lpstr>—  CONTEXTE</vt:lpstr>
      <vt:lpstr>DIRECTIVE NIS</vt:lpstr>
      <vt:lpstr>DIRECTIVE PSD2</vt:lpstr>
      <vt:lpstr>—  RÈGLEMENT  eIDAS</vt:lpstr>
      <vt:lpstr>—  RÈGLEMENT E-  PRIVACY</vt:lpstr>
      <vt:lpstr>—  RÉPUBLIQUE  NUMÉRIQUE</vt:lpstr>
      <vt:lpstr>—  SAPIN 2</vt:lpstr>
      <vt:lpstr>PÉRIMÈTRE D’APPLICATION  DU RGPD</vt:lpstr>
      <vt:lpstr>TOUT LE MONDE</vt:lpstr>
      <vt:lpstr>—  PÉRIMÈTRE D’APPLICATION</vt:lpstr>
      <vt:lpstr>—  PÉRIMÈTRE D’APPLICATION</vt:lpstr>
      <vt:lpstr>—  PÉRIMÈTRE D’APPLICATION</vt:lpstr>
      <vt:lpstr>—  PÉRIMÈTRE D’APPLICATION</vt:lpstr>
      <vt:lpstr>—  PÉRIMÈTRE D’APPLICATION</vt:lpstr>
      <vt:lpstr>ET CONCRÈTEMENT ?</vt:lpstr>
      <vt:lpstr>ET CONCRÈTEMENT ?</vt:lpstr>
      <vt:lpstr>ET CONCRÈTEMENT ?</vt:lpstr>
      <vt:lpstr>—  PÉRIMÈTRE D’APPLICATION</vt:lpstr>
      <vt:lpstr>—  PÉRIMÈTRE D’APPLICATION</vt:lpstr>
      <vt:lpstr>—  PÉRIMÈTRE D’APPLICATION</vt:lpstr>
      <vt:lpstr>ET CONCRÈTEMENT ?</vt:lpstr>
      <vt:lpstr>ET CONCRÈTEMENT ?</vt:lpstr>
      <vt:lpstr>ET CONCRÈTEMENT ?</vt:lpstr>
      <vt:lpstr>ET CONCRÈTEMENT ?</vt:lpstr>
      <vt:lpstr>PÉRIMÈTRE  D’APPLICATION  DU RGPD</vt:lpstr>
      <vt:lpstr>DISPOSITIONS</vt:lpstr>
      <vt:lpstr>CE QUE LE RGPD DIT,  SUIVRE TU DEVRAS</vt:lpstr>
      <vt:lpstr>ENCADRER LE  TRAITEMENT DE  DONNÉES à   CARACTÈRE  PERSONNEL</vt:lpstr>
      <vt:lpstr>ENCADRER LE  TRAITEMENT DE  DONNÉES à   CARACTÈRE  PERSONNEL</vt:lpstr>
      <vt:lpstr>ENCADRER LE  TRAITEMENT DE  DONNÉES à   CARACTÈRE  PERSONNEL</vt:lpstr>
      <vt:lpstr>ENCADRER LE  TRAITEMENT DE  DONNÉES à   CARACTÈRE  PERSONNEL</vt:lpstr>
      <vt:lpstr>ENCADRER LE  TRAITEMENT DE  DONNÉES à   CARACTÈRE  PERSONNEL</vt:lpstr>
      <vt:lpstr>ZOOM SUR LE  CONSENTEMENT</vt:lpstr>
      <vt:lpstr>Présentation PowerPoint</vt:lpstr>
      <vt:lpstr>Pour que le consentement soit « éclairé » : une  information claire, compréhensible, complète sur le  traitement doit être transmise à  la personne  concernée.</vt:lpstr>
      <vt:lpstr>Présentation PowerPoint</vt:lpstr>
      <vt:lpstr>Présentation PowerPoint</vt:lpstr>
      <vt:lpstr>Présentation PowerPoint</vt:lpstr>
      <vt:lpstr>ZOOM SUR LE  CONTRAT</vt:lpstr>
      <vt:lpstr>ZOOM SUR  L’OBLIGATION  LÉGALE</vt:lpstr>
      <vt:lpstr>ZOOM SUR LES  INTÉRÊTS VITAUX  D’UNE PERSONNE</vt:lpstr>
      <vt:lpstr>ZOOM SUR  L’INTÉRÊT  LÉGITIME DU  RESPONSABLE DE  TRAITEMENT</vt:lpstr>
      <vt:lpstr>CE QUE LE RGPD DIT,  SUIVRE TU DEVRAS</vt:lpstr>
      <vt:lpstr>DES DROITS  ÉTENDUS POUR  LES  UTILISATEURS</vt:lpstr>
      <vt:lpstr>DES DROITS  ÉTENDUS POUR  LES  UTILISATEURS</vt:lpstr>
      <vt:lpstr>DES DROITS  ÉTENDUS POUR  LES  UTILISATEURS</vt:lpstr>
      <vt:lpstr>DES DROITS  ÉTENDUS POUR  LES  UTILISATEURS</vt:lpstr>
      <vt:lpstr>CE QUE LE RGPD DIT,  SUIVRE TU DEVRAS</vt:lpstr>
      <vt:lpstr>—  PRINCIPES  GÉNÉRAUX</vt:lpstr>
      <vt:lpstr>—  DES OBLIGATIONS</vt:lpstr>
      <vt:lpstr>—  DES OBLIGATIONS</vt:lpstr>
      <vt:lpstr>—  DES OBLIGATIONS</vt:lpstr>
      <vt:lpstr>—  DES OBLIGATIONS</vt:lpstr>
      <vt:lpstr>CONCLUSION</vt:lpstr>
      <vt:lpstr>Les entreprises devront être en conformité au RGPD dès le 24 mai 2018,  alors que 60% d’entre elles ne se sentent pas prêtes</vt:lpstr>
      <vt:lpstr>CONCRÈTEMENT,  COMMENT S’Y PRENDRE ?</vt:lpstr>
      <vt:lpstr>CONCRÈTEMENT,  COMMENT S’Y PRENDRE ?</vt:lpstr>
      <vt:lpstr>PLAN D’ACTION</vt:lpstr>
      <vt:lpstr>DÉSIGNER UN  PILOTE</vt:lpstr>
      <vt:lpstr>LES RÔLES DU  DÉLÉGUÉ à  LA  PROTECTION DES  DONNÉES</vt:lpstr>
      <vt:lpstr>PROFIL DU  DÉLÉGUÉ à  LA  PROTECTION DES  DONNÉES</vt:lpstr>
      <vt:lpstr>ET LE  CORRESPONDANT  INFORMATIQUES  ET LIBERTÉS ?</vt:lpstr>
      <vt:lpstr>PLAN D’ACTION</vt:lpstr>
      <vt:lpstr>CARTOGRAPHIER  LES  TRAITEMENTS</vt:lpstr>
      <vt:lpstr>MAINTENIR UNE  DOCUMENTATION  COMPLÈTE</vt:lpstr>
      <vt:lpstr>MAINTENIR UNE  DOCUMENTATION  COMPLÈTE</vt:lpstr>
      <vt:lpstr>PLAN D’ACTION</vt:lpstr>
      <vt:lpstr>IDENTIFIER ET  PRIORISER LES  ACTIONS à   MENER</vt:lpstr>
      <vt:lpstr>IDENTIFIER ET  PRIORISER LES  ACTIONS à   MENER</vt:lpstr>
      <vt:lpstr>PLAN D’ACTION</vt:lpstr>
      <vt:lpstr>GÉRER LES  RISQUES</vt:lpstr>
      <vt:lpstr>GÉRER LES  RISQUES</vt:lpstr>
      <vt:lpstr>PLAN D’ACTION</vt:lpstr>
      <vt:lpstr>Présentation PowerPoint</vt:lpstr>
      <vt:lpstr>SENSIBILISER LES  COLLABORATEURS  à  LA « PRIVACY »</vt:lpstr>
      <vt:lpstr>Et voilà , vous êtes prêts ! (à  vous mettre en conformité)</vt:lpstr>
      <vt:lpstr>Un petit rappel en 10 questions quand même</vt:lpstr>
      <vt:lpstr> Le GDPR c’est quoi ?</vt:lpstr>
      <vt:lpstr> Le GDPR c’est quoi ? Le General Data Protection and Regulation (GDPR), est un règlement européen (2016/679) adopté en avril 2016 et qui sera applicable le 25 mai 2018. Ce texte à  effet direct, c’est à  dire qu’il n’y a pas besoin de loi nationale pour le transposer, a pour objectif l’amélioration de la protection et de la confidentialité des informations personnelles identifiables pour chaque citoyen européen.</vt:lpstr>
      <vt:lpstr>Qui est concerné ?</vt:lpstr>
      <vt:lpstr> Qui est concerné ? Toutes les entreprises ou organisations localisées au sein d’un pays membre de l’UE, mais également situées hors de l’UE dès lors qu’elles collectent, traitent ou stockent des données à  caractère personnel (DCP) issues de citoyen de l’UE. Et si une entreprise fait appel à  un sous traitant, elle doit s’assurer que ce dernier sera en mesure de respecter le GDPR.</vt:lpstr>
      <vt:lpstr>Que prévoit le texte ?</vt:lpstr>
      <vt:lpstr>Que prévoit le texte ? Les principes posés depuis la loi Informatique et Libertés du 6 janvier 1978 restent les mêmes : proportionnalité des données collectées par rapport à  la finalité du traitement, loyauté de la collecte, droit d’opposition des personnes concernées, interdiction de principe de la collecte de données sensibles. En revanche, le devoir d’information des personnes concernées et les cas dans lesquels leurs consentements sont nécessaires avant la collecte de leurs données ont été renforcés.</vt:lpstr>
      <vt:lpstr>Quels sont les droits de recours ?</vt:lpstr>
      <vt:lpstr>Quels sont les droits de recours ?  Une personne peut exercer ses droits d’accès, de rectification, droit à  l’oubli, droit  à   la portabilité des données directement auprès du responsable de traitement </vt:lpstr>
      <vt:lpstr> Quelles conséquences pour les entreprises ?</vt:lpstr>
      <vt:lpstr>Quelles conséquences pour les entreprises? Sauf exception, il n’y a plus de déclaration ou de demande d’autorisation préalable à  la mise en place de traitements de données auprès des autorités de contrôle (CNIL en France). Le GDPR renforce l’obligation des entreprises ou organisations d’informer les individus, sur le contenu des données collectées et surtout de ce pourquoi elles l’ont été et comment elles sont protégées (gestion des accès, stockage, sécurité). Les entreprises devront permettre aux internautes de récupérer sous un format simple et exploitable l’ensemble de leurs données personnelles. A l’instar de Facebook qui permet de télécharger un fichier global comportant toutes les informations envoyées sur le réseau. Les entreprises devront être en mesure de répondre aux demandes de suppression des données.</vt:lpstr>
      <vt:lpstr>Comment l’entreprise peut elle garantir la mise en œuvre du GDPR ?</vt:lpstr>
      <vt:lpstr>Comment l’entreprise peut elle garantir la mise en œuvre du GDPR ? En l’état du règlement, l’article impose aux entreprises de se doter d’un correspondant de sécurité des données (Data Protection Officer ou DPO). La personne qui endossera cette responsabilité devra savoir quelles sont les données collectées et stockées, la finalité de leur stockage, et pouvoir communiquer ces informations aux intéressés sur simple requête.</vt:lpstr>
      <vt:lpstr>Obligation d’une entreprise en cas de fuite ou violation  ?</vt:lpstr>
      <vt:lpstr>Obligation d’une entreprise en cas de fuite ou violation  ? En cas de fuite ou de violation de DCP, le DPO aura 72 heures pour indiquer aux autorités compétentes les catégories de données, les enregistrements affectés et le nombre approximatif de personnes concernées. Dans le cas où la violation est susceptible d’engendrer un risque élevé, la personne concernée devra être informée dans les meilleurs délais.</vt:lpstr>
      <vt:lpstr>Quels sont les sanctions en cas de manquement ?</vt:lpstr>
      <vt:lpstr>Quels sont les sanctions en cas de manquement ? Jusqu’à  présent les entreprises indélicates risquaient une amende de 300 000 €. Avec le GDPR, les sanctions pourront aller jusqu’à  20 millions d’euros ou 4% du chiffre d’affaires annuel mondial total de l’exercice précédent de l’entreprise reconnue coupable.</vt:lpstr>
      <vt:lpstr>Quel avenir pour la CNIL ?</vt:lpstr>
      <vt:lpstr> Quel avenir pour la CNIL ? La CNIL ne disparaît pas et aura pour mission la bonne mise en oeuvre du règlement. L’autorité de contrôle ne sera plus destinataire de formalités préalables (declaration, autorisation) mais conserve d’importants pouvoirs d’enquête et de sanction. Par ailleurs, les « CNIL » européennes pourront désormais prononcer des décisions conjointes.</vt:lpstr>
      <vt:lpstr>Comment peuvent se préparer les entreprises à  l’échéance de mai 2018 ?</vt:lpstr>
      <vt:lpstr>Comment peuvent se préparer les entreprises à  l’échéance de mai 2018 ? Identifier et recruter au plus vite un DPO. S’assurer de la mise en place de nouveaux processus permettant une bonne visibilité sur les données. Mettre en place les mécanismes prouvant le transfert ou l’effacement des DPC. Déployer des politiques de formation des personnels concernés par le GDPR dans l’entreprise..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Thomas</dc:creator>
  <cp:lastModifiedBy>Thomas FESQ</cp:lastModifiedBy>
  <cp:revision>9</cp:revision>
  <dcterms:created xsi:type="dcterms:W3CDTF">2017-11-21T19:23:45Z</dcterms:created>
  <dcterms:modified xsi:type="dcterms:W3CDTF">2017-11-22T14:14:15Z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2017-11-21T00:00:00Z</vt:filetime>
  </property>
</Properties>
</file>