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82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5" r:id="rId87"/>
    <p:sldId id="346" r:id="rId88"/>
    <p:sldId id="347" r:id="rId89"/>
    <p:sldId id="344" r:id="rId90"/>
    <p:sldId id="348" r:id="rId91"/>
    <p:sldId id="349" r:id="rId92"/>
    <p:sldId id="350" r:id="rId93"/>
    <p:sldId id="351" r:id="rId94"/>
    <p:sldId id="352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8" r:id="rId109"/>
    <p:sldId id="369" r:id="rId110"/>
    <p:sldId id="370" r:id="rId111"/>
    <p:sldId id="371" r:id="rId112"/>
    <p:sldId id="372" r:id="rId1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0"/>
    <p:restoredTop sz="94663"/>
  </p:normalViewPr>
  <p:slideViewPr>
    <p:cSldViewPr snapToGrid="0" snapToObjects="1">
      <p:cViewPr varScale="1">
        <p:scale>
          <a:sx n="154" d="100"/>
          <a:sy n="154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5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6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7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3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0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34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5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3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7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chnique-de-vente.com/comment-realiser-une-phase-de-decouverte-efficace-et-decupler-vos-vent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chnique-de-vente.com/intelligence-commerciale-situationnelle-vendeurs-btob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chnique-de-vente.com/etes-vous-capable-de-conclure-au-bon-moment-pour-concretiser-la-vente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8" y="1659835"/>
            <a:ext cx="11231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FORMATION</a:t>
            </a:r>
          </a:p>
          <a:p>
            <a:pPr algn="ctr"/>
            <a:r>
              <a:rPr lang="fr-FR" sz="6000" b="1" dirty="0">
                <a:solidFill>
                  <a:schemeClr val="bg1"/>
                </a:solidFill>
              </a:rPr>
              <a:t>TECHNIQUES DE VENTE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L’effet de Halo est un véritable levier commercial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963545-DD12-B043-BF7A-9D00B80B123C}"/>
              </a:ext>
            </a:extLst>
          </p:cNvPr>
          <p:cNvSpPr txBox="1"/>
          <p:nvPr/>
        </p:nvSpPr>
        <p:spPr>
          <a:xfrm>
            <a:off x="467136" y="3415077"/>
            <a:ext cx="1123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La lumière voyage plus vite que le son, c’est la raison pour laquelle beaucoup de personnes apparaissent brillantes jusqu’à ce qu’elles se mettent à parler. </a:t>
            </a:r>
            <a:r>
              <a:rPr lang="fr-FR" sz="2800" dirty="0"/>
              <a:t> </a:t>
            </a:r>
            <a:r>
              <a:rPr lang="fr-FR" sz="2800" i="1" dirty="0">
                <a:solidFill>
                  <a:schemeClr val="bg1"/>
                </a:solidFill>
              </a:rPr>
              <a:t>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464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réponse aux questions.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</a:t>
            </a:r>
            <a:r>
              <a:rPr lang="fr-FR" sz="2400" dirty="0">
                <a:solidFill>
                  <a:schemeClr val="bg1"/>
                </a:solidFill>
              </a:rPr>
              <a:t>Apportez-lui des informations qui l’intéressent ou pour lesquelles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il a manifesté de l’intérêt…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5668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relance pour faire le point.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Le simple fait de relancer votre prospect vous replace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dans la course pour de futures ventes ! »</a:t>
            </a:r>
          </a:p>
        </p:txBody>
      </p:sp>
    </p:spTree>
    <p:extLst>
      <p:ext uri="{BB962C8B-B14F-4D97-AF65-F5344CB8AC3E}">
        <p14:creationId xmlns:p14="http://schemas.microsoft.com/office/powerpoint/2010/main" val="40925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relance écrite.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Le simple fait d’accorder cette attention et cette importance à votre prospect vous différencie de vos </a:t>
            </a:r>
            <a:r>
              <a:rPr lang="fr-FR" sz="2800" dirty="0" err="1">
                <a:solidFill>
                  <a:schemeClr val="bg1"/>
                </a:solidFill>
              </a:rPr>
              <a:t>concurents</a:t>
            </a:r>
            <a:r>
              <a:rPr lang="fr-FR" sz="2800" dirty="0">
                <a:solidFill>
                  <a:schemeClr val="bg1"/>
                </a:solidFill>
              </a:rPr>
              <a:t> ! »</a:t>
            </a:r>
          </a:p>
        </p:txBody>
      </p:sp>
    </p:spTree>
    <p:extLst>
      <p:ext uri="{BB962C8B-B14F-4D97-AF65-F5344CB8AC3E}">
        <p14:creationId xmlns:p14="http://schemas.microsoft.com/office/powerpoint/2010/main" val="24532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relance avec des informations complémentaires.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Cela vous donne l’occasion de créer du lien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et d’être présent le jour où votre prospect a besoin de vous. ! »</a:t>
            </a:r>
          </a:p>
        </p:txBody>
      </p:sp>
    </p:spTree>
    <p:extLst>
      <p:ext uri="{BB962C8B-B14F-4D97-AF65-F5344CB8AC3E}">
        <p14:creationId xmlns:p14="http://schemas.microsoft.com/office/powerpoint/2010/main" val="9292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9604" y="2754376"/>
            <a:ext cx="112312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Une citation de Walt Disney,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un homme à qui l’on a répété à de multiples reprises que son parc d’attraction ne verrait jamais le jour.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 « La différence entre gagner et perdre, c’est souvent…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ne pas abandonner !  »</a:t>
            </a:r>
          </a:p>
        </p:txBody>
      </p:sp>
    </p:spTree>
    <p:extLst>
      <p:ext uri="{BB962C8B-B14F-4D97-AF65-F5344CB8AC3E}">
        <p14:creationId xmlns:p14="http://schemas.microsoft.com/office/powerpoint/2010/main" val="10288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MARKETING DU LUXE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DÉFINIR LE LUXE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</a:rPr>
              <a:t>ON PEUT DIRE D’UNE MARQUE DE LUXE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73707-6F9E-3943-A589-4A269F19DE2E}"/>
              </a:ext>
            </a:extLst>
          </p:cNvPr>
          <p:cNvSpPr txBox="1"/>
          <p:nvPr/>
        </p:nvSpPr>
        <p:spPr>
          <a:xfrm>
            <a:off x="1717531" y="2798540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QU’ELLE EST EXCLUSIVE, RARE.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D87473-22ED-5A4E-AC35-A07241366D8C}"/>
              </a:ext>
            </a:extLst>
          </p:cNvPr>
          <p:cNvSpPr txBox="1"/>
          <p:nvPr/>
        </p:nvSpPr>
        <p:spPr>
          <a:xfrm>
            <a:off x="1792478" y="3301243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QU’ELLE EST PRATIQUEMENT LA SEULE DANS SA CATEGORIE.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6B746C-3C08-5340-859C-60424B23DEAE}"/>
              </a:ext>
            </a:extLst>
          </p:cNvPr>
          <p:cNvSpPr/>
          <p:nvPr/>
        </p:nvSpPr>
        <p:spPr>
          <a:xfrm>
            <a:off x="1450877" y="295737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3A54B54-DAC4-A643-A5DD-FAD39DEC82F1}"/>
              </a:ext>
            </a:extLst>
          </p:cNvPr>
          <p:cNvSpPr/>
          <p:nvPr/>
        </p:nvSpPr>
        <p:spPr>
          <a:xfrm>
            <a:off x="1450877" y="345957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420153-84DD-6549-9618-372C276EF46F}"/>
              </a:ext>
            </a:extLst>
          </p:cNvPr>
          <p:cNvSpPr txBox="1"/>
          <p:nvPr/>
        </p:nvSpPr>
        <p:spPr>
          <a:xfrm>
            <a:off x="1792478" y="3762908"/>
            <a:ext cx="994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QU’ELLE EST LE SYMBOLE TRÈS SELECTIF DU RAFFINEMENT ET DU BON GOÛT.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86C454-CD1B-E44C-B57E-E9CAB55D84F6}"/>
              </a:ext>
            </a:extLst>
          </p:cNvPr>
          <p:cNvSpPr/>
          <p:nvPr/>
        </p:nvSpPr>
        <p:spPr>
          <a:xfrm>
            <a:off x="1450877" y="392123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648B539-1255-9140-9216-76B7FFD07E0F}"/>
              </a:ext>
            </a:extLst>
          </p:cNvPr>
          <p:cNvSpPr txBox="1"/>
          <p:nvPr/>
        </p:nvSpPr>
        <p:spPr>
          <a:xfrm>
            <a:off x="1800791" y="4231037"/>
            <a:ext cx="994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QU’ELLE AURAIT UNE CERTAINE NOBLESSE, DE L’ÉLÉGENCE.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3A9DC93-BF79-E547-9EB8-6E3DDCF8D61B}"/>
              </a:ext>
            </a:extLst>
          </p:cNvPr>
          <p:cNvSpPr/>
          <p:nvPr/>
        </p:nvSpPr>
        <p:spPr>
          <a:xfrm>
            <a:off x="1459190" y="438936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/>
      <p:bldP spid="13" grpId="0" animBg="1"/>
      <p:bldP spid="15" grpId="0" animBg="1"/>
      <p:bldP spid="16" grpId="0"/>
      <p:bldP spid="17" grpId="0" animBg="1"/>
      <p:bldP spid="19" grpId="0"/>
      <p:bldP spid="2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MARKETING DU LUXE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 QUELS PRODUITS VOUS FAIT PENSER LE LUXE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2721697" y="2445212"/>
            <a:ext cx="576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</a:rPr>
              <a:t>ON DISTINGUE 3 NIVEAUX DE LUXE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73707-6F9E-3943-A589-4A269F19DE2E}"/>
              </a:ext>
            </a:extLst>
          </p:cNvPr>
          <p:cNvSpPr txBox="1"/>
          <p:nvPr/>
        </p:nvSpPr>
        <p:spPr>
          <a:xfrm>
            <a:off x="3937034" y="3155987"/>
            <a:ext cx="438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LUXE INNACCESSIBLE.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D87473-22ED-5A4E-AC35-A07241366D8C}"/>
              </a:ext>
            </a:extLst>
          </p:cNvPr>
          <p:cNvSpPr txBox="1"/>
          <p:nvPr/>
        </p:nvSpPr>
        <p:spPr>
          <a:xfrm>
            <a:off x="4011981" y="3658690"/>
            <a:ext cx="487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LUXE INTERMEDIAIRE.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6B746C-3C08-5340-859C-60424B23DEAE}"/>
              </a:ext>
            </a:extLst>
          </p:cNvPr>
          <p:cNvSpPr/>
          <p:nvPr/>
        </p:nvSpPr>
        <p:spPr>
          <a:xfrm>
            <a:off x="3670379" y="3306507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3A54B54-DAC4-A643-A5DD-FAD39DEC82F1}"/>
              </a:ext>
            </a:extLst>
          </p:cNvPr>
          <p:cNvSpPr/>
          <p:nvPr/>
        </p:nvSpPr>
        <p:spPr>
          <a:xfrm>
            <a:off x="3670379" y="3817019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420153-84DD-6549-9618-372C276EF46F}"/>
              </a:ext>
            </a:extLst>
          </p:cNvPr>
          <p:cNvSpPr txBox="1"/>
          <p:nvPr/>
        </p:nvSpPr>
        <p:spPr>
          <a:xfrm>
            <a:off x="4011981" y="4120355"/>
            <a:ext cx="349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LUXE ACCESSIBLE.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86C454-CD1B-E44C-B57E-E9CAB55D84F6}"/>
              </a:ext>
            </a:extLst>
          </p:cNvPr>
          <p:cNvSpPr/>
          <p:nvPr/>
        </p:nvSpPr>
        <p:spPr>
          <a:xfrm>
            <a:off x="3670379" y="4278684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/>
      <p:bldP spid="13" grpId="0" animBg="1"/>
      <p:bldP spid="15" grpId="0" animBg="1"/>
      <p:bldP spid="16" grpId="0"/>
      <p:bldP spid="1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335760" y="333982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TERSAC L’ÉCOLE DE L’EXCELLENCE</a:t>
            </a:r>
            <a:endParaRPr lang="fr-FR" sz="3600" b="1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0C87CA-515C-0246-AED5-970181F5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241" y="1372110"/>
            <a:ext cx="6262255" cy="13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L’ÉCOLE DE TERSAC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513430" y="2004268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ADAPTER LA METHODE CABP – SONCAS À L’ÉCOLE DE TERSAC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73707-6F9E-3943-A589-4A269F19DE2E}"/>
              </a:ext>
            </a:extLst>
          </p:cNvPr>
          <p:cNvSpPr txBox="1"/>
          <p:nvPr/>
        </p:nvSpPr>
        <p:spPr>
          <a:xfrm>
            <a:off x="4319421" y="3596564"/>
            <a:ext cx="438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METHODE RESTE LA MÊME.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D87473-22ED-5A4E-AC35-A07241366D8C}"/>
              </a:ext>
            </a:extLst>
          </p:cNvPr>
          <p:cNvSpPr txBox="1"/>
          <p:nvPr/>
        </p:nvSpPr>
        <p:spPr>
          <a:xfrm>
            <a:off x="4394368" y="4099267"/>
            <a:ext cx="487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L’ATTITUDE ET LA POSTURE CHANGE.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6B746C-3C08-5340-859C-60424B23DEAE}"/>
              </a:ext>
            </a:extLst>
          </p:cNvPr>
          <p:cNvSpPr/>
          <p:nvPr/>
        </p:nvSpPr>
        <p:spPr>
          <a:xfrm>
            <a:off x="4052766" y="3747084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3A54B54-DAC4-A643-A5DD-FAD39DEC82F1}"/>
              </a:ext>
            </a:extLst>
          </p:cNvPr>
          <p:cNvSpPr/>
          <p:nvPr/>
        </p:nvSpPr>
        <p:spPr>
          <a:xfrm>
            <a:off x="4052766" y="4257596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420153-84DD-6549-9618-372C276EF46F}"/>
              </a:ext>
            </a:extLst>
          </p:cNvPr>
          <p:cNvSpPr txBox="1"/>
          <p:nvPr/>
        </p:nvSpPr>
        <p:spPr>
          <a:xfrm>
            <a:off x="4394367" y="4560932"/>
            <a:ext cx="53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ATTEND L’EXCELLENCE.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86C454-CD1B-E44C-B57E-E9CAB55D84F6}"/>
              </a:ext>
            </a:extLst>
          </p:cNvPr>
          <p:cNvSpPr/>
          <p:nvPr/>
        </p:nvSpPr>
        <p:spPr>
          <a:xfrm>
            <a:off x="4052766" y="4719261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C8386E-8D97-0A48-BCA3-5C0C3AE1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97" y="714087"/>
            <a:ext cx="1033903" cy="10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2" grpId="0"/>
      <p:bldP spid="13" grpId="0" animBg="1"/>
      <p:bldP spid="15" grpId="0" animBg="1"/>
      <p:bldP spid="16" grpId="0"/>
      <p:bldP spid="1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L’ÉCOLE DE TERSAC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513430" y="2004268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MISE EN APPLICATION SUR L’ATTITUDE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ET LA POSTURE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73707-6F9E-3943-A589-4A269F19DE2E}"/>
              </a:ext>
            </a:extLst>
          </p:cNvPr>
          <p:cNvSpPr txBox="1"/>
          <p:nvPr/>
        </p:nvSpPr>
        <p:spPr>
          <a:xfrm>
            <a:off x="4319421" y="3596564"/>
            <a:ext cx="438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CODES DU LUXE.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D87473-22ED-5A4E-AC35-A07241366D8C}"/>
              </a:ext>
            </a:extLst>
          </p:cNvPr>
          <p:cNvSpPr txBox="1"/>
          <p:nvPr/>
        </p:nvSpPr>
        <p:spPr>
          <a:xfrm>
            <a:off x="4394368" y="4099267"/>
            <a:ext cx="487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LANGUAGE.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6B746C-3C08-5340-859C-60424B23DEAE}"/>
              </a:ext>
            </a:extLst>
          </p:cNvPr>
          <p:cNvSpPr/>
          <p:nvPr/>
        </p:nvSpPr>
        <p:spPr>
          <a:xfrm>
            <a:off x="4052766" y="3747084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3A54B54-DAC4-A643-A5DD-FAD39DEC82F1}"/>
              </a:ext>
            </a:extLst>
          </p:cNvPr>
          <p:cNvSpPr/>
          <p:nvPr/>
        </p:nvSpPr>
        <p:spPr>
          <a:xfrm>
            <a:off x="4052766" y="4257596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420153-84DD-6549-9618-372C276EF46F}"/>
              </a:ext>
            </a:extLst>
          </p:cNvPr>
          <p:cNvSpPr txBox="1"/>
          <p:nvPr/>
        </p:nvSpPr>
        <p:spPr>
          <a:xfrm>
            <a:off x="4394367" y="4560932"/>
            <a:ext cx="538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EST ROI PUISQU’IL PAYE CHER.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486C454-CD1B-E44C-B57E-E9CAB55D84F6}"/>
              </a:ext>
            </a:extLst>
          </p:cNvPr>
          <p:cNvSpPr/>
          <p:nvPr/>
        </p:nvSpPr>
        <p:spPr>
          <a:xfrm>
            <a:off x="4052766" y="4719261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C8386E-8D97-0A48-BCA3-5C0C3AE1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97" y="714087"/>
            <a:ext cx="1033903" cy="10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2" grpId="0"/>
      <p:bldP spid="13" grpId="0" animBg="1"/>
      <p:bldP spid="15" grpId="0" animBg="1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 réaliser une bonne impression lors d’une prise de contact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5414885" y="3053350"/>
            <a:ext cx="599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5414885" y="3708310"/>
            <a:ext cx="55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5404945" y="4279391"/>
            <a:ext cx="89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ACCROCHE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A82F37-CD69-C943-9420-032E35FBD1C2}"/>
              </a:ext>
            </a:extLst>
          </p:cNvPr>
          <p:cNvSpPr txBox="1"/>
          <p:nvPr/>
        </p:nvSpPr>
        <p:spPr>
          <a:xfrm>
            <a:off x="5408949" y="4884438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5023256" y="322963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5023256" y="385175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5023256" y="448839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F0184C8-2867-3C41-938B-756B7A882AC1}"/>
              </a:ext>
            </a:extLst>
          </p:cNvPr>
          <p:cNvSpPr/>
          <p:nvPr/>
        </p:nvSpPr>
        <p:spPr>
          <a:xfrm>
            <a:off x="5023256" y="508151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L’ÉCOLE DE TERSAC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513430" y="2004268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MISE EN APPLICATION SUR L’ARGUMENTAIRE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73707-6F9E-3943-A589-4A269F19DE2E}"/>
              </a:ext>
            </a:extLst>
          </p:cNvPr>
          <p:cNvSpPr txBox="1"/>
          <p:nvPr/>
        </p:nvSpPr>
        <p:spPr>
          <a:xfrm>
            <a:off x="4319421" y="3596564"/>
            <a:ext cx="438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L’ART DU STORY TELLING.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6B746C-3C08-5340-859C-60424B23DEAE}"/>
              </a:ext>
            </a:extLst>
          </p:cNvPr>
          <p:cNvSpPr/>
          <p:nvPr/>
        </p:nvSpPr>
        <p:spPr>
          <a:xfrm>
            <a:off x="4052766" y="3747084"/>
            <a:ext cx="139591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C8386E-8D97-0A48-BCA3-5C0C3AE1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97" y="714087"/>
            <a:ext cx="1033903" cy="10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L’ÉCOLE DE TERSAC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513430" y="2004268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L’EXCELLENCE COMMENCE AVEC VOUS !</a:t>
            </a:r>
            <a:endParaRPr lang="fr-FR" sz="3600" b="1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DC8386E-8D97-0A48-BCA3-5C0C3AE1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97" y="714087"/>
            <a:ext cx="1033903" cy="10339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A5465A-2605-6347-A899-B157B213A067}"/>
              </a:ext>
            </a:extLst>
          </p:cNvPr>
          <p:cNvSpPr/>
          <p:nvPr/>
        </p:nvSpPr>
        <p:spPr>
          <a:xfrm>
            <a:off x="477077" y="3580274"/>
            <a:ext cx="11231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Le client est très exigeant, il est habitué à être chouchouté, il ne laissera pas une deuxième chance, par contre il est fidèle et très communiquant auprès de son entourage ! »</a:t>
            </a:r>
          </a:p>
        </p:txBody>
      </p:sp>
    </p:spTree>
    <p:extLst>
      <p:ext uri="{BB962C8B-B14F-4D97-AF65-F5344CB8AC3E}">
        <p14:creationId xmlns:p14="http://schemas.microsoft.com/office/powerpoint/2010/main" val="36054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FORMATION TECHNIQUES DE VENTE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513430" y="2004268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ENTRAINEZ VOUS ET PERSEVEREZ !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5465A-2605-6347-A899-B157B213A067}"/>
              </a:ext>
            </a:extLst>
          </p:cNvPr>
          <p:cNvSpPr/>
          <p:nvPr/>
        </p:nvSpPr>
        <p:spPr>
          <a:xfrm>
            <a:off x="477077" y="3272703"/>
            <a:ext cx="11231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Vous êtes maintenant parés à développer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votre taux de transformation prospect-client avec une approche professionnelle et l’utilisation des bons outils. »</a:t>
            </a:r>
          </a:p>
        </p:txBody>
      </p:sp>
    </p:spTree>
    <p:extLst>
      <p:ext uri="{BB962C8B-B14F-4D97-AF65-F5344CB8AC3E}">
        <p14:creationId xmlns:p14="http://schemas.microsoft.com/office/powerpoint/2010/main" val="27986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réaliser une prise de contact efficace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787107" y="3003655"/>
            <a:ext cx="940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LA PRISE DE CONTACT DANS L’ENTRETIEN COMMERCIAL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787107" y="3658615"/>
            <a:ext cx="90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PRÉSENTER LES POINTS À ABORDER DURANT LE RENDEZ-VOUS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777168" y="4229696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MENTIONNEZ LE BÉNÉFICE CLIENT ET LE TIMING À ENVISAGER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17994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380206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4386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0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Quel est l’intérêt de cette approche dans votre stratégie de vente ?</a:t>
            </a:r>
          </a:p>
        </p:txBody>
      </p:sp>
    </p:spTree>
    <p:extLst>
      <p:ext uri="{BB962C8B-B14F-4D97-AF65-F5344CB8AC3E}">
        <p14:creationId xmlns:p14="http://schemas.microsoft.com/office/powerpoint/2010/main" val="1438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Que faire en cas d’objection lors de la prise de contact ?</a:t>
            </a:r>
          </a:p>
        </p:txBody>
      </p:sp>
    </p:spTree>
    <p:extLst>
      <p:ext uri="{BB962C8B-B14F-4D97-AF65-F5344CB8AC3E}">
        <p14:creationId xmlns:p14="http://schemas.microsoft.com/office/powerpoint/2010/main" val="9839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Savoir prendre contact c’est bien, mais ensuite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963545-DD12-B043-BF7A-9D00B80B123C}"/>
              </a:ext>
            </a:extLst>
          </p:cNvPr>
          <p:cNvSpPr txBox="1"/>
          <p:nvPr/>
        </p:nvSpPr>
        <p:spPr>
          <a:xfrm>
            <a:off x="467136" y="3415077"/>
            <a:ext cx="1123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800" i="1" dirty="0">
                <a:solidFill>
                  <a:schemeClr val="bg1"/>
                </a:solidFill>
              </a:rPr>
              <a:t>Il faudra prendre le soin de réaliser une étape de la vente incontournable : </a:t>
            </a:r>
          </a:p>
          <a:p>
            <a:pPr algn="ctr"/>
            <a:r>
              <a:rPr lang="fr-FR" sz="2800" i="1" dirty="0">
                <a:solidFill>
                  <a:schemeClr val="bg1"/>
                </a:solidFill>
              </a:rPr>
              <a:t>la </a:t>
            </a:r>
            <a:r>
              <a:rPr lang="fr-FR" sz="2800" i="1" dirty="0">
                <a:solidFill>
                  <a:schemeClr val="bg1"/>
                </a:solidFill>
                <a:hlinkClick r:id="rId4"/>
              </a:rPr>
              <a:t>découverte des besoins et des motivations</a:t>
            </a:r>
            <a:r>
              <a:rPr lang="fr-FR" sz="2800" dirty="0"/>
              <a:t> </a:t>
            </a:r>
            <a:r>
              <a:rPr lang="fr-FR" sz="2800" i="1" dirty="0">
                <a:solidFill>
                  <a:schemeClr val="bg1"/>
                </a:solidFill>
              </a:rPr>
              <a:t>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871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JEUX DE RÔLE POUR SE FAMILIARISER AVEC </a:t>
            </a:r>
          </a:p>
          <a:p>
            <a:pPr algn="ctr"/>
            <a:r>
              <a:rPr lang="fr-FR" sz="3600" b="1" dirty="0">
                <a:solidFill>
                  <a:srgbClr val="FFC000"/>
                </a:solidFill>
              </a:rPr>
              <a:t>LA PHASE DE PRÉSENTATION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8775C4-F9ED-8641-A04F-94E525227F7A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</p:spTree>
    <p:extLst>
      <p:ext uri="{BB962C8B-B14F-4D97-AF65-F5344CB8AC3E}">
        <p14:creationId xmlns:p14="http://schemas.microsoft.com/office/powerpoint/2010/main" val="30079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UNE VRAIE DÉCOUVERTE DÉCUPLE VOS VENTES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787107" y="3003655"/>
            <a:ext cx="940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787107" y="3658615"/>
            <a:ext cx="90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OBJECTIFS DE LA PHASE DÉCOUVERTE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777168" y="4229696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IMPACT SUR LES VENTES ?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17994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380206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4386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8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Quelles informations recueillir durant le plan de découverte client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787107" y="3172618"/>
            <a:ext cx="940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DÉCOUVRIR LE CONTEXTE DU PROSPECT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787107" y="3827578"/>
            <a:ext cx="901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DÉCOUVRIR LES BESOINS DU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777168" y="4398659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DÉCOUVRIR LES MOTIVATIONS D’ACHAT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348905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397102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60766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1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DÉCOUVRIR LE CONTEXTE DU CLIENT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04DEB5-554E-8043-BF11-02E95CFD0525}"/>
              </a:ext>
            </a:extLst>
          </p:cNvPr>
          <p:cNvSpPr txBox="1"/>
          <p:nvPr/>
        </p:nvSpPr>
        <p:spPr>
          <a:xfrm>
            <a:off x="477077" y="324574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La méthode « FARP »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Il s’agit de recueillir les </a:t>
            </a:r>
            <a:r>
              <a:rPr lang="fr-FR" sz="2000" b="1" dirty="0">
                <a:solidFill>
                  <a:schemeClr val="bg1"/>
                </a:solidFill>
                <a:cs typeface="Calibri" panose="020F0502020204030204" pitchFamily="34" charset="0"/>
              </a:rPr>
              <a:t>F</a:t>
            </a:r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aits, les </a:t>
            </a:r>
            <a:r>
              <a:rPr lang="fr-FR" sz="2000" b="1" dirty="0">
                <a:solidFill>
                  <a:schemeClr val="bg1"/>
                </a:solidFill>
                <a:cs typeface="Calibri" panose="020F0502020204030204" pitchFamily="34" charset="0"/>
              </a:rPr>
              <a:t>A</a:t>
            </a:r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ctions menées, les </a:t>
            </a:r>
            <a:r>
              <a:rPr lang="fr-FR" sz="2000" b="1" dirty="0">
                <a:solidFill>
                  <a:schemeClr val="bg1"/>
                </a:solidFill>
                <a:cs typeface="Calibri" panose="020F0502020204030204" pitchFamily="34" charset="0"/>
              </a:rPr>
              <a:t>R</a:t>
            </a:r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ésultats obtenus, et la </a:t>
            </a:r>
            <a:r>
              <a:rPr lang="fr-FR" sz="2000" b="1" dirty="0">
                <a:solidFill>
                  <a:schemeClr val="bg1"/>
                </a:solidFill>
                <a:cs typeface="Calibri" panose="020F0502020204030204" pitchFamily="34" charset="0"/>
              </a:rPr>
              <a:t>P</a:t>
            </a:r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erception de votre interlocuteur (son opinion et ses sentiments)</a:t>
            </a:r>
          </a:p>
        </p:txBody>
      </p:sp>
    </p:spTree>
    <p:extLst>
      <p:ext uri="{BB962C8B-B14F-4D97-AF65-F5344CB8AC3E}">
        <p14:creationId xmlns:p14="http://schemas.microsoft.com/office/powerpoint/2010/main" val="301385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SOMMAIRE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FF75AF-6B96-0B44-A26D-4F2DCB56D801}"/>
              </a:ext>
            </a:extLst>
          </p:cNvPr>
          <p:cNvSpPr txBox="1"/>
          <p:nvPr/>
        </p:nvSpPr>
        <p:spPr>
          <a:xfrm>
            <a:off x="1667840" y="1880532"/>
            <a:ext cx="599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ADOPTER UNE ATTITUDE COMMERCIALE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E7D3B0-F7D8-0145-8264-B77F8983935F}"/>
              </a:ext>
            </a:extLst>
          </p:cNvPr>
          <p:cNvSpPr txBox="1"/>
          <p:nvPr/>
        </p:nvSpPr>
        <p:spPr>
          <a:xfrm>
            <a:off x="1667840" y="2535492"/>
            <a:ext cx="55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PREPARER  L’ACTION COMMERCIALE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4598A5-0EA2-AD46-9E91-B03E56581266}"/>
              </a:ext>
            </a:extLst>
          </p:cNvPr>
          <p:cNvSpPr txBox="1"/>
          <p:nvPr/>
        </p:nvSpPr>
        <p:spPr>
          <a:xfrm>
            <a:off x="1657901" y="3106573"/>
            <a:ext cx="536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MAÎTRISER LA PRISE DE CONTACT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61D70-D6A1-5D46-A001-71ECA6E2D64B}"/>
              </a:ext>
            </a:extLst>
          </p:cNvPr>
          <p:cNvSpPr txBox="1"/>
          <p:nvPr/>
        </p:nvSpPr>
        <p:spPr>
          <a:xfrm>
            <a:off x="1661904" y="3711620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REALISER UN PLAN DE DECOUVERTE EFFICACE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74DF1D-D667-6D4F-A8BA-CC761658300A}"/>
              </a:ext>
            </a:extLst>
          </p:cNvPr>
          <p:cNvSpPr txBox="1"/>
          <p:nvPr/>
        </p:nvSpPr>
        <p:spPr>
          <a:xfrm>
            <a:off x="1651965" y="4285662"/>
            <a:ext cx="387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METHODE « SONCAS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19CD4B-0E68-2748-8195-6083DC2676B0}"/>
              </a:ext>
            </a:extLst>
          </p:cNvPr>
          <p:cNvSpPr txBox="1"/>
          <p:nvPr/>
        </p:nvSpPr>
        <p:spPr>
          <a:xfrm>
            <a:off x="1651965" y="4819948"/>
            <a:ext cx="443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L’ART DU QUESTIONNEMENT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52901E-D940-FD43-A5FD-149CBBC6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1815521"/>
            <a:ext cx="377687" cy="3939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24A07D-AAF1-184B-8FD6-2C3193CE7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2463190"/>
            <a:ext cx="377687" cy="3939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FADE3D-CD79-0E4B-B2C9-4067A04E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8" y="3042406"/>
            <a:ext cx="377687" cy="3939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DABA7B-FF27-7D42-AFB7-8BCE26D5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3653059"/>
            <a:ext cx="377687" cy="3939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E9D1BB-5ED9-3049-8BC2-D42AFF70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4215027"/>
            <a:ext cx="377687" cy="3939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8905C0-83A8-6548-BBCE-7AECA4FB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4740553"/>
            <a:ext cx="377687" cy="3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DÉCOUVRIR LES BESOINS DU CLIENT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CE5829-91A3-9946-B52E-7D5558C35363}"/>
              </a:ext>
            </a:extLst>
          </p:cNvPr>
          <p:cNvSpPr txBox="1"/>
          <p:nvPr/>
        </p:nvSpPr>
        <p:spPr>
          <a:xfrm>
            <a:off x="477077" y="3245746"/>
            <a:ext cx="1123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Vous devez avoir tous les deux la même compréhension de ses besoins.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Hiérarchisez les besoins</a:t>
            </a:r>
          </a:p>
        </p:txBody>
      </p:sp>
    </p:spTree>
    <p:extLst>
      <p:ext uri="{BB962C8B-B14F-4D97-AF65-F5344CB8AC3E}">
        <p14:creationId xmlns:p14="http://schemas.microsoft.com/office/powerpoint/2010/main" val="31851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DÉCOUVRIR LES MOTIVATIONS D’ACHAT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A40C29-6336-AC4E-AD3D-F11C844924B7}"/>
              </a:ext>
            </a:extLst>
          </p:cNvPr>
          <p:cNvSpPr txBox="1"/>
          <p:nvPr/>
        </p:nvSpPr>
        <p:spPr>
          <a:xfrm>
            <a:off x="477077" y="3245746"/>
            <a:ext cx="112312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La méthode « SONCAS »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Sécurité, Orgueil, Nouveauté, Confort, Argent, Sympathie </a:t>
            </a:r>
          </a:p>
        </p:txBody>
      </p:sp>
    </p:spTree>
    <p:extLst>
      <p:ext uri="{BB962C8B-B14F-4D97-AF65-F5344CB8AC3E}">
        <p14:creationId xmlns:p14="http://schemas.microsoft.com/office/powerpoint/2010/main" val="2738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QU’EST-CE QUE LA MÉTHODE « SONCAS »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787106" y="3003655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écurité : </a:t>
            </a: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a un profil sécuritaire et a besoin d’être sécurisé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787107" y="3658615"/>
            <a:ext cx="978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rgueil : </a:t>
            </a: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est principalement centré sur lui et l’image qu’il projette</a:t>
            </a:r>
            <a:r>
              <a:rPr lang="fr-FR" sz="2200" dirty="0"/>
              <a:t>.</a:t>
            </a:r>
          </a:p>
          <a:p>
            <a:endParaRPr lang="fr-F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777168" y="4229696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ouveauté : </a:t>
            </a: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aime le changement et les innovations dans tous les domaines</a:t>
            </a:r>
            <a:endParaRPr lang="fr-FR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17994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380206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4386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18783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0"/>
      <p:bldP spid="10" grpId="0"/>
      <p:bldP spid="11" grpId="0"/>
      <p:bldP spid="13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QU’EST-CE QUE LA MÉTHODE « SONCAS »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787106" y="3003655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onfort : </a:t>
            </a: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se soucie de son bien-être et de celui de ses proches avant tout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787107" y="3658615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rgent : </a:t>
            </a:r>
            <a:r>
              <a:rPr lang="fr-FR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est motivé par le gain et ou les économies réalisées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777168" y="4229696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ympathie : le client est avant tout porté sur l’humain et la relation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17994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380206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4386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36823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0"/>
      <p:bldP spid="10" grpId="0"/>
      <p:bldP spid="11" grpId="0"/>
      <p:bldP spid="13" grpId="0" animBg="1"/>
      <p:bldP spid="15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utiliser la méthode SONCAS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40092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Pourquoi la technique de vente SONCAS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ne fait pas de miracles 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297310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94989" y="171640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déterminer une typologie SONCAS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8A6F9B-BA2A-A448-8893-046238CB9402}"/>
              </a:ext>
            </a:extLst>
          </p:cNvPr>
          <p:cNvSpPr txBox="1"/>
          <p:nvPr/>
        </p:nvSpPr>
        <p:spPr>
          <a:xfrm>
            <a:off x="2969859" y="3003655"/>
            <a:ext cx="131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écurité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3083A3-CC94-4E4D-981B-2076878CD00D}"/>
              </a:ext>
            </a:extLst>
          </p:cNvPr>
          <p:cNvSpPr txBox="1"/>
          <p:nvPr/>
        </p:nvSpPr>
        <p:spPr>
          <a:xfrm>
            <a:off x="2969860" y="3658615"/>
            <a:ext cx="118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rgueil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80F512-5C54-1340-9721-426C44A2CB95}"/>
              </a:ext>
            </a:extLst>
          </p:cNvPr>
          <p:cNvSpPr txBox="1"/>
          <p:nvPr/>
        </p:nvSpPr>
        <p:spPr>
          <a:xfrm>
            <a:off x="2959920" y="4279864"/>
            <a:ext cx="178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ouveauté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0D75A08-4C60-5D49-A9ED-730C7CCAC029}"/>
              </a:ext>
            </a:extLst>
          </p:cNvPr>
          <p:cNvSpPr/>
          <p:nvPr/>
        </p:nvSpPr>
        <p:spPr>
          <a:xfrm>
            <a:off x="2578231" y="317994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9DFF0F-84B4-2E43-8081-B4C660E5A741}"/>
              </a:ext>
            </a:extLst>
          </p:cNvPr>
          <p:cNvSpPr/>
          <p:nvPr/>
        </p:nvSpPr>
        <p:spPr>
          <a:xfrm>
            <a:off x="2578231" y="380206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F8B7754-2E99-0E48-8853-E4D3888021A8}"/>
              </a:ext>
            </a:extLst>
          </p:cNvPr>
          <p:cNvSpPr/>
          <p:nvPr/>
        </p:nvSpPr>
        <p:spPr>
          <a:xfrm>
            <a:off x="2578231" y="44386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6E307CE-9C74-0747-88D2-68EA45DC3744}"/>
              </a:ext>
            </a:extLst>
          </p:cNvPr>
          <p:cNvSpPr txBox="1"/>
          <p:nvPr/>
        </p:nvSpPr>
        <p:spPr>
          <a:xfrm>
            <a:off x="7922852" y="2977153"/>
            <a:ext cx="131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onfort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2CC665-CFA3-4043-9B1B-8750A917FB4E}"/>
              </a:ext>
            </a:extLst>
          </p:cNvPr>
          <p:cNvSpPr txBox="1"/>
          <p:nvPr/>
        </p:nvSpPr>
        <p:spPr>
          <a:xfrm>
            <a:off x="7922853" y="3632113"/>
            <a:ext cx="118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995AD1A-F7CE-7444-9A6B-D29784BE96BA}"/>
              </a:ext>
            </a:extLst>
          </p:cNvPr>
          <p:cNvSpPr txBox="1"/>
          <p:nvPr/>
        </p:nvSpPr>
        <p:spPr>
          <a:xfrm>
            <a:off x="7950037" y="4253362"/>
            <a:ext cx="178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ympathie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004299D-009A-3D45-AEB0-427E6E19C10C}"/>
              </a:ext>
            </a:extLst>
          </p:cNvPr>
          <p:cNvSpPr/>
          <p:nvPr/>
        </p:nvSpPr>
        <p:spPr>
          <a:xfrm>
            <a:off x="7531224" y="315344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9D8DC73-ECE3-294D-896C-DFB5EEB10768}"/>
              </a:ext>
            </a:extLst>
          </p:cNvPr>
          <p:cNvSpPr/>
          <p:nvPr/>
        </p:nvSpPr>
        <p:spPr>
          <a:xfrm>
            <a:off x="7531224" y="377556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99AD0AC-3DA2-4C48-8622-F299BAAD06C0}"/>
              </a:ext>
            </a:extLst>
          </p:cNvPr>
          <p:cNvSpPr/>
          <p:nvPr/>
        </p:nvSpPr>
        <p:spPr>
          <a:xfrm>
            <a:off x="7531224" y="4412195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1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7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/>
      <p:bldP spid="17" grpId="0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 recueillir des informations durant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diagnostic commercial ?</a:t>
            </a:r>
          </a:p>
          <a:p>
            <a:pPr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97B6918-B030-904A-9B74-B719A5B5DCF8}"/>
              </a:ext>
            </a:extLst>
          </p:cNvPr>
          <p:cNvSpPr txBox="1"/>
          <p:nvPr/>
        </p:nvSpPr>
        <p:spPr>
          <a:xfrm>
            <a:off x="467136" y="3931912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Toute connaissance est une réponse à une question. </a:t>
            </a:r>
            <a:r>
              <a:rPr lang="fr-FR" sz="2800" dirty="0"/>
              <a:t> </a:t>
            </a:r>
            <a:r>
              <a:rPr lang="fr-FR" sz="2800" i="1" dirty="0">
                <a:solidFill>
                  <a:schemeClr val="bg1"/>
                </a:solidFill>
              </a:rPr>
              <a:t>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234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 recueillir des informations durant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diagnostic commercial ?</a:t>
            </a:r>
          </a:p>
          <a:p>
            <a:pPr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FA3C4A-7375-8143-BAB2-726401F7999E}"/>
              </a:ext>
            </a:extLst>
          </p:cNvPr>
          <p:cNvSpPr txBox="1"/>
          <p:nvPr/>
        </p:nvSpPr>
        <p:spPr>
          <a:xfrm>
            <a:off x="167777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QUESTIONS OUVERTES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AF36B1-9E2E-1440-94CA-9DEADAA3E0E2}"/>
              </a:ext>
            </a:extLst>
          </p:cNvPr>
          <p:cNvSpPr txBox="1"/>
          <p:nvPr/>
        </p:nvSpPr>
        <p:spPr>
          <a:xfrm>
            <a:off x="167777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QUESTIONS FERMÉES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B384D7-3400-B04F-B399-385FCD7564E3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REFORMULATIONS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4B5955-FC1E-B045-8E9F-C09A18C52ECB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086C152-A837-4949-A913-7EA9D3C0D7C0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3CA749-F1B2-AD46-965D-26043D84B445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25330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3" grpId="0" animBg="1"/>
      <p:bldP spid="15" grpId="0" animBg="1"/>
      <p:bldP spid="16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QUESTIONS OUVERTES</a:t>
            </a:r>
          </a:p>
          <a:p>
            <a:pPr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2E58E6-A3C2-1840-9AD4-977A99DEE0B8}"/>
              </a:ext>
            </a:extLst>
          </p:cNvPr>
          <p:cNvSpPr txBox="1"/>
          <p:nvPr/>
        </p:nvSpPr>
        <p:spPr>
          <a:xfrm>
            <a:off x="167777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RÉUNIR DES INFORMATIONS SUR LE CONTEXTE DU CLIENT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4353B4-8E7A-8540-9B18-D74517C9A357}"/>
              </a:ext>
            </a:extLst>
          </p:cNvPr>
          <p:cNvSpPr txBox="1"/>
          <p:nvPr/>
        </p:nvSpPr>
        <p:spPr>
          <a:xfrm>
            <a:off x="167777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DÉCOUVRIR SES BESOINS ET L’ORDRE DE PRIORITÉ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048E19-B77F-2B40-82F2-F9B93B63E506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L’ENCOURAGER À DEVELOPPER CE QU’IL VIENT DE DIRE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03C98A6-08ED-FB48-8AE6-8F82D29CCA34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FA4EB7-9705-EC40-866F-67CD683620A6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166BDD9-412B-644F-BC36-AD72DAB09B66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93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SOMMAIRE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FF75AF-6B96-0B44-A26D-4F2DCB56D801}"/>
              </a:ext>
            </a:extLst>
          </p:cNvPr>
          <p:cNvSpPr txBox="1"/>
          <p:nvPr/>
        </p:nvSpPr>
        <p:spPr>
          <a:xfrm>
            <a:off x="1667840" y="1880532"/>
            <a:ext cx="721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L’ARGUMENTATION COMMERCIALE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E7D3B0-F7D8-0145-8264-B77F8983935F}"/>
              </a:ext>
            </a:extLst>
          </p:cNvPr>
          <p:cNvSpPr txBox="1"/>
          <p:nvPr/>
        </p:nvSpPr>
        <p:spPr>
          <a:xfrm>
            <a:off x="1667840" y="2535492"/>
            <a:ext cx="56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CONVAINCRE AVEC LA METHODE « CABP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4598A5-0EA2-AD46-9E91-B03E56581266}"/>
              </a:ext>
            </a:extLst>
          </p:cNvPr>
          <p:cNvSpPr txBox="1"/>
          <p:nvPr/>
        </p:nvSpPr>
        <p:spPr>
          <a:xfrm>
            <a:off x="1657901" y="3106573"/>
            <a:ext cx="536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TRAITER LES OBJECTIONS CLIENT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61D70-D6A1-5D46-A001-71ECA6E2D64B}"/>
              </a:ext>
            </a:extLst>
          </p:cNvPr>
          <p:cNvSpPr txBox="1"/>
          <p:nvPr/>
        </p:nvSpPr>
        <p:spPr>
          <a:xfrm>
            <a:off x="1661904" y="3711620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TRAITER LES OBJECTIONS PRIX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74DF1D-D667-6D4F-A8BA-CC761658300A}"/>
              </a:ext>
            </a:extLst>
          </p:cNvPr>
          <p:cNvSpPr txBox="1"/>
          <p:nvPr/>
        </p:nvSpPr>
        <p:spPr>
          <a:xfrm>
            <a:off x="1651965" y="4285662"/>
            <a:ext cx="387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CLOSING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19CD4B-0E68-2748-8195-6083DC2676B0}"/>
              </a:ext>
            </a:extLst>
          </p:cNvPr>
          <p:cNvSpPr txBox="1"/>
          <p:nvPr/>
        </p:nvSpPr>
        <p:spPr>
          <a:xfrm>
            <a:off x="1651965" y="4819948"/>
            <a:ext cx="443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ACCELERER LE CLOSING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52901E-D940-FD43-A5FD-149CBBC6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1815521"/>
            <a:ext cx="377687" cy="39390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824A07D-AAF1-184B-8FD6-2C3193CE7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2463190"/>
            <a:ext cx="377687" cy="3939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FADE3D-CD79-0E4B-B2C9-4067A04E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8" y="3042406"/>
            <a:ext cx="377687" cy="3939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DABA7B-FF27-7D42-AFB7-8BCE26D5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3653059"/>
            <a:ext cx="377687" cy="3939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E9D1BB-5ED9-3049-8BC2-D42AFF70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4215027"/>
            <a:ext cx="377687" cy="3939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8905C0-83A8-6548-BBCE-7AECA4FB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4740553"/>
            <a:ext cx="377687" cy="3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QUESTIONS FERMEES</a:t>
            </a:r>
          </a:p>
          <a:p>
            <a:pPr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B27794-0543-A343-8EE1-B28A897B3FFE}"/>
              </a:ext>
            </a:extLst>
          </p:cNvPr>
          <p:cNvSpPr txBox="1"/>
          <p:nvPr/>
        </p:nvSpPr>
        <p:spPr>
          <a:xfrm>
            <a:off x="167777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CONFIRMER VOTRE COMPRÉHENSION DE CE QUI EST DIT : REFORMULATION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1F1428-1325-2F4E-9291-8286783876D1}"/>
              </a:ext>
            </a:extLst>
          </p:cNvPr>
          <p:cNvSpPr txBox="1"/>
          <p:nvPr/>
        </p:nvSpPr>
        <p:spPr>
          <a:xfrm>
            <a:off x="167777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DEMANDER À VOTRE INTERLOCUTEUR DE VALIDER UNE PROPOSITION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A59ADB-6166-0442-8434-4007B5B14144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OBTENIR UNE INFORMATION QUANTIFIABLE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B76AE8B-5750-744C-AB92-E04C879EDBAD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30189D9-F613-F745-854F-B5A243676248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122CE16-3FFB-064E-9B73-94FA677BD9CD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REFORMULATIONS</a:t>
            </a:r>
          </a:p>
          <a:p>
            <a:pPr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DC45A5-2837-344F-B198-B700B9BEB688}"/>
              </a:ext>
            </a:extLst>
          </p:cNvPr>
          <p:cNvSpPr txBox="1"/>
          <p:nvPr/>
        </p:nvSpPr>
        <p:spPr>
          <a:xfrm>
            <a:off x="167777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COMPRENDRE AU CLIENT QU’ON L’ÉCOUTE POUR ALLER PLUS LOIN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8F5F24-ADDD-2745-BE7E-4778DADA279A}"/>
              </a:ext>
            </a:extLst>
          </p:cNvPr>
          <p:cNvSpPr txBox="1"/>
          <p:nvPr/>
        </p:nvSpPr>
        <p:spPr>
          <a:xfrm>
            <a:off x="167777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DEDUCTION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AVANCER SA CONNAISSANCE DU CLIENT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10184E-9294-CA4C-9C30-E02C69C8CF0C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RÉSUMÉ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VALIDER UNE SITUATION EXPRIMÉE POUR AVANCER VERS VOTRE OBJECTIF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B48ECB-3329-0A4C-B2F1-B0CD5C0157E1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1CA2B42-537C-3B41-8768-E50FF36CDF24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D58B36-314C-544B-89C3-F2BDE6838BF2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4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</a:t>
            </a:r>
            <a:r>
              <a:rPr lang="fr-FR" b="1" dirty="0"/>
              <a:t> 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adapter le questionnement </a:t>
            </a:r>
          </a:p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à l’attitude du client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DC45A5-2837-344F-B198-B700B9BEB688}"/>
              </a:ext>
            </a:extLst>
          </p:cNvPr>
          <p:cNvSpPr txBox="1"/>
          <p:nvPr/>
        </p:nvSpPr>
        <p:spPr>
          <a:xfrm>
            <a:off x="167777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ECHO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COMPRENDRE AU CLIENT QU’ON L’ÉCOUTE POUR ALLER PLUS LOIN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8F5F24-ADDD-2745-BE7E-4778DADA279A}"/>
              </a:ext>
            </a:extLst>
          </p:cNvPr>
          <p:cNvSpPr txBox="1"/>
          <p:nvPr/>
        </p:nvSpPr>
        <p:spPr>
          <a:xfrm>
            <a:off x="167777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DEDUCTION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AVANCER SA CONNAISSANCE DU CLIENT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10184E-9294-CA4C-9C30-E02C69C8CF0C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RÉSUMÉ :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VALIDER UNE SITUATION EXPRIMÉE POUR AVANCER VERS VOTRE OBJECTIF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B48ECB-3329-0A4C-B2F1-B0CD5C0157E1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1CA2B42-537C-3B41-8768-E50FF36CDF24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D58B36-314C-544B-89C3-F2BDE6838BF2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6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3 postures en fonction de l’attitude du prospect </a:t>
            </a:r>
          </a:p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et du niveau de difficulté?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DC45A5-2837-344F-B198-B700B9BEB688}"/>
              </a:ext>
            </a:extLst>
          </p:cNvPr>
          <p:cNvSpPr txBox="1"/>
          <p:nvPr/>
        </p:nvSpPr>
        <p:spPr>
          <a:xfrm>
            <a:off x="1578385" y="3272010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DÉCOUVERTE DU CLIENT COOPÉRATIF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8F5F24-ADDD-2745-BE7E-4778DADA279A}"/>
              </a:ext>
            </a:extLst>
          </p:cNvPr>
          <p:cNvSpPr txBox="1"/>
          <p:nvPr/>
        </p:nvSpPr>
        <p:spPr>
          <a:xfrm>
            <a:off x="1578386" y="3926970"/>
            <a:ext cx="978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DÉCOUVERTE DU CLIENT RÉTICENT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10184E-9294-CA4C-9C30-E02C69C8CF0C}"/>
              </a:ext>
            </a:extLst>
          </p:cNvPr>
          <p:cNvSpPr txBox="1"/>
          <p:nvPr/>
        </p:nvSpPr>
        <p:spPr>
          <a:xfrm>
            <a:off x="1667837" y="4498051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DÉCOUVERTE DU CLIENT INDIFFÉRENT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EB48ECB-3329-0A4C-B2F1-B0CD5C0157E1}"/>
              </a:ext>
            </a:extLst>
          </p:cNvPr>
          <p:cNvSpPr/>
          <p:nvPr/>
        </p:nvSpPr>
        <p:spPr>
          <a:xfrm>
            <a:off x="1395478" y="34482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1CA2B42-537C-3B41-8768-E50FF36CDF24}"/>
              </a:ext>
            </a:extLst>
          </p:cNvPr>
          <p:cNvSpPr/>
          <p:nvPr/>
        </p:nvSpPr>
        <p:spPr>
          <a:xfrm>
            <a:off x="1395478" y="40704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CD58B36-314C-544B-89C3-F2BDE6838BF2}"/>
              </a:ext>
            </a:extLst>
          </p:cNvPr>
          <p:cNvSpPr/>
          <p:nvPr/>
        </p:nvSpPr>
        <p:spPr>
          <a:xfrm>
            <a:off x="1395478" y="47070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07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CLIENT COOPÉRATIF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990F7C-3D0D-A74B-8752-9B33B2681A01}"/>
              </a:ext>
            </a:extLst>
          </p:cNvPr>
          <p:cNvSpPr txBox="1"/>
          <p:nvPr/>
        </p:nvSpPr>
        <p:spPr>
          <a:xfrm>
            <a:off x="467136" y="3931912"/>
            <a:ext cx="1123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 </a:t>
            </a:r>
            <a:r>
              <a:rPr lang="fr-FR" sz="2800" dirty="0">
                <a:solidFill>
                  <a:schemeClr val="bg1"/>
                </a:solidFill>
              </a:rPr>
              <a:t>C’est la situation commerciale la plus évidente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et le cas le plus facile  </a:t>
            </a:r>
            <a:r>
              <a:rPr lang="fr-FR" sz="2800" i="1" dirty="0">
                <a:solidFill>
                  <a:schemeClr val="bg1"/>
                </a:solidFill>
              </a:rPr>
              <a:t>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70804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CLIENT RÉTICENT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1990F7C-3D0D-A74B-8752-9B33B2681A01}"/>
              </a:ext>
            </a:extLst>
          </p:cNvPr>
          <p:cNvSpPr txBox="1"/>
          <p:nvPr/>
        </p:nvSpPr>
        <p:spPr>
          <a:xfrm>
            <a:off x="467136" y="3931912"/>
            <a:ext cx="1123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 </a:t>
            </a:r>
            <a:r>
              <a:rPr lang="fr-FR" sz="2800" dirty="0">
                <a:solidFill>
                  <a:schemeClr val="bg1"/>
                </a:solidFill>
              </a:rPr>
              <a:t>Le client est méfiant, faites le réagir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avec de l’information à valeur ajoutée</a:t>
            </a:r>
            <a:r>
              <a:rPr lang="fr-FR" sz="2800" i="1" dirty="0">
                <a:solidFill>
                  <a:schemeClr val="bg1"/>
                </a:solidFill>
              </a:rPr>
              <a:t>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285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CLIENT INDIFFÉRENT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5FD284-D02B-FE44-B2CB-0FBC9D6987DB}"/>
              </a:ext>
            </a:extLst>
          </p:cNvPr>
          <p:cNvSpPr txBox="1"/>
          <p:nvPr/>
        </p:nvSpPr>
        <p:spPr>
          <a:xfrm>
            <a:off x="1578385" y="2963898"/>
            <a:ext cx="98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FAITES PREUVE D’EMPHATIE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0BCDFB-C367-EB48-A197-240B90970AE3}"/>
              </a:ext>
            </a:extLst>
          </p:cNvPr>
          <p:cNvSpPr txBox="1"/>
          <p:nvPr/>
        </p:nvSpPr>
        <p:spPr>
          <a:xfrm>
            <a:off x="1578386" y="3618858"/>
            <a:ext cx="100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GAGNEZ LE DROIT D’ÉCHANGER AVEC LE CLIENT 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(L’OPPORTUNITÉ COMMERCIALE)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61E9D4-4B10-1948-8E7D-C4E311E042E1}"/>
              </a:ext>
            </a:extLst>
          </p:cNvPr>
          <p:cNvSpPr txBox="1"/>
          <p:nvPr/>
        </p:nvSpPr>
        <p:spPr>
          <a:xfrm>
            <a:off x="1608203" y="4189939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TESTEZ ET VALIDEZ L’OPPORTUNITÉ COMMERCIALE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3BC59D5-D1B2-1242-BA3E-A75699729BA9}"/>
              </a:ext>
            </a:extLst>
          </p:cNvPr>
          <p:cNvSpPr/>
          <p:nvPr/>
        </p:nvSpPr>
        <p:spPr>
          <a:xfrm>
            <a:off x="1395478" y="3140185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11D7972-364D-344B-BFB4-0128147AB954}"/>
              </a:ext>
            </a:extLst>
          </p:cNvPr>
          <p:cNvSpPr/>
          <p:nvPr/>
        </p:nvSpPr>
        <p:spPr>
          <a:xfrm>
            <a:off x="1395478" y="376230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0DA23B8-75A3-594B-8997-2CF3525F4737}"/>
              </a:ext>
            </a:extLst>
          </p:cNvPr>
          <p:cNvSpPr/>
          <p:nvPr/>
        </p:nvSpPr>
        <p:spPr>
          <a:xfrm>
            <a:off x="1395478" y="439894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39F9CE5-089C-5645-82C5-179F514D5C1C}"/>
              </a:ext>
            </a:extLst>
          </p:cNvPr>
          <p:cNvSpPr txBox="1"/>
          <p:nvPr/>
        </p:nvSpPr>
        <p:spPr>
          <a:xfrm>
            <a:off x="1621457" y="4720023"/>
            <a:ext cx="1147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CONFIRMEZ L’OPPORTUNITÉ POUR LE PROSPECT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D23AF36-8182-184D-BE51-FAA8EBB5F872}"/>
              </a:ext>
            </a:extLst>
          </p:cNvPr>
          <p:cNvSpPr/>
          <p:nvPr/>
        </p:nvSpPr>
        <p:spPr>
          <a:xfrm>
            <a:off x="1408732" y="492902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2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6" grpId="0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l’avez compris,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réaliser  une bonne phase de découverte nécessite d’avoir travaillé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son plan de découverte client en amont ! </a:t>
            </a:r>
          </a:p>
          <a:p>
            <a:pPr lvl="0" algn="ctr"/>
            <a:endParaRPr lang="fr-FR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C312CF-F8AD-A748-9588-8A4C349FE11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8242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660623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JEUX DE RÔLE POUR SE FAMILIARISER AVEC </a:t>
            </a:r>
          </a:p>
          <a:p>
            <a:pPr algn="ctr"/>
            <a:r>
              <a:rPr lang="fr-FR" sz="3600" b="1" dirty="0">
                <a:solidFill>
                  <a:srgbClr val="FFC000"/>
                </a:solidFill>
              </a:rPr>
              <a:t>LA PHASE DÉCOUVERTE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RÉALISER UN PLAN DE DÉCOUVERTE EFFICACE</a:t>
            </a:r>
          </a:p>
        </p:txBody>
      </p:sp>
    </p:spTree>
    <p:extLst>
      <p:ext uri="{BB962C8B-B14F-4D97-AF65-F5344CB8AC3E}">
        <p14:creationId xmlns:p14="http://schemas.microsoft.com/office/powerpoint/2010/main" val="31210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Argumenter convaincre et persuader,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cela ne s’improvise pas 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298174" y="3403363"/>
            <a:ext cx="115095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L’expertise, le savoir-être et le savoir-faire du vendeur,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couplé avec une bonne dose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d’</a:t>
            </a:r>
            <a:r>
              <a:rPr lang="fr-FR" sz="2600" dirty="0">
                <a:solidFill>
                  <a:schemeClr val="bg1"/>
                </a:solidFill>
                <a:hlinkClick r:id="rId4"/>
              </a:rPr>
              <a:t>intelligence commerciale situationnelle</a:t>
            </a:r>
            <a:r>
              <a:rPr lang="fr-FR" sz="2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permettront d’emporter l’adhésion du client et déclencher l’achat</a:t>
            </a:r>
            <a:r>
              <a:rPr lang="fr-FR" sz="2600" dirty="0"/>
              <a:t> 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39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chemeClr val="bg1"/>
                </a:solidFill>
              </a:rPr>
              <a:t>SOMMAIRE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1E7D3B0-F7D8-0145-8264-B77F8983935F}"/>
              </a:ext>
            </a:extLst>
          </p:cNvPr>
          <p:cNvSpPr txBox="1"/>
          <p:nvPr/>
        </p:nvSpPr>
        <p:spPr>
          <a:xfrm>
            <a:off x="1667840" y="2535492"/>
            <a:ext cx="565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RELANCE CLIENT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4598A5-0EA2-AD46-9E91-B03E56581266}"/>
              </a:ext>
            </a:extLst>
          </p:cNvPr>
          <p:cNvSpPr txBox="1"/>
          <p:nvPr/>
        </p:nvSpPr>
        <p:spPr>
          <a:xfrm>
            <a:off x="1657901" y="3106573"/>
            <a:ext cx="72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MARKETING DU LUXE DEDIÉ A L’ECOLE DE TERSAC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61D70-D6A1-5D46-A001-71ECA6E2D64B}"/>
              </a:ext>
            </a:extLst>
          </p:cNvPr>
          <p:cNvSpPr txBox="1"/>
          <p:nvPr/>
        </p:nvSpPr>
        <p:spPr>
          <a:xfrm>
            <a:off x="1661904" y="3711620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DEBRIEFING INDIVIDUEL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824A07D-AAF1-184B-8FD6-2C3193CE7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2463190"/>
            <a:ext cx="377687" cy="3939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FADE3D-CD79-0E4B-B2C9-4067A04E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8" y="3042406"/>
            <a:ext cx="377687" cy="3939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DABA7B-FF27-7D42-AFB7-8BCE26D5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2" y="3653059"/>
            <a:ext cx="377687" cy="3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sortir du lot et réaliser une argumentation de vente réussie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298174" y="3810867"/>
            <a:ext cx="11509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C’est pendant la phase de découverte que va se jouer la pertinence d’un bon argumentaire de vente </a:t>
            </a:r>
            <a:r>
              <a:rPr lang="fr-FR" sz="2600" dirty="0"/>
              <a:t> 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59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Rappel de ce nous devons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apprendre de notre client !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144826-30C6-1144-BC4A-8E64191F6F56}"/>
              </a:ext>
            </a:extLst>
          </p:cNvPr>
          <p:cNvSpPr txBox="1"/>
          <p:nvPr/>
        </p:nvSpPr>
        <p:spPr>
          <a:xfrm>
            <a:off x="2075336" y="3490672"/>
            <a:ext cx="191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CONTEXTE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131145-80D3-5642-A09C-D82EC8D48231}"/>
              </a:ext>
            </a:extLst>
          </p:cNvPr>
          <p:cNvSpPr txBox="1"/>
          <p:nvPr/>
        </p:nvSpPr>
        <p:spPr>
          <a:xfrm>
            <a:off x="2075337" y="4145632"/>
            <a:ext cx="357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CADRE DE RÉFÉRENCE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F4F4C0-CDC5-D140-B44C-F8F2AC387E75}"/>
              </a:ext>
            </a:extLst>
          </p:cNvPr>
          <p:cNvSpPr txBox="1"/>
          <p:nvPr/>
        </p:nvSpPr>
        <p:spPr>
          <a:xfrm>
            <a:off x="2065396" y="4766881"/>
            <a:ext cx="403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CIRCUIT DE DÉCISION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6EFCFC9-6316-AF47-BAE2-6B077A60ABD7}"/>
              </a:ext>
            </a:extLst>
          </p:cNvPr>
          <p:cNvSpPr/>
          <p:nvPr/>
        </p:nvSpPr>
        <p:spPr>
          <a:xfrm>
            <a:off x="1683708" y="366695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A06DE73-A29D-E24F-A422-3070C0C20767}"/>
              </a:ext>
            </a:extLst>
          </p:cNvPr>
          <p:cNvSpPr/>
          <p:nvPr/>
        </p:nvSpPr>
        <p:spPr>
          <a:xfrm>
            <a:off x="1683708" y="428908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308263-4A9A-3E4D-AE22-DA551C15FF78}"/>
              </a:ext>
            </a:extLst>
          </p:cNvPr>
          <p:cNvSpPr/>
          <p:nvPr/>
        </p:nvSpPr>
        <p:spPr>
          <a:xfrm>
            <a:off x="1683708" y="492571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8F5CCA7-CD03-484C-ABBF-65F7C94D4E87}"/>
              </a:ext>
            </a:extLst>
          </p:cNvPr>
          <p:cNvSpPr txBox="1"/>
          <p:nvPr/>
        </p:nvSpPr>
        <p:spPr>
          <a:xfrm>
            <a:off x="6886549" y="3460274"/>
            <a:ext cx="349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OJECTIFS   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3D032FA-7A4D-0348-BEBC-6251671B0ADD}"/>
              </a:ext>
            </a:extLst>
          </p:cNvPr>
          <p:cNvSpPr txBox="1"/>
          <p:nvPr/>
        </p:nvSpPr>
        <p:spPr>
          <a:xfrm>
            <a:off x="6859366" y="4119130"/>
            <a:ext cx="47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BESOINS </a:t>
            </a: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 ordre de priorité)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D57FF42-6A83-B14B-A6CA-B5DC4104F959}"/>
              </a:ext>
            </a:extLst>
          </p:cNvPr>
          <p:cNvSpPr txBox="1"/>
          <p:nvPr/>
        </p:nvSpPr>
        <p:spPr>
          <a:xfrm>
            <a:off x="6886549" y="4740379"/>
            <a:ext cx="499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MOTIVATIONS </a:t>
            </a:r>
            <a:r>
              <a:rPr lang="fr-F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(rationnelles et irrationnelles)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21B4922-4C47-0545-9BC9-948F3C6B5C30}"/>
              </a:ext>
            </a:extLst>
          </p:cNvPr>
          <p:cNvSpPr/>
          <p:nvPr/>
        </p:nvSpPr>
        <p:spPr>
          <a:xfrm>
            <a:off x="6467737" y="364045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89B878C-4FCB-9945-B5E1-828862ABD965}"/>
              </a:ext>
            </a:extLst>
          </p:cNvPr>
          <p:cNvSpPr/>
          <p:nvPr/>
        </p:nvSpPr>
        <p:spPr>
          <a:xfrm>
            <a:off x="6467737" y="426257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79A9D64-2217-4145-AD29-108E23C33133}"/>
              </a:ext>
            </a:extLst>
          </p:cNvPr>
          <p:cNvSpPr/>
          <p:nvPr/>
        </p:nvSpPr>
        <p:spPr>
          <a:xfrm>
            <a:off x="6467737" y="489921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4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/>
      <p:bldP spid="17" grpId="0"/>
      <p:bldP spid="19" grpId="0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introduire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un argumentaire de vente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298174" y="3810867"/>
            <a:ext cx="115095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Reformuler et décliner le plan de vente</a:t>
            </a:r>
            <a:r>
              <a:rPr lang="fr-FR" sz="2600" dirty="0"/>
              <a:t> 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139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8" grpId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EXEMPLE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477077" y="2807014"/>
            <a:ext cx="112312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i="1" dirty="0">
                <a:solidFill>
                  <a:schemeClr val="bg1"/>
                </a:solidFill>
              </a:rPr>
              <a:t>Écoutez Monsieur le client, si j’ai bien compris… vous êtes dans telle situation : vous avez déjà essayé cette solution et les résultats n’étaient pas au rendez-vous. Aujourd’hui, vous aimeriez une solution clé en main qui vous permette d’accomplir……  en toute tranquillité pour les raisons X et Y, c’est bien ça ?</a:t>
            </a:r>
            <a:r>
              <a:rPr lang="fr-FR" i="1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411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EXEMPLE 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477077" y="3413299"/>
            <a:ext cx="112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i="1" dirty="0">
                <a:solidFill>
                  <a:schemeClr val="bg1"/>
                </a:solidFill>
              </a:rPr>
              <a:t>D’accord, j’ai compris ! </a:t>
            </a:r>
          </a:p>
          <a:p>
            <a:pPr algn="ctr"/>
            <a:r>
              <a:rPr lang="fr-FR" sz="2600" i="1" dirty="0">
                <a:solidFill>
                  <a:schemeClr val="bg1"/>
                </a:solidFill>
              </a:rPr>
              <a:t>Aujourd’hui vos priorités sont donc les suivantes </a:t>
            </a:r>
            <a:r>
              <a:rPr lang="fr-FR" sz="2600" dirty="0">
                <a:solidFill>
                  <a:schemeClr val="bg1"/>
                </a:solidFill>
              </a:rPr>
              <a:t>…?</a:t>
            </a:r>
            <a:r>
              <a:rPr lang="fr-FR" i="1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598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EXEMPLE 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39CDD-22D9-E84F-A2EF-347D82880BEE}"/>
              </a:ext>
            </a:extLst>
          </p:cNvPr>
          <p:cNvSpPr/>
          <p:nvPr/>
        </p:nvSpPr>
        <p:spPr>
          <a:xfrm>
            <a:off x="477077" y="2807014"/>
            <a:ext cx="112312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i="1" dirty="0">
                <a:solidFill>
                  <a:schemeClr val="bg1"/>
                </a:solidFill>
              </a:rPr>
              <a:t>« </a:t>
            </a:r>
            <a:r>
              <a:rPr lang="fr-FR" i="1" dirty="0"/>
              <a:t> </a:t>
            </a:r>
            <a:r>
              <a:rPr lang="fr-FR" sz="2600" i="1" dirty="0">
                <a:solidFill>
                  <a:schemeClr val="bg1"/>
                </a:solidFill>
              </a:rPr>
              <a:t>Monsieur le client, si vous me le permettez ? </a:t>
            </a:r>
          </a:p>
          <a:p>
            <a:pPr algn="ctr"/>
            <a:r>
              <a:rPr lang="fr-FR" sz="2600" i="1" dirty="0">
                <a:solidFill>
                  <a:schemeClr val="bg1"/>
                </a:solidFill>
              </a:rPr>
              <a:t>je vais donc vous présenter le produit X,</a:t>
            </a:r>
          </a:p>
          <a:p>
            <a:pPr algn="ctr"/>
            <a:r>
              <a:rPr lang="fr-FR" sz="2600" i="1" dirty="0">
                <a:solidFill>
                  <a:schemeClr val="bg1"/>
                </a:solidFill>
              </a:rPr>
              <a:t>je vais vous expliquer en quoi cette solution est précisément celle que vous attendez, </a:t>
            </a:r>
          </a:p>
          <a:p>
            <a:pPr algn="ctr"/>
            <a:r>
              <a:rPr lang="fr-FR" sz="2600" i="1" dirty="0">
                <a:solidFill>
                  <a:schemeClr val="bg1"/>
                </a:solidFill>
              </a:rPr>
              <a:t>c’est à dire celle qui vous permettra de réaliser ….. </a:t>
            </a:r>
          </a:p>
          <a:p>
            <a:pPr algn="ctr"/>
            <a:r>
              <a:rPr lang="fr-FR" sz="2600" i="1" dirty="0">
                <a:solidFill>
                  <a:schemeClr val="bg1"/>
                </a:solidFill>
              </a:rPr>
              <a:t>Il y a 3 raisons majeures à cela …. »</a:t>
            </a:r>
          </a:p>
        </p:txBody>
      </p:sp>
    </p:spTree>
    <p:extLst>
      <p:ext uri="{BB962C8B-B14F-4D97-AF65-F5344CB8AC3E}">
        <p14:creationId xmlns:p14="http://schemas.microsoft.com/office/powerpoint/2010/main" val="151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AVANTAGES D’UNE BONNE REFORMULATION EN PHASE DE TRANSITION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9F319F-24E9-F54C-89DA-828C39716091}"/>
              </a:ext>
            </a:extLst>
          </p:cNvPr>
          <p:cNvSpPr txBox="1"/>
          <p:nvPr/>
        </p:nvSpPr>
        <p:spPr>
          <a:xfrm>
            <a:off x="2075336" y="3490672"/>
            <a:ext cx="720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EST RASSURÉ, IL SAIT OÙ IL VA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474F14-6E12-1846-B7C4-B6F2F979CF2F}"/>
              </a:ext>
            </a:extLst>
          </p:cNvPr>
          <p:cNvSpPr txBox="1"/>
          <p:nvPr/>
        </p:nvSpPr>
        <p:spPr>
          <a:xfrm>
            <a:off x="2075337" y="4145632"/>
            <a:ext cx="92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REFORMULER EST IMPÉRATIF DANS LE CADRE DE VENTE EN ÉTAPE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C51451F-75A0-BD4E-AD18-0965D788C063}"/>
              </a:ext>
            </a:extLst>
          </p:cNvPr>
          <p:cNvSpPr/>
          <p:nvPr/>
        </p:nvSpPr>
        <p:spPr>
          <a:xfrm>
            <a:off x="1683708" y="366695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A2318E-1216-5841-A513-88935D79A75C}"/>
              </a:ext>
            </a:extLst>
          </p:cNvPr>
          <p:cNvSpPr/>
          <p:nvPr/>
        </p:nvSpPr>
        <p:spPr>
          <a:xfrm>
            <a:off x="1683708" y="428908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CETTE PHASE DE TRANSITION VOUS CRÉDIBILISE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9F319F-24E9-F54C-89DA-828C39716091}"/>
              </a:ext>
            </a:extLst>
          </p:cNvPr>
          <p:cNvSpPr txBox="1"/>
          <p:nvPr/>
        </p:nvSpPr>
        <p:spPr>
          <a:xfrm>
            <a:off x="2075336" y="3490672"/>
            <a:ext cx="7207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AVEZ RÉALISÉ UNE ÉCOUTE ACTIVE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474F14-6E12-1846-B7C4-B6F2F979CF2F}"/>
              </a:ext>
            </a:extLst>
          </p:cNvPr>
          <p:cNvSpPr txBox="1"/>
          <p:nvPr/>
        </p:nvSpPr>
        <p:spPr>
          <a:xfrm>
            <a:off x="2075337" y="4145632"/>
            <a:ext cx="92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FAITES PREUVE DE PROFESSIONNALISME ET DE COMPÉTENCE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C51451F-75A0-BD4E-AD18-0965D788C063}"/>
              </a:ext>
            </a:extLst>
          </p:cNvPr>
          <p:cNvSpPr/>
          <p:nvPr/>
        </p:nvSpPr>
        <p:spPr>
          <a:xfrm>
            <a:off x="1683708" y="366695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8A2318E-1216-5841-A513-88935D79A75C}"/>
              </a:ext>
            </a:extLst>
          </p:cNvPr>
          <p:cNvSpPr/>
          <p:nvPr/>
        </p:nvSpPr>
        <p:spPr>
          <a:xfrm>
            <a:off x="1683708" y="428908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7A06EF-7E07-3C4B-B669-23BE1878F1BC}"/>
              </a:ext>
            </a:extLst>
          </p:cNvPr>
          <p:cNvSpPr txBox="1"/>
          <p:nvPr/>
        </p:nvSpPr>
        <p:spPr>
          <a:xfrm>
            <a:off x="2088591" y="4745290"/>
            <a:ext cx="92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CLIENT SE SENT COMPRIS ET BIEN CONSEILLÉ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0E9933E-62D0-5144-9E3F-152B3469DA54}"/>
              </a:ext>
            </a:extLst>
          </p:cNvPr>
          <p:cNvSpPr/>
          <p:nvPr/>
        </p:nvSpPr>
        <p:spPr>
          <a:xfrm>
            <a:off x="1696962" y="488873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2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3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QUELLE TECHNIQUE D’ARGUMENTATION UTILISER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F3E6E9-BDA9-5949-B6AF-616C5D8527EF}"/>
              </a:ext>
            </a:extLst>
          </p:cNvPr>
          <p:cNvSpPr txBox="1"/>
          <p:nvPr/>
        </p:nvSpPr>
        <p:spPr>
          <a:xfrm>
            <a:off x="477077" y="324574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La méthode « CABP »</a:t>
            </a:r>
          </a:p>
          <a:p>
            <a:pPr algn="ctr"/>
            <a:r>
              <a:rPr lang="fr-FR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Caractéristiques, Avantages, Bénéfices, Preuves.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cs typeface="Calibri" panose="020F0502020204030204" pitchFamily="34" charset="0"/>
              </a:rPr>
              <a:t>Elle est la combinaison parfaite avec la méthode SONCAS</a:t>
            </a:r>
          </a:p>
        </p:txBody>
      </p:sp>
    </p:spTree>
    <p:extLst>
      <p:ext uri="{BB962C8B-B14F-4D97-AF65-F5344CB8AC3E}">
        <p14:creationId xmlns:p14="http://schemas.microsoft.com/office/powerpoint/2010/main" val="13738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QU’EST-CE QUE L’ARGUMENTAIRE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CABP – SONCAS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2281C-37FA-EB40-8110-155328957D42}"/>
              </a:ext>
            </a:extLst>
          </p:cNvPr>
          <p:cNvSpPr txBox="1"/>
          <p:nvPr/>
        </p:nvSpPr>
        <p:spPr>
          <a:xfrm>
            <a:off x="1876555" y="3262074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MÉTHODE SONCAS PERMET DE CIBLER LES MOBILES D’ACHAT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2171E0-010A-A849-9EE3-6C2B500191CA}"/>
              </a:ext>
            </a:extLst>
          </p:cNvPr>
          <p:cNvSpPr txBox="1"/>
          <p:nvPr/>
        </p:nvSpPr>
        <p:spPr>
          <a:xfrm>
            <a:off x="1876556" y="3917034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MÉTHODE CABP PERMET DE STRUCTURER LES ARGUMENTS DE VENTE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364629-7209-F347-939E-B26517959128}"/>
              </a:ext>
            </a:extLst>
          </p:cNvPr>
          <p:cNvSpPr/>
          <p:nvPr/>
        </p:nvSpPr>
        <p:spPr>
          <a:xfrm>
            <a:off x="1484928" y="343836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A0D3CD-9658-6744-9A1D-ECEF3DDA1DA2}"/>
              </a:ext>
            </a:extLst>
          </p:cNvPr>
          <p:cNvSpPr/>
          <p:nvPr/>
        </p:nvSpPr>
        <p:spPr>
          <a:xfrm>
            <a:off x="1484928" y="406048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BF7C8-6444-D84A-8335-96DE8D5D91A4}"/>
              </a:ext>
            </a:extLst>
          </p:cNvPr>
          <p:cNvSpPr/>
          <p:nvPr/>
        </p:nvSpPr>
        <p:spPr>
          <a:xfrm>
            <a:off x="427382" y="4705981"/>
            <a:ext cx="11231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i="1" dirty="0">
                <a:solidFill>
                  <a:schemeClr val="bg1"/>
                </a:solidFill>
              </a:rPr>
              <a:t>L’Objectif est de construire un Bon Argumentaire de Vente</a:t>
            </a:r>
            <a:r>
              <a:rPr lang="fr-FR" i="1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500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ADOPTER UNE ATTITUDE COMMERCIALE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FF75AF-6B96-0B44-A26D-4F2DCB56D801}"/>
              </a:ext>
            </a:extLst>
          </p:cNvPr>
          <p:cNvSpPr txBox="1"/>
          <p:nvPr/>
        </p:nvSpPr>
        <p:spPr>
          <a:xfrm>
            <a:off x="1667840" y="1880532"/>
            <a:ext cx="599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CONNAÎTRE PARFAITEMENT SON PRODUIT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E7D3B0-F7D8-0145-8264-B77F8983935F}"/>
              </a:ext>
            </a:extLst>
          </p:cNvPr>
          <p:cNvSpPr txBox="1"/>
          <p:nvPr/>
        </p:nvSpPr>
        <p:spPr>
          <a:xfrm>
            <a:off x="1667840" y="2535492"/>
            <a:ext cx="55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ORGANISÉ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4598A5-0EA2-AD46-9E91-B03E56581266}"/>
              </a:ext>
            </a:extLst>
          </p:cNvPr>
          <p:cNvSpPr txBox="1"/>
          <p:nvPr/>
        </p:nvSpPr>
        <p:spPr>
          <a:xfrm>
            <a:off x="1657900" y="3106573"/>
            <a:ext cx="89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UN COMPORTEMENT HONNÊTE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61D70-D6A1-5D46-A001-71ECA6E2D64B}"/>
              </a:ext>
            </a:extLst>
          </p:cNvPr>
          <p:cNvSpPr txBox="1"/>
          <p:nvPr/>
        </p:nvSpPr>
        <p:spPr>
          <a:xfrm>
            <a:off x="1661904" y="3711620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EN EMPATHIE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74DF1D-D667-6D4F-A8BA-CC761658300A}"/>
              </a:ext>
            </a:extLst>
          </p:cNvPr>
          <p:cNvSpPr txBox="1"/>
          <p:nvPr/>
        </p:nvSpPr>
        <p:spPr>
          <a:xfrm>
            <a:off x="1651965" y="4285662"/>
            <a:ext cx="679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RESISTER A LA PRESSION ET AU STRESS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19CD4B-0E68-2748-8195-6083DC2676B0}"/>
              </a:ext>
            </a:extLst>
          </p:cNvPr>
          <p:cNvSpPr txBox="1"/>
          <p:nvPr/>
        </p:nvSpPr>
        <p:spPr>
          <a:xfrm>
            <a:off x="1651965" y="4819948"/>
            <a:ext cx="915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OPTIMISTE, RESISTER A L’ECHEC ET SE REMETTRE EN CAUSE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202C644-0431-E54F-A5E4-F5A0596A0EDC}"/>
              </a:ext>
            </a:extLst>
          </p:cNvPr>
          <p:cNvSpPr/>
          <p:nvPr/>
        </p:nvSpPr>
        <p:spPr>
          <a:xfrm>
            <a:off x="1276211" y="20568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60BA370-EF6F-704F-88F9-ED7F198F3272}"/>
              </a:ext>
            </a:extLst>
          </p:cNvPr>
          <p:cNvSpPr/>
          <p:nvPr/>
        </p:nvSpPr>
        <p:spPr>
          <a:xfrm>
            <a:off x="1276211" y="267894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0F913D9-D71C-A549-BCBD-1E8209D0DBAC}"/>
              </a:ext>
            </a:extLst>
          </p:cNvPr>
          <p:cNvSpPr/>
          <p:nvPr/>
        </p:nvSpPr>
        <p:spPr>
          <a:xfrm>
            <a:off x="1276211" y="331557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58BCE5B-5896-FD49-9EF1-2B87183A2553}"/>
              </a:ext>
            </a:extLst>
          </p:cNvPr>
          <p:cNvSpPr/>
          <p:nvPr/>
        </p:nvSpPr>
        <p:spPr>
          <a:xfrm>
            <a:off x="1276211" y="390869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269E51F-8C0E-F04C-AB55-D64A0A84EC27}"/>
              </a:ext>
            </a:extLst>
          </p:cNvPr>
          <p:cNvSpPr/>
          <p:nvPr/>
        </p:nvSpPr>
        <p:spPr>
          <a:xfrm>
            <a:off x="1276211" y="448057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66B38A0-3856-7344-AAA4-AD0F18B12E8F}"/>
              </a:ext>
            </a:extLst>
          </p:cNvPr>
          <p:cNvSpPr/>
          <p:nvPr/>
        </p:nvSpPr>
        <p:spPr>
          <a:xfrm>
            <a:off x="1276211" y="500055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10" grpId="0"/>
      <p:bldP spid="11" grpId="0"/>
      <p:bldP spid="12" grpId="0"/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2 FAÇONS D’ARGUMENTER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2281C-37FA-EB40-8110-155328957D42}"/>
              </a:ext>
            </a:extLst>
          </p:cNvPr>
          <p:cNvSpPr txBox="1"/>
          <p:nvPr/>
        </p:nvSpPr>
        <p:spPr>
          <a:xfrm>
            <a:off x="1826860" y="2904265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RECITER UN DISCOURS COMMERCIAL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2171E0-010A-A849-9EE3-6C2B500191CA}"/>
              </a:ext>
            </a:extLst>
          </p:cNvPr>
          <p:cNvSpPr txBox="1"/>
          <p:nvPr/>
        </p:nvSpPr>
        <p:spPr>
          <a:xfrm>
            <a:off x="1876556" y="3559225"/>
            <a:ext cx="958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ADAPTER UN ARGUMENTAIRE DE VENTE </a:t>
            </a:r>
          </a:p>
          <a:p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SELON LE PLAN DE DÉCOUVERTE CLIENT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364629-7209-F347-939E-B26517959128}"/>
              </a:ext>
            </a:extLst>
          </p:cNvPr>
          <p:cNvSpPr/>
          <p:nvPr/>
        </p:nvSpPr>
        <p:spPr>
          <a:xfrm>
            <a:off x="1484928" y="308055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A0D3CD-9658-6744-9A1D-ECEF3DDA1DA2}"/>
              </a:ext>
            </a:extLst>
          </p:cNvPr>
          <p:cNvSpPr/>
          <p:nvPr/>
        </p:nvSpPr>
        <p:spPr>
          <a:xfrm>
            <a:off x="1484928" y="370267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BF7C8-6444-D84A-8335-96DE8D5D91A4}"/>
              </a:ext>
            </a:extLst>
          </p:cNvPr>
          <p:cNvSpPr/>
          <p:nvPr/>
        </p:nvSpPr>
        <p:spPr>
          <a:xfrm>
            <a:off x="487016" y="4775554"/>
            <a:ext cx="11231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L’INTELLIGENCE COMMERCIALE SITUATIONNELLE</a:t>
            </a:r>
            <a:r>
              <a:rPr lang="fr-FR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421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L’ARGUMENTAIRE CABP - SONCAS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2281C-37FA-EB40-8110-155328957D42}"/>
              </a:ext>
            </a:extLst>
          </p:cNvPr>
          <p:cNvSpPr txBox="1"/>
          <p:nvPr/>
        </p:nvSpPr>
        <p:spPr>
          <a:xfrm>
            <a:off x="1826860" y="2685607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SONCAS (Rappel)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364629-7209-F347-939E-B26517959128}"/>
              </a:ext>
            </a:extLst>
          </p:cNvPr>
          <p:cNvSpPr/>
          <p:nvPr/>
        </p:nvSpPr>
        <p:spPr>
          <a:xfrm>
            <a:off x="1484928" y="28618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BF7C8-6444-D84A-8335-96DE8D5D91A4}"/>
              </a:ext>
            </a:extLst>
          </p:cNvPr>
          <p:cNvSpPr/>
          <p:nvPr/>
        </p:nvSpPr>
        <p:spPr>
          <a:xfrm>
            <a:off x="755371" y="3684890"/>
            <a:ext cx="10605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Le client a-t-il</a:t>
            </a:r>
            <a:r>
              <a:rPr lang="fr-FR" dirty="0"/>
              <a:t> </a:t>
            </a:r>
            <a:r>
              <a:rPr lang="fr-FR" sz="2000" dirty="0">
                <a:solidFill>
                  <a:schemeClr val="bg1"/>
                </a:solidFill>
              </a:rPr>
              <a:t>un profil plus </a:t>
            </a:r>
            <a:r>
              <a:rPr lang="fr-FR" sz="2000" b="1" dirty="0">
                <a:solidFill>
                  <a:schemeClr val="bg1"/>
                </a:solidFill>
              </a:rPr>
              <a:t>Sécuritaire, Orgueilleux </a:t>
            </a:r>
            <a:r>
              <a:rPr lang="fr-FR" sz="2000" dirty="0">
                <a:solidFill>
                  <a:schemeClr val="bg1"/>
                </a:solidFill>
              </a:rPr>
              <a:t>?</a:t>
            </a:r>
          </a:p>
          <a:p>
            <a:r>
              <a:rPr lang="fr-FR" sz="2000" dirty="0">
                <a:solidFill>
                  <a:schemeClr val="bg1"/>
                </a:solidFill>
              </a:rPr>
              <a:t>Est-il attiré par la </a:t>
            </a:r>
            <a:r>
              <a:rPr lang="fr-FR" sz="2000" b="1" dirty="0">
                <a:solidFill>
                  <a:schemeClr val="bg1"/>
                </a:solidFill>
              </a:rPr>
              <a:t>Nouveauté</a:t>
            </a:r>
            <a:r>
              <a:rPr lang="fr-FR" sz="2000" dirty="0">
                <a:solidFill>
                  <a:schemeClr val="bg1"/>
                </a:solidFill>
              </a:rPr>
              <a:t> ou par le </a:t>
            </a:r>
            <a:r>
              <a:rPr lang="fr-FR" sz="2000" b="1" dirty="0">
                <a:solidFill>
                  <a:schemeClr val="bg1"/>
                </a:solidFill>
              </a:rPr>
              <a:t>Confort</a:t>
            </a:r>
            <a:r>
              <a:rPr lang="fr-FR" sz="2000" dirty="0">
                <a:solidFill>
                  <a:schemeClr val="bg1"/>
                </a:solidFill>
              </a:rPr>
              <a:t> ?</a:t>
            </a:r>
          </a:p>
          <a:p>
            <a:r>
              <a:rPr lang="fr-FR" sz="2000" dirty="0">
                <a:solidFill>
                  <a:schemeClr val="bg1"/>
                </a:solidFill>
              </a:rPr>
              <a:t>L’</a:t>
            </a:r>
            <a:r>
              <a:rPr lang="fr-FR" sz="2000" b="1" dirty="0">
                <a:solidFill>
                  <a:schemeClr val="bg1"/>
                </a:solidFill>
              </a:rPr>
              <a:t>Argent</a:t>
            </a:r>
            <a:r>
              <a:rPr lang="fr-FR" sz="2000" dirty="0">
                <a:solidFill>
                  <a:schemeClr val="bg1"/>
                </a:solidFill>
              </a:rPr>
              <a:t> est-il un moteur ?</a:t>
            </a:r>
          </a:p>
          <a:p>
            <a:r>
              <a:rPr lang="fr-FR" sz="2000" dirty="0">
                <a:solidFill>
                  <a:schemeClr val="bg1"/>
                </a:solidFill>
              </a:rPr>
              <a:t>C’est la </a:t>
            </a:r>
            <a:r>
              <a:rPr lang="fr-FR" sz="2000" b="1" dirty="0">
                <a:solidFill>
                  <a:schemeClr val="bg1"/>
                </a:solidFill>
              </a:rPr>
              <a:t>Sympathie</a:t>
            </a:r>
            <a:r>
              <a:rPr lang="fr-FR" sz="2000" dirty="0">
                <a:solidFill>
                  <a:schemeClr val="bg1"/>
                </a:solidFill>
              </a:rPr>
              <a:t> qu’il peut éprouver pour vous ou votre produit qui sera décisive ? </a:t>
            </a:r>
          </a:p>
        </p:txBody>
      </p:sp>
    </p:spTree>
    <p:extLst>
      <p:ext uri="{BB962C8B-B14F-4D97-AF65-F5344CB8AC3E}">
        <p14:creationId xmlns:p14="http://schemas.microsoft.com/office/powerpoint/2010/main" val="1719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1" grpId="0" animBg="1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537502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LA METHODE CABP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2281C-37FA-EB40-8110-155328957D42}"/>
              </a:ext>
            </a:extLst>
          </p:cNvPr>
          <p:cNvSpPr txBox="1"/>
          <p:nvPr/>
        </p:nvSpPr>
        <p:spPr>
          <a:xfrm>
            <a:off x="2363573" y="2397374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ARASTÉRISTIQUES DU PRODUIT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364629-7209-F347-939E-B26517959128}"/>
              </a:ext>
            </a:extLst>
          </p:cNvPr>
          <p:cNvSpPr/>
          <p:nvPr/>
        </p:nvSpPr>
        <p:spPr>
          <a:xfrm>
            <a:off x="2021641" y="257366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E7B2A2-9365-9043-A78D-4F0C0BBF9E17}"/>
              </a:ext>
            </a:extLst>
          </p:cNvPr>
          <p:cNvSpPr txBox="1"/>
          <p:nvPr/>
        </p:nvSpPr>
        <p:spPr>
          <a:xfrm>
            <a:off x="2363573" y="2915589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VANTAGES DU PRODUIT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49BD92A-E478-4B44-81F3-1F15ABB508CB}"/>
              </a:ext>
            </a:extLst>
          </p:cNvPr>
          <p:cNvSpPr/>
          <p:nvPr/>
        </p:nvSpPr>
        <p:spPr>
          <a:xfrm>
            <a:off x="2021641" y="30918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1321CF-8865-5343-B5B3-FCB55B9083D2}"/>
              </a:ext>
            </a:extLst>
          </p:cNvPr>
          <p:cNvSpPr txBox="1"/>
          <p:nvPr/>
        </p:nvSpPr>
        <p:spPr>
          <a:xfrm>
            <a:off x="2363573" y="3381216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ÉNÉFICES DU PRODUIT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B9BCB6C-1F1A-D14B-9110-26D08DD77F94}"/>
              </a:ext>
            </a:extLst>
          </p:cNvPr>
          <p:cNvSpPr/>
          <p:nvPr/>
        </p:nvSpPr>
        <p:spPr>
          <a:xfrm>
            <a:off x="2021641" y="355750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26B67E-CCE5-6445-B902-A208D2F79E70}"/>
              </a:ext>
            </a:extLst>
          </p:cNvPr>
          <p:cNvSpPr txBox="1"/>
          <p:nvPr/>
        </p:nvSpPr>
        <p:spPr>
          <a:xfrm>
            <a:off x="2363573" y="3830201"/>
            <a:ext cx="913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REUVES CAPABLES DE LEGITIMER LE CHOIX DU PRODUIT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F1665CB-C15B-8845-90B6-27C846964424}"/>
              </a:ext>
            </a:extLst>
          </p:cNvPr>
          <p:cNvSpPr/>
          <p:nvPr/>
        </p:nvSpPr>
        <p:spPr>
          <a:xfrm>
            <a:off x="2021641" y="400648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F5A72-1CBB-E84F-989F-3F5FF044AEBB}"/>
              </a:ext>
            </a:extLst>
          </p:cNvPr>
          <p:cNvSpPr/>
          <p:nvPr/>
        </p:nvSpPr>
        <p:spPr>
          <a:xfrm>
            <a:off x="477077" y="4487321"/>
            <a:ext cx="112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300" i="1" dirty="0">
                <a:solidFill>
                  <a:schemeClr val="bg1"/>
                </a:solidFill>
              </a:rPr>
              <a:t>Pour chaque produit, il existe plusieurs caractéristiques, avantages et bénéfices, et chaque client pourra être sensible à différents d’entre eux…</a:t>
            </a:r>
            <a:r>
              <a:rPr lang="fr-FR" i="1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131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1" grpId="0" animBg="1"/>
      <p:bldP spid="10" grpId="0"/>
      <p:bldP spid="12" grpId="0" animBg="1"/>
      <p:bldP spid="13" grpId="0"/>
      <p:bldP spid="16" grpId="0" animBg="1"/>
      <p:bldP spid="17" grpId="0"/>
      <p:bldP spid="19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537502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STRUCTURE D’UN ARGUMENTAIRE CABP - SONCAS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AF5A72-1CBB-E84F-989F-3F5FF044AEBB}"/>
              </a:ext>
            </a:extLst>
          </p:cNvPr>
          <p:cNvSpPr/>
          <p:nvPr/>
        </p:nvSpPr>
        <p:spPr>
          <a:xfrm>
            <a:off x="477077" y="4904763"/>
            <a:ext cx="11231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ADAPTER VOS ARGUMENTS PRODUITS SELON LE PROFIL DU CLIENT »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01826E3-11D1-C64B-923F-263A5C404B96}"/>
              </a:ext>
            </a:extLst>
          </p:cNvPr>
          <p:cNvGrpSpPr/>
          <p:nvPr/>
        </p:nvGrpSpPr>
        <p:grpSpPr>
          <a:xfrm>
            <a:off x="884585" y="2294056"/>
            <a:ext cx="10595109" cy="2420706"/>
            <a:chOff x="884585" y="2403385"/>
            <a:chExt cx="10595109" cy="2420706"/>
          </a:xfrm>
        </p:grpSpPr>
        <p:sp>
          <p:nvSpPr>
            <p:cNvPr id="2" name="Rectangle à coins arrondis 1">
              <a:extLst>
                <a:ext uri="{FF2B5EF4-FFF2-40B4-BE49-F238E27FC236}">
                  <a16:creationId xmlns:a16="http://schemas.microsoft.com/office/drawing/2014/main" id="{C23CF558-FA16-DB48-AEA4-92FF9BC0C426}"/>
                </a:ext>
              </a:extLst>
            </p:cNvPr>
            <p:cNvSpPr/>
            <p:nvPr/>
          </p:nvSpPr>
          <p:spPr>
            <a:xfrm>
              <a:off x="884585" y="2425148"/>
              <a:ext cx="2117034" cy="4870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ARGUMENTAIRE </a:t>
              </a:r>
            </a:p>
            <a:p>
              <a:pPr algn="ctr"/>
              <a:r>
                <a:rPr lang="fr-FR" sz="1400" b="1" dirty="0"/>
                <a:t>CABP-SONCAS</a:t>
              </a:r>
            </a:p>
          </p:txBody>
        </p:sp>
        <p:sp>
          <p:nvSpPr>
            <p:cNvPr id="21" name="Rectangle à coins arrondis 20">
              <a:extLst>
                <a:ext uri="{FF2B5EF4-FFF2-40B4-BE49-F238E27FC236}">
                  <a16:creationId xmlns:a16="http://schemas.microsoft.com/office/drawing/2014/main" id="{4B8694E9-DF1F-FF4C-A3BF-8ECEB43F04EA}"/>
                </a:ext>
              </a:extLst>
            </p:cNvPr>
            <p:cNvSpPr/>
            <p:nvPr/>
          </p:nvSpPr>
          <p:spPr>
            <a:xfrm>
              <a:off x="3001619" y="2420178"/>
              <a:ext cx="2117034" cy="4870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CARACTÉRISTIQUES</a:t>
              </a:r>
            </a:p>
          </p:txBody>
        </p:sp>
        <p:sp>
          <p:nvSpPr>
            <p:cNvPr id="22" name="Rectangle à coins arrondis 21">
              <a:extLst>
                <a:ext uri="{FF2B5EF4-FFF2-40B4-BE49-F238E27FC236}">
                  <a16:creationId xmlns:a16="http://schemas.microsoft.com/office/drawing/2014/main" id="{1769B24C-341F-4A4D-A613-4E3B7B80CE72}"/>
                </a:ext>
              </a:extLst>
            </p:cNvPr>
            <p:cNvSpPr/>
            <p:nvPr/>
          </p:nvSpPr>
          <p:spPr>
            <a:xfrm>
              <a:off x="5118653" y="2411801"/>
              <a:ext cx="2117034" cy="4870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AVANTAGES</a:t>
              </a:r>
            </a:p>
          </p:txBody>
        </p:sp>
        <p:sp>
          <p:nvSpPr>
            <p:cNvPr id="23" name="Rectangle à coins arrondis 22">
              <a:extLst>
                <a:ext uri="{FF2B5EF4-FFF2-40B4-BE49-F238E27FC236}">
                  <a16:creationId xmlns:a16="http://schemas.microsoft.com/office/drawing/2014/main" id="{52A325A0-4A2A-1A44-A154-C3FB8C41D63D}"/>
                </a:ext>
              </a:extLst>
            </p:cNvPr>
            <p:cNvSpPr/>
            <p:nvPr/>
          </p:nvSpPr>
          <p:spPr>
            <a:xfrm>
              <a:off x="7235687" y="2407593"/>
              <a:ext cx="2117034" cy="4870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BÉNÉFICES</a:t>
              </a:r>
            </a:p>
          </p:txBody>
        </p:sp>
        <p:sp>
          <p:nvSpPr>
            <p:cNvPr id="24" name="Rectangle à coins arrondis 23">
              <a:extLst>
                <a:ext uri="{FF2B5EF4-FFF2-40B4-BE49-F238E27FC236}">
                  <a16:creationId xmlns:a16="http://schemas.microsoft.com/office/drawing/2014/main" id="{A2BA4BD2-01E5-6A42-BF36-F160730E9AB1}"/>
                </a:ext>
              </a:extLst>
            </p:cNvPr>
            <p:cNvSpPr/>
            <p:nvPr/>
          </p:nvSpPr>
          <p:spPr>
            <a:xfrm>
              <a:off x="9362660" y="2403385"/>
              <a:ext cx="2117034" cy="4870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PREUVES</a:t>
              </a:r>
            </a:p>
          </p:txBody>
        </p:sp>
        <p:sp>
          <p:nvSpPr>
            <p:cNvPr id="25" name="Rectangle à coins arrondis 24">
              <a:extLst>
                <a:ext uri="{FF2B5EF4-FFF2-40B4-BE49-F238E27FC236}">
                  <a16:creationId xmlns:a16="http://schemas.microsoft.com/office/drawing/2014/main" id="{ED8553D4-8289-5947-93A0-7E545B656EF1}"/>
                </a:ext>
              </a:extLst>
            </p:cNvPr>
            <p:cNvSpPr/>
            <p:nvPr/>
          </p:nvSpPr>
          <p:spPr>
            <a:xfrm>
              <a:off x="884585" y="2935297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SÉCURITÉ</a:t>
              </a:r>
            </a:p>
          </p:txBody>
        </p:sp>
        <p:sp>
          <p:nvSpPr>
            <p:cNvPr id="26" name="Rectangle à coins arrondis 25">
              <a:extLst>
                <a:ext uri="{FF2B5EF4-FFF2-40B4-BE49-F238E27FC236}">
                  <a16:creationId xmlns:a16="http://schemas.microsoft.com/office/drawing/2014/main" id="{98E4CFDE-D1D5-694B-A07D-DEB34258738D}"/>
                </a:ext>
              </a:extLst>
            </p:cNvPr>
            <p:cNvSpPr/>
            <p:nvPr/>
          </p:nvSpPr>
          <p:spPr>
            <a:xfrm>
              <a:off x="884585" y="3250096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ORGUEIL</a:t>
              </a:r>
            </a:p>
          </p:txBody>
        </p:sp>
        <p:sp>
          <p:nvSpPr>
            <p:cNvPr id="27" name="Rectangle à coins arrondis 26">
              <a:extLst>
                <a:ext uri="{FF2B5EF4-FFF2-40B4-BE49-F238E27FC236}">
                  <a16:creationId xmlns:a16="http://schemas.microsoft.com/office/drawing/2014/main" id="{DBED717B-58FA-5B4E-801B-81B4320F07FE}"/>
                </a:ext>
              </a:extLst>
            </p:cNvPr>
            <p:cNvSpPr/>
            <p:nvPr/>
          </p:nvSpPr>
          <p:spPr>
            <a:xfrm>
              <a:off x="884585" y="3564895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NOUVEAUTÉ</a:t>
              </a:r>
            </a:p>
          </p:txBody>
        </p:sp>
        <p:sp>
          <p:nvSpPr>
            <p:cNvPr id="28" name="Rectangle à coins arrondis 27">
              <a:extLst>
                <a:ext uri="{FF2B5EF4-FFF2-40B4-BE49-F238E27FC236}">
                  <a16:creationId xmlns:a16="http://schemas.microsoft.com/office/drawing/2014/main" id="{FD6A712A-78E1-C342-B52A-EE6C0F00E714}"/>
                </a:ext>
              </a:extLst>
            </p:cNvPr>
            <p:cNvSpPr/>
            <p:nvPr/>
          </p:nvSpPr>
          <p:spPr>
            <a:xfrm>
              <a:off x="884585" y="3879694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CONFORT</a:t>
              </a:r>
            </a:p>
          </p:txBody>
        </p:sp>
        <p:sp>
          <p:nvSpPr>
            <p:cNvPr id="29" name="Rectangle à coins arrondis 28">
              <a:extLst>
                <a:ext uri="{FF2B5EF4-FFF2-40B4-BE49-F238E27FC236}">
                  <a16:creationId xmlns:a16="http://schemas.microsoft.com/office/drawing/2014/main" id="{BDB37E40-2741-BB4A-9297-3DC21F54700E}"/>
                </a:ext>
              </a:extLst>
            </p:cNvPr>
            <p:cNvSpPr/>
            <p:nvPr/>
          </p:nvSpPr>
          <p:spPr>
            <a:xfrm>
              <a:off x="884585" y="4194493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ARGENT</a:t>
              </a:r>
            </a:p>
          </p:txBody>
        </p:sp>
        <p:sp>
          <p:nvSpPr>
            <p:cNvPr id="30" name="Rectangle à coins arrondis 29">
              <a:extLst>
                <a:ext uri="{FF2B5EF4-FFF2-40B4-BE49-F238E27FC236}">
                  <a16:creationId xmlns:a16="http://schemas.microsoft.com/office/drawing/2014/main" id="{3258B89F-4F84-0C48-B00A-0337B7DCF61E}"/>
                </a:ext>
              </a:extLst>
            </p:cNvPr>
            <p:cNvSpPr/>
            <p:nvPr/>
          </p:nvSpPr>
          <p:spPr>
            <a:xfrm>
              <a:off x="884585" y="4509292"/>
              <a:ext cx="2117034" cy="314799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SYMPATHIE</a:t>
              </a:r>
            </a:p>
          </p:txBody>
        </p:sp>
        <p:sp>
          <p:nvSpPr>
            <p:cNvPr id="31" name="Rectangle à coins arrondis 30">
              <a:extLst>
                <a:ext uri="{FF2B5EF4-FFF2-40B4-BE49-F238E27FC236}">
                  <a16:creationId xmlns:a16="http://schemas.microsoft.com/office/drawing/2014/main" id="{CAFD63D1-D80F-074D-977D-AC6A30F7633B}"/>
                </a:ext>
              </a:extLst>
            </p:cNvPr>
            <p:cNvSpPr/>
            <p:nvPr/>
          </p:nvSpPr>
          <p:spPr>
            <a:xfrm>
              <a:off x="3001619" y="2925938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2" name="Rectangle à coins arrondis 31">
              <a:extLst>
                <a:ext uri="{FF2B5EF4-FFF2-40B4-BE49-F238E27FC236}">
                  <a16:creationId xmlns:a16="http://schemas.microsoft.com/office/drawing/2014/main" id="{9117F8CD-22EF-7541-890C-6C6365172A09}"/>
                </a:ext>
              </a:extLst>
            </p:cNvPr>
            <p:cNvSpPr/>
            <p:nvPr/>
          </p:nvSpPr>
          <p:spPr>
            <a:xfrm>
              <a:off x="3001619" y="3240737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3" name="Rectangle à coins arrondis 32">
              <a:extLst>
                <a:ext uri="{FF2B5EF4-FFF2-40B4-BE49-F238E27FC236}">
                  <a16:creationId xmlns:a16="http://schemas.microsoft.com/office/drawing/2014/main" id="{FD62F322-EFCF-A24E-89CC-194614327485}"/>
                </a:ext>
              </a:extLst>
            </p:cNvPr>
            <p:cNvSpPr/>
            <p:nvPr/>
          </p:nvSpPr>
          <p:spPr>
            <a:xfrm>
              <a:off x="3001619" y="3555536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4" name="Rectangle à coins arrondis 33">
              <a:extLst>
                <a:ext uri="{FF2B5EF4-FFF2-40B4-BE49-F238E27FC236}">
                  <a16:creationId xmlns:a16="http://schemas.microsoft.com/office/drawing/2014/main" id="{73E1E342-90F0-EF4D-AEBB-FAAF3DBF4833}"/>
                </a:ext>
              </a:extLst>
            </p:cNvPr>
            <p:cNvSpPr/>
            <p:nvPr/>
          </p:nvSpPr>
          <p:spPr>
            <a:xfrm>
              <a:off x="3001619" y="3870335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5" name="Rectangle à coins arrondis 34">
              <a:extLst>
                <a:ext uri="{FF2B5EF4-FFF2-40B4-BE49-F238E27FC236}">
                  <a16:creationId xmlns:a16="http://schemas.microsoft.com/office/drawing/2014/main" id="{22CA72F5-BBD6-954A-8E5C-6CA5D6A53F5C}"/>
                </a:ext>
              </a:extLst>
            </p:cNvPr>
            <p:cNvSpPr/>
            <p:nvPr/>
          </p:nvSpPr>
          <p:spPr>
            <a:xfrm>
              <a:off x="3001619" y="4185134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6" name="Rectangle à coins arrondis 35">
              <a:extLst>
                <a:ext uri="{FF2B5EF4-FFF2-40B4-BE49-F238E27FC236}">
                  <a16:creationId xmlns:a16="http://schemas.microsoft.com/office/drawing/2014/main" id="{1D09BC34-C507-6444-B635-2E3FD3238115}"/>
                </a:ext>
              </a:extLst>
            </p:cNvPr>
            <p:cNvSpPr/>
            <p:nvPr/>
          </p:nvSpPr>
          <p:spPr>
            <a:xfrm>
              <a:off x="3001619" y="4499933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7" name="Rectangle à coins arrondis 36">
              <a:extLst>
                <a:ext uri="{FF2B5EF4-FFF2-40B4-BE49-F238E27FC236}">
                  <a16:creationId xmlns:a16="http://schemas.microsoft.com/office/drawing/2014/main" id="{8639D53F-FE47-9542-B1AE-C6676FDB9010}"/>
                </a:ext>
              </a:extLst>
            </p:cNvPr>
            <p:cNvSpPr/>
            <p:nvPr/>
          </p:nvSpPr>
          <p:spPr>
            <a:xfrm>
              <a:off x="5118653" y="2920678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8" name="Rectangle à coins arrondis 37">
              <a:extLst>
                <a:ext uri="{FF2B5EF4-FFF2-40B4-BE49-F238E27FC236}">
                  <a16:creationId xmlns:a16="http://schemas.microsoft.com/office/drawing/2014/main" id="{AFFB95F8-E163-E541-B5F3-CF65BFBB9F7E}"/>
                </a:ext>
              </a:extLst>
            </p:cNvPr>
            <p:cNvSpPr/>
            <p:nvPr/>
          </p:nvSpPr>
          <p:spPr>
            <a:xfrm>
              <a:off x="5118653" y="3235477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39" name="Rectangle à coins arrondis 38">
              <a:extLst>
                <a:ext uri="{FF2B5EF4-FFF2-40B4-BE49-F238E27FC236}">
                  <a16:creationId xmlns:a16="http://schemas.microsoft.com/office/drawing/2014/main" id="{391A5D76-2A90-314D-AB3E-CA36CC4E79E5}"/>
                </a:ext>
              </a:extLst>
            </p:cNvPr>
            <p:cNvSpPr/>
            <p:nvPr/>
          </p:nvSpPr>
          <p:spPr>
            <a:xfrm>
              <a:off x="5118653" y="3550276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0" name="Rectangle à coins arrondis 39">
              <a:extLst>
                <a:ext uri="{FF2B5EF4-FFF2-40B4-BE49-F238E27FC236}">
                  <a16:creationId xmlns:a16="http://schemas.microsoft.com/office/drawing/2014/main" id="{06686307-A413-D542-BBDD-81BD56A859AA}"/>
                </a:ext>
              </a:extLst>
            </p:cNvPr>
            <p:cNvSpPr/>
            <p:nvPr/>
          </p:nvSpPr>
          <p:spPr>
            <a:xfrm>
              <a:off x="5118653" y="3865075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1" name="Rectangle à coins arrondis 40">
              <a:extLst>
                <a:ext uri="{FF2B5EF4-FFF2-40B4-BE49-F238E27FC236}">
                  <a16:creationId xmlns:a16="http://schemas.microsoft.com/office/drawing/2014/main" id="{9F480F37-571B-114B-B54C-0D06991B8038}"/>
                </a:ext>
              </a:extLst>
            </p:cNvPr>
            <p:cNvSpPr/>
            <p:nvPr/>
          </p:nvSpPr>
          <p:spPr>
            <a:xfrm>
              <a:off x="5118653" y="4179874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2" name="Rectangle à coins arrondis 41">
              <a:extLst>
                <a:ext uri="{FF2B5EF4-FFF2-40B4-BE49-F238E27FC236}">
                  <a16:creationId xmlns:a16="http://schemas.microsoft.com/office/drawing/2014/main" id="{2B21D468-D528-A84C-83FD-C19435EFC820}"/>
                </a:ext>
              </a:extLst>
            </p:cNvPr>
            <p:cNvSpPr/>
            <p:nvPr/>
          </p:nvSpPr>
          <p:spPr>
            <a:xfrm>
              <a:off x="5118653" y="4494673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3" name="Rectangle à coins arrondis 42">
              <a:extLst>
                <a:ext uri="{FF2B5EF4-FFF2-40B4-BE49-F238E27FC236}">
                  <a16:creationId xmlns:a16="http://schemas.microsoft.com/office/drawing/2014/main" id="{6CFBABD3-22C7-8E4B-9EE7-D52F0AB9B5A7}"/>
                </a:ext>
              </a:extLst>
            </p:cNvPr>
            <p:cNvSpPr/>
            <p:nvPr/>
          </p:nvSpPr>
          <p:spPr>
            <a:xfrm>
              <a:off x="7235687" y="2916792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4" name="Rectangle à coins arrondis 43">
              <a:extLst>
                <a:ext uri="{FF2B5EF4-FFF2-40B4-BE49-F238E27FC236}">
                  <a16:creationId xmlns:a16="http://schemas.microsoft.com/office/drawing/2014/main" id="{F0B82266-95F5-AE46-8FA3-97382406F6A5}"/>
                </a:ext>
              </a:extLst>
            </p:cNvPr>
            <p:cNvSpPr/>
            <p:nvPr/>
          </p:nvSpPr>
          <p:spPr>
            <a:xfrm>
              <a:off x="7235687" y="3231591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5" name="Rectangle à coins arrondis 44">
              <a:extLst>
                <a:ext uri="{FF2B5EF4-FFF2-40B4-BE49-F238E27FC236}">
                  <a16:creationId xmlns:a16="http://schemas.microsoft.com/office/drawing/2014/main" id="{48F10A36-2993-6B44-8C94-43C2022E04FC}"/>
                </a:ext>
              </a:extLst>
            </p:cNvPr>
            <p:cNvSpPr/>
            <p:nvPr/>
          </p:nvSpPr>
          <p:spPr>
            <a:xfrm>
              <a:off x="7235687" y="3546390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6" name="Rectangle à coins arrondis 45">
              <a:extLst>
                <a:ext uri="{FF2B5EF4-FFF2-40B4-BE49-F238E27FC236}">
                  <a16:creationId xmlns:a16="http://schemas.microsoft.com/office/drawing/2014/main" id="{FA821063-68D7-1141-90CE-C04EB9E295BA}"/>
                </a:ext>
              </a:extLst>
            </p:cNvPr>
            <p:cNvSpPr/>
            <p:nvPr/>
          </p:nvSpPr>
          <p:spPr>
            <a:xfrm>
              <a:off x="7235687" y="3861189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7" name="Rectangle à coins arrondis 46">
              <a:extLst>
                <a:ext uri="{FF2B5EF4-FFF2-40B4-BE49-F238E27FC236}">
                  <a16:creationId xmlns:a16="http://schemas.microsoft.com/office/drawing/2014/main" id="{F721FF06-B596-714A-98A4-F82B92D2E891}"/>
                </a:ext>
              </a:extLst>
            </p:cNvPr>
            <p:cNvSpPr/>
            <p:nvPr/>
          </p:nvSpPr>
          <p:spPr>
            <a:xfrm>
              <a:off x="7235687" y="4175988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8" name="Rectangle à coins arrondis 47">
              <a:extLst>
                <a:ext uri="{FF2B5EF4-FFF2-40B4-BE49-F238E27FC236}">
                  <a16:creationId xmlns:a16="http://schemas.microsoft.com/office/drawing/2014/main" id="{9B93FB0E-5324-EE41-918A-11635C10AA9E}"/>
                </a:ext>
              </a:extLst>
            </p:cNvPr>
            <p:cNvSpPr/>
            <p:nvPr/>
          </p:nvSpPr>
          <p:spPr>
            <a:xfrm>
              <a:off x="7235687" y="4490787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49" name="Rectangle à coins arrondis 48">
              <a:extLst>
                <a:ext uri="{FF2B5EF4-FFF2-40B4-BE49-F238E27FC236}">
                  <a16:creationId xmlns:a16="http://schemas.microsoft.com/office/drawing/2014/main" id="{7A377339-65C3-4C40-8CC1-F4D6EB08A858}"/>
                </a:ext>
              </a:extLst>
            </p:cNvPr>
            <p:cNvSpPr/>
            <p:nvPr/>
          </p:nvSpPr>
          <p:spPr>
            <a:xfrm>
              <a:off x="9352721" y="2911532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0" name="Rectangle à coins arrondis 49">
              <a:extLst>
                <a:ext uri="{FF2B5EF4-FFF2-40B4-BE49-F238E27FC236}">
                  <a16:creationId xmlns:a16="http://schemas.microsoft.com/office/drawing/2014/main" id="{58F19A27-8848-184E-934B-3CCB21801594}"/>
                </a:ext>
              </a:extLst>
            </p:cNvPr>
            <p:cNvSpPr/>
            <p:nvPr/>
          </p:nvSpPr>
          <p:spPr>
            <a:xfrm>
              <a:off x="9352721" y="3226331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1" name="Rectangle à coins arrondis 50">
              <a:extLst>
                <a:ext uri="{FF2B5EF4-FFF2-40B4-BE49-F238E27FC236}">
                  <a16:creationId xmlns:a16="http://schemas.microsoft.com/office/drawing/2014/main" id="{D79098D9-442A-2442-89C0-6AF15D55DA98}"/>
                </a:ext>
              </a:extLst>
            </p:cNvPr>
            <p:cNvSpPr/>
            <p:nvPr/>
          </p:nvSpPr>
          <p:spPr>
            <a:xfrm>
              <a:off x="9352721" y="3541130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2" name="Rectangle à coins arrondis 51">
              <a:extLst>
                <a:ext uri="{FF2B5EF4-FFF2-40B4-BE49-F238E27FC236}">
                  <a16:creationId xmlns:a16="http://schemas.microsoft.com/office/drawing/2014/main" id="{461E7BD9-E13F-084C-B47E-8A6E6BA52A1F}"/>
                </a:ext>
              </a:extLst>
            </p:cNvPr>
            <p:cNvSpPr/>
            <p:nvPr/>
          </p:nvSpPr>
          <p:spPr>
            <a:xfrm>
              <a:off x="9352721" y="3855929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3" name="Rectangle à coins arrondis 52">
              <a:extLst>
                <a:ext uri="{FF2B5EF4-FFF2-40B4-BE49-F238E27FC236}">
                  <a16:creationId xmlns:a16="http://schemas.microsoft.com/office/drawing/2014/main" id="{7BE24652-EBAE-0D4F-87EA-3500DE9F0456}"/>
                </a:ext>
              </a:extLst>
            </p:cNvPr>
            <p:cNvSpPr/>
            <p:nvPr/>
          </p:nvSpPr>
          <p:spPr>
            <a:xfrm>
              <a:off x="9352721" y="4170728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  <p:sp>
          <p:nvSpPr>
            <p:cNvPr id="54" name="Rectangle à coins arrondis 53">
              <a:extLst>
                <a:ext uri="{FF2B5EF4-FFF2-40B4-BE49-F238E27FC236}">
                  <a16:creationId xmlns:a16="http://schemas.microsoft.com/office/drawing/2014/main" id="{0245E737-40E1-D140-A2F1-0807D4B7DEA1}"/>
                </a:ext>
              </a:extLst>
            </p:cNvPr>
            <p:cNvSpPr/>
            <p:nvPr/>
          </p:nvSpPr>
          <p:spPr>
            <a:xfrm>
              <a:off x="9352721" y="4485527"/>
              <a:ext cx="2117034" cy="314799"/>
            </a:xfrm>
            <a:prstGeom prst="roundRect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9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ARGUMENTER C’EST AUSSI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FAIRE FACE AUX OBJECTIONS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L’ARGUMENTATION COMMERCIALE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BF7C8-6444-D84A-8335-96DE8D5D91A4}"/>
              </a:ext>
            </a:extLst>
          </p:cNvPr>
          <p:cNvSpPr/>
          <p:nvPr/>
        </p:nvSpPr>
        <p:spPr>
          <a:xfrm>
            <a:off x="427382" y="3930728"/>
            <a:ext cx="112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RAPPELEZ-VOUS TOUJOURS QU’UNE OBJECTION EST UN SIGNE D’INTÉRÊT DE LA PART DU CLIENT </a:t>
            </a:r>
            <a:r>
              <a:rPr lang="fr-FR" i="1" dirty="0"/>
              <a:t> </a:t>
            </a:r>
            <a:r>
              <a:rPr lang="fr-FR" sz="2800" dirty="0"/>
              <a:t> </a:t>
            </a:r>
            <a:r>
              <a:rPr lang="fr-FR" sz="2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732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UNE ÉTAPE DE LA VENTE DÉLICATE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D04FCD-81C0-B141-BAA6-FA49BC8F187E}"/>
              </a:ext>
            </a:extLst>
          </p:cNvPr>
          <p:cNvSpPr txBox="1"/>
          <p:nvPr/>
        </p:nvSpPr>
        <p:spPr>
          <a:xfrm>
            <a:off x="1836798" y="3262074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COMMENT RÉAGIR AUX OBJECTINS POUR ÉVITER DE BLOQUER LE CLIENT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20F02-6C25-FE44-84BD-9AB06AFAD89C}"/>
              </a:ext>
            </a:extLst>
          </p:cNvPr>
          <p:cNvSpPr txBox="1"/>
          <p:nvPr/>
        </p:nvSpPr>
        <p:spPr>
          <a:xfrm>
            <a:off x="1876556" y="3917034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QUELS SONT LES 3 TYPES D’OBJECTIONS RENCONTRÉES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84B3AB1-5E81-1B41-98A8-E62ABCB9C7AB}"/>
              </a:ext>
            </a:extLst>
          </p:cNvPr>
          <p:cNvSpPr/>
          <p:nvPr/>
        </p:nvSpPr>
        <p:spPr>
          <a:xfrm>
            <a:off x="1484928" y="343836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C2A850-5107-4D4F-B282-C68B198FC0D1}"/>
              </a:ext>
            </a:extLst>
          </p:cNvPr>
          <p:cNvSpPr/>
          <p:nvPr/>
        </p:nvSpPr>
        <p:spPr>
          <a:xfrm>
            <a:off x="1484928" y="406048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F2DE9F-36BD-304E-A800-489777E7DD77}"/>
              </a:ext>
            </a:extLst>
          </p:cNvPr>
          <p:cNvSpPr txBox="1"/>
          <p:nvPr/>
        </p:nvSpPr>
        <p:spPr>
          <a:xfrm>
            <a:off x="1866615" y="4521455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TRAITER LES OBJECTIONS EN PROFONDEUR (A.D.E.R.A)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BA12739-6A72-3243-AD84-5836BDC7DE4D}"/>
              </a:ext>
            </a:extLst>
          </p:cNvPr>
          <p:cNvSpPr/>
          <p:nvPr/>
        </p:nvSpPr>
        <p:spPr>
          <a:xfrm>
            <a:off x="1474987" y="466490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3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RÉAGIR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EN GARDANT LA BONNE ATTITUDE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A46E8-1B32-1145-B33E-D92B48880655}"/>
              </a:ext>
            </a:extLst>
          </p:cNvPr>
          <p:cNvSpPr/>
          <p:nvPr/>
        </p:nvSpPr>
        <p:spPr>
          <a:xfrm>
            <a:off x="427382" y="3781643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Une étape incontournable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qui fait partie intégrante du processus de vente,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donc restez positif »</a:t>
            </a:r>
          </a:p>
        </p:txBody>
      </p:sp>
    </p:spTree>
    <p:extLst>
      <p:ext uri="{BB962C8B-B14F-4D97-AF65-F5344CB8AC3E}">
        <p14:creationId xmlns:p14="http://schemas.microsoft.com/office/powerpoint/2010/main" val="39142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7 RAISONS CONDUISANT À L’OBJECTION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C039E7-6A4F-5244-BE05-26C023299BE4}"/>
              </a:ext>
            </a:extLst>
          </p:cNvPr>
          <p:cNvSpPr txBox="1"/>
          <p:nvPr/>
        </p:nvSpPr>
        <p:spPr>
          <a:xfrm>
            <a:off x="2313877" y="2994164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PROSPECT N’A PEUT-ÊTRE PAS COMPRIS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BD791F-A305-FF49-9CD0-BE4146D2887F}"/>
              </a:ext>
            </a:extLst>
          </p:cNvPr>
          <p:cNvSpPr txBox="1"/>
          <p:nvPr/>
        </p:nvSpPr>
        <p:spPr>
          <a:xfrm>
            <a:off x="2353635" y="3649124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N’EST PAS TOTALEMENT CONVAINCU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1E32E4-59C4-4047-A22C-799C934EAA77}"/>
              </a:ext>
            </a:extLst>
          </p:cNvPr>
          <p:cNvSpPr/>
          <p:nvPr/>
        </p:nvSpPr>
        <p:spPr>
          <a:xfrm>
            <a:off x="2071337" y="317045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67A0CDE-6A3C-5842-A3E9-8208214808E6}"/>
              </a:ext>
            </a:extLst>
          </p:cNvPr>
          <p:cNvSpPr/>
          <p:nvPr/>
        </p:nvSpPr>
        <p:spPr>
          <a:xfrm>
            <a:off x="2071337" y="379257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40BBDC-69FA-4843-B158-42CED6698778}"/>
              </a:ext>
            </a:extLst>
          </p:cNvPr>
          <p:cNvSpPr txBox="1"/>
          <p:nvPr/>
        </p:nvSpPr>
        <p:spPr>
          <a:xfrm>
            <a:off x="2343694" y="4253545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RESISTE PAR PRINCIPE, PAR ESPRIT DE CONTRADICTION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17BFBA-C297-1F40-8C5C-9D3F980E7154}"/>
              </a:ext>
            </a:extLst>
          </p:cNvPr>
          <p:cNvSpPr/>
          <p:nvPr/>
        </p:nvSpPr>
        <p:spPr>
          <a:xfrm>
            <a:off x="2061396" y="43969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3" grpId="0"/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7 RAISONS CONDUISANT À L’OBJECTION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C039E7-6A4F-5244-BE05-26C023299BE4}"/>
              </a:ext>
            </a:extLst>
          </p:cNvPr>
          <p:cNvSpPr txBox="1"/>
          <p:nvPr/>
        </p:nvSpPr>
        <p:spPr>
          <a:xfrm>
            <a:off x="2313877" y="2994164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A BESOIN D’EN SAVOIR PLUS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BD791F-A305-FF49-9CD0-BE4146D2887F}"/>
              </a:ext>
            </a:extLst>
          </p:cNvPr>
          <p:cNvSpPr txBox="1"/>
          <p:nvPr/>
        </p:nvSpPr>
        <p:spPr>
          <a:xfrm>
            <a:off x="2353635" y="3649124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VEUT MONTRER AU VENDEUR QU’IL SAIT DE QUOI IL PARLE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1E32E4-59C4-4047-A22C-799C934EAA77}"/>
              </a:ext>
            </a:extLst>
          </p:cNvPr>
          <p:cNvSpPr/>
          <p:nvPr/>
        </p:nvSpPr>
        <p:spPr>
          <a:xfrm>
            <a:off x="2071337" y="317045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67A0CDE-6A3C-5842-A3E9-8208214808E6}"/>
              </a:ext>
            </a:extLst>
          </p:cNvPr>
          <p:cNvSpPr/>
          <p:nvPr/>
        </p:nvSpPr>
        <p:spPr>
          <a:xfrm>
            <a:off x="2071337" y="379257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40BBDC-69FA-4843-B158-42CED6698778}"/>
              </a:ext>
            </a:extLst>
          </p:cNvPr>
          <p:cNvSpPr txBox="1"/>
          <p:nvPr/>
        </p:nvSpPr>
        <p:spPr>
          <a:xfrm>
            <a:off x="2343694" y="4253545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VEUX AFFICHER SON EXPERTISE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17BFBA-C297-1F40-8C5C-9D3F980E7154}"/>
              </a:ext>
            </a:extLst>
          </p:cNvPr>
          <p:cNvSpPr/>
          <p:nvPr/>
        </p:nvSpPr>
        <p:spPr>
          <a:xfrm>
            <a:off x="2061396" y="43969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BEF5C0-A961-BF45-AFA9-0A30C7AC0A6D}"/>
              </a:ext>
            </a:extLst>
          </p:cNvPr>
          <p:cNvSpPr txBox="1"/>
          <p:nvPr/>
        </p:nvSpPr>
        <p:spPr>
          <a:xfrm>
            <a:off x="2333755" y="4797592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 TOUT SIMPLEMENT BESOIN D’ÊTRE RASSURÉ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12E670F-E420-D94E-8DF2-800B0BE680D3}"/>
              </a:ext>
            </a:extLst>
          </p:cNvPr>
          <p:cNvSpPr/>
          <p:nvPr/>
        </p:nvSpPr>
        <p:spPr>
          <a:xfrm>
            <a:off x="2051457" y="494104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7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3" grpId="0"/>
      <p:bldP spid="16" grpId="0" animBg="1"/>
      <p:bldP spid="15" grpId="0"/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3 TYPES D’OBJECTIONS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C039E7-6A4F-5244-BE05-26C023299BE4}"/>
              </a:ext>
            </a:extLst>
          </p:cNvPr>
          <p:cNvSpPr txBox="1"/>
          <p:nvPr/>
        </p:nvSpPr>
        <p:spPr>
          <a:xfrm>
            <a:off x="2313877" y="2994164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OBJECTIONS NON SINCÈRES ET NON FONDÉES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BD791F-A305-FF49-9CD0-BE4146D2887F}"/>
              </a:ext>
            </a:extLst>
          </p:cNvPr>
          <p:cNvSpPr txBox="1"/>
          <p:nvPr/>
        </p:nvSpPr>
        <p:spPr>
          <a:xfrm>
            <a:off x="2353635" y="3649124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OBJECTIONS SINCÈRES ET NON FONDÉES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1E32E4-59C4-4047-A22C-799C934EAA77}"/>
              </a:ext>
            </a:extLst>
          </p:cNvPr>
          <p:cNvSpPr/>
          <p:nvPr/>
        </p:nvSpPr>
        <p:spPr>
          <a:xfrm>
            <a:off x="2071337" y="317045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67A0CDE-6A3C-5842-A3E9-8208214808E6}"/>
              </a:ext>
            </a:extLst>
          </p:cNvPr>
          <p:cNvSpPr/>
          <p:nvPr/>
        </p:nvSpPr>
        <p:spPr>
          <a:xfrm>
            <a:off x="2071337" y="379257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40BBDC-69FA-4843-B158-42CED6698778}"/>
              </a:ext>
            </a:extLst>
          </p:cNvPr>
          <p:cNvSpPr txBox="1"/>
          <p:nvPr/>
        </p:nvSpPr>
        <p:spPr>
          <a:xfrm>
            <a:off x="2343694" y="4253545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OBJECTIONS SINCÈRES ET FONDÉES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17BFBA-C297-1F40-8C5C-9D3F980E7154}"/>
              </a:ext>
            </a:extLst>
          </p:cNvPr>
          <p:cNvSpPr/>
          <p:nvPr/>
        </p:nvSpPr>
        <p:spPr>
          <a:xfrm>
            <a:off x="2061396" y="43969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  <p:bldP spid="1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ADOPTER UNE ATTITUDE COMMERCIALE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FF75AF-6B96-0B44-A26D-4F2DCB56D801}"/>
              </a:ext>
            </a:extLst>
          </p:cNvPr>
          <p:cNvSpPr txBox="1"/>
          <p:nvPr/>
        </p:nvSpPr>
        <p:spPr>
          <a:xfrm>
            <a:off x="1667840" y="1880532"/>
            <a:ext cx="599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ENTHOUSIASTE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E7D3B0-F7D8-0145-8264-B77F8983935F}"/>
              </a:ext>
            </a:extLst>
          </p:cNvPr>
          <p:cNvSpPr txBox="1"/>
          <p:nvPr/>
        </p:nvSpPr>
        <p:spPr>
          <a:xfrm>
            <a:off x="1667840" y="2535492"/>
            <a:ext cx="55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PERSÉVERANT ET PATIENT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4598A5-0EA2-AD46-9E91-B03E56581266}"/>
              </a:ext>
            </a:extLst>
          </p:cNvPr>
          <p:cNvSpPr txBox="1"/>
          <p:nvPr/>
        </p:nvSpPr>
        <p:spPr>
          <a:xfrm>
            <a:off x="1657900" y="3106573"/>
            <a:ext cx="892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UN SENS RELATIONEL DEVELOPPÉ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B61D70-D6A1-5D46-A001-71ECA6E2D64B}"/>
              </a:ext>
            </a:extLst>
          </p:cNvPr>
          <p:cNvSpPr txBox="1"/>
          <p:nvPr/>
        </p:nvSpPr>
        <p:spPr>
          <a:xfrm>
            <a:off x="1661904" y="3711620"/>
            <a:ext cx="631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SAVOIR MOBILISER LES ENERGIES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202C644-0431-E54F-A5E4-F5A0596A0EDC}"/>
              </a:ext>
            </a:extLst>
          </p:cNvPr>
          <p:cNvSpPr/>
          <p:nvPr/>
        </p:nvSpPr>
        <p:spPr>
          <a:xfrm>
            <a:off x="1276211" y="205681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60BA370-EF6F-704F-88F9-ED7F198F3272}"/>
              </a:ext>
            </a:extLst>
          </p:cNvPr>
          <p:cNvSpPr/>
          <p:nvPr/>
        </p:nvSpPr>
        <p:spPr>
          <a:xfrm>
            <a:off x="1276211" y="267894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0F913D9-D71C-A549-BCBD-1E8209D0DBAC}"/>
              </a:ext>
            </a:extLst>
          </p:cNvPr>
          <p:cNvSpPr/>
          <p:nvPr/>
        </p:nvSpPr>
        <p:spPr>
          <a:xfrm>
            <a:off x="1276211" y="331557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58BCE5B-5896-FD49-9EF1-2B87183A2553}"/>
              </a:ext>
            </a:extLst>
          </p:cNvPr>
          <p:cNvSpPr/>
          <p:nvPr/>
        </p:nvSpPr>
        <p:spPr>
          <a:xfrm>
            <a:off x="1276211" y="390869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8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3" grpId="0" animBg="1"/>
      <p:bldP spid="21" grpId="0" animBg="1"/>
      <p:bldP spid="22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80585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NON SINCÈRES ET NON FONDÉES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27382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C039E7-6A4F-5244-BE05-26C023299BE4}"/>
              </a:ext>
            </a:extLst>
          </p:cNvPr>
          <p:cNvSpPr txBox="1"/>
          <p:nvPr/>
        </p:nvSpPr>
        <p:spPr>
          <a:xfrm>
            <a:off x="3297851" y="3153188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PEUT S’AGIR D’OBJECTIONS TACTIQUES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BD791F-A305-FF49-9CD0-BE4146D2887F}"/>
              </a:ext>
            </a:extLst>
          </p:cNvPr>
          <p:cNvSpPr txBox="1"/>
          <p:nvPr/>
        </p:nvSpPr>
        <p:spPr>
          <a:xfrm>
            <a:off x="3337609" y="380814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OBJECTIONS FAUSSE BARBE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B1E32E4-59C4-4047-A22C-799C934EAA77}"/>
              </a:ext>
            </a:extLst>
          </p:cNvPr>
          <p:cNvSpPr/>
          <p:nvPr/>
        </p:nvSpPr>
        <p:spPr>
          <a:xfrm>
            <a:off x="3055311" y="3329475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67A0CDE-6A3C-5842-A3E9-8208214808E6}"/>
              </a:ext>
            </a:extLst>
          </p:cNvPr>
          <p:cNvSpPr/>
          <p:nvPr/>
        </p:nvSpPr>
        <p:spPr>
          <a:xfrm>
            <a:off x="3055311" y="395159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994698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TACTIQUES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C4597-D99E-D845-88A9-29C1DF20282A}"/>
              </a:ext>
            </a:extLst>
          </p:cNvPr>
          <p:cNvSpPr/>
          <p:nvPr/>
        </p:nvSpPr>
        <p:spPr>
          <a:xfrm>
            <a:off x="427382" y="3781643"/>
            <a:ext cx="11231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Elles sont en général plus pratiquées par des acheteurs professionnel pour mieux négocier 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non sincères et non fondées</a:t>
            </a:r>
          </a:p>
        </p:txBody>
      </p:sp>
    </p:spTree>
    <p:extLst>
      <p:ext uri="{BB962C8B-B14F-4D97-AF65-F5344CB8AC3E}">
        <p14:creationId xmlns:p14="http://schemas.microsoft.com/office/powerpoint/2010/main" val="40933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2203421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FAUSSE BARBE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5D27E5-94A7-F247-996C-8B4E5A6D18B6}"/>
              </a:ext>
            </a:extLst>
          </p:cNvPr>
          <p:cNvSpPr/>
          <p:nvPr/>
        </p:nvSpPr>
        <p:spPr>
          <a:xfrm>
            <a:off x="427382" y="3960413"/>
            <a:ext cx="112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Il s’agit d’objections commerciales qui sont formulées sans lien apparent avec la proposition commerciale 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E52FF5-AF97-C94D-BC93-88B797A55523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non sincères et non fondées</a:t>
            </a:r>
          </a:p>
        </p:txBody>
      </p:sp>
    </p:spTree>
    <p:extLst>
      <p:ext uri="{BB962C8B-B14F-4D97-AF65-F5344CB8AC3E}">
        <p14:creationId xmlns:p14="http://schemas.microsoft.com/office/powerpoint/2010/main" val="21107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984763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« LE DOUTE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5D27E5-94A7-F247-996C-8B4E5A6D18B6}"/>
              </a:ext>
            </a:extLst>
          </p:cNvPr>
          <p:cNvSpPr/>
          <p:nvPr/>
        </p:nvSpPr>
        <p:spPr>
          <a:xfrm>
            <a:off x="427382" y="4805240"/>
            <a:ext cx="11231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Il a donc besoin d’être rassuré dans sa prise de décision ! 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BE52FF5-AF97-C94D-BC93-88B797A55523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sincères et non fondées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79E6BBD-23D7-5F49-90F0-1DE903238E79}"/>
              </a:ext>
            </a:extLst>
          </p:cNvPr>
          <p:cNvSpPr txBox="1"/>
          <p:nvPr/>
        </p:nvSpPr>
        <p:spPr>
          <a:xfrm>
            <a:off x="2025644" y="2835140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PROSPECT N’A PEUT ÊTRE PAS TOUT COMPRIS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417C63-6B28-A749-9C82-7581BD4E36E5}"/>
              </a:ext>
            </a:extLst>
          </p:cNvPr>
          <p:cNvSpPr txBox="1"/>
          <p:nvPr/>
        </p:nvSpPr>
        <p:spPr>
          <a:xfrm>
            <a:off x="2065402" y="3490100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PROSPECT A PEUT-ÊTRE ENCORE DES CRAINTES QUI SUBSISTENT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AE4B8AA-C815-B146-859A-3B0F1CBB50FE}"/>
              </a:ext>
            </a:extLst>
          </p:cNvPr>
          <p:cNvSpPr/>
          <p:nvPr/>
        </p:nvSpPr>
        <p:spPr>
          <a:xfrm>
            <a:off x="1783104" y="301142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DE35550-A1D5-D74E-A492-9AA494602C15}"/>
              </a:ext>
            </a:extLst>
          </p:cNvPr>
          <p:cNvSpPr/>
          <p:nvPr/>
        </p:nvSpPr>
        <p:spPr>
          <a:xfrm>
            <a:off x="1783104" y="363354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6DCFE7-639C-4145-A8A2-DCDD22944501}"/>
              </a:ext>
            </a:extLst>
          </p:cNvPr>
          <p:cNvSpPr txBox="1"/>
          <p:nvPr/>
        </p:nvSpPr>
        <p:spPr>
          <a:xfrm>
            <a:off x="2055461" y="4094521"/>
            <a:ext cx="97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PROSPECT A PEUT-ÊTRE CONNU DES EXPÉRIENCES NÉGATIVES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EDB99E4-5F3D-4B44-AC98-D50C78E07C8A}"/>
              </a:ext>
            </a:extLst>
          </p:cNvPr>
          <p:cNvSpPr/>
          <p:nvPr/>
        </p:nvSpPr>
        <p:spPr>
          <a:xfrm>
            <a:off x="1773163" y="423797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5" grpId="0"/>
      <p:bldP spid="16" grpId="0"/>
      <p:bldP spid="9" grpId="0"/>
      <p:bldP spid="10" grpId="0"/>
      <p:bldP spid="11" grpId="0" animBg="1"/>
      <p:bldP spid="12" grpId="0" animBg="1"/>
      <p:bldP spid="13" grpId="0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DC4597-D99E-D845-88A9-29C1DF20282A}"/>
              </a:ext>
            </a:extLst>
          </p:cNvPr>
          <p:cNvSpPr/>
          <p:nvPr/>
        </p:nvSpPr>
        <p:spPr>
          <a:xfrm>
            <a:off x="467137" y="3403956"/>
            <a:ext cx="11231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dirty="0"/>
              <a:t> </a:t>
            </a:r>
            <a:r>
              <a:rPr lang="fr-FR" sz="2600" dirty="0">
                <a:solidFill>
                  <a:schemeClr val="bg1"/>
                </a:solidFill>
              </a:rPr>
              <a:t> Il se peut que même si votre produit ou service est excellent,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 il ne possède pas tous les avantages, toutes les caractéristiques ou tous les bénéfices que votre client aimerait qu’il possède 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Les Objections sincères et fondées</a:t>
            </a:r>
          </a:p>
        </p:txBody>
      </p:sp>
    </p:spTree>
    <p:extLst>
      <p:ext uri="{BB962C8B-B14F-4D97-AF65-F5344CB8AC3E}">
        <p14:creationId xmlns:p14="http://schemas.microsoft.com/office/powerpoint/2010/main" val="1147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A.D.E.R.A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17AE11-E98A-9E49-8210-7C43A8CB36D7}"/>
              </a:ext>
            </a:extLst>
          </p:cNvPr>
          <p:cNvSpPr txBox="1"/>
          <p:nvPr/>
        </p:nvSpPr>
        <p:spPr>
          <a:xfrm>
            <a:off x="3615902" y="2429063"/>
            <a:ext cx="209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CCEPTATION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9871F7-C501-8945-A84A-5772838673C2}"/>
              </a:ext>
            </a:extLst>
          </p:cNvPr>
          <p:cNvSpPr txBox="1"/>
          <p:nvPr/>
        </p:nvSpPr>
        <p:spPr>
          <a:xfrm>
            <a:off x="3615902" y="2983345"/>
            <a:ext cx="50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ÉCOUVERTURE DU FREIN D’ACHAT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FD0626-9D0A-A943-B728-E8F21229D6ED}"/>
              </a:ext>
            </a:extLst>
          </p:cNvPr>
          <p:cNvSpPr txBox="1"/>
          <p:nvPr/>
        </p:nvSpPr>
        <p:spPr>
          <a:xfrm>
            <a:off x="3605961" y="3525728"/>
            <a:ext cx="385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FAITES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PREUVE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MPATHIE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001A8A9-D69F-6A4D-9D6A-5BE8D1006D1F}"/>
              </a:ext>
            </a:extLst>
          </p:cNvPr>
          <p:cNvSpPr/>
          <p:nvPr/>
        </p:nvSpPr>
        <p:spPr>
          <a:xfrm>
            <a:off x="3224274" y="260535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E508244-3EA4-7547-B620-5452CF969030}"/>
              </a:ext>
            </a:extLst>
          </p:cNvPr>
          <p:cNvSpPr/>
          <p:nvPr/>
        </p:nvSpPr>
        <p:spPr>
          <a:xfrm>
            <a:off x="3224273" y="31267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C30EF3E-42D1-4245-9605-4497001A6B28}"/>
              </a:ext>
            </a:extLst>
          </p:cNvPr>
          <p:cNvSpPr/>
          <p:nvPr/>
        </p:nvSpPr>
        <p:spPr>
          <a:xfrm>
            <a:off x="3224273" y="368456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A347D3-58B6-6B41-B230-4507CD966A25}"/>
              </a:ext>
            </a:extLst>
          </p:cNvPr>
          <p:cNvSpPr txBox="1"/>
          <p:nvPr/>
        </p:nvSpPr>
        <p:spPr>
          <a:xfrm>
            <a:off x="3615901" y="4050111"/>
            <a:ext cx="646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ÉPONDRE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SOIGNEZ VOTRE ARGUMENTATION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311AC11-F5E4-B34F-BBC5-D2A013D02A7A}"/>
              </a:ext>
            </a:extLst>
          </p:cNvPr>
          <p:cNvSpPr txBox="1"/>
          <p:nvPr/>
        </p:nvSpPr>
        <p:spPr>
          <a:xfrm>
            <a:off x="3615903" y="4656991"/>
            <a:ext cx="646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VÉRIFIEZ L’</a:t>
            </a:r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CCEPTATION DU CLIENT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D822726-5F9A-694E-90BB-F1BDF91E306B}"/>
              </a:ext>
            </a:extLst>
          </p:cNvPr>
          <p:cNvSpPr/>
          <p:nvPr/>
        </p:nvSpPr>
        <p:spPr>
          <a:xfrm>
            <a:off x="3224274" y="422639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77B2CFB-249C-8F4E-ADC3-CD5DF4DC93AE}"/>
              </a:ext>
            </a:extLst>
          </p:cNvPr>
          <p:cNvSpPr/>
          <p:nvPr/>
        </p:nvSpPr>
        <p:spPr>
          <a:xfrm>
            <a:off x="3224274" y="480044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9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/>
      <p:bldP spid="12" grpId="0" animBg="1"/>
      <p:bldP spid="13" grpId="0" animBg="1"/>
      <p:bldP spid="17" grpId="0" animBg="1"/>
      <p:bldP spid="18" grpId="0"/>
      <p:bldP spid="19" grpId="0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.D.E.R.A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L’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CCEPTATION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CA87B5-3C26-D348-84AF-7A5FF8B32858}"/>
              </a:ext>
            </a:extLst>
          </p:cNvPr>
          <p:cNvSpPr/>
          <p:nvPr/>
        </p:nvSpPr>
        <p:spPr>
          <a:xfrm>
            <a:off x="427382" y="3185160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 Laissez votre client s’exprimer pour crever l’abcès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et restez en écoute active (avec prise de notes éventuellement) avant de songer à répondre ! »</a:t>
            </a:r>
          </a:p>
        </p:txBody>
      </p:sp>
    </p:spTree>
    <p:extLst>
      <p:ext uri="{BB962C8B-B14F-4D97-AF65-F5344CB8AC3E}">
        <p14:creationId xmlns:p14="http://schemas.microsoft.com/office/powerpoint/2010/main" val="24572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</a:t>
            </a:r>
            <a:r>
              <a:rPr lang="fr-FR" sz="3600" b="1" dirty="0">
                <a:solidFill>
                  <a:srgbClr val="FFC000"/>
                </a:solidFill>
              </a:rPr>
              <a:t>D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.E.R.A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</a:t>
            </a:r>
            <a:r>
              <a:rPr lang="fr-FR" sz="3600" b="1" dirty="0">
                <a:solidFill>
                  <a:srgbClr val="FFC000"/>
                </a:solidFill>
              </a:rPr>
              <a:t> D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ÉCOUVERTE DU FREIN D’ACHAT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CA87B5-3C26-D348-84AF-7A5FF8B32858}"/>
              </a:ext>
            </a:extLst>
          </p:cNvPr>
          <p:cNvSpPr/>
          <p:nvPr/>
        </p:nvSpPr>
        <p:spPr>
          <a:xfrm>
            <a:off x="427382" y="3185160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 Utilisez des questions ouvertes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qui invitent votre interlocuteur à s’exprimer.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Et surtout, laissez-le s’exprimer librement sans l’interrompre ! »</a:t>
            </a:r>
          </a:p>
        </p:txBody>
      </p:sp>
    </p:spTree>
    <p:extLst>
      <p:ext uri="{BB962C8B-B14F-4D97-AF65-F5344CB8AC3E}">
        <p14:creationId xmlns:p14="http://schemas.microsoft.com/office/powerpoint/2010/main" val="23083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</a:t>
            </a:r>
            <a:r>
              <a:rPr lang="fr-FR" sz="3600" b="1" dirty="0">
                <a:solidFill>
                  <a:srgbClr val="FFC000"/>
                </a:solidFill>
              </a:rPr>
              <a:t>E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.R.A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FAITES PREUVE D’</a:t>
            </a:r>
            <a:r>
              <a:rPr lang="fr-FR" sz="3600" b="1" dirty="0">
                <a:solidFill>
                  <a:srgbClr val="FFC000"/>
                </a:solidFill>
              </a:rPr>
              <a:t>E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MPATHIE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CA87B5-3C26-D348-84AF-7A5FF8B32858}"/>
              </a:ext>
            </a:extLst>
          </p:cNvPr>
          <p:cNvSpPr/>
          <p:nvPr/>
        </p:nvSpPr>
        <p:spPr>
          <a:xfrm>
            <a:off x="467138" y="3185160"/>
            <a:ext cx="112312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 Exemple : utilisez une phrase du type :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« Je comprends tout à fait que vous puissiez penser cela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avec les éléments dont vous disposez. Si j’étais à votre place d’ailleurs, je réagirai probablement de la même manière</a:t>
            </a:r>
            <a:r>
              <a:rPr lang="fr-FR" i="1" dirty="0"/>
              <a:t> </a:t>
            </a:r>
            <a:r>
              <a:rPr lang="fr-FR" sz="2600" dirty="0">
                <a:solidFill>
                  <a:schemeClr val="bg1"/>
                </a:solidFill>
              </a:rPr>
              <a:t>! »</a:t>
            </a:r>
          </a:p>
        </p:txBody>
      </p:sp>
    </p:spTree>
    <p:extLst>
      <p:ext uri="{BB962C8B-B14F-4D97-AF65-F5344CB8AC3E}">
        <p14:creationId xmlns:p14="http://schemas.microsoft.com/office/powerpoint/2010/main" val="18747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2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ÉPONDRE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5A8CBF-8BA7-F843-AA45-0A71E5333728}"/>
              </a:ext>
            </a:extLst>
          </p:cNvPr>
          <p:cNvSpPr txBox="1"/>
          <p:nvPr/>
        </p:nvSpPr>
        <p:spPr>
          <a:xfrm>
            <a:off x="3277973" y="3230802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S’IL S’AGIT D’UN DOUTE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8684A5-6465-0E44-95F9-21FC8A8DC36C}"/>
              </a:ext>
            </a:extLst>
          </p:cNvPr>
          <p:cNvSpPr txBox="1"/>
          <p:nvPr/>
        </p:nvSpPr>
        <p:spPr>
          <a:xfrm>
            <a:off x="3317731" y="3885762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S’IL S’AGIT D’UNE OBJECTION RÉELLE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70E130E-B0D9-1549-B1AC-0CACC449F1FC}"/>
              </a:ext>
            </a:extLst>
          </p:cNvPr>
          <p:cNvSpPr/>
          <p:nvPr/>
        </p:nvSpPr>
        <p:spPr>
          <a:xfrm>
            <a:off x="3035433" y="340708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2E97A4A-BA3D-DE4E-8973-8FBAF3ED3469}"/>
              </a:ext>
            </a:extLst>
          </p:cNvPr>
          <p:cNvSpPr/>
          <p:nvPr/>
        </p:nvSpPr>
        <p:spPr>
          <a:xfrm>
            <a:off x="3035433" y="402921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20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PRÉPARER L’ACTION COMMERCIALE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La préparation commerciale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est la clé du succès dans la vente !</a:t>
            </a:r>
            <a:endParaRPr lang="fr-F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963545-DD12-B043-BF7A-9D00B80B123C}"/>
              </a:ext>
            </a:extLst>
          </p:cNvPr>
          <p:cNvSpPr txBox="1"/>
          <p:nvPr/>
        </p:nvSpPr>
        <p:spPr>
          <a:xfrm>
            <a:off x="467136" y="4130695"/>
            <a:ext cx="112312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Si je disposais de neuf heures pour abattre un arbre, </a:t>
            </a:r>
          </a:p>
          <a:p>
            <a:pPr algn="ctr"/>
            <a:r>
              <a:rPr lang="fr-FR" sz="2800" i="1" dirty="0">
                <a:solidFill>
                  <a:schemeClr val="bg1"/>
                </a:solidFill>
              </a:rPr>
              <a:t>j’en emploierais six pour affûter ma hache »</a:t>
            </a:r>
            <a:r>
              <a:rPr lang="fr-FR" i="1" dirty="0"/>
              <a:t> </a:t>
            </a:r>
          </a:p>
          <a:p>
            <a:pPr algn="r"/>
            <a:r>
              <a:rPr lang="fr-FR" dirty="0">
                <a:solidFill>
                  <a:schemeClr val="bg1"/>
                </a:solidFill>
              </a:rPr>
              <a:t>Abraham Lincoln </a:t>
            </a:r>
          </a:p>
        </p:txBody>
      </p:sp>
    </p:spTree>
    <p:extLst>
      <p:ext uri="{BB962C8B-B14F-4D97-AF65-F5344CB8AC3E}">
        <p14:creationId xmlns:p14="http://schemas.microsoft.com/office/powerpoint/2010/main" val="36619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ÉPONDRE S’IL SAGIT D’UN DOUTE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38245-F947-C643-B1DE-8D71946ED178}"/>
              </a:ext>
            </a:extLst>
          </p:cNvPr>
          <p:cNvSpPr/>
          <p:nvPr/>
        </p:nvSpPr>
        <p:spPr>
          <a:xfrm>
            <a:off x="427382" y="3413758"/>
            <a:ext cx="112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 Apportez des éléments factuels : 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des éléments de preuve capable de rassurer votre client ! »</a:t>
            </a:r>
          </a:p>
        </p:txBody>
      </p:sp>
    </p:spTree>
    <p:extLst>
      <p:ext uri="{BB962C8B-B14F-4D97-AF65-F5344CB8AC3E}">
        <p14:creationId xmlns:p14="http://schemas.microsoft.com/office/powerpoint/2010/main" val="31732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.A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3600" b="1" dirty="0">
                <a:solidFill>
                  <a:srgbClr val="FFC000"/>
                </a:solidFill>
              </a:rPr>
              <a:t>R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ÉPONDRE S’IL SAGIT D’UNE OBJECTION RÉELLE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38245-F947-C643-B1DE-8D71946ED178}"/>
              </a:ext>
            </a:extLst>
          </p:cNvPr>
          <p:cNvSpPr/>
          <p:nvPr/>
        </p:nvSpPr>
        <p:spPr>
          <a:xfrm>
            <a:off x="427382" y="3413758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>
                <a:solidFill>
                  <a:schemeClr val="bg1"/>
                </a:solidFill>
              </a:rPr>
              <a:t>«  Vous devez faire prendre conscience au client </a:t>
            </a:r>
          </a:p>
          <a:p>
            <a:pPr algn="ctr"/>
            <a:r>
              <a:rPr lang="fr-FR" sz="2600" dirty="0">
                <a:solidFill>
                  <a:schemeClr val="bg1"/>
                </a:solidFill>
              </a:rPr>
              <a:t>que la somme des bénéfices qu’apporte l’utilisation de votre produit est supérieure à ce point bloquant ! »</a:t>
            </a:r>
          </a:p>
        </p:txBody>
      </p:sp>
    </p:spTree>
    <p:extLst>
      <p:ext uri="{BB962C8B-B14F-4D97-AF65-F5344CB8AC3E}">
        <p14:creationId xmlns:p14="http://schemas.microsoft.com/office/powerpoint/2010/main" val="332649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A.D.E.R.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VERIFIEZ L’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CCEPTATION</a:t>
            </a:r>
            <a:r>
              <a:rPr lang="fr-FR" sz="3600" b="1" dirty="0">
                <a:solidFill>
                  <a:srgbClr val="FFC000"/>
                </a:solidFill>
              </a:rPr>
              <a:t> 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DU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3A9477-64AF-1F49-A8E1-467E69679201}"/>
              </a:ext>
            </a:extLst>
          </p:cNvPr>
          <p:cNvSpPr txBox="1"/>
          <p:nvPr/>
        </p:nvSpPr>
        <p:spPr>
          <a:xfrm>
            <a:off x="3277973" y="3230802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S’IL S’AGIT D’UN DOUTE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106F82-0BEB-2344-AA8B-4489FD8A6A44}"/>
              </a:ext>
            </a:extLst>
          </p:cNvPr>
          <p:cNvSpPr txBox="1"/>
          <p:nvPr/>
        </p:nvSpPr>
        <p:spPr>
          <a:xfrm>
            <a:off x="3317731" y="3885762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S’IL S’AGIT D’UNE OBJECTION RÉELLE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65E417F-EB9E-3443-B62A-8CE366168F34}"/>
              </a:ext>
            </a:extLst>
          </p:cNvPr>
          <p:cNvSpPr/>
          <p:nvPr/>
        </p:nvSpPr>
        <p:spPr>
          <a:xfrm>
            <a:off x="3035433" y="340708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7382022-F8C4-204B-8D04-E32B2F799870}"/>
              </a:ext>
            </a:extLst>
          </p:cNvPr>
          <p:cNvSpPr/>
          <p:nvPr/>
        </p:nvSpPr>
        <p:spPr>
          <a:xfrm>
            <a:off x="3035433" y="402921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9" grpId="0"/>
      <p:bldP spid="10" grpId="0"/>
      <p:bldP spid="11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A.D.E.R.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VERIFIEZ L’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CCEPTATION</a:t>
            </a:r>
            <a:r>
              <a:rPr lang="fr-FR" sz="3600" b="1" dirty="0">
                <a:solidFill>
                  <a:srgbClr val="FFC000"/>
                </a:solidFill>
              </a:rPr>
              <a:t> 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S’IL S’AGIT D’UN DOUTE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4E0B9-31BB-3D40-9CE7-26BF885BDB84}"/>
              </a:ext>
            </a:extLst>
          </p:cNvPr>
          <p:cNvSpPr/>
          <p:nvPr/>
        </p:nvSpPr>
        <p:spPr>
          <a:xfrm>
            <a:off x="427382" y="3413758"/>
            <a:ext cx="112312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600" dirty="0">
                <a:solidFill>
                  <a:schemeClr val="bg1"/>
                </a:solidFill>
              </a:rPr>
              <a:t>« Êtes-vous rassuré sur ce point ? »</a:t>
            </a:r>
          </a:p>
        </p:txBody>
      </p:sp>
    </p:spTree>
    <p:extLst>
      <p:ext uri="{BB962C8B-B14F-4D97-AF65-F5344CB8AC3E}">
        <p14:creationId xmlns:p14="http://schemas.microsoft.com/office/powerpoint/2010/main" val="18710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CLIENT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LA METHODE A.D.E.R.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9D583B2-FA4A-6A48-9316-D9AAA786A8F3}"/>
              </a:ext>
            </a:extLst>
          </p:cNvPr>
          <p:cNvSpPr txBox="1"/>
          <p:nvPr/>
        </p:nvSpPr>
        <p:spPr>
          <a:xfrm>
            <a:off x="477077" y="1901355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 VERIFIEZ L’</a:t>
            </a:r>
            <a:r>
              <a:rPr lang="fr-FR" sz="3600" b="1" dirty="0">
                <a:solidFill>
                  <a:srgbClr val="FFC000"/>
                </a:solidFill>
              </a:rPr>
              <a:t>A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CCEPTATION</a:t>
            </a:r>
            <a:r>
              <a:rPr lang="fr-FR" sz="3600" b="1" dirty="0">
                <a:solidFill>
                  <a:srgbClr val="FFC000"/>
                </a:solidFill>
              </a:rPr>
              <a:t> </a:t>
            </a:r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S’IL S’AGIT D’UNE OBJECTION RÉELLE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7C26B-B7C3-D84F-B9AC-D67DE09F8640}"/>
              </a:ext>
            </a:extLst>
          </p:cNvPr>
          <p:cNvSpPr/>
          <p:nvPr/>
        </p:nvSpPr>
        <p:spPr>
          <a:xfrm>
            <a:off x="427382" y="3413758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i="1" dirty="0"/>
              <a:t> </a:t>
            </a:r>
            <a:r>
              <a:rPr lang="fr-FR" sz="2600" dirty="0">
                <a:solidFill>
                  <a:schemeClr val="bg1"/>
                </a:solidFill>
              </a:rPr>
              <a:t>Êtes-vous d’accord avec moi monsieur le client </a:t>
            </a:r>
          </a:p>
          <a:p>
            <a:pPr lvl="0" algn="ctr"/>
            <a:r>
              <a:rPr lang="fr-FR" sz="2600" dirty="0">
                <a:solidFill>
                  <a:schemeClr val="bg1"/>
                </a:solidFill>
              </a:rPr>
              <a:t>pour dire que ce point bloquant n’est pas un obstacle majeur </a:t>
            </a:r>
          </a:p>
          <a:p>
            <a:pPr lvl="0" algn="ctr"/>
            <a:r>
              <a:rPr lang="fr-FR" sz="2600" dirty="0">
                <a:solidFill>
                  <a:schemeClr val="bg1"/>
                </a:solidFill>
              </a:rPr>
              <a:t>à ce que nous faisions affaire ensemble ? »</a:t>
            </a:r>
          </a:p>
        </p:txBody>
      </p:sp>
    </p:spTree>
    <p:extLst>
      <p:ext uri="{BB962C8B-B14F-4D97-AF65-F5344CB8AC3E}">
        <p14:creationId xmlns:p14="http://schemas.microsoft.com/office/powerpoint/2010/main" val="21254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DÈS QUE LE PRIX FAIT IRRUPTION, LE CLIMAT DE LA RELATION COMMERCIALE CHANGE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C2E15-1CE8-8C42-BF85-B10B160B7918}"/>
              </a:ext>
            </a:extLst>
          </p:cNvPr>
          <p:cNvSpPr/>
          <p:nvPr/>
        </p:nvSpPr>
        <p:spPr>
          <a:xfrm>
            <a:off x="427382" y="3413758"/>
            <a:ext cx="112312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600" dirty="0">
                <a:solidFill>
                  <a:schemeClr val="bg1"/>
                </a:solidFill>
              </a:rPr>
              <a:t>« </a:t>
            </a:r>
            <a:r>
              <a:rPr lang="fr-FR" i="1" dirty="0"/>
              <a:t> </a:t>
            </a:r>
            <a:r>
              <a:rPr lang="fr-FR" sz="2600" dirty="0">
                <a:solidFill>
                  <a:schemeClr val="bg1"/>
                </a:solidFill>
              </a:rPr>
              <a:t>Le prix représente la valeur que le client est prêt à donner </a:t>
            </a:r>
          </a:p>
          <a:p>
            <a:pPr lvl="0" algn="ctr"/>
            <a:r>
              <a:rPr lang="fr-FR" sz="2600" dirty="0">
                <a:solidFill>
                  <a:schemeClr val="bg1"/>
                </a:solidFill>
              </a:rPr>
              <a:t>à l’ensemble des avantages et bénéfices que vous lui avez préalablement exposés durant l’entretien commercial  »</a:t>
            </a:r>
          </a:p>
        </p:txBody>
      </p:sp>
    </p:spTree>
    <p:extLst>
      <p:ext uri="{BB962C8B-B14F-4D97-AF65-F5344CB8AC3E}">
        <p14:creationId xmlns:p14="http://schemas.microsoft.com/office/powerpoint/2010/main" val="21934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LORS DE LA PRÉSENTATION DU PRIX,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RÔLES S’INVERSENT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C2E15-1CE8-8C42-BF85-B10B160B7918}"/>
              </a:ext>
            </a:extLst>
          </p:cNvPr>
          <p:cNvSpPr/>
          <p:nvPr/>
        </p:nvSpPr>
        <p:spPr>
          <a:xfrm>
            <a:off x="427382" y="3413758"/>
            <a:ext cx="112312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600" dirty="0">
                <a:solidFill>
                  <a:schemeClr val="bg1"/>
                </a:solidFill>
              </a:rPr>
              <a:t>«  Le client sait en général ce qui se fait sur le marché et ce que propose la concurrence, alors que souvent le commercial non  »</a:t>
            </a:r>
          </a:p>
        </p:txBody>
      </p:sp>
    </p:spTree>
    <p:extLst>
      <p:ext uri="{BB962C8B-B14F-4D97-AF65-F5344CB8AC3E}">
        <p14:creationId xmlns:p14="http://schemas.microsoft.com/office/powerpoint/2010/main" val="9093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Dans 90 % DES CAS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L’OBJECTION PRIX N’EST PAS RÉELLE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3230802"/>
            <a:ext cx="957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client doit avoir admis que la valeur (rationnelle + psychologique)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produit ou service correspond au prix proposé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7289" y="4443182"/>
            <a:ext cx="9583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poids affectif que donne le client au produit est supérieur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valeur de l’offre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340708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4991" y="45866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6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PRÉSENTATION DU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2309316"/>
            <a:ext cx="957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présentez pas le prix trop tôt dans le processus de vente.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Vous devez présenter le prix une fois que le client a pu apprécier la valeur du produit ou service ainsi que les avantages exclusifs de votre offre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989727"/>
            <a:ext cx="9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ne suffit pas d’avoir réussi votre argumentation pour faire passer le prix. Vous devez susciter l’envie et le désir chez le prospect d’acquérir ce que vous lui proposez avant de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conclure la vente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41331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PRÉSENTATION DU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2309316"/>
            <a:ext cx="957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Vendre la sécurité que le client achète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: la garantie, le service après-vente, la notoriété, l’image de sérieux de votre entreprise en insistant sur les dangers des offres « low cost ».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989727"/>
            <a:ext cx="9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minutieusement les modes de paiement : les grosses sommes à payer d’un seul coup font peur ! Étalez la dépense pour faciliter la vie du client. C’est un </a:t>
            </a:r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facteur psychologique de réduction du prix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41331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PREPARER L’ACTION COMMERCIALE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Les étapes de la vente</a:t>
            </a:r>
            <a:endParaRPr lang="fr-FR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27182808-4ECF-2745-A81C-71F9444BF80E}"/>
              </a:ext>
            </a:extLst>
          </p:cNvPr>
          <p:cNvSpPr/>
          <p:nvPr/>
        </p:nvSpPr>
        <p:spPr>
          <a:xfrm>
            <a:off x="2812774" y="2410839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PREPARATION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F25D8494-F2F6-D14A-892F-868C4760B65F}"/>
              </a:ext>
            </a:extLst>
          </p:cNvPr>
          <p:cNvSpPr/>
          <p:nvPr/>
        </p:nvSpPr>
        <p:spPr>
          <a:xfrm>
            <a:off x="2812774" y="3505840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PRISE DE CONTACT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A6C43B1E-10A3-1644-A655-DA028DAE2C58}"/>
              </a:ext>
            </a:extLst>
          </p:cNvPr>
          <p:cNvSpPr/>
          <p:nvPr/>
        </p:nvSpPr>
        <p:spPr>
          <a:xfrm>
            <a:off x="2812773" y="4600841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PRÉSENTATION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2914F7A-236C-ED45-ACD2-2C7EDF457F10}"/>
              </a:ext>
            </a:extLst>
          </p:cNvPr>
          <p:cNvSpPr/>
          <p:nvPr/>
        </p:nvSpPr>
        <p:spPr>
          <a:xfrm>
            <a:off x="5158379" y="2428696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ARGUMENTATION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4BA4B7ED-6C31-FB45-9048-DCA5D138B407}"/>
              </a:ext>
            </a:extLst>
          </p:cNvPr>
          <p:cNvSpPr/>
          <p:nvPr/>
        </p:nvSpPr>
        <p:spPr>
          <a:xfrm>
            <a:off x="5158379" y="3523697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ANALYSE DES BESOINS</a:t>
            </a: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001C66C0-6F6A-7541-824E-EA7EC822B34F}"/>
              </a:ext>
            </a:extLst>
          </p:cNvPr>
          <p:cNvSpPr/>
          <p:nvPr/>
        </p:nvSpPr>
        <p:spPr>
          <a:xfrm>
            <a:off x="5104920" y="4608756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DÉCOUVERTE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15FCCE6D-5626-D74A-BF1C-2C2BF051D912}"/>
              </a:ext>
            </a:extLst>
          </p:cNvPr>
          <p:cNvSpPr/>
          <p:nvPr/>
        </p:nvSpPr>
        <p:spPr>
          <a:xfrm>
            <a:off x="7523923" y="2426390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TRAITEMENT DES OBJECTIONS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64C7B4C7-B7C0-504F-8965-A99E11056A1F}"/>
              </a:ext>
            </a:extLst>
          </p:cNvPr>
          <p:cNvSpPr/>
          <p:nvPr/>
        </p:nvSpPr>
        <p:spPr>
          <a:xfrm>
            <a:off x="7523923" y="3521391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PROPOSITION ADAPTÉE</a:t>
            </a: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B63E63FE-14C2-9C40-9541-9C84C528D29D}"/>
              </a:ext>
            </a:extLst>
          </p:cNvPr>
          <p:cNvSpPr/>
          <p:nvPr/>
        </p:nvSpPr>
        <p:spPr>
          <a:xfrm>
            <a:off x="7523922" y="4616392"/>
            <a:ext cx="1997765" cy="92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CLOSING</a:t>
            </a:r>
          </a:p>
        </p:txBody>
      </p:sp>
      <p:sp>
        <p:nvSpPr>
          <p:cNvPr id="30" name="Flèche vers le bas 29">
            <a:extLst>
              <a:ext uri="{FF2B5EF4-FFF2-40B4-BE49-F238E27FC236}">
                <a16:creationId xmlns:a16="http://schemas.microsoft.com/office/drawing/2014/main" id="{086B01F1-EFCE-D74E-BE1C-3945ADDA4512}"/>
              </a:ext>
            </a:extLst>
          </p:cNvPr>
          <p:cNvSpPr/>
          <p:nvPr/>
        </p:nvSpPr>
        <p:spPr>
          <a:xfrm>
            <a:off x="3681179" y="3039510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vers le bas 30">
            <a:extLst>
              <a:ext uri="{FF2B5EF4-FFF2-40B4-BE49-F238E27FC236}">
                <a16:creationId xmlns:a16="http://schemas.microsoft.com/office/drawing/2014/main" id="{09FE0333-0D98-FA4F-93D5-CF80F4843F6C}"/>
              </a:ext>
            </a:extLst>
          </p:cNvPr>
          <p:cNvSpPr/>
          <p:nvPr/>
        </p:nvSpPr>
        <p:spPr>
          <a:xfrm>
            <a:off x="3681179" y="4297885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>
            <a:extLst>
              <a:ext uri="{FF2B5EF4-FFF2-40B4-BE49-F238E27FC236}">
                <a16:creationId xmlns:a16="http://schemas.microsoft.com/office/drawing/2014/main" id="{85697587-B6F3-2B4D-889E-C32E34AF5E32}"/>
              </a:ext>
            </a:extLst>
          </p:cNvPr>
          <p:cNvSpPr/>
          <p:nvPr/>
        </p:nvSpPr>
        <p:spPr>
          <a:xfrm rot="16200000">
            <a:off x="4873920" y="4488596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>
            <a:extLst>
              <a:ext uri="{FF2B5EF4-FFF2-40B4-BE49-F238E27FC236}">
                <a16:creationId xmlns:a16="http://schemas.microsoft.com/office/drawing/2014/main" id="{DE2EC150-37C2-C543-B8DE-793DE6D337D7}"/>
              </a:ext>
            </a:extLst>
          </p:cNvPr>
          <p:cNvSpPr/>
          <p:nvPr/>
        </p:nvSpPr>
        <p:spPr>
          <a:xfrm rot="16200000">
            <a:off x="7219526" y="2383079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vers le bas 33">
            <a:extLst>
              <a:ext uri="{FF2B5EF4-FFF2-40B4-BE49-F238E27FC236}">
                <a16:creationId xmlns:a16="http://schemas.microsoft.com/office/drawing/2014/main" id="{D2F07383-3A72-A947-9EBE-2EF4D628CC9A}"/>
              </a:ext>
            </a:extLst>
          </p:cNvPr>
          <p:cNvSpPr/>
          <p:nvPr/>
        </p:nvSpPr>
        <p:spPr>
          <a:xfrm>
            <a:off x="8392327" y="4297885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e bas 34">
            <a:extLst>
              <a:ext uri="{FF2B5EF4-FFF2-40B4-BE49-F238E27FC236}">
                <a16:creationId xmlns:a16="http://schemas.microsoft.com/office/drawing/2014/main" id="{7074E906-1E89-2D4B-9968-725EA86128B4}"/>
              </a:ext>
            </a:extLst>
          </p:cNvPr>
          <p:cNvSpPr/>
          <p:nvPr/>
        </p:nvSpPr>
        <p:spPr>
          <a:xfrm>
            <a:off x="8392327" y="3279386"/>
            <a:ext cx="241016" cy="44431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>
            <a:extLst>
              <a:ext uri="{FF2B5EF4-FFF2-40B4-BE49-F238E27FC236}">
                <a16:creationId xmlns:a16="http://schemas.microsoft.com/office/drawing/2014/main" id="{041207D0-E9B0-3544-B992-B37DE3BF80A2}"/>
              </a:ext>
            </a:extLst>
          </p:cNvPr>
          <p:cNvSpPr/>
          <p:nvPr/>
        </p:nvSpPr>
        <p:spPr>
          <a:xfrm rot="10800000">
            <a:off x="5983296" y="4297885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>
            <a:extLst>
              <a:ext uri="{FF2B5EF4-FFF2-40B4-BE49-F238E27FC236}">
                <a16:creationId xmlns:a16="http://schemas.microsoft.com/office/drawing/2014/main" id="{33976701-FA87-2B43-A082-958BBD0F40EF}"/>
              </a:ext>
            </a:extLst>
          </p:cNvPr>
          <p:cNvSpPr/>
          <p:nvPr/>
        </p:nvSpPr>
        <p:spPr>
          <a:xfrm rot="10800000">
            <a:off x="5983296" y="3023959"/>
            <a:ext cx="241016" cy="622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PRÉSENTATION DU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2309316"/>
            <a:ext cx="957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situation où le prospect est valorisé et mis en confiance favorise </a:t>
            </a:r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l’acceptation du prix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989727"/>
            <a:ext cx="9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Présenter un prix précis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 de « environ » synonyme pour le client d’une estimation à la louche. Un tarif précis réfère à un calcul détaillé et sera psychologiquement mieux reçu par le prospect.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41331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1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PRÉSENTATION DU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2309316"/>
            <a:ext cx="957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Imprimez vos tarifs avant de les présenter. </a:t>
            </a:r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prix imprimé rassure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limite les risques de discussions. Le client a toujours peur de se faire avoir en payant plus cher que les autres.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989727"/>
            <a:ext cx="9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Annoncez le prix de vos produits calmement et sereinement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donnant l’impression que vous le trouvez parfaitement naturel. Car si vous trouvez le prix trop élevé, comment voulez-vous convaincre un client ?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41331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1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PRÉSENTATION DU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17531" y="2309316"/>
            <a:ext cx="957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Remplacez les mots prix, dépense et coût par valeur et investissement.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Ces 2 mots seront psychologiquement mieux perçus, car ils évoquent la notion de retour sur investissement.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607341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Restez ferme lorsque l’on vous demande un effort sur le prix.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7507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9C8606-27C4-654B-AF5B-AC37A05D7E01}"/>
              </a:ext>
            </a:extLst>
          </p:cNvPr>
          <p:cNvSpPr txBox="1"/>
          <p:nvPr/>
        </p:nvSpPr>
        <p:spPr>
          <a:xfrm>
            <a:off x="1759226" y="4218398"/>
            <a:ext cx="9583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Dramatisez en insistant bien sur les conséquences négatives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le prospect n’achète pas votre produit. Montrez-lui ce qu’il perd en n’acquérant pas votre produit.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2C8AF70-41C4-8441-B427-FBA5270EB576}"/>
              </a:ext>
            </a:extLst>
          </p:cNvPr>
          <p:cNvSpPr/>
          <p:nvPr/>
        </p:nvSpPr>
        <p:spPr>
          <a:xfrm>
            <a:off x="1476928" y="436184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9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  <p:bldP spid="13" grpId="0"/>
      <p:bldP spid="1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TRAITER LES OBJECTIONS PRIX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ARGUMENTEZ LE PRIX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0CD9EB-1068-A440-82C9-B3DAF62DA458}"/>
              </a:ext>
            </a:extLst>
          </p:cNvPr>
          <p:cNvSpPr txBox="1"/>
          <p:nvPr/>
        </p:nvSpPr>
        <p:spPr>
          <a:xfrm>
            <a:off x="1767409" y="2309316"/>
            <a:ext cx="957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Fractionner le prix en unités acceptables pour le client.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2843905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Chiffrer les avantages du produit en comparaison de son prix.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9AB82D-A5FA-F24D-BAEC-EFA789E5B052}"/>
              </a:ext>
            </a:extLst>
          </p:cNvPr>
          <p:cNvSpPr/>
          <p:nvPr/>
        </p:nvSpPr>
        <p:spPr>
          <a:xfrm>
            <a:off x="1474991" y="248560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299566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9C8606-27C4-654B-AF5B-AC37A05D7E01}"/>
              </a:ext>
            </a:extLst>
          </p:cNvPr>
          <p:cNvSpPr txBox="1"/>
          <p:nvPr/>
        </p:nvSpPr>
        <p:spPr>
          <a:xfrm>
            <a:off x="1757289" y="3360249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Souligner et valoriser les différences par rapport à la concurrence.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2C8AF70-41C4-8441-B427-FBA5270EB576}"/>
              </a:ext>
            </a:extLst>
          </p:cNvPr>
          <p:cNvSpPr/>
          <p:nvPr/>
        </p:nvSpPr>
        <p:spPr>
          <a:xfrm>
            <a:off x="1474991" y="350369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079FE2-2FE1-2549-A5C6-AAA5C28AF2B4}"/>
              </a:ext>
            </a:extLst>
          </p:cNvPr>
          <p:cNvSpPr txBox="1"/>
          <p:nvPr/>
        </p:nvSpPr>
        <p:spPr>
          <a:xfrm>
            <a:off x="1757289" y="3861345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Vendre la supériorité du prix pour induire des qualités supérieures.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C901E08-B6B1-7D4F-ACE2-7F45C9691BE7}"/>
              </a:ext>
            </a:extLst>
          </p:cNvPr>
          <p:cNvSpPr/>
          <p:nvPr/>
        </p:nvSpPr>
        <p:spPr>
          <a:xfrm>
            <a:off x="1474991" y="400479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F37A07-9E71-F344-A6CF-3771C95470F8}"/>
              </a:ext>
            </a:extLst>
          </p:cNvPr>
          <p:cNvSpPr/>
          <p:nvPr/>
        </p:nvSpPr>
        <p:spPr>
          <a:xfrm>
            <a:off x="502195" y="4721370"/>
            <a:ext cx="1123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</a:rPr>
              <a:t>« Les gens n’aiment pas qu’on leur force la main, mais ils adorent acheter  »</a:t>
            </a:r>
          </a:p>
        </p:txBody>
      </p:sp>
    </p:spTree>
    <p:extLst>
      <p:ext uri="{BB962C8B-B14F-4D97-AF65-F5344CB8AC3E}">
        <p14:creationId xmlns:p14="http://schemas.microsoft.com/office/powerpoint/2010/main" val="41714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9" grpId="0"/>
      <p:bldP spid="10" grpId="0"/>
      <p:bldP spid="11" grpId="0" animBg="1"/>
      <p:bldP spid="12" grpId="0" animBg="1"/>
      <p:bldP spid="13" grpId="0"/>
      <p:bldP spid="15" grpId="0" animBg="1"/>
      <p:bldP spid="17" grpId="0"/>
      <p:bldP spid="18" grpId="0" animBg="1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Proposition Directe.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</a:rPr>
              <a:t>« Je vous propose maintenant de passer commande ? » ou bien </a:t>
            </a:r>
          </a:p>
          <a:p>
            <a:pPr lvl="0" algn="ctr"/>
            <a:r>
              <a:rPr lang="fr-FR" sz="2000" dirty="0">
                <a:solidFill>
                  <a:schemeClr val="bg1"/>
                </a:solidFill>
              </a:rPr>
              <a:t>« Et si nous concrétisions point par point ? Qu’en dites-vous ? »</a:t>
            </a:r>
          </a:p>
        </p:txBody>
      </p:sp>
    </p:spTree>
    <p:extLst>
      <p:ext uri="{BB962C8B-B14F-4D97-AF65-F5344CB8AC3E}">
        <p14:creationId xmlns:p14="http://schemas.microsoft.com/office/powerpoint/2010/main" val="42923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Fausse Alternative.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</a:rPr>
              <a:t>« Préférez-vous le modèle blanc ou le noir ? Avec options ou sans options ? </a:t>
            </a:r>
          </a:p>
          <a:p>
            <a:pPr lvl="0" algn="ctr"/>
            <a:r>
              <a:rPr lang="fr-FR" sz="2000" dirty="0">
                <a:solidFill>
                  <a:schemeClr val="bg1"/>
                </a:solidFill>
              </a:rPr>
              <a:t>Souhaitez-vous régler en 3 fois ou bien au comptant ? »</a:t>
            </a:r>
          </a:p>
        </p:txBody>
      </p:sp>
    </p:spTree>
    <p:extLst>
      <p:ext uri="{BB962C8B-B14F-4D97-AF65-F5344CB8AC3E}">
        <p14:creationId xmlns:p14="http://schemas.microsoft.com/office/powerpoint/2010/main" val="19439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Technique du Bilan.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« Le bilan fera donc pencher la balance de votre côté afin d’entériner la vente… »</a:t>
            </a:r>
          </a:p>
        </p:txBody>
      </p:sp>
    </p:spTree>
    <p:extLst>
      <p:ext uri="{BB962C8B-B14F-4D97-AF65-F5344CB8AC3E}">
        <p14:creationId xmlns:p14="http://schemas.microsoft.com/office/powerpoint/2010/main" val="8172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Dernière Objection.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« Je pense que nous avons fait le tour Mr Bernard,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avez-vous une dernière interrogation ? »</a:t>
            </a:r>
          </a:p>
        </p:txBody>
      </p:sp>
    </p:spTree>
    <p:extLst>
      <p:ext uri="{BB962C8B-B14F-4D97-AF65-F5344CB8AC3E}">
        <p14:creationId xmlns:p14="http://schemas.microsoft.com/office/powerpoint/2010/main" val="40498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Inversion des rôles.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« Mr Bernard, à titre informatif, pourriez-vous me dire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quels sont les éléments, les avantages, les bénéfices qui seraient en mesure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de vous faire prendre une décision maintenant ?</a:t>
            </a:r>
            <a:r>
              <a:rPr lang="fr-FR" dirty="0"/>
              <a:t> 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180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VOUS AVEZ DU MAL A SAVOIR CONCLURE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Affaire Conclue.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 Techniques de closing testées et éprouvées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E8E71-6717-E04C-8608-31292571147E}"/>
              </a:ext>
            </a:extLst>
          </p:cNvPr>
          <p:cNvSpPr/>
          <p:nvPr/>
        </p:nvSpPr>
        <p:spPr>
          <a:xfrm>
            <a:off x="502195" y="4258688"/>
            <a:ext cx="11231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chemeClr val="bg1"/>
                </a:solidFill>
              </a:rPr>
              <a:t>« Écoutez, </a:t>
            </a:r>
            <a:r>
              <a:rPr lang="fr-FR" dirty="0">
                <a:solidFill>
                  <a:schemeClr val="bg1"/>
                </a:solidFill>
              </a:rPr>
              <a:t>voici ce que je vous propose Mr Bernard : nous pouvons dès maintenant réaliser votre Pré-inscription. Cela vous convient ? » Ou bien « Prenons rendez-vous pour … </a:t>
            </a:r>
            <a:r>
              <a:rPr lang="fr-FR" sz="20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938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969120-6FFC-4847-8D1A-5C04A1E8D035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MAÎTRISER LA PRISE DE CONTACT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4DC542-C617-2D4B-997C-AC1DFA299A84}"/>
              </a:ext>
            </a:extLst>
          </p:cNvPr>
          <p:cNvSpPr txBox="1"/>
          <p:nvPr/>
        </p:nvSpPr>
        <p:spPr>
          <a:xfrm>
            <a:off x="477077" y="1702906"/>
            <a:ext cx="11231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Pourquoi la prise de contact conditionne </a:t>
            </a:r>
          </a:p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le succès d’une vente ?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963545-DD12-B043-BF7A-9D00B80B123C}"/>
              </a:ext>
            </a:extLst>
          </p:cNvPr>
          <p:cNvSpPr txBox="1"/>
          <p:nvPr/>
        </p:nvSpPr>
        <p:spPr>
          <a:xfrm>
            <a:off x="467136" y="4130695"/>
            <a:ext cx="11231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« Vous n’aurez jamais une seconde chance de faire une première bonne impression »</a:t>
            </a:r>
            <a:endParaRPr lang="fr-FR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6B6E18-3D06-F049-A0E5-881DC1B3DC83}"/>
              </a:ext>
            </a:extLst>
          </p:cNvPr>
          <p:cNvSpPr txBox="1"/>
          <p:nvPr/>
        </p:nvSpPr>
        <p:spPr>
          <a:xfrm>
            <a:off x="485050" y="3160349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C000"/>
                </a:solidFill>
              </a:rPr>
              <a:t>La règle des 80 - 20</a:t>
            </a:r>
          </a:p>
        </p:txBody>
      </p:sp>
    </p:spTree>
    <p:extLst>
      <p:ext uri="{BB962C8B-B14F-4D97-AF65-F5344CB8AC3E}">
        <p14:creationId xmlns:p14="http://schemas.microsoft.com/office/powerpoint/2010/main" val="33895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ACCÉLÉRER 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BOOSTER VOS VENTES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583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OUI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c’est bien </a:t>
            </a:r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vendeur qui fait toute la différence 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le succès d’une vente et un échec commercial ! </a:t>
            </a:r>
          </a:p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Sinon toutes les multinationales auraient déjà licencié leur force de vente au profit d’une boutique en ligne…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RAPPEL DE 2 FAITS ESSENTIELS</a:t>
            </a:r>
          </a:p>
        </p:txBody>
      </p:sp>
    </p:spTree>
    <p:extLst>
      <p:ext uri="{BB962C8B-B14F-4D97-AF65-F5344CB8AC3E}">
        <p14:creationId xmlns:p14="http://schemas.microsoft.com/office/powerpoint/2010/main" val="41448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ACCÉLÉRER LE CLOSING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CE51A3C-7DFA-7040-9417-278243A4B5FD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BOOSTER VOS VENTES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759226" y="3274828"/>
            <a:ext cx="977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OUI</a:t>
            </a:r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il s’agit souvent d’un détail qui permet d’emporter l’adhésion du client. Et de manière assez fréquente, ce détail n’est pas dû au hasard…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476928" y="3426590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1B7581-7536-D942-8EC2-ACE48C2720A6}"/>
              </a:ext>
            </a:extLst>
          </p:cNvPr>
          <p:cNvSpPr txBox="1"/>
          <p:nvPr/>
        </p:nvSpPr>
        <p:spPr>
          <a:xfrm>
            <a:off x="502195" y="2229080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RAPPEL DE 2 FAITS ESSENTIELS</a:t>
            </a:r>
          </a:p>
        </p:txBody>
      </p:sp>
    </p:spTree>
    <p:extLst>
      <p:ext uri="{BB962C8B-B14F-4D97-AF65-F5344CB8AC3E}">
        <p14:creationId xmlns:p14="http://schemas.microsoft.com/office/powerpoint/2010/main" val="18404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0" grpId="0"/>
      <p:bldP spid="12" grpId="0" animBg="1"/>
      <p:bldP spid="2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ACCÉLÉRER LE CLOSING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4E87DB-A579-F341-8AAB-94AF16074896}"/>
              </a:ext>
            </a:extLst>
          </p:cNvPr>
          <p:cNvSpPr txBox="1"/>
          <p:nvPr/>
        </p:nvSpPr>
        <p:spPr>
          <a:xfrm>
            <a:off x="1937673" y="2294737"/>
            <a:ext cx="977062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bonne préparation commerciale du plan de vente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prise de contact percutante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 plan de découverte client efficace et pertinent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et priorisation des motivations d’achats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argumentation commerciale ciblée et sur mesure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traitement des objections commerciales (non systématique)</a:t>
            </a:r>
          </a:p>
          <a:p>
            <a:pPr lvl="0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bon timing pour accompagner votre prospect à conclure la vente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A11FF1A-0F1F-264B-8713-41258361CFF9}"/>
              </a:ext>
            </a:extLst>
          </p:cNvPr>
          <p:cNvSpPr/>
          <p:nvPr/>
        </p:nvSpPr>
        <p:spPr>
          <a:xfrm>
            <a:off x="1703219" y="2768107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L’EFFICACITÉ PASSE PAR UN TRAVAIL BIEN FAIT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B76E562-54B5-B44B-AFA7-44EB0EF98763}"/>
              </a:ext>
            </a:extLst>
          </p:cNvPr>
          <p:cNvSpPr/>
          <p:nvPr/>
        </p:nvSpPr>
        <p:spPr>
          <a:xfrm>
            <a:off x="1711619" y="311042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2A84A69-FA25-214F-9752-DEB9AABD9BB5}"/>
              </a:ext>
            </a:extLst>
          </p:cNvPr>
          <p:cNvSpPr/>
          <p:nvPr/>
        </p:nvSpPr>
        <p:spPr>
          <a:xfrm rot="20061536">
            <a:off x="1710980" y="347293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28B23D2-C399-F143-8A68-62136443EA1A}"/>
              </a:ext>
            </a:extLst>
          </p:cNvPr>
          <p:cNvSpPr/>
          <p:nvPr/>
        </p:nvSpPr>
        <p:spPr>
          <a:xfrm>
            <a:off x="1718444" y="384040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3D20DE8-A5DF-4F49-AAC0-347ACD479E38}"/>
              </a:ext>
            </a:extLst>
          </p:cNvPr>
          <p:cNvSpPr/>
          <p:nvPr/>
        </p:nvSpPr>
        <p:spPr>
          <a:xfrm>
            <a:off x="1713729" y="419548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F7CA3B-BDAA-B74A-A65E-1E8FCC02561B}"/>
              </a:ext>
            </a:extLst>
          </p:cNvPr>
          <p:cNvSpPr/>
          <p:nvPr/>
        </p:nvSpPr>
        <p:spPr>
          <a:xfrm>
            <a:off x="1718444" y="4571953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B5419A2-C5EC-B24F-80EC-E151ECA857BA}"/>
              </a:ext>
            </a:extLst>
          </p:cNvPr>
          <p:cNvSpPr/>
          <p:nvPr/>
        </p:nvSpPr>
        <p:spPr>
          <a:xfrm>
            <a:off x="1718444" y="4923512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4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  <p:bldP spid="12" grpId="1" animBg="1"/>
      <p:bldP spid="11" grpId="0"/>
      <p:bldP spid="13" grpId="1" animBg="1"/>
      <p:bldP spid="15" grpId="1" animBg="1"/>
      <p:bldP spid="17" grpId="1" animBg="1"/>
      <p:bldP spid="18" grpId="1" animBg="1"/>
      <p:bldP spid="19" grpId="1" animBg="1"/>
      <p:bldP spid="21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ACCÉLÉRER LE CLOSING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L’EFFICACITÉ PASSE PAR UN TRAVAIL BIEN FAIT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703F0-3182-3E45-BD7D-B9B45C487EBC}"/>
              </a:ext>
            </a:extLst>
          </p:cNvPr>
          <p:cNvSpPr/>
          <p:nvPr/>
        </p:nvSpPr>
        <p:spPr>
          <a:xfrm>
            <a:off x="477077" y="2990071"/>
            <a:ext cx="11231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dirty="0">
                <a:solidFill>
                  <a:schemeClr val="bg1"/>
                </a:solidFill>
              </a:rPr>
              <a:t>«  Soyez éthique dans vos pratiques commerciales ! </a:t>
            </a:r>
          </a:p>
          <a:p>
            <a:pPr lvl="0" algn="ctr"/>
            <a:r>
              <a:rPr lang="fr-FR" sz="2800" dirty="0">
                <a:solidFill>
                  <a:schemeClr val="bg1"/>
                </a:solidFill>
              </a:rPr>
              <a:t>C’est la clé du succès commercial,  </a:t>
            </a:r>
          </a:p>
          <a:p>
            <a:pPr lvl="0" algn="ctr"/>
            <a:r>
              <a:rPr lang="fr-FR" sz="2800" dirty="0">
                <a:solidFill>
                  <a:schemeClr val="bg1"/>
                </a:solidFill>
              </a:rPr>
              <a:t>tous les PROS de la vente vous le confirmeront </a:t>
            </a:r>
            <a:r>
              <a:rPr lang="fr-FR" sz="2400" dirty="0">
                <a:solidFill>
                  <a:schemeClr val="bg1"/>
                </a:solidFill>
              </a:rPr>
              <a:t>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0938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COMMENT DOUBLER OU TRIPLER LES VENTES ?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C703F0-3182-3E45-BD7D-B9B45C487EBC}"/>
              </a:ext>
            </a:extLst>
          </p:cNvPr>
          <p:cNvSpPr/>
          <p:nvPr/>
        </p:nvSpPr>
        <p:spPr>
          <a:xfrm>
            <a:off x="477077" y="2990071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dirty="0">
                <a:solidFill>
                  <a:schemeClr val="bg1"/>
                </a:solidFill>
              </a:rPr>
              <a:t>«  La vente commence quand le client dit </a:t>
            </a:r>
          </a:p>
          <a:p>
            <a:pPr lvl="0" algn="ctr"/>
            <a:r>
              <a:rPr lang="fr-FR" sz="2800" dirty="0">
                <a:solidFill>
                  <a:schemeClr val="bg1"/>
                </a:solidFill>
              </a:rPr>
              <a:t>NON ou J’AI BESOIN DE REFLECHIR</a:t>
            </a:r>
            <a:r>
              <a:rPr lang="fr-FR" sz="2400" dirty="0">
                <a:solidFill>
                  <a:schemeClr val="bg1"/>
                </a:solidFill>
              </a:rPr>
              <a:t>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597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PENDANT L’ENTRETIEN DE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Reprenez les arguments clés de votre argumentation commerciale en changeant l’angle d’attaque, car un client peut avoir plusieurs besoins et motivations …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47EE2E-A401-A242-B0F6-9FB6CBAAB54E}"/>
              </a:ext>
            </a:extLst>
          </p:cNvPr>
          <p:cNvSpPr txBox="1"/>
          <p:nvPr/>
        </p:nvSpPr>
        <p:spPr>
          <a:xfrm>
            <a:off x="1564790" y="4021062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Vérifiez la bonne exécution du traitement des objections à la vente …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6F92263-C7BB-A342-8EA8-3DD3E9FE1FCC}"/>
              </a:ext>
            </a:extLst>
          </p:cNvPr>
          <p:cNvSpPr/>
          <p:nvPr/>
        </p:nvSpPr>
        <p:spPr>
          <a:xfrm>
            <a:off x="1282492" y="4172824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A27848-EF87-274B-B501-696799AB0FB2}"/>
              </a:ext>
            </a:extLst>
          </p:cNvPr>
          <p:cNvSpPr txBox="1"/>
          <p:nvPr/>
        </p:nvSpPr>
        <p:spPr>
          <a:xfrm>
            <a:off x="1567562" y="4688844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Rappelez les critères de choix importants …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F9798D-9A4E-1640-AAFE-06AD58834B77}"/>
              </a:ext>
            </a:extLst>
          </p:cNvPr>
          <p:cNvSpPr/>
          <p:nvPr/>
        </p:nvSpPr>
        <p:spPr>
          <a:xfrm>
            <a:off x="1282492" y="4847676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9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3" grpId="0"/>
      <p:bldP spid="15" grpId="0" animBg="1"/>
      <p:bldP spid="16" grpId="0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L’ENTRETIEN DE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prospect qui dit non aujourd’hui pour X raisons reste un client potentiel de demain si vous êtes resté professionnel et bienveillant ! …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47EE2E-A401-A242-B0F6-9FB6CBAAB54E}"/>
              </a:ext>
            </a:extLst>
          </p:cNvPr>
          <p:cNvSpPr txBox="1"/>
          <p:nvPr/>
        </p:nvSpPr>
        <p:spPr>
          <a:xfrm>
            <a:off x="1564790" y="3671926"/>
            <a:ext cx="977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Conserver des clients potentiels est plus important que de réaliser des ventes forcées.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6F92263-C7BB-A342-8EA8-3DD3E9FE1FCC}"/>
              </a:ext>
            </a:extLst>
          </p:cNvPr>
          <p:cNvSpPr/>
          <p:nvPr/>
        </p:nvSpPr>
        <p:spPr>
          <a:xfrm>
            <a:off x="1282492" y="3823688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A27848-EF87-274B-B501-696799AB0FB2}"/>
              </a:ext>
            </a:extLst>
          </p:cNvPr>
          <p:cNvSpPr txBox="1"/>
          <p:nvPr/>
        </p:nvSpPr>
        <p:spPr>
          <a:xfrm>
            <a:off x="1567562" y="4614027"/>
            <a:ext cx="977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plupart de vos concurrents préfèrent se concentrer sur des affaires plus faciles, de nouvelles affaires… plutôt que de relancer les clients.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9F9798D-9A4E-1640-AAFE-06AD58834B77}"/>
              </a:ext>
            </a:extLst>
          </p:cNvPr>
          <p:cNvSpPr/>
          <p:nvPr/>
        </p:nvSpPr>
        <p:spPr>
          <a:xfrm>
            <a:off x="1282492" y="4772859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3" grpId="0"/>
      <p:bldP spid="15" grpId="0" animBg="1"/>
      <p:bldP spid="16" grpId="0"/>
      <p:bldP spid="1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Plan B.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dirty="0">
                <a:solidFill>
                  <a:schemeClr val="bg1"/>
                </a:solidFill>
              </a:rPr>
              <a:t>« </a:t>
            </a:r>
            <a:r>
              <a:rPr lang="fr-FR" sz="2400" dirty="0">
                <a:solidFill>
                  <a:schemeClr val="bg1"/>
                </a:solidFill>
              </a:rPr>
              <a:t>Relancez le tout simplement pour lui proposer </a:t>
            </a:r>
          </a:p>
          <a:p>
            <a:pPr lvl="0" algn="ctr"/>
            <a:r>
              <a:rPr lang="fr-FR" sz="2400" dirty="0">
                <a:solidFill>
                  <a:schemeClr val="bg1"/>
                </a:solidFill>
              </a:rPr>
              <a:t>d’être sa solution de secours ! 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464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Relance téléphonique en cas de nouveauté.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</a:t>
            </a:r>
            <a:r>
              <a:rPr lang="fr-FR" sz="2400" dirty="0">
                <a:solidFill>
                  <a:schemeClr val="bg1"/>
                </a:solidFill>
              </a:rPr>
              <a:t>Cela maintiendra les connaissances de votre prospect à jour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sans effort de sa part et il sera peut-être intéressé par le fait d’être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parmi les premiers à pouvoir en bénéficier…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482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C95F2D0-321F-8449-B05D-580CD6A03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21" y="5622497"/>
            <a:ext cx="918335" cy="5596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8BF134-F01A-8847-A62D-42CDB3C98323}"/>
              </a:ext>
            </a:extLst>
          </p:cNvPr>
          <p:cNvSpPr txBox="1"/>
          <p:nvPr/>
        </p:nvSpPr>
        <p:spPr>
          <a:xfrm>
            <a:off x="9173817" y="5953873"/>
            <a:ext cx="2276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Formateur : Laurent PAQUET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AC3D079-EBED-F74F-A78B-8C7EF9CC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7" y="5340451"/>
            <a:ext cx="966029" cy="8416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4AF4B0B-9D11-624A-8030-B7C830939F7C}"/>
              </a:ext>
            </a:extLst>
          </p:cNvPr>
          <p:cNvSpPr txBox="1"/>
          <p:nvPr/>
        </p:nvSpPr>
        <p:spPr>
          <a:xfrm>
            <a:off x="477077" y="596350"/>
            <a:ext cx="1123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LA RELANCE CLIENT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203190F-CAEF-C741-9AAB-64310C698259}"/>
              </a:ext>
            </a:extLst>
          </p:cNvPr>
          <p:cNvSpPr txBox="1"/>
          <p:nvPr/>
        </p:nvSpPr>
        <p:spPr>
          <a:xfrm>
            <a:off x="477077" y="1314667"/>
            <a:ext cx="11231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TECHNIQUES DE RELANCE INTELLIGENTES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3018E-B34C-CE47-818D-8306CA5F3479}"/>
              </a:ext>
            </a:extLst>
          </p:cNvPr>
          <p:cNvSpPr txBox="1"/>
          <p:nvPr/>
        </p:nvSpPr>
        <p:spPr>
          <a:xfrm>
            <a:off x="502195" y="2096077"/>
            <a:ext cx="1123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92D050"/>
                </a:solidFill>
              </a:rPr>
              <a:t>LA RELANCE APRÈS LA VENTE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5BE3BA-6E2B-964F-A73C-DB63903E3206}"/>
              </a:ext>
            </a:extLst>
          </p:cNvPr>
          <p:cNvSpPr txBox="1"/>
          <p:nvPr/>
        </p:nvSpPr>
        <p:spPr>
          <a:xfrm>
            <a:off x="1549020" y="2692269"/>
            <a:ext cx="977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Relance en cas d’évolutions règlementaires.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761D89E-0A91-294F-AE53-A8A766C7F7EE}"/>
              </a:ext>
            </a:extLst>
          </p:cNvPr>
          <p:cNvSpPr/>
          <p:nvPr/>
        </p:nvSpPr>
        <p:spPr>
          <a:xfrm>
            <a:off x="1266722" y="2844031"/>
            <a:ext cx="144000" cy="1440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549BC-40F7-BB46-972A-B58EA1D5B936}"/>
              </a:ext>
            </a:extLst>
          </p:cNvPr>
          <p:cNvSpPr/>
          <p:nvPr/>
        </p:nvSpPr>
        <p:spPr>
          <a:xfrm>
            <a:off x="477077" y="3580274"/>
            <a:ext cx="11231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« </a:t>
            </a:r>
            <a:r>
              <a:rPr lang="fr-FR" sz="2400" dirty="0">
                <a:solidFill>
                  <a:schemeClr val="bg1"/>
                </a:solidFill>
              </a:rPr>
              <a:t>La réactivité permet souvent de prendre les devants sur la concurrence et de prendre des parts de marché … </a:t>
            </a:r>
            <a:r>
              <a:rPr lang="fr-FR" sz="28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  <p:bldP spid="10" grpId="0"/>
      <p:bldP spid="12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{59ADA724-AB25-924D-A1FF-C15F1A0D3943}tf10001076</Template>
  <TotalTime>3341</TotalTime>
  <Words>3482</Words>
  <Application>Microsoft Macintosh PowerPoint</Application>
  <PresentationFormat>Grand écran</PresentationFormat>
  <Paragraphs>696</Paragraphs>
  <Slides>112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112</vt:i4>
      </vt:variant>
    </vt:vector>
  </HeadingPairs>
  <TitlesOfParts>
    <vt:vector size="117" baseType="lpstr">
      <vt:lpstr>Arial</vt:lpstr>
      <vt:lpstr>Calibri</vt:lpstr>
      <vt:lpstr>Century Gothic</vt:lpstr>
      <vt:lpstr>Wingdings 3</vt:lpstr>
      <vt:lpstr>Salle d’ions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124</cp:revision>
  <dcterms:created xsi:type="dcterms:W3CDTF">2018-02-20T19:05:08Z</dcterms:created>
  <dcterms:modified xsi:type="dcterms:W3CDTF">2018-02-26T20:01:37Z</dcterms:modified>
</cp:coreProperties>
</file>